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501" r:id="rId3"/>
    <p:sldId id="523" r:id="rId4"/>
    <p:sldId id="556" r:id="rId5"/>
    <p:sldId id="555" r:id="rId6"/>
    <p:sldId id="561" r:id="rId7"/>
    <p:sldId id="557" r:id="rId8"/>
    <p:sldId id="558" r:id="rId9"/>
    <p:sldId id="559" r:id="rId10"/>
    <p:sldId id="560" r:id="rId11"/>
    <p:sldId id="532" r:id="rId12"/>
    <p:sldId id="524" r:id="rId13"/>
    <p:sldId id="534" r:id="rId14"/>
    <p:sldId id="538" r:id="rId15"/>
    <p:sldId id="562" r:id="rId16"/>
    <p:sldId id="554" r:id="rId17"/>
  </p:sldIdLst>
  <p:sldSz cx="9144000" cy="6858000" type="screen4x3"/>
  <p:notesSz cx="9872663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A"/>
    <a:srgbClr val="A7E2FF"/>
    <a:srgbClr val="0070C0"/>
    <a:srgbClr val="6699FF"/>
    <a:srgbClr val="3366FF"/>
    <a:srgbClr val="0066FF"/>
    <a:srgbClr val="99FFCC"/>
    <a:srgbClr val="99FF99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70108" autoAdjust="0"/>
  </p:normalViewPr>
  <p:slideViewPr>
    <p:cSldViewPr>
      <p:cViewPr varScale="1">
        <p:scale>
          <a:sx n="115" d="100"/>
          <a:sy n="115" d="100"/>
        </p:scale>
        <p:origin x="111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59" d="100"/>
          <a:sy n="59" d="100"/>
        </p:scale>
        <p:origin x="-2544" y="-78"/>
      </p:cViewPr>
      <p:guideLst>
        <p:guide orient="horz" pos="2142"/>
        <p:guide pos="311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279487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defTabSz="94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832" y="2"/>
            <a:ext cx="4279485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r" defTabSz="94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412"/>
            <a:ext cx="4279487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defTabSz="94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832" y="6457412"/>
            <a:ext cx="4279485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r" defTabSz="948375">
              <a:defRPr sz="1300"/>
            </a:lvl1pPr>
          </a:lstStyle>
          <a:p>
            <a:pPr>
              <a:defRPr/>
            </a:pPr>
            <a:fld id="{A28A6093-AA72-4367-8746-71D572075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49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279487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defTabSz="94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832" y="2"/>
            <a:ext cx="4279485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r" defTabSz="94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033" y="3228707"/>
            <a:ext cx="7898600" cy="305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12"/>
            <a:ext cx="4279487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defTabSz="94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832" y="6457412"/>
            <a:ext cx="4279485" cy="3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r" defTabSz="948375">
              <a:defRPr sz="1300"/>
            </a:lvl1pPr>
          </a:lstStyle>
          <a:p>
            <a:pPr>
              <a:defRPr/>
            </a:pPr>
            <a:fld id="{BEA79EEC-A337-43CB-83CE-634DD0D496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24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4773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94773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defTabSz="94773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9938" indent="-225425" defTabSz="94773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138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338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1538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738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A65E5A-51D4-47AB-9DFF-C4D133BA3D48}" type="slidenum">
              <a:rPr lang="fr-FR" altLang="fr-FR" sz="1300" smtClean="0"/>
              <a:pPr/>
              <a:t>1</a:t>
            </a:fld>
            <a:endParaRPr lang="fr-FR" altLang="fr-FR" sz="13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46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81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1313" y="2070100"/>
            <a:ext cx="2057400" cy="391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9113" y="2070100"/>
            <a:ext cx="6019800" cy="391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47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2B1D-6FDD-4EBA-A796-7C7B116B7B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6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61215"/>
            <a:ext cx="2133600" cy="476250"/>
          </a:xfrm>
          <a:ln/>
        </p:spPr>
        <p:txBody>
          <a:bodyPr anchor="b"/>
          <a:lstStyle>
            <a:lvl1pPr>
              <a:defRPr sz="12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juillet 2014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370740"/>
            <a:ext cx="2133600" cy="476250"/>
          </a:xfrm>
          <a:ln/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48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BD7F-4A36-46A7-A69A-0B22E37B05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60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412875"/>
            <a:ext cx="39814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3600" y="1412875"/>
            <a:ext cx="3983038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25F3-8F3B-43C9-ABDA-55471CE3DE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75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E2A5-52E6-46B7-A816-DE306CCEF4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26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EAB5-F6EB-427B-BF37-2DFBD0D6C2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99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07B-5D1D-4CE2-9B8A-7A22130AA4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65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79B6-92A7-4017-864C-A998FF3E6C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3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40A8-6468-4CBD-8ED1-642DB1A3FD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768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9031-5556-4C6C-B8B4-4D1D6A2DCE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411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8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8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47441-194B-4EF7-85AF-3F66EAF624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26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9750" y="1412875"/>
            <a:ext cx="3981450" cy="4679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3600" y="1412875"/>
            <a:ext cx="3983038" cy="4679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F869-181F-48FB-973E-D2AD3C9659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315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9750" y="1412875"/>
            <a:ext cx="3981450" cy="4679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73600" y="1412875"/>
            <a:ext cx="3983038" cy="2263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73600" y="3829050"/>
            <a:ext cx="3983038" cy="2263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949F-D39E-41FE-9DC3-7D2D2B1D5A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3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97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24300" y="5445125"/>
            <a:ext cx="2305050" cy="53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81750" y="5445125"/>
            <a:ext cx="2305050" cy="53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83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0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9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3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085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20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ndeau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072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703" r="2316" b="1985"/>
          <a:stretch>
            <a:fillRect/>
          </a:stretch>
        </p:blipFill>
        <p:spPr bwMode="auto">
          <a:xfrm>
            <a:off x="755650" y="4292600"/>
            <a:ext cx="1036638" cy="11239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2070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 style du titre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4300" y="5445125"/>
            <a:ext cx="47625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Sous titre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286125" y="5445125"/>
            <a:ext cx="5857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 sz="24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12875"/>
            <a:ext cx="811688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fr-FR"/>
              <a:t>12 juin 2012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34DBD516-E144-4433-9A18-DC543CE319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3" name="Picture 5" descr="bandea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703" r="2316" b="1985"/>
          <a:stretch>
            <a:fillRect/>
          </a:stretch>
        </p:blipFill>
        <p:spPr bwMode="auto">
          <a:xfrm>
            <a:off x="569913" y="188913"/>
            <a:ext cx="762000" cy="8223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714500" y="1011238"/>
            <a:ext cx="7429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9" descr="bande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703" r="2316" b="1985"/>
          <a:stretch>
            <a:fillRect/>
          </a:stretch>
        </p:blipFill>
        <p:spPr bwMode="auto">
          <a:xfrm>
            <a:off x="569913" y="188913"/>
            <a:ext cx="762000" cy="8223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Connecteur droit 8"/>
          <p:cNvCxnSpPr/>
          <p:nvPr userDrawn="1"/>
        </p:nvCxnSpPr>
        <p:spPr>
          <a:xfrm>
            <a:off x="1714500" y="1011238"/>
            <a:ext cx="7429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rgbClr val="FF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hone-alpes.ademe.fr/aides-financieres-0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elsaprojets.ademe.fr/aap/AURASTC1712016-104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olaire-collectif.fr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252670" y="5445125"/>
            <a:ext cx="9209345" cy="122432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fr-FR" altLang="fr-FR" sz="1600" dirty="0" smtClean="0">
                <a:solidFill>
                  <a:srgbClr val="E3211B"/>
                </a:solidFill>
              </a:rPr>
              <a:t>Colloque ARS du 24 mars 2017</a:t>
            </a:r>
          </a:p>
          <a:p>
            <a:pPr algn="r" eaLnBrk="1" hangingPunct="1">
              <a:lnSpc>
                <a:spcPct val="80000"/>
              </a:lnSpc>
            </a:pPr>
            <a:r>
              <a:rPr lang="fr-FR" altLang="fr-FR" sz="1600" dirty="0" smtClean="0">
                <a:solidFill>
                  <a:srgbClr val="E3211B"/>
                </a:solidFill>
              </a:rPr>
              <a:t>ADEME Auvergne-Rhône-Alpes – Site de Lyon - Fabrice </a:t>
            </a:r>
            <a:r>
              <a:rPr lang="fr-FR" altLang="fr-FR" sz="1600" dirty="0" err="1" smtClean="0">
                <a:solidFill>
                  <a:srgbClr val="E3211B"/>
                </a:solidFill>
              </a:rPr>
              <a:t>Bettwy</a:t>
            </a:r>
            <a:endParaRPr lang="fr-FR" altLang="fr-FR" sz="1600" dirty="0" smtClean="0">
              <a:solidFill>
                <a:srgbClr val="E3211B"/>
              </a:solidFill>
            </a:endParaRPr>
          </a:p>
        </p:txBody>
      </p:sp>
      <p:pic>
        <p:nvPicPr>
          <p:cNvPr id="4099" name="Picture 7" descr="picto_solaireTherm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980660"/>
            <a:ext cx="3096430" cy="30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picto_sol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00" y="-459540"/>
            <a:ext cx="2420860" cy="24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410" y="2060811"/>
            <a:ext cx="8547490" cy="2160300"/>
          </a:xfrm>
        </p:spPr>
        <p:txBody>
          <a:bodyPr/>
          <a:lstStyle/>
          <a:p>
            <a:pPr eaLnBrk="1" hangingPunct="1"/>
            <a:r>
              <a:rPr lang="fr-FR" altLang="fr-FR" sz="3200" dirty="0" smtClean="0">
                <a:solidFill>
                  <a:srgbClr val="0070C0"/>
                </a:solidFill>
              </a:rPr>
              <a:t>Soutien à la filière</a:t>
            </a:r>
            <a:br>
              <a:rPr lang="fr-FR" altLang="fr-FR" sz="3200" dirty="0" smtClean="0">
                <a:solidFill>
                  <a:srgbClr val="0070C0"/>
                </a:solidFill>
              </a:rPr>
            </a:br>
            <a:r>
              <a:rPr lang="fr-FR" altLang="fr-FR" sz="3200" dirty="0" smtClean="0">
                <a:solidFill>
                  <a:srgbClr val="0070C0"/>
                </a:solidFill>
              </a:rPr>
              <a:t>solaire thermique collectif</a:t>
            </a:r>
            <a:br>
              <a:rPr lang="fr-FR" altLang="fr-FR" sz="3200" dirty="0" smtClean="0">
                <a:solidFill>
                  <a:srgbClr val="0070C0"/>
                </a:solidFill>
              </a:rPr>
            </a:br>
            <a:r>
              <a:rPr lang="fr-FR" altLang="fr-FR" sz="3200" dirty="0" smtClean="0">
                <a:solidFill>
                  <a:srgbClr val="0070C0"/>
                </a:solidFill>
              </a:rPr>
              <a:t>dans le secteur de la santé</a:t>
            </a:r>
          </a:p>
        </p:txBody>
      </p:sp>
    </p:spTree>
    <p:extLst>
      <p:ext uri="{BB962C8B-B14F-4D97-AF65-F5344CB8AC3E}">
        <p14:creationId xmlns:p14="http://schemas.microsoft.com/office/powerpoint/2010/main" val="18116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3. Aide à la décision : étude de faisabilité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410" y="1268855"/>
            <a:ext cx="8497180" cy="5400595"/>
          </a:xfrm>
        </p:spPr>
        <p:txBody>
          <a:bodyPr/>
          <a:lstStyle/>
          <a:p>
            <a:pPr algn="just"/>
            <a:r>
              <a:rPr lang="fr-FR" dirty="0" smtClean="0"/>
              <a:t>Bureau d’étude qualifié RGE Solaire Thermique</a:t>
            </a:r>
            <a:r>
              <a:rPr lang="fr-FR" dirty="0"/>
              <a:t> </a:t>
            </a:r>
            <a:r>
              <a:rPr lang="fr-FR" dirty="0" smtClean="0"/>
              <a:t>Collectif :</a:t>
            </a:r>
          </a:p>
          <a:p>
            <a:pPr lvl="1" algn="just"/>
            <a:r>
              <a:rPr lang="fr-FR" dirty="0" smtClean="0"/>
              <a:t>Mise en application définitive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2017.</a:t>
            </a:r>
          </a:p>
          <a:p>
            <a:pPr lvl="1" algn="just"/>
            <a:r>
              <a:rPr lang="fr-FR" dirty="0" smtClean="0"/>
              <a:t>A ce jour : </a:t>
            </a:r>
            <a:r>
              <a:rPr lang="fr-FR" dirty="0"/>
              <a:t>qualifications 20.14 &amp; 20.10 </a:t>
            </a:r>
            <a:r>
              <a:rPr lang="fr-FR" dirty="0" smtClean="0"/>
              <a:t>de l’OPQIBI </a:t>
            </a:r>
            <a:r>
              <a:rPr lang="fr-FR" dirty="0"/>
              <a:t>ou </a:t>
            </a:r>
            <a:r>
              <a:rPr lang="fr-FR" dirty="0" smtClean="0"/>
              <a:t>BENR </a:t>
            </a:r>
            <a:r>
              <a:rPr lang="fr-FR" dirty="0"/>
              <a:t>de </a:t>
            </a:r>
            <a:r>
              <a:rPr lang="fr-FR" dirty="0" err="1" smtClean="0"/>
              <a:t>I.Cert</a:t>
            </a:r>
            <a:r>
              <a:rPr lang="fr-FR" dirty="0" smtClean="0"/>
              <a:t>.</a:t>
            </a:r>
          </a:p>
          <a:p>
            <a:pPr lvl="1" algn="just"/>
            <a:endParaRPr lang="fr-FR" dirty="0" smtClean="0"/>
          </a:p>
          <a:p>
            <a:pPr algn="just"/>
            <a:r>
              <a:rPr lang="fr-FR" dirty="0" smtClean="0"/>
              <a:t>Suivre le Cahier des Charges de </a:t>
            </a:r>
            <a:r>
              <a:rPr lang="fr-FR" dirty="0"/>
              <a:t>l’ADEME </a:t>
            </a:r>
            <a:r>
              <a:rPr lang="fr-FR" dirty="0" smtClean="0"/>
              <a:t>(www.diagademe.fr) </a:t>
            </a:r>
            <a:r>
              <a:rPr lang="fr-FR" dirty="0"/>
              <a:t>:</a:t>
            </a:r>
            <a:endParaRPr lang="fr-FR" dirty="0" smtClean="0"/>
          </a:p>
          <a:p>
            <a:pPr lvl="1" algn="just"/>
            <a:r>
              <a:rPr lang="fr-FR" dirty="0" smtClean="0"/>
              <a:t>Dimensionnement : sur l’existant, consommations réelles mesurées (pose de compteur préalable si inexistant), sur le neuf ratio SOCOL (sauf justification par retour d’expérience).</a:t>
            </a:r>
          </a:p>
          <a:p>
            <a:pPr lvl="1" algn="just"/>
            <a:r>
              <a:rPr lang="fr-FR" dirty="0" smtClean="0"/>
              <a:t>Schémas hydrauliques simples mais robustes (choix parmi les 5 schémas Fonds Chaleur pour bénéficier des aides à l’investissement). Sinon justifier une complexification (retour d’expérience,…).</a:t>
            </a:r>
          </a:p>
          <a:p>
            <a:pPr lvl="1" algn="just"/>
            <a:r>
              <a:rPr lang="fr-FR" dirty="0" smtClean="0"/>
              <a:t>Bilan énergétique : pertes de distribution, bouclage </a:t>
            </a:r>
            <a:r>
              <a:rPr lang="fr-FR" dirty="0"/>
              <a:t>et </a:t>
            </a:r>
            <a:r>
              <a:rPr lang="fr-FR" dirty="0" smtClean="0"/>
              <a:t>le </a:t>
            </a:r>
            <a:r>
              <a:rPr lang="fr-FR" dirty="0"/>
              <a:t>rendement du préparateur / chaudière ECS en </a:t>
            </a:r>
            <a:r>
              <a:rPr lang="fr-FR" dirty="0" smtClean="0"/>
              <a:t>place.</a:t>
            </a:r>
          </a:p>
          <a:p>
            <a:pPr lvl="1" algn="just"/>
            <a:r>
              <a:rPr lang="fr-FR" dirty="0" smtClean="0"/>
              <a:t>Suivi de l’installation : proposer une analyse fonctionnelle.</a:t>
            </a:r>
          </a:p>
          <a:p>
            <a:pPr lvl="1" algn="just"/>
            <a:endParaRPr lang="fr-FR" dirty="0"/>
          </a:p>
          <a:p>
            <a:pPr marL="0" indent="0" algn="just">
              <a:buNone/>
            </a:pPr>
            <a:endParaRPr lang="fr-FR" sz="1600" baseline="30000" dirty="0" smtClean="0"/>
          </a:p>
          <a:p>
            <a:pPr marL="0" indent="0" algn="just">
              <a:buNone/>
            </a:pPr>
            <a:endParaRPr lang="fr-FR" sz="1600" baseline="30000" dirty="0"/>
          </a:p>
          <a:p>
            <a:pPr marL="0" indent="0" algn="just">
              <a:buNone/>
            </a:pPr>
            <a:endParaRPr lang="fr-FR" sz="1600" baseline="30000" dirty="0" smtClean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/>
              <a:t>Aide à la décision : étude de faisabilité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410" y="1412874"/>
            <a:ext cx="8497180" cy="5184565"/>
          </a:xfrm>
        </p:spPr>
        <p:txBody>
          <a:bodyPr/>
          <a:lstStyle/>
          <a:p>
            <a:pPr algn="just"/>
            <a:r>
              <a:rPr lang="fr-FR" dirty="0" smtClean="0"/>
              <a:t>Pour les bénéficiaires à activité non économique (non concurrentiel) :</a:t>
            </a:r>
          </a:p>
          <a:p>
            <a:pPr lvl="1" algn="just"/>
            <a:r>
              <a:rPr lang="fr-FR" dirty="0" smtClean="0"/>
              <a:t>Financement à hauteur de 50% des dépenses bonifié jusqu’à 70% si le projet se trouve sur un territoire labellisé TEPOS et/ou TEPCV</a:t>
            </a:r>
            <a:r>
              <a:rPr lang="fr-FR" baseline="30000" dirty="0"/>
              <a:t>1</a:t>
            </a:r>
            <a:r>
              <a:rPr lang="fr-FR" dirty="0" smtClean="0"/>
              <a:t> ou reconnu EIT²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/>
              <a:t>Pour les bénéficiaires à activité </a:t>
            </a:r>
            <a:r>
              <a:rPr lang="fr-FR" dirty="0" smtClean="0"/>
              <a:t>économique (concurrentiel) :</a:t>
            </a:r>
          </a:p>
          <a:p>
            <a:pPr lvl="1" algn="just"/>
            <a:r>
              <a:rPr lang="fr-FR" dirty="0"/>
              <a:t>Si </a:t>
            </a:r>
            <a:r>
              <a:rPr lang="fr-FR" dirty="0" err="1"/>
              <a:t>GrandeEntreprise</a:t>
            </a:r>
            <a:r>
              <a:rPr lang="fr-FR" dirty="0"/>
              <a:t>, financement à 30 % bonifié à 50 % (TEPOS, EIT).</a:t>
            </a:r>
          </a:p>
          <a:p>
            <a:pPr lvl="1" algn="just"/>
            <a:r>
              <a:rPr lang="fr-FR" dirty="0"/>
              <a:t>Si TPE, PE, ME, financement à 50 % bonifié à 70 % (TEPOS, EIT).</a:t>
            </a:r>
            <a:endParaRPr lang="fr-FR" sz="1600" baseline="30000" dirty="0"/>
          </a:p>
          <a:p>
            <a:pPr lvl="1" algn="just"/>
            <a:endParaRPr lang="fr-FR" dirty="0" smtClean="0"/>
          </a:p>
          <a:p>
            <a:pPr algn="just"/>
            <a:r>
              <a:rPr lang="fr-FR" dirty="0" smtClean="0"/>
              <a:t>Dossier de demande d’aide :</a:t>
            </a:r>
          </a:p>
          <a:p>
            <a:pPr lvl="1" algn="just"/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rhone-alpes.ademe.fr/aides-financieres-0</a:t>
            </a:r>
            <a:endParaRPr lang="fr-FR" dirty="0" smtClean="0"/>
          </a:p>
          <a:p>
            <a:pPr marL="0" indent="0" algn="just">
              <a:buNone/>
            </a:pPr>
            <a:endParaRPr lang="fr-FR" sz="1600" baseline="30000" dirty="0" smtClean="0"/>
          </a:p>
          <a:p>
            <a:pPr marL="0" indent="0" algn="just">
              <a:buNone/>
            </a:pPr>
            <a:r>
              <a:rPr lang="fr-FR" sz="1600" baseline="30000" dirty="0" smtClean="0"/>
              <a:t>1</a:t>
            </a:r>
            <a:r>
              <a:rPr lang="fr-FR" sz="1600" dirty="0" smtClean="0"/>
              <a:t>(Territoire à Energie </a:t>
            </a:r>
            <a:r>
              <a:rPr lang="fr-FR" sz="1600" dirty="0" err="1" smtClean="0"/>
              <a:t>POSitive</a:t>
            </a:r>
            <a:r>
              <a:rPr lang="fr-FR" sz="1600" dirty="0" smtClean="0"/>
              <a:t> pour la Croissance Verte)</a:t>
            </a:r>
          </a:p>
          <a:p>
            <a:pPr marL="0" indent="0" algn="just">
              <a:buNone/>
            </a:pPr>
            <a:r>
              <a:rPr lang="fr-FR" sz="1600" dirty="0" smtClean="0"/>
              <a:t>²(Ecologie Industrielle </a:t>
            </a:r>
            <a:r>
              <a:rPr lang="fr-FR" sz="1600" dirty="0"/>
              <a:t>et </a:t>
            </a:r>
            <a:r>
              <a:rPr lang="fr-FR" sz="1600" dirty="0" smtClean="0"/>
              <a:t>Territoriale</a:t>
            </a:r>
            <a:r>
              <a:rPr lang="fr-FR" sz="1600" dirty="0"/>
              <a:t>)</a:t>
            </a:r>
          </a:p>
          <a:p>
            <a:pPr algn="just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Aide </a:t>
            </a:r>
            <a:r>
              <a:rPr lang="fr-FR" dirty="0"/>
              <a:t>à </a:t>
            </a:r>
            <a:r>
              <a:rPr lang="fr-FR" dirty="0" smtClean="0"/>
              <a:t>l’investissement : Appel à Projet Régional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400" y="980660"/>
            <a:ext cx="8569190" cy="5688790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dirty="0" smtClean="0"/>
              <a:t>Informations pratiques :</a:t>
            </a:r>
          </a:p>
          <a:p>
            <a:pPr lvl="1"/>
            <a:r>
              <a:rPr lang="fr-FR" dirty="0" smtClean="0"/>
              <a:t>Première session jusqu’au 17 mars 2017 (traitement des dossiers déposés).</a:t>
            </a:r>
          </a:p>
          <a:p>
            <a:pPr lvl="1"/>
            <a:r>
              <a:rPr lang="fr-FR" dirty="0" smtClean="0"/>
              <a:t>Ouverture d’une 2ème en cours pour une clôture en mars 2018.</a:t>
            </a:r>
          </a:p>
          <a:p>
            <a:pPr lvl="1"/>
            <a:r>
              <a:rPr lang="fr-FR" dirty="0" smtClean="0"/>
              <a:t>Plateforme dématérialisée 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appelsaprojets.ademe.fr/aap/AURASTC1712016-104</a:t>
            </a:r>
            <a:endParaRPr lang="fr-FR" dirty="0" smtClean="0"/>
          </a:p>
          <a:p>
            <a:pPr lvl="1"/>
            <a:endParaRPr lang="fr-FR" sz="2000" dirty="0" smtClean="0"/>
          </a:p>
          <a:p>
            <a:r>
              <a:rPr lang="fr-FR" dirty="0" smtClean="0"/>
              <a:t>Quelques données :</a:t>
            </a:r>
          </a:p>
          <a:p>
            <a:pPr lvl="1"/>
            <a:r>
              <a:rPr lang="fr-FR" dirty="0" smtClean="0"/>
              <a:t>À partir de 25 m², aide forfaitaire jusqu’à 99 m² (12 000 €/Tep produite), analyse économique pour les surfaces supérieures ou égales à 100 m².</a:t>
            </a:r>
          </a:p>
          <a:p>
            <a:pPr lvl="1"/>
            <a:r>
              <a:rPr lang="fr-FR" dirty="0" smtClean="0"/>
              <a:t>Etude de faisabilité obligatoire suivant le CDC ADEME réalisée par un BE </a:t>
            </a:r>
            <a:r>
              <a:rPr lang="fr-FR" dirty="0"/>
              <a:t>RGE </a:t>
            </a:r>
            <a:r>
              <a:rPr lang="fr-FR" dirty="0" smtClean="0"/>
              <a:t>STC.</a:t>
            </a:r>
          </a:p>
          <a:p>
            <a:pPr lvl="1"/>
            <a:r>
              <a:rPr lang="fr-FR" dirty="0" smtClean="0"/>
              <a:t>Installateur qualifié dans le domaine du solaire thermique collectif  </a:t>
            </a:r>
            <a:r>
              <a:rPr lang="fr-FR" dirty="0"/>
              <a:t>(qualifications </a:t>
            </a:r>
            <a:r>
              <a:rPr lang="fr-FR" dirty="0" smtClean="0"/>
              <a:t>« </a:t>
            </a:r>
            <a:r>
              <a:rPr lang="fr-FR" dirty="0"/>
              <a:t>8214 » de </a:t>
            </a:r>
            <a:r>
              <a:rPr lang="fr-FR" dirty="0" err="1" smtClean="0"/>
              <a:t>Qualibat</a:t>
            </a:r>
            <a:r>
              <a:rPr lang="fr-FR" dirty="0"/>
              <a:t> </a:t>
            </a:r>
            <a:r>
              <a:rPr lang="fr-FR" dirty="0" smtClean="0"/>
              <a:t>ou </a:t>
            </a:r>
            <a:r>
              <a:rPr lang="fr-FR" dirty="0"/>
              <a:t>« </a:t>
            </a:r>
            <a:r>
              <a:rPr lang="fr-FR" dirty="0" err="1"/>
              <a:t>Qualisol</a:t>
            </a:r>
            <a:r>
              <a:rPr lang="fr-FR" dirty="0"/>
              <a:t> Collectif » de </a:t>
            </a:r>
            <a:r>
              <a:rPr lang="fr-FR" dirty="0" err="1" smtClean="0"/>
              <a:t>Qualit’Enr</a:t>
            </a:r>
            <a:r>
              <a:rPr lang="fr-FR" dirty="0" smtClean="0"/>
              <a:t>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4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. </a:t>
            </a:r>
            <a:r>
              <a:rPr lang="fr-FR" dirty="0"/>
              <a:t>Aide à l’investissement : Appel à Projet Régional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400" y="980660"/>
            <a:ext cx="8569190" cy="5688790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dirty="0" smtClean="0"/>
              <a:t>Quelques critères:</a:t>
            </a:r>
          </a:p>
          <a:p>
            <a:pPr lvl="1"/>
            <a:r>
              <a:rPr lang="fr-FR" dirty="0" smtClean="0"/>
              <a:t>Productivité minimum de 400 kWh/m²/an.</a:t>
            </a:r>
          </a:p>
          <a:p>
            <a:pPr lvl="1"/>
            <a:r>
              <a:rPr lang="fr-FR" dirty="0" smtClean="0"/>
              <a:t>Choix parmi 5 schémas hydrauliques.</a:t>
            </a:r>
          </a:p>
          <a:p>
            <a:pPr lvl="1"/>
            <a:r>
              <a:rPr lang="fr-FR" dirty="0"/>
              <a:t>Bâtiments existants (DPE D) ou neuf (Cep(projet) &lt; Cep(max) - 15</a:t>
            </a:r>
            <a:r>
              <a:rPr lang="fr-FR" dirty="0" smtClean="0"/>
              <a:t>%).</a:t>
            </a:r>
          </a:p>
          <a:p>
            <a:pPr lvl="1"/>
            <a:r>
              <a:rPr lang="fr-FR" dirty="0" smtClean="0"/>
              <a:t>Plafond d’assiette éligible à 1100 €HT/m² installé/posé.</a:t>
            </a:r>
          </a:p>
          <a:p>
            <a:pPr lvl="1"/>
            <a:r>
              <a:rPr lang="fr-FR" dirty="0" smtClean="0"/>
              <a:t>Suivi </a:t>
            </a:r>
            <a:r>
              <a:rPr lang="fr-FR" dirty="0"/>
              <a:t>mensuel de la chaleur Solaire Utile en sortie de ballon de préchauffage </a:t>
            </a:r>
            <a:r>
              <a:rPr lang="fr-FR" dirty="0" smtClean="0"/>
              <a:t>(</a:t>
            </a:r>
            <a:r>
              <a:rPr lang="fr-FR" dirty="0" err="1"/>
              <a:t>Q</a:t>
            </a:r>
            <a:r>
              <a:rPr lang="fr-FR" dirty="0" err="1" smtClean="0"/>
              <a:t>stu</a:t>
            </a:r>
            <a:r>
              <a:rPr lang="fr-FR" dirty="0" smtClean="0"/>
              <a:t>) et maintenance obligatoires.</a:t>
            </a:r>
          </a:p>
          <a:p>
            <a:pPr lvl="1"/>
            <a:endParaRPr lang="fr-FR" dirty="0"/>
          </a:p>
          <a:p>
            <a:r>
              <a:rPr lang="fr-FR" dirty="0" smtClean="0"/>
              <a:t>En pratique :</a:t>
            </a:r>
            <a:endParaRPr lang="fr-FR" dirty="0"/>
          </a:p>
          <a:p>
            <a:pPr lvl="1"/>
            <a:r>
              <a:rPr lang="fr-FR" dirty="0"/>
              <a:t>2</a:t>
            </a:r>
            <a:r>
              <a:rPr lang="fr-FR" dirty="0" smtClean="0"/>
              <a:t> paiements : un intermédiaire et un solde.</a:t>
            </a:r>
          </a:p>
          <a:p>
            <a:pPr lvl="1"/>
            <a:r>
              <a:rPr lang="fr-FR" dirty="0" smtClean="0"/>
              <a:t>Rapport intermédiaire : schéma final, instrumentation/analyse fonctionnelle, réception dynamique de l’installation suivant le protocole SOCOL,…</a:t>
            </a:r>
          </a:p>
          <a:p>
            <a:pPr lvl="1"/>
            <a:r>
              <a:rPr lang="fr-FR" dirty="0" smtClean="0"/>
              <a:t>Rapport final : preuve de la maintenance, tableau de suivi d’1 an de fonctionnement (productivité vérifiée),…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3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des aides solaire thermique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911729"/>
              </p:ext>
            </p:extLst>
          </p:nvPr>
        </p:nvGraphicFramePr>
        <p:xfrm>
          <a:off x="107377" y="1340983"/>
          <a:ext cx="8929242" cy="475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571">
                  <a:extLst>
                    <a:ext uri="{9D8B030D-6E8A-4147-A177-3AD203B41FA5}">
                      <a16:colId xmlns:a16="http://schemas.microsoft.com/office/drawing/2014/main" val="3712762360"/>
                    </a:ext>
                  </a:extLst>
                </a:gridCol>
                <a:gridCol w="1390620">
                  <a:extLst>
                    <a:ext uri="{9D8B030D-6E8A-4147-A177-3AD203B41FA5}">
                      <a16:colId xmlns:a16="http://schemas.microsoft.com/office/drawing/2014/main" val="1625459108"/>
                    </a:ext>
                  </a:extLst>
                </a:gridCol>
                <a:gridCol w="1610192">
                  <a:extLst>
                    <a:ext uri="{9D8B030D-6E8A-4147-A177-3AD203B41FA5}">
                      <a16:colId xmlns:a16="http://schemas.microsoft.com/office/drawing/2014/main" val="3578161165"/>
                    </a:ext>
                  </a:extLst>
                </a:gridCol>
                <a:gridCol w="1097858">
                  <a:extLst>
                    <a:ext uri="{9D8B030D-6E8A-4147-A177-3AD203B41FA5}">
                      <a16:colId xmlns:a16="http://schemas.microsoft.com/office/drawing/2014/main" val="4049390839"/>
                    </a:ext>
                  </a:extLst>
                </a:gridCol>
                <a:gridCol w="3074001">
                  <a:extLst>
                    <a:ext uri="{9D8B030D-6E8A-4147-A177-3AD203B41FA5}">
                      <a16:colId xmlns:a16="http://schemas.microsoft.com/office/drawing/2014/main" val="1069818167"/>
                    </a:ext>
                  </a:extLst>
                </a:gridCol>
              </a:tblGrid>
              <a:tr h="7200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Surface installée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61488"/>
                  </a:ext>
                </a:extLst>
              </a:tr>
              <a:tr h="7200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 à 99 m²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 à 299 m²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mtClean="0"/>
                        <a:t>≥ 300 </a:t>
                      </a:r>
                      <a:r>
                        <a:rPr lang="fr-FR" dirty="0" smtClean="0"/>
                        <a:t>m²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≥ 500 m²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59926"/>
                  </a:ext>
                </a:extLst>
              </a:tr>
              <a:tr h="720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Etude de faisabilité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61619"/>
                  </a:ext>
                </a:extLst>
              </a:tr>
              <a:tr h="720061">
                <a:tc>
                  <a:txBody>
                    <a:bodyPr/>
                    <a:lstStyle/>
                    <a:p>
                      <a:r>
                        <a:rPr lang="fr-FR" dirty="0" smtClean="0"/>
                        <a:t>AAP </a:t>
                      </a:r>
                      <a:r>
                        <a:rPr lang="fr-FR" dirty="0" err="1" smtClean="0"/>
                        <a:t>STColl</a:t>
                      </a:r>
                      <a:r>
                        <a:rPr lang="fr-FR" dirty="0" smtClean="0"/>
                        <a:t>. régional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Projet unique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486810"/>
                  </a:ext>
                </a:extLst>
              </a:tr>
              <a:tr h="575963">
                <a:tc rowSpan="2"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AAP national</a:t>
                      </a:r>
                    </a:p>
                    <a:p>
                      <a:pPr algn="l"/>
                      <a:r>
                        <a:rPr lang="fr-FR" dirty="0" smtClean="0"/>
                        <a:t>grande surface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Projet unique ou grappe de projets</a:t>
                      </a:r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986644"/>
                  </a:ext>
                </a:extLst>
              </a:tr>
              <a:tr h="57608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Injection sur réseau de chaleur</a:t>
                      </a:r>
                      <a:endParaRPr lang="fr-FR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32265"/>
                  </a:ext>
                </a:extLst>
              </a:tr>
              <a:tr h="720061">
                <a:tc>
                  <a:txBody>
                    <a:bodyPr/>
                    <a:lstStyle/>
                    <a:p>
                      <a:r>
                        <a:rPr lang="fr-FR" dirty="0" smtClean="0"/>
                        <a:t>AAP national NTE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Projet unique, en grappe et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fr-FR" dirty="0" smtClean="0"/>
                        <a:t>njection sur réseau de chaleur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81352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4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icto_solaireTherm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90" y="3295092"/>
            <a:ext cx="3096430" cy="30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picto_sol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1877037"/>
            <a:ext cx="2420860" cy="24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66257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Merci de votre attention et bons projets solaires à tous !</a:t>
            </a:r>
          </a:p>
        </p:txBody>
      </p:sp>
    </p:spTree>
    <p:extLst>
      <p:ext uri="{BB962C8B-B14F-4D97-AF65-F5344CB8AC3E}">
        <p14:creationId xmlns:p14="http://schemas.microsoft.com/office/powerpoint/2010/main" val="8913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La </a:t>
            </a:r>
            <a:r>
              <a:rPr lang="fr-FR" sz="2000" dirty="0"/>
              <a:t>plateforme </a:t>
            </a:r>
            <a:r>
              <a:rPr lang="fr-FR" sz="2000" dirty="0" smtClean="0"/>
              <a:t>SOCOL et l’application </a:t>
            </a:r>
            <a:r>
              <a:rPr lang="fr-FR" sz="2000" dirty="0"/>
              <a:t>du solaire au secteur de la santé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Exemple </a:t>
            </a:r>
            <a:r>
              <a:rPr lang="fr-FR" sz="2000" dirty="0"/>
              <a:t>de </a:t>
            </a:r>
            <a:r>
              <a:rPr lang="fr-FR" sz="2000" dirty="0" smtClean="0"/>
              <a:t>réalisation et enseignements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Aide à la décision : étude de faisabilité solaire thermique collectif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Aide à l’investissement : AAP solaire thermique régional et nationaux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  <a:p>
            <a:endParaRPr lang="fr-FR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2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</a:t>
            </a:r>
            <a:r>
              <a:rPr lang="fr-FR" dirty="0"/>
              <a:t>La plateforme SOCOL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 smtClean="0"/>
              <a:t>SOCOL </a:t>
            </a:r>
            <a:r>
              <a:rPr lang="fr-FR" b="0" dirty="0"/>
              <a:t>pour « solaire collectif »</a:t>
            </a:r>
          </a:p>
          <a:p>
            <a:pPr lvl="1"/>
            <a:r>
              <a:rPr lang="fr-FR" b="0" dirty="0" smtClean="0"/>
              <a:t>Initiative </a:t>
            </a:r>
            <a:r>
              <a:rPr lang="fr-FR" b="0" dirty="0"/>
              <a:t>ENERPLAN engagée en </a:t>
            </a:r>
            <a:r>
              <a:rPr lang="fr-FR" b="0" dirty="0" smtClean="0"/>
              <a:t>2009</a:t>
            </a:r>
          </a:p>
          <a:p>
            <a:pPr lvl="1"/>
            <a:r>
              <a:rPr lang="fr-FR" b="0" dirty="0" smtClean="0"/>
              <a:t>Avec </a:t>
            </a:r>
            <a:r>
              <a:rPr lang="fr-FR" b="0" dirty="0"/>
              <a:t>le soutien initial de l’ADEME, et de GRDF </a:t>
            </a:r>
            <a:r>
              <a:rPr lang="fr-FR" b="0" dirty="0" smtClean="0"/>
              <a:t>depuis 2013</a:t>
            </a:r>
          </a:p>
          <a:p>
            <a:pPr marL="457200" lvl="1" indent="0">
              <a:buNone/>
            </a:pPr>
            <a:endParaRPr lang="fr-FR" b="0" dirty="0" smtClean="0"/>
          </a:p>
          <a:p>
            <a:r>
              <a:rPr lang="fr-FR" b="0" dirty="0" smtClean="0"/>
              <a:t>Les </a:t>
            </a:r>
            <a:r>
              <a:rPr lang="fr-FR" b="0" dirty="0"/>
              <a:t>acteurs de la filière mobilisés</a:t>
            </a:r>
          </a:p>
          <a:p>
            <a:pPr lvl="1"/>
            <a:r>
              <a:rPr lang="fr-FR" b="0" dirty="0" smtClean="0"/>
              <a:t>Plus </a:t>
            </a:r>
            <a:r>
              <a:rPr lang="fr-FR" b="0" dirty="0"/>
              <a:t>de 2200 membres (mars 2017)</a:t>
            </a:r>
          </a:p>
          <a:p>
            <a:pPr lvl="1"/>
            <a:r>
              <a:rPr lang="fr-FR" b="0" dirty="0" smtClean="0"/>
              <a:t>Experts </a:t>
            </a:r>
            <a:r>
              <a:rPr lang="fr-FR" b="0" dirty="0"/>
              <a:t>du ST collectif et maîtres </a:t>
            </a:r>
            <a:r>
              <a:rPr lang="fr-FR" b="0" dirty="0" smtClean="0"/>
              <a:t>d’ouvrage</a:t>
            </a:r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r>
              <a:rPr lang="fr-FR" b="0" dirty="0"/>
              <a:t>• Développer la chaleur solaire collective</a:t>
            </a:r>
          </a:p>
          <a:p>
            <a:pPr lvl="1"/>
            <a:r>
              <a:rPr lang="fr-FR" b="0" dirty="0" smtClean="0"/>
              <a:t>Diffuser </a:t>
            </a:r>
            <a:r>
              <a:rPr lang="fr-FR" b="0" dirty="0"/>
              <a:t>les bonnes </a:t>
            </a:r>
            <a:r>
              <a:rPr lang="fr-FR" b="0" dirty="0" smtClean="0"/>
              <a:t>pratiques</a:t>
            </a:r>
          </a:p>
          <a:p>
            <a:pPr lvl="1"/>
            <a:r>
              <a:rPr lang="fr-FR" b="0" dirty="0" smtClean="0"/>
              <a:t>Donner </a:t>
            </a:r>
            <a:r>
              <a:rPr lang="fr-FR" b="0" dirty="0"/>
              <a:t>les clefs pour réussir son projet en </a:t>
            </a:r>
            <a:r>
              <a:rPr lang="fr-FR" b="0" dirty="0" smtClean="0"/>
              <a:t>solaire thermique </a:t>
            </a:r>
            <a:r>
              <a:rPr lang="fr-FR" b="0" dirty="0"/>
              <a:t>collectif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24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plateforme SOCOL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 smtClean="0">
                <a:hlinkClick r:id="rId2"/>
              </a:rPr>
              <a:t>www.solaire-collectif.fr</a:t>
            </a:r>
            <a:endParaRPr lang="fr-FR" b="0" dirty="0" smtClean="0"/>
          </a:p>
          <a:p>
            <a:pPr marL="0" indent="0">
              <a:buNone/>
            </a:pPr>
            <a:endParaRPr lang="fr-FR" sz="1000" b="0" dirty="0" smtClean="0"/>
          </a:p>
          <a:p>
            <a:pPr marL="0" indent="0">
              <a:buNone/>
            </a:pPr>
            <a:endParaRPr lang="fr-FR" sz="1000" b="0" dirty="0"/>
          </a:p>
          <a:p>
            <a:pPr marL="0" indent="0">
              <a:buNone/>
            </a:pPr>
            <a:endParaRPr lang="fr-FR" sz="1000" b="0" dirty="0"/>
          </a:p>
          <a:p>
            <a:r>
              <a:rPr lang="fr-FR" b="0" dirty="0"/>
              <a:t>Site internet dédié au solaire </a:t>
            </a:r>
            <a:r>
              <a:rPr lang="fr-FR" b="0" dirty="0" smtClean="0"/>
              <a:t>thermique Collectif :</a:t>
            </a:r>
          </a:p>
          <a:p>
            <a:pPr lvl="1"/>
            <a:r>
              <a:rPr lang="fr-FR" b="0" dirty="0" err="1"/>
              <a:t>Schémathèque</a:t>
            </a:r>
            <a:r>
              <a:rPr lang="fr-FR" b="0" dirty="0"/>
              <a:t> </a:t>
            </a:r>
            <a:r>
              <a:rPr lang="fr-FR" b="0" dirty="0" smtClean="0"/>
              <a:t>SOCOL</a:t>
            </a:r>
          </a:p>
          <a:p>
            <a:pPr lvl="1"/>
            <a:r>
              <a:rPr lang="fr-FR" b="0" dirty="0" smtClean="0"/>
              <a:t>Ratios </a:t>
            </a:r>
            <a:r>
              <a:rPr lang="fr-FR" b="0" dirty="0"/>
              <a:t>de dimensionnement</a:t>
            </a:r>
          </a:p>
          <a:p>
            <a:pPr lvl="1"/>
            <a:r>
              <a:rPr lang="fr-FR" b="0" dirty="0" smtClean="0"/>
              <a:t>Guide </a:t>
            </a:r>
            <a:r>
              <a:rPr lang="fr-FR" b="0" dirty="0"/>
              <a:t>du commissionnement</a:t>
            </a:r>
          </a:p>
          <a:p>
            <a:pPr lvl="1"/>
            <a:r>
              <a:rPr lang="fr-FR" b="0" dirty="0" smtClean="0"/>
              <a:t>Opérations </a:t>
            </a:r>
            <a:r>
              <a:rPr lang="fr-FR" b="0" dirty="0"/>
              <a:t>de référence : installations exemplaires</a:t>
            </a:r>
          </a:p>
          <a:p>
            <a:pPr lvl="1"/>
            <a:r>
              <a:rPr lang="fr-FR" b="0" dirty="0" smtClean="0"/>
              <a:t>Logiciels </a:t>
            </a:r>
            <a:r>
              <a:rPr lang="fr-FR" b="0" dirty="0"/>
              <a:t>: SOLO / OUTISOL</a:t>
            </a:r>
          </a:p>
          <a:p>
            <a:pPr lvl="1"/>
            <a:r>
              <a:rPr lang="fr-FR" b="0" dirty="0" smtClean="0"/>
              <a:t>Fiches </a:t>
            </a:r>
            <a:r>
              <a:rPr lang="fr-FR" b="0" dirty="0"/>
              <a:t>pratiques et </a:t>
            </a:r>
            <a:r>
              <a:rPr lang="fr-FR" b="0" dirty="0" smtClean="0"/>
              <a:t>guides (contrat d’exploitation,…)</a:t>
            </a:r>
            <a:endParaRPr lang="fr-FR" b="0" dirty="0"/>
          </a:p>
          <a:p>
            <a:pPr lvl="1"/>
            <a:r>
              <a:rPr lang="fr-FR" b="0" dirty="0" smtClean="0"/>
              <a:t>Informations </a:t>
            </a:r>
            <a:r>
              <a:rPr lang="fr-FR" b="0" dirty="0"/>
              <a:t>régionales</a:t>
            </a:r>
          </a:p>
          <a:p>
            <a:pPr lvl="1"/>
            <a:r>
              <a:rPr lang="fr-FR" b="0" dirty="0" smtClean="0"/>
              <a:t>Financement</a:t>
            </a:r>
            <a:endParaRPr lang="fr-FR" b="0" dirty="0"/>
          </a:p>
          <a:p>
            <a:pPr lvl="1"/>
            <a:r>
              <a:rPr lang="fr-FR" b="0" dirty="0" smtClean="0"/>
              <a:t>Mise </a:t>
            </a:r>
            <a:r>
              <a:rPr lang="fr-FR" b="0" dirty="0"/>
              <a:t>en service dynamique documentée</a:t>
            </a:r>
          </a:p>
          <a:p>
            <a:pPr lvl="1"/>
            <a:r>
              <a:rPr lang="fr-FR" b="0" dirty="0" smtClean="0"/>
              <a:t>Guide </a:t>
            </a:r>
            <a:r>
              <a:rPr lang="fr-FR" b="0" dirty="0"/>
              <a:t>et catalogue du suivi connecté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194" y="1052670"/>
            <a:ext cx="4809396" cy="14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20" y="2204830"/>
            <a:ext cx="3609975" cy="1971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Application </a:t>
            </a:r>
            <a:r>
              <a:rPr lang="fr-FR" dirty="0"/>
              <a:t>du solaire au secteur de la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2875"/>
            <a:ext cx="8116888" cy="4896526"/>
          </a:xfrm>
        </p:spPr>
        <p:txBody>
          <a:bodyPr/>
          <a:lstStyle/>
          <a:p>
            <a:r>
              <a:rPr lang="fr-FR" dirty="0" smtClean="0"/>
              <a:t>Caractéristique d’une installation solaire</a:t>
            </a:r>
          </a:p>
          <a:p>
            <a:pPr lvl="1"/>
            <a:r>
              <a:rPr lang="fr-FR" dirty="0" smtClean="0"/>
              <a:t>Energie locale et gratuite</a:t>
            </a:r>
          </a:p>
          <a:p>
            <a:pPr lvl="1"/>
            <a:r>
              <a:rPr lang="fr-FR" dirty="0" smtClean="0"/>
              <a:t>Autoconsommation (stockage inclus)</a:t>
            </a:r>
          </a:p>
          <a:p>
            <a:pPr lvl="1"/>
            <a:r>
              <a:rPr lang="fr-FR" dirty="0" smtClean="0"/>
              <a:t>Optimisation grâce à l’inclinaison</a:t>
            </a:r>
          </a:p>
          <a:p>
            <a:pPr lvl="1"/>
            <a:r>
              <a:rPr lang="fr-FR" dirty="0" smtClean="0"/>
              <a:t>Produit de la chaleur tant qu’il y a une</a:t>
            </a:r>
          </a:p>
          <a:p>
            <a:pPr marL="457200" lvl="1" indent="0">
              <a:buNone/>
            </a:pPr>
            <a:r>
              <a:rPr lang="fr-FR" dirty="0"/>
              <a:t>i</a:t>
            </a:r>
            <a:r>
              <a:rPr lang="fr-FR" dirty="0" smtClean="0"/>
              <a:t>rradiation (plein soleil ou nuageux)</a:t>
            </a:r>
          </a:p>
          <a:p>
            <a:pPr lvl="1"/>
            <a:r>
              <a:rPr lang="fr-FR" dirty="0" smtClean="0"/>
              <a:t>T° optimale de 50°C à 80°C.</a:t>
            </a:r>
          </a:p>
          <a:p>
            <a:pPr lvl="1"/>
            <a:r>
              <a:rPr lang="fr-FR" dirty="0" smtClean="0"/>
              <a:t>Avec un suivi adéquat : maintenance curative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Cible privilégiée du solaire thermique</a:t>
            </a:r>
          </a:p>
          <a:p>
            <a:pPr lvl="1"/>
            <a:r>
              <a:rPr lang="fr-FR" dirty="0" smtClean="0"/>
              <a:t>Besoins d’ECS toute l’année (pas de fermeture saisonnière).</a:t>
            </a:r>
          </a:p>
          <a:p>
            <a:pPr lvl="1"/>
            <a:r>
              <a:rPr lang="fr-FR" dirty="0" smtClean="0"/>
              <a:t>Besoins d’ECS </a:t>
            </a:r>
            <a:r>
              <a:rPr lang="fr-FR" dirty="0"/>
              <a:t>c</a:t>
            </a:r>
            <a:r>
              <a:rPr lang="fr-FR" dirty="0" smtClean="0"/>
              <a:t>onstants ou avec une base élevée si besoins variables.</a:t>
            </a:r>
          </a:p>
          <a:p>
            <a:pPr lvl="1"/>
            <a:r>
              <a:rPr lang="fr-FR" dirty="0" smtClean="0"/>
              <a:t>Besoins d’ECS entre 50°C et 80°C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37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Application du solaire au secteur de la santé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3" y="1080655"/>
            <a:ext cx="8039407" cy="56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Application du solaire au secteur de la santé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63" y="1078079"/>
            <a:ext cx="8051473" cy="56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Exemple </a:t>
            </a:r>
            <a:r>
              <a:rPr lang="fr-FR" dirty="0"/>
              <a:t>de </a:t>
            </a:r>
            <a:r>
              <a:rPr lang="fr-FR" dirty="0" smtClean="0"/>
              <a:t>réalisation </a:t>
            </a:r>
            <a:r>
              <a:rPr lang="fr-FR" dirty="0"/>
              <a:t>dans le secteur </a:t>
            </a:r>
            <a:r>
              <a:rPr lang="fr-FR" dirty="0" smtClean="0"/>
              <a:t>santé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124680"/>
            <a:ext cx="8116888" cy="5544770"/>
          </a:xfrm>
        </p:spPr>
        <p:txBody>
          <a:bodyPr/>
          <a:lstStyle/>
          <a:p>
            <a:r>
              <a:rPr lang="fr-FR" dirty="0"/>
              <a:t>Construction </a:t>
            </a:r>
            <a:r>
              <a:rPr lang="fr-FR" dirty="0" err="1"/>
              <a:t>Médipôle</a:t>
            </a:r>
            <a:r>
              <a:rPr lang="fr-FR" dirty="0"/>
              <a:t> de Savoie de </a:t>
            </a:r>
            <a:r>
              <a:rPr lang="fr-FR" dirty="0" err="1"/>
              <a:t>Challes-les-eaux</a:t>
            </a:r>
            <a:r>
              <a:rPr lang="fr-FR" dirty="0"/>
              <a:t> </a:t>
            </a:r>
            <a:r>
              <a:rPr lang="fr-FR" dirty="0" smtClean="0"/>
              <a:t>avec une </a:t>
            </a:r>
            <a:r>
              <a:rPr lang="fr-FR" dirty="0"/>
              <a:t>installation solaire thermique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4" y="1916790"/>
            <a:ext cx="9138474" cy="25707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0" y="4907699"/>
            <a:ext cx="9108630" cy="176175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400" y="4365130"/>
            <a:ext cx="871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Schéma hydraulique                                                  ET2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0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smtClean="0"/>
              <a:t>Exemple </a:t>
            </a:r>
            <a:r>
              <a:rPr lang="fr-FR" dirty="0"/>
              <a:t>de </a:t>
            </a:r>
            <a:r>
              <a:rPr lang="fr-FR" dirty="0" smtClean="0"/>
              <a:t>réalisation </a:t>
            </a:r>
            <a:r>
              <a:rPr lang="fr-FR" dirty="0"/>
              <a:t>dans le secteur santé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614D4-66D0-4A25-9ED3-F0829E83128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0" y="1124680"/>
            <a:ext cx="9184830" cy="11951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40" y="3008497"/>
            <a:ext cx="4824670" cy="31568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569" y="3294377"/>
            <a:ext cx="4261061" cy="26665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380" y="2276840"/>
            <a:ext cx="90012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  Estimatif aide Fonds Chaleur 2017                  maxi 73 000 (GE) à 94 800 € HT (PE)                                       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6359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42159</TotalTime>
  <Words>922</Words>
  <Application>Microsoft Office PowerPoint</Application>
  <PresentationFormat>Affichage à l'écran (4:3)</PresentationFormat>
  <Paragraphs>143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Conception personnalisée</vt:lpstr>
      <vt:lpstr>2_Conception personnalisée</vt:lpstr>
      <vt:lpstr>Soutien à la filière solaire thermique collectif dans le secteur de la santé</vt:lpstr>
      <vt:lpstr>Sommaire</vt:lpstr>
      <vt:lpstr>1. La plateforme SOCOL </vt:lpstr>
      <vt:lpstr>1. La plateforme SOCOL </vt:lpstr>
      <vt:lpstr>1. Application du solaire au secteur de la santé</vt:lpstr>
      <vt:lpstr>1. Application du solaire au secteur de la santé</vt:lpstr>
      <vt:lpstr>1. Application du solaire au secteur de la santé</vt:lpstr>
      <vt:lpstr>2. Exemple de réalisation dans le secteur santé</vt:lpstr>
      <vt:lpstr>2. Exemple de réalisation dans le secteur santé</vt:lpstr>
      <vt:lpstr>3. Aide à la décision : étude de faisabilité</vt:lpstr>
      <vt:lpstr>3. Aide à la décision : étude de faisabilité</vt:lpstr>
      <vt:lpstr>4. Aide à l’investissement : Appel à Projet Régional</vt:lpstr>
      <vt:lpstr>4. Aide à l’investissement : Appel à Projet Régional</vt:lpstr>
      <vt:lpstr>Résumé des aides solaire thermique</vt:lpstr>
      <vt:lpstr>Présentation PowerPoint</vt:lpstr>
    </vt:vector>
  </TitlesOfParts>
  <Company>GetALinks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leloup</dc:creator>
  <cp:lastModifiedBy>BETTWY Fabrice</cp:lastModifiedBy>
  <cp:revision>572</cp:revision>
  <cp:lastPrinted>2014-07-07T09:42:27Z</cp:lastPrinted>
  <dcterms:created xsi:type="dcterms:W3CDTF">2011-05-16T08:46:28Z</dcterms:created>
  <dcterms:modified xsi:type="dcterms:W3CDTF">2017-03-23T17:32:16Z</dcterms:modified>
</cp:coreProperties>
</file>