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8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8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5.xml" ContentType="application/vnd.openxmlformats-officedocument.presentationml.notesSlide+xml"/>
  <Override PartName="/ppt/tags/tag164.xml" ContentType="application/vnd.openxmlformats-officedocument.presentationml.tags+xml"/>
  <Override PartName="/ppt/notesSlides/notesSlide6.xml" ContentType="application/vnd.openxmlformats-officedocument.presentationml.notesSlide+xml"/>
  <Override PartName="/ppt/tags/tag165.xml" ContentType="application/vnd.openxmlformats-officedocument.presentationml.tags+xml"/>
  <Override PartName="/ppt/notesSlides/notesSlide7.xml" ContentType="application/vnd.openxmlformats-officedocument.presentationml.notesSlide+xml"/>
  <Override PartName="/ppt/tags/tag166.xml" ContentType="application/vnd.openxmlformats-officedocument.presentationml.tags+xml"/>
  <Override PartName="/ppt/notesSlides/notesSlide8.xml" ContentType="application/vnd.openxmlformats-officedocument.presentationml.notesSlide+xml"/>
  <Override PartName="/ppt/tags/tag167.xml" ContentType="application/vnd.openxmlformats-officedocument.presentationml.tags+xml"/>
  <Override PartName="/ppt/notesSlides/notesSlide9.xml" ContentType="application/vnd.openxmlformats-officedocument.presentationml.notesSlide+xml"/>
  <Override PartName="/ppt/tags/tag168.xml" ContentType="application/vnd.openxmlformats-officedocument.presentationml.tags+xml"/>
  <Override PartName="/ppt/notesSlides/notesSlide10.xml" ContentType="application/vnd.openxmlformats-officedocument.presentationml.notesSlide+xml"/>
  <Override PartName="/ppt/tags/tag169.xml" ContentType="application/vnd.openxmlformats-officedocument.presentationml.tags+xml"/>
  <Override PartName="/ppt/notesSlides/notesSlide11.xml" ContentType="application/vnd.openxmlformats-officedocument.presentationml.notesSlide+xml"/>
  <Override PartName="/ppt/tags/tag170.xml" ContentType="application/vnd.openxmlformats-officedocument.presentationml.tags+xml"/>
  <Override PartName="/ppt/notesSlides/notesSlide12.xml" ContentType="application/vnd.openxmlformats-officedocument.presentationml.notesSlide+xml"/>
  <Override PartName="/ppt/tags/tag171.xml" ContentType="application/vnd.openxmlformats-officedocument.presentationml.tags+xml"/>
  <Override PartName="/ppt/notesSlides/notesSlide13.xml" ContentType="application/vnd.openxmlformats-officedocument.presentationml.notesSlide+xml"/>
  <Override PartName="/ppt/tags/tag172.xml" ContentType="application/vnd.openxmlformats-officedocument.presentationml.tags+xml"/>
  <Override PartName="/ppt/notesSlides/notesSlide14.xml" ContentType="application/vnd.openxmlformats-officedocument.presentationml.notesSlide+xml"/>
  <Override PartName="/ppt/tags/tag173.xml" ContentType="application/vnd.openxmlformats-officedocument.presentationml.tags+xml"/>
  <Override PartName="/ppt/notesSlides/notesSlide15.xml" ContentType="application/vnd.openxmlformats-officedocument.presentationml.notesSlide+xml"/>
  <Override PartName="/ppt/tags/tag174.xml" ContentType="application/vnd.openxmlformats-officedocument.presentationml.tags+xml"/>
  <Override PartName="/ppt/notesSlides/notesSlide16.xml" ContentType="application/vnd.openxmlformats-officedocument.presentationml.notesSlide+xml"/>
  <Override PartName="/ppt/tags/tag175.xml" ContentType="application/vnd.openxmlformats-officedocument.presentationml.tags+xml"/>
  <Override PartName="/ppt/notesSlides/notesSlide17.xml" ContentType="application/vnd.openxmlformats-officedocument.presentationml.notesSlide+xml"/>
  <Override PartName="/ppt/tags/tag176.xml" ContentType="application/vnd.openxmlformats-officedocument.presentationml.tags+xml"/>
  <Override PartName="/ppt/notesSlides/notesSlide1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9.xml" ContentType="application/vnd.openxmlformats-officedocument.presentationml.notesSlide+xml"/>
  <Override PartName="/ppt/tags/tag182.xml" ContentType="application/vnd.openxmlformats-officedocument.presentationml.tags+xml"/>
  <Override PartName="/ppt/notesSlides/notesSlide2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23.xml" ContentType="application/vnd.openxmlformats-officedocument.presentationml.notesSlide+xml"/>
  <Override PartName="/ppt/tags/tag210.xml" ContentType="application/vnd.openxmlformats-officedocument.presentationml.tags+xml"/>
  <Override PartName="/ppt/notesSlides/notesSlide24.xml" ContentType="application/vnd.openxmlformats-officedocument.presentationml.notesSlide+xml"/>
  <Override PartName="/ppt/tags/tag211.xml" ContentType="application/vnd.openxmlformats-officedocument.presentationml.tags+xml"/>
  <Override PartName="/ppt/notesSlides/notesSlide25.xml" ContentType="application/vnd.openxmlformats-officedocument.presentationml.notesSlide+xml"/>
  <Override PartName="/ppt/tags/tag212.xml" ContentType="application/vnd.openxmlformats-officedocument.presentationml.tags+xml"/>
  <Override PartName="/ppt/notesSlides/notesSlide26.xml" ContentType="application/vnd.openxmlformats-officedocument.presentationml.notesSlide+xml"/>
  <Override PartName="/ppt/tags/tag213.xml" ContentType="application/vnd.openxmlformats-officedocument.presentationml.tags+xml"/>
  <Override PartName="/ppt/notesSlides/notesSlide27.xml" ContentType="application/vnd.openxmlformats-officedocument.presentationml.notesSlide+xml"/>
  <Override PartName="/ppt/tags/tag214.xml" ContentType="application/vnd.openxmlformats-officedocument.presentationml.tags+xml"/>
  <Override PartName="/ppt/notesSlides/notesSlide28.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2">
  <p:sldMasterIdLst>
    <p:sldMasterId id="2147483660" r:id="rId4"/>
    <p:sldMasterId id="2147483716" r:id="rId5"/>
    <p:sldMasterId id="2147483721" r:id="rId6"/>
    <p:sldMasterId id="2147483723" r:id="rId7"/>
    <p:sldMasterId id="2147483732" r:id="rId8"/>
  </p:sldMasterIdLst>
  <p:notesMasterIdLst>
    <p:notesMasterId r:id="rId59"/>
  </p:notesMasterIdLst>
  <p:handoutMasterIdLst>
    <p:handoutMasterId r:id="rId60"/>
  </p:handoutMasterIdLst>
  <p:sldIdLst>
    <p:sldId id="3766" r:id="rId9"/>
    <p:sldId id="3622" r:id="rId10"/>
    <p:sldId id="3733" r:id="rId11"/>
    <p:sldId id="3775" r:id="rId12"/>
    <p:sldId id="3734" r:id="rId13"/>
    <p:sldId id="3776" r:id="rId14"/>
    <p:sldId id="3760" r:id="rId15"/>
    <p:sldId id="3808" r:id="rId16"/>
    <p:sldId id="3735" r:id="rId17"/>
    <p:sldId id="3807" r:id="rId18"/>
    <p:sldId id="3745" r:id="rId19"/>
    <p:sldId id="3765" r:id="rId20"/>
    <p:sldId id="3778" r:id="rId21"/>
    <p:sldId id="3698" r:id="rId22"/>
    <p:sldId id="3779" r:id="rId23"/>
    <p:sldId id="3780" r:id="rId24"/>
    <p:sldId id="3773" r:id="rId25"/>
    <p:sldId id="3774" r:id="rId26"/>
    <p:sldId id="3781" r:id="rId27"/>
    <p:sldId id="3782" r:id="rId28"/>
    <p:sldId id="3783" r:id="rId29"/>
    <p:sldId id="3784" r:id="rId30"/>
    <p:sldId id="3785" r:id="rId31"/>
    <p:sldId id="3786" r:id="rId32"/>
    <p:sldId id="3788" r:id="rId33"/>
    <p:sldId id="3789" r:id="rId34"/>
    <p:sldId id="3790" r:id="rId35"/>
    <p:sldId id="3795" r:id="rId36"/>
    <p:sldId id="3797" r:id="rId37"/>
    <p:sldId id="3806" r:id="rId38"/>
    <p:sldId id="3798" r:id="rId39"/>
    <p:sldId id="3791" r:id="rId40"/>
    <p:sldId id="3792" r:id="rId41"/>
    <p:sldId id="3802" r:id="rId42"/>
    <p:sldId id="3809" r:id="rId43"/>
    <p:sldId id="3803" r:id="rId44"/>
    <p:sldId id="3811" r:id="rId45"/>
    <p:sldId id="3812" r:id="rId46"/>
    <p:sldId id="3721" r:id="rId47"/>
    <p:sldId id="3722" r:id="rId48"/>
    <p:sldId id="3757" r:id="rId49"/>
    <p:sldId id="3810" r:id="rId50"/>
    <p:sldId id="3799" r:id="rId51"/>
    <p:sldId id="3800" r:id="rId52"/>
    <p:sldId id="3767" r:id="rId53"/>
    <p:sldId id="3768" r:id="rId54"/>
    <p:sldId id="3769" r:id="rId55"/>
    <p:sldId id="3770" r:id="rId56"/>
    <p:sldId id="3771" r:id="rId57"/>
    <p:sldId id="3772" r:id="rId58"/>
  </p:sldIdLst>
  <p:sldSz cx="6858000" cy="9906000" type="A4"/>
  <p:notesSz cx="6797675" cy="9926638"/>
  <p:custDataLst>
    <p:tags r:id="rId6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14BAA-9A3A-6F25-2875-CEC46954662D}" name="CRAMARD Fabien" initials="CF" userId="S::Fabien.CRAMARD@eurogroupconsulting.com::9e0932e0-7757-4878-b819-c977301d317f" providerId="AD"/>
  <p188:author id="{495688B8-FDAA-C32E-0D84-41D546326A75}" name="AURIACOMBE Maximilien" initials="AM" userId="S::Maximilien.AURIACOMBE@eurogroupconsulting.com::d9ec9666-2e8f-43e2-aa3c-44ac571f60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UNAT, Camille (DGOS/SOUS-DIR REGULATION OFFRE SOINS/R2)" initials="BC(ROS" lastIdx="19" clrIdx="6">
    <p:extLst>
      <p:ext uri="{19B8F6BF-5375-455C-9EA6-DF929625EA0E}">
        <p15:presenceInfo xmlns:p15="http://schemas.microsoft.com/office/powerpoint/2012/main" userId="S-1-5-21-27022435-3177379373-3347635678-38073" providerId="AD"/>
      </p:ext>
    </p:extLst>
  </p:cmAuthor>
  <p:cmAuthor id="1" name="BAINI Lara" initials="BL" lastIdx="1" clrIdx="0">
    <p:extLst>
      <p:ext uri="{19B8F6BF-5375-455C-9EA6-DF929625EA0E}">
        <p15:presenceInfo xmlns:p15="http://schemas.microsoft.com/office/powerpoint/2012/main" userId="S-1-5-21-534319855-2109426420-623647154-22017" providerId="AD"/>
      </p:ext>
    </p:extLst>
  </p:cmAuthor>
  <p:cmAuthor id="8" name="LE GOFF Céline" initials="LGC" lastIdx="15" clrIdx="7">
    <p:extLst>
      <p:ext uri="{19B8F6BF-5375-455C-9EA6-DF929625EA0E}">
        <p15:presenceInfo xmlns:p15="http://schemas.microsoft.com/office/powerpoint/2012/main" userId="S::Celine.LEGOFF@eurogroupconsulting.com::374d5735-c9c3-49b8-a3f5-f59a2ffa8622" providerId="AD"/>
      </p:ext>
    </p:extLst>
  </p:cmAuthor>
  <p:cmAuthor id="2" name="MERLE, Carole (DGOS)" initials="MC(" lastIdx="51" clrIdx="1">
    <p:extLst>
      <p:ext uri="{19B8F6BF-5375-455C-9EA6-DF929625EA0E}">
        <p15:presenceInfo xmlns:p15="http://schemas.microsoft.com/office/powerpoint/2012/main" userId="S-1-5-21-27022435-3177379373-3347635678-21616" providerId="AD"/>
      </p:ext>
    </p:extLst>
  </p:cmAuthor>
  <p:cmAuthor id="9" name="AURIACOMBE Maximilien" initials="AM" lastIdx="4" clrIdx="8">
    <p:extLst>
      <p:ext uri="{19B8F6BF-5375-455C-9EA6-DF929625EA0E}">
        <p15:presenceInfo xmlns:p15="http://schemas.microsoft.com/office/powerpoint/2012/main" userId="S::Maximilien.AURIACOMBE@eurogroupconsulting.com::d9ec9666-2e8f-43e2-aa3c-44ac571f606c" providerId="AD"/>
      </p:ext>
    </p:extLst>
  </p:cmAuthor>
  <p:cmAuthor id="3" name="DUPARC, Nathalie (DGOS/SOUS-DIR REGULATION OFFRE SOINS/R2)" initials="DN(ROS" lastIdx="58" clrIdx="2">
    <p:extLst>
      <p:ext uri="{19B8F6BF-5375-455C-9EA6-DF929625EA0E}">
        <p15:presenceInfo xmlns:p15="http://schemas.microsoft.com/office/powerpoint/2012/main" userId="S-1-5-21-27022435-3177379373-3347635678-38200" providerId="AD"/>
      </p:ext>
    </p:extLst>
  </p:cmAuthor>
  <p:cmAuthor id="4" name="Matthieu BENOITON" initials="MB" lastIdx="45" clrIdx="3">
    <p:extLst>
      <p:ext uri="{19B8F6BF-5375-455C-9EA6-DF929625EA0E}">
        <p15:presenceInfo xmlns:p15="http://schemas.microsoft.com/office/powerpoint/2012/main" userId="Matthieu BENOITON" providerId="None"/>
      </p:ext>
    </p:extLst>
  </p:cmAuthor>
  <p:cmAuthor id="5" name="Nicola VIRGATA" initials="NV" lastIdx="6" clrIdx="4">
    <p:extLst>
      <p:ext uri="{19B8F6BF-5375-455C-9EA6-DF929625EA0E}">
        <p15:presenceInfo xmlns:p15="http://schemas.microsoft.com/office/powerpoint/2012/main" userId="S::n.virgata@cmi-strategies.com::ca7db5c5-ce15-4055-a49a-54986efc32f2" providerId="AD"/>
      </p:ext>
    </p:extLst>
  </p:cmAuthor>
  <p:cmAuthor id="6" name="AUGROS, Sophie (DGOS/DIRECTION/DIR)" initials="AS(" lastIdx="6" clrIdx="5">
    <p:extLst>
      <p:ext uri="{19B8F6BF-5375-455C-9EA6-DF929625EA0E}">
        <p15:presenceInfo xmlns:p15="http://schemas.microsoft.com/office/powerpoint/2012/main" userId="S-1-5-21-27022435-3177379373-3347635678-93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006A9A"/>
    <a:srgbClr val="C5E0B4"/>
    <a:srgbClr val="9DD4B9"/>
    <a:srgbClr val="BFBFBF"/>
    <a:srgbClr val="C6E0B4"/>
    <a:srgbClr val="2E75B6"/>
    <a:srgbClr val="1C3FD6"/>
    <a:srgbClr val="2E84E0"/>
    <a:srgbClr val="D1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C5508-0929-4EEB-B0D6-925EBAF6CDB8}" v="11" dt="2022-07-27T15:19:14.8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98" autoAdjust="0"/>
  </p:normalViewPr>
  <p:slideViewPr>
    <p:cSldViewPr snapToGrid="0">
      <p:cViewPr varScale="1">
        <p:scale>
          <a:sx n="54" d="100"/>
          <a:sy n="54" d="100"/>
        </p:scale>
        <p:origin x="260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6D2B540-037A-465D-B310-0EE401E8248D}" type="datetimeFigureOut">
              <a:rPr lang="fr-FR" smtClean="0">
                <a:latin typeface="Arial" panose="020B0604020202020204" pitchFamily="34" charset="0"/>
              </a:rPr>
              <a:t>27/07/2022</a:t>
            </a:fld>
            <a:endParaRPr lang="fr-FR">
              <a:latin typeface="Arial" panose="020B0604020202020204" pitchFamily="34" charset="0"/>
            </a:endParaRPr>
          </a:p>
        </p:txBody>
      </p:sp>
      <p:sp>
        <p:nvSpPr>
          <p:cNvPr id="4" name="Espace réservé du pied de page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Espace réservé du numéro de diapositive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E688195D-08A5-4BF4-BCCE-A008F836C139}" type="slidenum">
              <a:rPr lang="fr-FR" smtClean="0">
                <a:latin typeface="Arial" panose="020B0604020202020204" pitchFamily="34" charset="0"/>
              </a:rPr>
              <a:t>‹N°›</a:t>
            </a:fld>
            <a:endParaRPr lang="fr-FR">
              <a:latin typeface="Arial" panose="020B0604020202020204" pitchFamily="34" charset="0"/>
            </a:endParaRPr>
          </a:p>
        </p:txBody>
      </p:sp>
    </p:spTree>
    <p:extLst>
      <p:ext uri="{BB962C8B-B14F-4D97-AF65-F5344CB8AC3E}">
        <p14:creationId xmlns:p14="http://schemas.microsoft.com/office/powerpoint/2010/main" val="87067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B0E007A0-B67B-4542-84E0-6DD27D8FE8DC}" type="datetimeFigureOut">
              <a:rPr lang="fr-FR" smtClean="0"/>
              <a:pPr/>
              <a:t>27/07/2022</a:t>
            </a:fld>
            <a:endParaRPr lang="fr-FR"/>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9726963B-9C39-4886-9484-295378C76595}" type="slidenum">
              <a:rPr lang="fr-FR" smtClean="0"/>
              <a:pPr/>
              <a:t>‹N°›</a:t>
            </a:fld>
            <a:endParaRPr lang="fr-FR"/>
          </a:p>
        </p:txBody>
      </p:sp>
    </p:spTree>
    <p:extLst>
      <p:ext uri="{BB962C8B-B14F-4D97-AF65-F5344CB8AC3E}">
        <p14:creationId xmlns:p14="http://schemas.microsoft.com/office/powerpoint/2010/main" val="359173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0</a:t>
            </a:fld>
            <a:endParaRPr lang="fr-FR"/>
          </a:p>
        </p:txBody>
      </p:sp>
    </p:spTree>
    <p:extLst>
      <p:ext uri="{BB962C8B-B14F-4D97-AF65-F5344CB8AC3E}">
        <p14:creationId xmlns:p14="http://schemas.microsoft.com/office/powerpoint/2010/main" val="62421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19</a:t>
            </a:fld>
            <a:endParaRPr lang="fr-FR"/>
          </a:p>
        </p:txBody>
      </p:sp>
    </p:spTree>
    <p:extLst>
      <p:ext uri="{BB962C8B-B14F-4D97-AF65-F5344CB8AC3E}">
        <p14:creationId xmlns:p14="http://schemas.microsoft.com/office/powerpoint/2010/main" val="227911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20</a:t>
            </a:fld>
            <a:endParaRPr lang="fr-FR"/>
          </a:p>
        </p:txBody>
      </p:sp>
    </p:spTree>
    <p:extLst>
      <p:ext uri="{BB962C8B-B14F-4D97-AF65-F5344CB8AC3E}">
        <p14:creationId xmlns:p14="http://schemas.microsoft.com/office/powerpoint/2010/main" val="281780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21</a:t>
            </a:fld>
            <a:endParaRPr lang="fr-FR"/>
          </a:p>
        </p:txBody>
      </p:sp>
    </p:spTree>
    <p:extLst>
      <p:ext uri="{BB962C8B-B14F-4D97-AF65-F5344CB8AC3E}">
        <p14:creationId xmlns:p14="http://schemas.microsoft.com/office/powerpoint/2010/main" val="172668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22</a:t>
            </a:fld>
            <a:endParaRPr lang="fr-FR"/>
          </a:p>
        </p:txBody>
      </p:sp>
    </p:spTree>
    <p:extLst>
      <p:ext uri="{BB962C8B-B14F-4D97-AF65-F5344CB8AC3E}">
        <p14:creationId xmlns:p14="http://schemas.microsoft.com/office/powerpoint/2010/main" val="223550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23</a:t>
            </a:fld>
            <a:endParaRPr lang="fr-FR"/>
          </a:p>
        </p:txBody>
      </p:sp>
    </p:spTree>
    <p:extLst>
      <p:ext uri="{BB962C8B-B14F-4D97-AF65-F5344CB8AC3E}">
        <p14:creationId xmlns:p14="http://schemas.microsoft.com/office/powerpoint/2010/main" val="289354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24</a:t>
            </a:fld>
            <a:endParaRPr lang="fr-FR"/>
          </a:p>
        </p:txBody>
      </p:sp>
    </p:spTree>
    <p:extLst>
      <p:ext uri="{BB962C8B-B14F-4D97-AF65-F5344CB8AC3E}">
        <p14:creationId xmlns:p14="http://schemas.microsoft.com/office/powerpoint/2010/main" val="191614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25</a:t>
            </a:fld>
            <a:endParaRPr lang="fr-FR"/>
          </a:p>
        </p:txBody>
      </p:sp>
    </p:spTree>
    <p:extLst>
      <p:ext uri="{BB962C8B-B14F-4D97-AF65-F5344CB8AC3E}">
        <p14:creationId xmlns:p14="http://schemas.microsoft.com/office/powerpoint/2010/main" val="41880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26</a:t>
            </a:fld>
            <a:endParaRPr lang="fr-FR"/>
          </a:p>
        </p:txBody>
      </p:sp>
    </p:spTree>
    <p:extLst>
      <p:ext uri="{BB962C8B-B14F-4D97-AF65-F5344CB8AC3E}">
        <p14:creationId xmlns:p14="http://schemas.microsoft.com/office/powerpoint/2010/main" val="58541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27</a:t>
            </a:fld>
            <a:endParaRPr lang="fr-FR"/>
          </a:p>
        </p:txBody>
      </p:sp>
    </p:spTree>
    <p:extLst>
      <p:ext uri="{BB962C8B-B14F-4D97-AF65-F5344CB8AC3E}">
        <p14:creationId xmlns:p14="http://schemas.microsoft.com/office/powerpoint/2010/main" val="291291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28</a:t>
            </a:fld>
            <a:endParaRPr lang="fr-FR"/>
          </a:p>
        </p:txBody>
      </p:sp>
    </p:spTree>
    <p:extLst>
      <p:ext uri="{BB962C8B-B14F-4D97-AF65-F5344CB8AC3E}">
        <p14:creationId xmlns:p14="http://schemas.microsoft.com/office/powerpoint/2010/main" val="224572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3</a:t>
            </a:fld>
            <a:endParaRPr lang="fr-FR"/>
          </a:p>
        </p:txBody>
      </p:sp>
    </p:spTree>
    <p:extLst>
      <p:ext uri="{BB962C8B-B14F-4D97-AF65-F5344CB8AC3E}">
        <p14:creationId xmlns:p14="http://schemas.microsoft.com/office/powerpoint/2010/main" val="395356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29</a:t>
            </a:fld>
            <a:endParaRPr lang="fr-FR"/>
          </a:p>
        </p:txBody>
      </p:sp>
    </p:spTree>
    <p:extLst>
      <p:ext uri="{BB962C8B-B14F-4D97-AF65-F5344CB8AC3E}">
        <p14:creationId xmlns:p14="http://schemas.microsoft.com/office/powerpoint/2010/main" val="336879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30</a:t>
            </a:fld>
            <a:endParaRPr lang="fr-FR"/>
          </a:p>
        </p:txBody>
      </p:sp>
    </p:spTree>
    <p:extLst>
      <p:ext uri="{BB962C8B-B14F-4D97-AF65-F5344CB8AC3E}">
        <p14:creationId xmlns:p14="http://schemas.microsoft.com/office/powerpoint/2010/main" val="212364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963B-9C39-4886-9484-295378C76595}"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36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38</a:t>
            </a:fld>
            <a:endParaRPr lang="fr-FR"/>
          </a:p>
        </p:txBody>
      </p:sp>
    </p:spTree>
    <p:extLst>
      <p:ext uri="{BB962C8B-B14F-4D97-AF65-F5344CB8AC3E}">
        <p14:creationId xmlns:p14="http://schemas.microsoft.com/office/powerpoint/2010/main" val="362623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39</a:t>
            </a:fld>
            <a:endParaRPr lang="fr-FR"/>
          </a:p>
        </p:txBody>
      </p:sp>
    </p:spTree>
    <p:extLst>
      <p:ext uri="{BB962C8B-B14F-4D97-AF65-F5344CB8AC3E}">
        <p14:creationId xmlns:p14="http://schemas.microsoft.com/office/powerpoint/2010/main" val="1863950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40</a:t>
            </a:fld>
            <a:endParaRPr lang="fr-FR"/>
          </a:p>
        </p:txBody>
      </p:sp>
    </p:spTree>
    <p:extLst>
      <p:ext uri="{BB962C8B-B14F-4D97-AF65-F5344CB8AC3E}">
        <p14:creationId xmlns:p14="http://schemas.microsoft.com/office/powerpoint/2010/main" val="111293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41</a:t>
            </a:fld>
            <a:endParaRPr lang="fr-FR"/>
          </a:p>
        </p:txBody>
      </p:sp>
    </p:spTree>
    <p:extLst>
      <p:ext uri="{BB962C8B-B14F-4D97-AF65-F5344CB8AC3E}">
        <p14:creationId xmlns:p14="http://schemas.microsoft.com/office/powerpoint/2010/main" val="44359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42</a:t>
            </a:fld>
            <a:endParaRPr lang="fr-FR"/>
          </a:p>
        </p:txBody>
      </p:sp>
    </p:spTree>
    <p:extLst>
      <p:ext uri="{BB962C8B-B14F-4D97-AF65-F5344CB8AC3E}">
        <p14:creationId xmlns:p14="http://schemas.microsoft.com/office/powerpoint/2010/main" val="823034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43</a:t>
            </a:fld>
            <a:endParaRPr lang="fr-FR"/>
          </a:p>
        </p:txBody>
      </p:sp>
    </p:spTree>
    <p:extLst>
      <p:ext uri="{BB962C8B-B14F-4D97-AF65-F5344CB8AC3E}">
        <p14:creationId xmlns:p14="http://schemas.microsoft.com/office/powerpoint/2010/main" val="381573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5</a:t>
            </a:fld>
            <a:endParaRPr lang="fr-FR"/>
          </a:p>
        </p:txBody>
      </p:sp>
    </p:spTree>
    <p:extLst>
      <p:ext uri="{BB962C8B-B14F-4D97-AF65-F5344CB8AC3E}">
        <p14:creationId xmlns:p14="http://schemas.microsoft.com/office/powerpoint/2010/main" val="152208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12</a:t>
            </a:fld>
            <a:endParaRPr lang="fr-FR"/>
          </a:p>
        </p:txBody>
      </p:sp>
    </p:spTree>
    <p:extLst>
      <p:ext uri="{BB962C8B-B14F-4D97-AF65-F5344CB8AC3E}">
        <p14:creationId xmlns:p14="http://schemas.microsoft.com/office/powerpoint/2010/main" val="49627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26963B-9C39-4886-9484-295378C76595}" type="slidenum">
              <a:rPr lang="fr-FR" smtClean="0"/>
              <a:pPr/>
              <a:t>14</a:t>
            </a:fld>
            <a:endParaRPr lang="fr-FR"/>
          </a:p>
        </p:txBody>
      </p:sp>
    </p:spTree>
    <p:extLst>
      <p:ext uri="{BB962C8B-B14F-4D97-AF65-F5344CB8AC3E}">
        <p14:creationId xmlns:p14="http://schemas.microsoft.com/office/powerpoint/2010/main" val="313858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15</a:t>
            </a:fld>
            <a:endParaRPr lang="fr-FR"/>
          </a:p>
        </p:txBody>
      </p:sp>
    </p:spTree>
    <p:extLst>
      <p:ext uri="{BB962C8B-B14F-4D97-AF65-F5344CB8AC3E}">
        <p14:creationId xmlns:p14="http://schemas.microsoft.com/office/powerpoint/2010/main" val="199393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16</a:t>
            </a:fld>
            <a:endParaRPr lang="fr-FR"/>
          </a:p>
        </p:txBody>
      </p:sp>
    </p:spTree>
    <p:extLst>
      <p:ext uri="{BB962C8B-B14F-4D97-AF65-F5344CB8AC3E}">
        <p14:creationId xmlns:p14="http://schemas.microsoft.com/office/powerpoint/2010/main" val="165933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17</a:t>
            </a:fld>
            <a:endParaRPr lang="fr-FR"/>
          </a:p>
        </p:txBody>
      </p:sp>
    </p:spTree>
    <p:extLst>
      <p:ext uri="{BB962C8B-B14F-4D97-AF65-F5344CB8AC3E}">
        <p14:creationId xmlns:p14="http://schemas.microsoft.com/office/powerpoint/2010/main" val="287312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726963B-9C39-4886-9484-295378C76595}" type="slidenum">
              <a:rPr lang="fr-FR" smtClean="0"/>
              <a:pPr/>
              <a:t>18</a:t>
            </a:fld>
            <a:endParaRPr lang="fr-FR"/>
          </a:p>
        </p:txBody>
      </p:sp>
    </p:spTree>
    <p:extLst>
      <p:ext uri="{BB962C8B-B14F-4D97-AF65-F5344CB8AC3E}">
        <p14:creationId xmlns:p14="http://schemas.microsoft.com/office/powerpoint/2010/main" val="134690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240069" y="830560"/>
            <a:ext cx="1399670" cy="390556"/>
          </a:xfrm>
          <a:prstGeom prst="rect">
            <a:avLst/>
          </a:prstGeom>
          <a:noFill/>
        </p:spPr>
        <p:txBody>
          <a:bodyPr wrap="square" lIns="0" rtlCol="0">
            <a:spAutoFit/>
          </a:bodyPr>
          <a:lstStyle/>
          <a:p>
            <a:r>
              <a:rPr lang="fr-FR" sz="1938" b="1">
                <a:solidFill>
                  <a:schemeClr val="accent1"/>
                </a:solidFill>
                <a:latin typeface="+mj-lt"/>
              </a:rPr>
              <a:t>Sommaire</a:t>
            </a:r>
          </a:p>
        </p:txBody>
      </p:sp>
    </p:spTree>
    <p:extLst>
      <p:ext uri="{BB962C8B-B14F-4D97-AF65-F5344CB8AC3E}">
        <p14:creationId xmlns:p14="http://schemas.microsoft.com/office/powerpoint/2010/main" val="28158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00CEAB2F-92EB-490F-A667-DA55E968364F}"/>
              </a:ext>
            </a:extLst>
          </p:cNvPr>
          <p:cNvGraphicFramePr>
            <a:graphicFrameLocks noChangeAspect="1"/>
          </p:cNvGraphicFramePr>
          <p:nvPr userDrawn="1">
            <p:custDataLst>
              <p:tags r:id="rId2"/>
            </p:custDataLst>
          </p:nvPr>
        </p:nvGraphicFramePr>
        <p:xfrm>
          <a:off x="1620" y="1756"/>
          <a:ext cx="1620" cy="1755"/>
        </p:xfrm>
        <a:graphic>
          <a:graphicData uri="http://schemas.openxmlformats.org/presentationml/2006/ole">
            <mc:AlternateContent xmlns:mc="http://schemas.openxmlformats.org/markup-compatibility/2006">
              <mc:Choice xmlns:v="urn:schemas-microsoft-com:vml" Requires="v">
                <p:oleObj spid="_x0000_s5124" name="Diapositive think-cell" r:id="rId5" imgW="473" imgH="473" progId="TCLayout.ActiveDocument.1">
                  <p:embed/>
                </p:oleObj>
              </mc:Choice>
              <mc:Fallback>
                <p:oleObj name="Diapositive think-cell" r:id="rId5" imgW="473" imgH="473" progId="TCLayout.ActiveDocument.1">
                  <p:embed/>
                  <p:pic>
                    <p:nvPicPr>
                      <p:cNvPr id="4" name="Objet 3" hidden="1">
                        <a:extLst>
                          <a:ext uri="{FF2B5EF4-FFF2-40B4-BE49-F238E27FC236}">
                            <a16:creationId xmlns:a16="http://schemas.microsoft.com/office/drawing/2014/main" id="{00CEAB2F-92EB-490F-A667-DA55E968364F}"/>
                          </a:ext>
                        </a:extLst>
                      </p:cNvPr>
                      <p:cNvPicPr/>
                      <p:nvPr/>
                    </p:nvPicPr>
                    <p:blipFill>
                      <a:blip r:embed="rId6"/>
                      <a:stretch>
                        <a:fillRect/>
                      </a:stretch>
                    </p:blipFill>
                    <p:spPr>
                      <a:xfrm>
                        <a:off x="1620" y="1756"/>
                        <a:ext cx="1620" cy="175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BBBA798-21E2-465D-B990-ABF23C975D93}"/>
              </a:ext>
            </a:extLst>
          </p:cNvPr>
          <p:cNvSpPr/>
          <p:nvPr userDrawn="1">
            <p:custDataLst>
              <p:tags r:id="rId3"/>
            </p:custDataLst>
          </p:nvPr>
        </p:nvSpPr>
        <p:spPr>
          <a:xfrm>
            <a:off x="0" y="0"/>
            <a:ext cx="161974" cy="17548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30" b="0"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0D07C2D3-F83E-4FCA-8A8D-F0F15DBEB064}"/>
              </a:ext>
            </a:extLst>
          </p:cNvPr>
          <p:cNvSpPr>
            <a:spLocks noGrp="1"/>
          </p:cNvSpPr>
          <p:nvPr>
            <p:ph type="title"/>
          </p:nvPr>
        </p:nvSpPr>
        <p:spPr/>
        <p:txBody>
          <a:bodyPr/>
          <a:lstStyle/>
          <a:p>
            <a:r>
              <a:rPr lang="en-US"/>
              <a:t>Click to edit Master title style</a:t>
            </a:r>
            <a:endParaRPr lang="fr-FR"/>
          </a:p>
        </p:txBody>
      </p:sp>
      <p:sp>
        <p:nvSpPr>
          <p:cNvPr id="5" name="Footer Placeholder 4">
            <a:extLst>
              <a:ext uri="{FF2B5EF4-FFF2-40B4-BE49-F238E27FC236}">
                <a16:creationId xmlns:a16="http://schemas.microsoft.com/office/drawing/2014/main" id="{4D3E824A-9C59-417E-9798-78C3E00E1DF9}"/>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4251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240069" y="830560"/>
            <a:ext cx="1399670" cy="390556"/>
          </a:xfrm>
          <a:prstGeom prst="rect">
            <a:avLst/>
          </a:prstGeom>
          <a:noFill/>
        </p:spPr>
        <p:txBody>
          <a:bodyPr wrap="square" lIns="0" rtlCol="0">
            <a:spAutoFit/>
          </a:bodyPr>
          <a:lstStyle/>
          <a:p>
            <a:r>
              <a:rPr lang="fr-FR" sz="1938" b="1">
                <a:solidFill>
                  <a:schemeClr val="accent1"/>
                </a:solidFill>
                <a:latin typeface="+mj-lt"/>
              </a:rPr>
              <a:t>Sommaire</a:t>
            </a:r>
          </a:p>
        </p:txBody>
      </p:sp>
    </p:spTree>
    <p:extLst>
      <p:ext uri="{BB962C8B-B14F-4D97-AF65-F5344CB8AC3E}">
        <p14:creationId xmlns:p14="http://schemas.microsoft.com/office/powerpoint/2010/main" val="300478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943229" y="4558085"/>
            <a:ext cx="4971543" cy="394916"/>
          </a:xfrm>
          <a:prstGeom prst="rect">
            <a:avLst/>
          </a:prstGeom>
        </p:spPr>
        <p:txBody>
          <a:bodyPr wrap="square" anchor="b" anchorCtr="0">
            <a:spAutoFit/>
          </a:bodyPr>
          <a:lstStyle>
            <a:lvl1pPr marL="0" indent="0" algn="ctr">
              <a:buNone/>
              <a:defRPr sz="1938" b="1" spc="-35" baseline="0">
                <a:solidFill>
                  <a:schemeClr val="accent1"/>
                </a:solidFill>
                <a:latin typeface="Arial" pitchFamily="34" charset="0"/>
                <a:cs typeface="Arial" pitchFamily="34" charset="0"/>
              </a:defRPr>
            </a:lvl1pPr>
          </a:lstStyle>
          <a:p>
            <a:pPr lvl="0"/>
            <a:r>
              <a:rPr lang="en-US" err="1"/>
              <a:t>Titre</a:t>
            </a:r>
            <a:r>
              <a:rPr lang="en-US"/>
              <a:t> de </a:t>
            </a:r>
            <a:r>
              <a:rPr lang="en-US" err="1"/>
              <a:t>chapitre</a:t>
            </a:r>
            <a:r>
              <a:rPr lang="en-US"/>
              <a:t>.</a:t>
            </a:r>
          </a:p>
        </p:txBody>
      </p:sp>
      <p:sp>
        <p:nvSpPr>
          <p:cNvPr id="96" name="Text Placeholder 95"/>
          <p:cNvSpPr>
            <a:spLocks noGrp="1"/>
          </p:cNvSpPr>
          <p:nvPr>
            <p:ph type="body" sz="quarter" idx="11" hasCustomPrompt="1"/>
          </p:nvPr>
        </p:nvSpPr>
        <p:spPr>
          <a:xfrm>
            <a:off x="1600609" y="4953000"/>
            <a:ext cx="3656784" cy="200439"/>
          </a:xfrm>
          <a:prstGeom prst="rect">
            <a:avLst/>
          </a:prstGeom>
        </p:spPr>
        <p:txBody>
          <a:bodyPr>
            <a:spAutoFit/>
          </a:bodyPr>
          <a:lstStyle>
            <a:lvl1pPr marL="0" indent="0" algn="ctr" defTabSz="633039" rtl="0" eaLnBrk="1" latinLnBrk="0" hangingPunct="1">
              <a:lnSpc>
                <a:spcPct val="110000"/>
              </a:lnSpc>
              <a:spcBef>
                <a:spcPct val="20000"/>
              </a:spcBef>
              <a:buFont typeface="Arial" pitchFamily="34" charset="0"/>
              <a:buNone/>
              <a:defRPr lang="fr-FR" sz="692" kern="3000" baseline="0" dirty="0" smtClean="0">
                <a:solidFill>
                  <a:schemeClr val="tx1"/>
                </a:solidFill>
                <a:latin typeface="Arial" panose="020B0604020202020204" pitchFamily="34" charset="0"/>
                <a:ea typeface="+mn-ea"/>
                <a:cs typeface="Arial" pitchFamily="34" charset="0"/>
              </a:defRPr>
            </a:lvl1pPr>
          </a:lstStyle>
          <a:p>
            <a:pPr lvl="0"/>
            <a:r>
              <a:rPr lang="fr-FR"/>
              <a:t>Sous-titre de chapitre</a:t>
            </a:r>
          </a:p>
        </p:txBody>
      </p:sp>
      <p:sp>
        <p:nvSpPr>
          <p:cNvPr id="3" name="Text Placeholder 2"/>
          <p:cNvSpPr>
            <a:spLocks noGrp="1"/>
          </p:cNvSpPr>
          <p:nvPr>
            <p:ph type="body" sz="quarter" idx="66" hasCustomPrompt="1"/>
          </p:nvPr>
        </p:nvSpPr>
        <p:spPr>
          <a:xfrm>
            <a:off x="3067417" y="3164417"/>
            <a:ext cx="723167" cy="754416"/>
          </a:xfrm>
        </p:spPr>
        <p:txBody>
          <a:bodyPr anchor="ctr">
            <a:noAutofit/>
          </a:bodyPr>
          <a:lstStyle>
            <a:lvl1pPr algn="ctr">
              <a:defRPr sz="4985" i="1">
                <a:solidFill>
                  <a:schemeClr val="tx1"/>
                </a:solidFill>
                <a:latin typeface="Georgia" panose="02040502050405020303" pitchFamily="18" charset="0"/>
              </a:defRPr>
            </a:lvl1pPr>
          </a:lstStyle>
          <a:p>
            <a:pPr lvl="0"/>
            <a:r>
              <a:rPr lang="fr-FR"/>
              <a:t>1</a:t>
            </a:r>
          </a:p>
        </p:txBody>
      </p:sp>
      <p:sp>
        <p:nvSpPr>
          <p:cNvPr id="33"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28"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9A83A3C3-DCF3-40F3-BD2F-0C4FF51947F5}"/>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0067531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238491" y="1520297"/>
            <a:ext cx="4940178" cy="7592306"/>
          </a:xfrm>
        </p:spPr>
        <p:txBody>
          <a:bodyPr lIns="0"/>
          <a:lstStyle>
            <a:lvl1pPr>
              <a:defRPr sz="831">
                <a:solidFill>
                  <a:schemeClr val="tx1"/>
                </a:solidFill>
              </a:defRPr>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6" name="Text Placeholder 13"/>
          <p:cNvSpPr>
            <a:spLocks noGrp="1"/>
          </p:cNvSpPr>
          <p:nvPr>
            <p:ph type="body" sz="quarter" idx="46" hasCustomPrompt="1"/>
          </p:nvPr>
        </p:nvSpPr>
        <p:spPr>
          <a:xfrm>
            <a:off x="5301762" y="7605385"/>
            <a:ext cx="1317746" cy="1507219"/>
          </a:xfrm>
          <a:prstGeom prst="rect">
            <a:avLst/>
          </a:prstGeom>
          <a:ln>
            <a:noFill/>
          </a:ln>
        </p:spPr>
        <p:txBody>
          <a:bodyPr tIns="0">
            <a:noAutofit/>
          </a:bodyPr>
          <a:lstStyle>
            <a:lvl1pPr marL="0" marR="0" indent="0" algn="l" defTabSz="633039" rtl="0" eaLnBrk="1" fontAlgn="auto" latinLnBrk="0" hangingPunct="1">
              <a:lnSpc>
                <a:spcPct val="150000"/>
              </a:lnSpc>
              <a:spcBef>
                <a:spcPts val="0"/>
              </a:spcBef>
              <a:spcAft>
                <a:spcPts val="0"/>
              </a:spcAft>
              <a:buClrTx/>
              <a:buSzTx/>
              <a:buFont typeface="Arial" panose="020B0604020202020204" pitchFamily="34" charset="0"/>
              <a:buNone/>
              <a:tabLst/>
              <a:defRPr lang="fr-FR" sz="554" kern="1200" baseline="0" dirty="0" smtClean="0">
                <a:solidFill>
                  <a:schemeClr val="tx1"/>
                </a:solidFill>
                <a:latin typeface="Arial" panose="020B0604020202020204" pitchFamily="34" charset="0"/>
                <a:ea typeface="+mn-ea"/>
                <a:cs typeface="+mn-cs"/>
              </a:defRPr>
            </a:lvl1pPr>
          </a:lstStyle>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p:txBody>
      </p:sp>
      <p:grpSp>
        <p:nvGrpSpPr>
          <p:cNvPr id="3" name="Group 4"/>
          <p:cNvGrpSpPr>
            <a:grpSpLocks noChangeAspect="1"/>
          </p:cNvGrpSpPr>
          <p:nvPr userDrawn="1"/>
        </p:nvGrpSpPr>
        <p:grpSpPr bwMode="auto">
          <a:xfrm>
            <a:off x="5378515" y="1614027"/>
            <a:ext cx="145924" cy="264748"/>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grpSp>
      <p:cxnSp>
        <p:nvCxnSpPr>
          <p:cNvPr id="15" name="Straight Connector 14"/>
          <p:cNvCxnSpPr/>
          <p:nvPr userDrawn="1"/>
        </p:nvCxnSpPr>
        <p:spPr>
          <a:xfrm>
            <a:off x="5301761" y="7323144"/>
            <a:ext cx="1318431"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8" name="Text Placeholder 7"/>
          <p:cNvSpPr>
            <a:spLocks noGrp="1"/>
          </p:cNvSpPr>
          <p:nvPr>
            <p:ph type="body" sz="quarter" idx="67" hasCustomPrompt="1"/>
          </p:nvPr>
        </p:nvSpPr>
        <p:spPr>
          <a:xfrm>
            <a:off x="5301762" y="2077349"/>
            <a:ext cx="1317747" cy="2293641"/>
          </a:xfrm>
        </p:spPr>
        <p:txBody>
          <a:bodyPr>
            <a:spAutoFit/>
          </a:bodyPr>
          <a:lstStyle>
            <a:lvl1pPr>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a:t>
            </a:r>
          </a:p>
        </p:txBody>
      </p:sp>
      <p:sp>
        <p:nvSpPr>
          <p:cNvPr id="3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5"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4" name="Footer Placeholder 4">
            <a:extLst>
              <a:ext uri="{FF2B5EF4-FFF2-40B4-BE49-F238E27FC236}">
                <a16:creationId xmlns:a16="http://schemas.microsoft.com/office/drawing/2014/main" id="{1F7FD1DC-D3F7-4990-89AC-53BF7EA84EDF}"/>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15544034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1516231"/>
            <a:ext cx="6381017" cy="7596372"/>
          </a:xfrm>
        </p:spPr>
        <p:txBody>
          <a:bodyPr lIns="0"/>
          <a:lstStyle>
            <a:lvl1pPr>
              <a:defRPr sz="831"/>
            </a:lvl1pPr>
            <a:lvl2pPr>
              <a:defRPr sz="762"/>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0"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D7DEE2C-02C9-4540-B11F-9CC54FC8FC5C}"/>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118115810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2146301"/>
            <a:ext cx="6381017" cy="6966303"/>
          </a:xfrm>
        </p:spPr>
        <p:txBody>
          <a:bodyPr lIns="0"/>
          <a:lstStyle>
            <a:lvl1pPr>
              <a:defRPr sz="831"/>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Text Placeholder 7"/>
          <p:cNvSpPr>
            <a:spLocks noGrp="1"/>
          </p:cNvSpPr>
          <p:nvPr>
            <p:ph type="body" sz="quarter" idx="67" hasCustomPrompt="1"/>
          </p:nvPr>
        </p:nvSpPr>
        <p:spPr>
          <a:xfrm>
            <a:off x="238492" y="1171127"/>
            <a:ext cx="4983400" cy="363048"/>
          </a:xfrm>
        </p:spPr>
        <p:txBody>
          <a:bodyPr wrap="square" lIns="0" anchor="t">
            <a:spAutoFit/>
          </a:bodyPr>
          <a:lstStyle>
            <a:lvl1pPr marL="0" marR="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marL="0" marR="0" lvl="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a:pPr>
            <a:r>
              <a:rPr lang="en-US"/>
              <a:t>Lorem ipsum dolor sit amet, consectetuer adipiscing elit. Maecenas porttitor congue massa.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p>
        </p:txBody>
      </p:sp>
      <p:sp>
        <p:nvSpPr>
          <p:cNvPr id="30" name="Slide Number Placeholder 5"/>
          <p:cNvSpPr>
            <a:spLocks noGrp="1"/>
          </p:cNvSpPr>
          <p:nvPr>
            <p:ph type="sldNum" sz="quarter" idx="4"/>
          </p:nvPr>
        </p:nvSpPr>
        <p:spPr>
          <a:xfrm>
            <a:off x="6109856" y="9308685"/>
            <a:ext cx="509653" cy="432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E153D95-572C-4195-9B81-68E64DBED21F}"/>
              </a:ext>
            </a:extLst>
          </p:cNvPr>
          <p:cNvSpPr>
            <a:spLocks noGrp="1"/>
          </p:cNvSpPr>
          <p:nvPr>
            <p:ph type="ftr" sz="quarter" idx="3"/>
          </p:nvPr>
        </p:nvSpPr>
        <p:spPr>
          <a:xfrm>
            <a:off x="1944501" y="9310549"/>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endParaRPr lang="fr-FR" sz="800" b="0" i="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596762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238492" y="6443355"/>
            <a:ext cx="6381017" cy="2669248"/>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69"/>
          </p:nvPr>
        </p:nvSpPr>
        <p:spPr>
          <a:xfrm>
            <a:off x="238491" y="2403121"/>
            <a:ext cx="6389810" cy="267185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13" name="Text Placeholder 13"/>
          <p:cNvSpPr>
            <a:spLocks noGrp="1"/>
          </p:cNvSpPr>
          <p:nvPr>
            <p:ph type="body" sz="quarter" idx="65" hasCustomPrompt="1"/>
          </p:nvPr>
        </p:nvSpPr>
        <p:spPr>
          <a:xfrm>
            <a:off x="238492" y="5549576"/>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30"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1" name="Footer Placeholder 4">
            <a:extLst>
              <a:ext uri="{FF2B5EF4-FFF2-40B4-BE49-F238E27FC236}">
                <a16:creationId xmlns:a16="http://schemas.microsoft.com/office/drawing/2014/main" id="{964E6EA0-58FA-4B3A-9A3C-08533752DA0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08125804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28"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0" name="Espace réservé du texte 4"/>
          <p:cNvSpPr>
            <a:spLocks noGrp="1"/>
          </p:cNvSpPr>
          <p:nvPr>
            <p:ph type="body" sz="quarter" idx="69"/>
          </p:nvPr>
        </p:nvSpPr>
        <p:spPr>
          <a:xfrm>
            <a:off x="238492" y="2403121"/>
            <a:ext cx="6381017" cy="6709482"/>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8" name="Footer Placeholder 4">
            <a:extLst>
              <a:ext uri="{FF2B5EF4-FFF2-40B4-BE49-F238E27FC236}">
                <a16:creationId xmlns:a16="http://schemas.microsoft.com/office/drawing/2014/main" id="{7A40B81D-109F-423F-8E4C-F705581A2B7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3952330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 vide</a:t>
            </a:r>
          </a:p>
        </p:txBody>
      </p:sp>
      <p:sp>
        <p:nvSpPr>
          <p:cNvPr id="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6C95CB32-870D-4584-B56B-4877FA501958}"/>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38605202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extBox 1"/>
          <p:cNvSpPr txBox="1"/>
          <p:nvPr userDrawn="1"/>
        </p:nvSpPr>
        <p:spPr>
          <a:xfrm>
            <a:off x="240069" y="830560"/>
            <a:ext cx="1399670" cy="390556"/>
          </a:xfrm>
          <a:prstGeom prst="rect">
            <a:avLst/>
          </a:prstGeom>
          <a:noFill/>
        </p:spPr>
        <p:txBody>
          <a:bodyPr wrap="square" lIns="0" rtlCol="0">
            <a:spAutoFit/>
          </a:bodyPr>
          <a:lstStyle/>
          <a:p>
            <a:r>
              <a:rPr lang="fr-FR" sz="1938" b="1">
                <a:solidFill>
                  <a:schemeClr val="accent1"/>
                </a:solidFill>
                <a:latin typeface="+mj-lt"/>
              </a:rPr>
              <a:t>Sommaire</a:t>
            </a:r>
          </a:p>
        </p:txBody>
      </p:sp>
    </p:spTree>
    <p:extLst>
      <p:ext uri="{BB962C8B-B14F-4D97-AF65-F5344CB8AC3E}">
        <p14:creationId xmlns:p14="http://schemas.microsoft.com/office/powerpoint/2010/main" val="26838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943229" y="4558085"/>
            <a:ext cx="4971543" cy="394916"/>
          </a:xfrm>
          <a:prstGeom prst="rect">
            <a:avLst/>
          </a:prstGeom>
        </p:spPr>
        <p:txBody>
          <a:bodyPr wrap="square" anchor="b" anchorCtr="0">
            <a:spAutoFit/>
          </a:bodyPr>
          <a:lstStyle>
            <a:lvl1pPr marL="0" indent="0" algn="ctr">
              <a:buNone/>
              <a:defRPr sz="1938" b="1" spc="-35" baseline="0">
                <a:solidFill>
                  <a:schemeClr val="accent1"/>
                </a:solidFill>
                <a:latin typeface="Arial" pitchFamily="34" charset="0"/>
                <a:cs typeface="Arial" pitchFamily="34" charset="0"/>
              </a:defRPr>
            </a:lvl1pPr>
          </a:lstStyle>
          <a:p>
            <a:pPr lvl="0"/>
            <a:r>
              <a:rPr lang="en-US" err="1"/>
              <a:t>Titre</a:t>
            </a:r>
            <a:r>
              <a:rPr lang="en-US"/>
              <a:t> de </a:t>
            </a:r>
            <a:r>
              <a:rPr lang="en-US" err="1"/>
              <a:t>chapitre</a:t>
            </a:r>
            <a:r>
              <a:rPr lang="en-US"/>
              <a:t>.</a:t>
            </a:r>
          </a:p>
        </p:txBody>
      </p:sp>
      <p:sp>
        <p:nvSpPr>
          <p:cNvPr id="96" name="Text Placeholder 95"/>
          <p:cNvSpPr>
            <a:spLocks noGrp="1"/>
          </p:cNvSpPr>
          <p:nvPr>
            <p:ph type="body" sz="quarter" idx="11" hasCustomPrompt="1"/>
          </p:nvPr>
        </p:nvSpPr>
        <p:spPr>
          <a:xfrm>
            <a:off x="1600609" y="4953000"/>
            <a:ext cx="3656784" cy="200439"/>
          </a:xfrm>
          <a:prstGeom prst="rect">
            <a:avLst/>
          </a:prstGeom>
        </p:spPr>
        <p:txBody>
          <a:bodyPr>
            <a:spAutoFit/>
          </a:bodyPr>
          <a:lstStyle>
            <a:lvl1pPr marL="0" indent="0" algn="ctr" defTabSz="633039" rtl="0" eaLnBrk="1" latinLnBrk="0" hangingPunct="1">
              <a:lnSpc>
                <a:spcPct val="110000"/>
              </a:lnSpc>
              <a:spcBef>
                <a:spcPct val="20000"/>
              </a:spcBef>
              <a:buFont typeface="Arial" pitchFamily="34" charset="0"/>
              <a:buNone/>
              <a:defRPr lang="fr-FR" sz="692" kern="3000" baseline="0" dirty="0" smtClean="0">
                <a:solidFill>
                  <a:schemeClr val="tx1"/>
                </a:solidFill>
                <a:latin typeface="Arial" panose="020B0604020202020204" pitchFamily="34" charset="0"/>
                <a:ea typeface="+mn-ea"/>
                <a:cs typeface="Arial" pitchFamily="34" charset="0"/>
              </a:defRPr>
            </a:lvl1pPr>
          </a:lstStyle>
          <a:p>
            <a:pPr lvl="0"/>
            <a:r>
              <a:rPr lang="fr-FR"/>
              <a:t>Sous-titre de chapitre</a:t>
            </a:r>
          </a:p>
        </p:txBody>
      </p:sp>
      <p:sp>
        <p:nvSpPr>
          <p:cNvPr id="3" name="Text Placeholder 2"/>
          <p:cNvSpPr>
            <a:spLocks noGrp="1"/>
          </p:cNvSpPr>
          <p:nvPr>
            <p:ph type="body" sz="quarter" idx="66" hasCustomPrompt="1"/>
          </p:nvPr>
        </p:nvSpPr>
        <p:spPr>
          <a:xfrm>
            <a:off x="3067417" y="3164417"/>
            <a:ext cx="723167" cy="754416"/>
          </a:xfrm>
        </p:spPr>
        <p:txBody>
          <a:bodyPr anchor="ctr">
            <a:noAutofit/>
          </a:bodyPr>
          <a:lstStyle>
            <a:lvl1pPr algn="ctr">
              <a:defRPr sz="4985" i="1">
                <a:solidFill>
                  <a:schemeClr val="tx1"/>
                </a:solidFill>
                <a:latin typeface="Georgia" panose="02040502050405020303" pitchFamily="18" charset="0"/>
              </a:defRPr>
            </a:lvl1pPr>
          </a:lstStyle>
          <a:p>
            <a:pPr lvl="0"/>
            <a:r>
              <a:rPr lang="fr-FR"/>
              <a:t>1</a:t>
            </a:r>
          </a:p>
        </p:txBody>
      </p:sp>
      <p:sp>
        <p:nvSpPr>
          <p:cNvPr id="33"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28"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9A83A3C3-DCF3-40F3-BD2F-0C4FF51947F5}"/>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0210976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94" name="Text Placeholder 2"/>
          <p:cNvSpPr>
            <a:spLocks noGrp="1"/>
          </p:cNvSpPr>
          <p:nvPr>
            <p:ph type="body" sz="quarter" idx="10" hasCustomPrompt="1"/>
          </p:nvPr>
        </p:nvSpPr>
        <p:spPr>
          <a:xfrm>
            <a:off x="943229" y="4558085"/>
            <a:ext cx="4971543" cy="394916"/>
          </a:xfrm>
          <a:prstGeom prst="rect">
            <a:avLst/>
          </a:prstGeom>
        </p:spPr>
        <p:txBody>
          <a:bodyPr wrap="square" anchor="b" anchorCtr="0">
            <a:spAutoFit/>
          </a:bodyPr>
          <a:lstStyle>
            <a:lvl1pPr marL="0" indent="0" algn="ctr">
              <a:buNone/>
              <a:defRPr sz="1938" b="1" spc="-35" baseline="0">
                <a:solidFill>
                  <a:schemeClr val="accent1"/>
                </a:solidFill>
                <a:latin typeface="Arial" pitchFamily="34" charset="0"/>
                <a:cs typeface="Arial" pitchFamily="34" charset="0"/>
              </a:defRPr>
            </a:lvl1pPr>
          </a:lstStyle>
          <a:p>
            <a:pPr lvl="0"/>
            <a:r>
              <a:rPr lang="en-US" err="1"/>
              <a:t>Titre</a:t>
            </a:r>
            <a:r>
              <a:rPr lang="en-US"/>
              <a:t> de </a:t>
            </a:r>
            <a:r>
              <a:rPr lang="en-US" err="1"/>
              <a:t>chapitre</a:t>
            </a:r>
            <a:r>
              <a:rPr lang="en-US"/>
              <a:t>.</a:t>
            </a:r>
          </a:p>
        </p:txBody>
      </p:sp>
      <p:sp>
        <p:nvSpPr>
          <p:cNvPr id="96" name="Text Placeholder 95"/>
          <p:cNvSpPr>
            <a:spLocks noGrp="1"/>
          </p:cNvSpPr>
          <p:nvPr>
            <p:ph type="body" sz="quarter" idx="11" hasCustomPrompt="1"/>
          </p:nvPr>
        </p:nvSpPr>
        <p:spPr>
          <a:xfrm>
            <a:off x="1600609" y="4953000"/>
            <a:ext cx="3656784" cy="200439"/>
          </a:xfrm>
          <a:prstGeom prst="rect">
            <a:avLst/>
          </a:prstGeom>
        </p:spPr>
        <p:txBody>
          <a:bodyPr>
            <a:spAutoFit/>
          </a:bodyPr>
          <a:lstStyle>
            <a:lvl1pPr marL="0" indent="0" algn="ctr" defTabSz="633039" rtl="0" eaLnBrk="1" latinLnBrk="0" hangingPunct="1">
              <a:lnSpc>
                <a:spcPct val="110000"/>
              </a:lnSpc>
              <a:spcBef>
                <a:spcPct val="20000"/>
              </a:spcBef>
              <a:buFont typeface="Arial" pitchFamily="34" charset="0"/>
              <a:buNone/>
              <a:defRPr lang="fr-FR" sz="692" kern="3000" baseline="0" dirty="0" smtClean="0">
                <a:solidFill>
                  <a:schemeClr val="tx1"/>
                </a:solidFill>
                <a:latin typeface="Arial" panose="020B0604020202020204" pitchFamily="34" charset="0"/>
                <a:ea typeface="+mn-ea"/>
                <a:cs typeface="Arial" pitchFamily="34" charset="0"/>
              </a:defRPr>
            </a:lvl1pPr>
          </a:lstStyle>
          <a:p>
            <a:pPr lvl="0"/>
            <a:r>
              <a:rPr lang="fr-FR"/>
              <a:t>Sous-titre de chapitre</a:t>
            </a:r>
          </a:p>
        </p:txBody>
      </p:sp>
      <p:sp>
        <p:nvSpPr>
          <p:cNvPr id="3" name="Text Placeholder 2"/>
          <p:cNvSpPr>
            <a:spLocks noGrp="1"/>
          </p:cNvSpPr>
          <p:nvPr>
            <p:ph type="body" sz="quarter" idx="66" hasCustomPrompt="1"/>
          </p:nvPr>
        </p:nvSpPr>
        <p:spPr>
          <a:xfrm>
            <a:off x="3067417" y="3164417"/>
            <a:ext cx="723167" cy="754416"/>
          </a:xfrm>
        </p:spPr>
        <p:txBody>
          <a:bodyPr anchor="ctr">
            <a:noAutofit/>
          </a:bodyPr>
          <a:lstStyle>
            <a:lvl1pPr algn="ctr">
              <a:defRPr sz="4985" i="1">
                <a:solidFill>
                  <a:schemeClr val="tx1"/>
                </a:solidFill>
                <a:latin typeface="Georgia" panose="02040502050405020303" pitchFamily="18" charset="0"/>
              </a:defRPr>
            </a:lvl1pPr>
          </a:lstStyle>
          <a:p>
            <a:pPr lvl="0"/>
            <a:r>
              <a:rPr lang="fr-FR"/>
              <a:t>1</a:t>
            </a:r>
          </a:p>
        </p:txBody>
      </p:sp>
      <p:sp>
        <p:nvSpPr>
          <p:cNvPr id="33"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28"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9A83A3C3-DCF3-40F3-BD2F-0C4FF51947F5}"/>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70055908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238491" y="1520297"/>
            <a:ext cx="4940178" cy="7592306"/>
          </a:xfrm>
        </p:spPr>
        <p:txBody>
          <a:bodyPr lIns="0"/>
          <a:lstStyle>
            <a:lvl1pPr>
              <a:defRPr sz="831">
                <a:solidFill>
                  <a:schemeClr val="tx1"/>
                </a:solidFill>
              </a:defRPr>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6" name="Text Placeholder 13"/>
          <p:cNvSpPr>
            <a:spLocks noGrp="1"/>
          </p:cNvSpPr>
          <p:nvPr>
            <p:ph type="body" sz="quarter" idx="46" hasCustomPrompt="1"/>
          </p:nvPr>
        </p:nvSpPr>
        <p:spPr>
          <a:xfrm>
            <a:off x="5301762" y="7605385"/>
            <a:ext cx="1317746" cy="1507219"/>
          </a:xfrm>
          <a:prstGeom prst="rect">
            <a:avLst/>
          </a:prstGeom>
          <a:ln>
            <a:noFill/>
          </a:ln>
        </p:spPr>
        <p:txBody>
          <a:bodyPr tIns="0">
            <a:noAutofit/>
          </a:bodyPr>
          <a:lstStyle>
            <a:lvl1pPr marL="0" marR="0" indent="0" algn="l" defTabSz="633039" rtl="0" eaLnBrk="1" fontAlgn="auto" latinLnBrk="0" hangingPunct="1">
              <a:lnSpc>
                <a:spcPct val="150000"/>
              </a:lnSpc>
              <a:spcBef>
                <a:spcPts val="0"/>
              </a:spcBef>
              <a:spcAft>
                <a:spcPts val="0"/>
              </a:spcAft>
              <a:buClrTx/>
              <a:buSzTx/>
              <a:buFont typeface="Arial" panose="020B0604020202020204" pitchFamily="34" charset="0"/>
              <a:buNone/>
              <a:tabLst/>
              <a:defRPr lang="fr-FR" sz="554" kern="1200" baseline="0" dirty="0" smtClean="0">
                <a:solidFill>
                  <a:schemeClr val="tx1"/>
                </a:solidFill>
                <a:latin typeface="Arial" panose="020B0604020202020204" pitchFamily="34" charset="0"/>
                <a:ea typeface="+mn-ea"/>
                <a:cs typeface="+mn-cs"/>
              </a:defRPr>
            </a:lvl1pPr>
          </a:lstStyle>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p:txBody>
      </p:sp>
      <p:grpSp>
        <p:nvGrpSpPr>
          <p:cNvPr id="3" name="Group 4"/>
          <p:cNvGrpSpPr>
            <a:grpSpLocks noChangeAspect="1"/>
          </p:cNvGrpSpPr>
          <p:nvPr userDrawn="1"/>
        </p:nvGrpSpPr>
        <p:grpSpPr bwMode="auto">
          <a:xfrm>
            <a:off x="5378515" y="1614027"/>
            <a:ext cx="145924" cy="264748"/>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grpSp>
      <p:cxnSp>
        <p:nvCxnSpPr>
          <p:cNvPr id="15" name="Straight Connector 14"/>
          <p:cNvCxnSpPr/>
          <p:nvPr userDrawn="1"/>
        </p:nvCxnSpPr>
        <p:spPr>
          <a:xfrm>
            <a:off x="5301761" y="7323144"/>
            <a:ext cx="1318431"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8" name="Text Placeholder 7"/>
          <p:cNvSpPr>
            <a:spLocks noGrp="1"/>
          </p:cNvSpPr>
          <p:nvPr>
            <p:ph type="body" sz="quarter" idx="67" hasCustomPrompt="1"/>
          </p:nvPr>
        </p:nvSpPr>
        <p:spPr>
          <a:xfrm>
            <a:off x="5301762" y="2077349"/>
            <a:ext cx="1317747" cy="2293641"/>
          </a:xfrm>
        </p:spPr>
        <p:txBody>
          <a:bodyPr>
            <a:spAutoFit/>
          </a:bodyPr>
          <a:lstStyle>
            <a:lvl1pPr>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a:t>
            </a:r>
          </a:p>
        </p:txBody>
      </p:sp>
      <p:sp>
        <p:nvSpPr>
          <p:cNvPr id="3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5"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4" name="Footer Placeholder 4">
            <a:extLst>
              <a:ext uri="{FF2B5EF4-FFF2-40B4-BE49-F238E27FC236}">
                <a16:creationId xmlns:a16="http://schemas.microsoft.com/office/drawing/2014/main" id="{1F7FD1DC-D3F7-4990-89AC-53BF7EA84EDF}"/>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76186486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1516231"/>
            <a:ext cx="6381017" cy="7596372"/>
          </a:xfrm>
        </p:spPr>
        <p:txBody>
          <a:bodyPr lIns="0"/>
          <a:lstStyle>
            <a:lvl1pPr>
              <a:defRPr sz="831"/>
            </a:lvl1pPr>
            <a:lvl2pPr>
              <a:defRPr sz="762"/>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0"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D7DEE2C-02C9-4540-B11F-9CC54FC8FC5C}"/>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191035631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2146301"/>
            <a:ext cx="6381017" cy="6966303"/>
          </a:xfrm>
        </p:spPr>
        <p:txBody>
          <a:bodyPr lIns="0"/>
          <a:lstStyle>
            <a:lvl1pPr>
              <a:defRPr sz="831"/>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Text Placeholder 7"/>
          <p:cNvSpPr>
            <a:spLocks noGrp="1"/>
          </p:cNvSpPr>
          <p:nvPr>
            <p:ph type="body" sz="quarter" idx="67" hasCustomPrompt="1"/>
          </p:nvPr>
        </p:nvSpPr>
        <p:spPr>
          <a:xfrm>
            <a:off x="238492" y="1171127"/>
            <a:ext cx="4983400" cy="363048"/>
          </a:xfrm>
        </p:spPr>
        <p:txBody>
          <a:bodyPr wrap="square" lIns="0" anchor="t">
            <a:spAutoFit/>
          </a:bodyPr>
          <a:lstStyle>
            <a:lvl1pPr marL="0" marR="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marL="0" marR="0" lvl="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a:pPr>
            <a:r>
              <a:rPr lang="en-US"/>
              <a:t>Lorem ipsum dolor sit amet, consectetuer adipiscing elit. Maecenas porttitor congue massa.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p>
        </p:txBody>
      </p:sp>
      <p:sp>
        <p:nvSpPr>
          <p:cNvPr id="30" name="Slide Number Placeholder 5"/>
          <p:cNvSpPr>
            <a:spLocks noGrp="1"/>
          </p:cNvSpPr>
          <p:nvPr>
            <p:ph type="sldNum" sz="quarter" idx="4"/>
          </p:nvPr>
        </p:nvSpPr>
        <p:spPr>
          <a:xfrm>
            <a:off x="6109856" y="9308685"/>
            <a:ext cx="509653" cy="432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E153D95-572C-4195-9B81-68E64DBED21F}"/>
              </a:ext>
            </a:extLst>
          </p:cNvPr>
          <p:cNvSpPr>
            <a:spLocks noGrp="1"/>
          </p:cNvSpPr>
          <p:nvPr>
            <p:ph type="ftr" sz="quarter" idx="3"/>
          </p:nvPr>
        </p:nvSpPr>
        <p:spPr>
          <a:xfrm>
            <a:off x="1944501" y="9310549"/>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2021 - Service d’accès aux soins (SAS) - Accompagnement du déploiement</a:t>
            </a:r>
            <a:endParaRPr lang="fr-FR" sz="800" b="0" i="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8587512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238492" y="6443355"/>
            <a:ext cx="6381017" cy="2669248"/>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69"/>
          </p:nvPr>
        </p:nvSpPr>
        <p:spPr>
          <a:xfrm>
            <a:off x="238491" y="2403121"/>
            <a:ext cx="6389810" cy="267185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13" name="Text Placeholder 13"/>
          <p:cNvSpPr>
            <a:spLocks noGrp="1"/>
          </p:cNvSpPr>
          <p:nvPr>
            <p:ph type="body" sz="quarter" idx="65" hasCustomPrompt="1"/>
          </p:nvPr>
        </p:nvSpPr>
        <p:spPr>
          <a:xfrm>
            <a:off x="238492" y="5549576"/>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30"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1" name="Footer Placeholder 4">
            <a:extLst>
              <a:ext uri="{FF2B5EF4-FFF2-40B4-BE49-F238E27FC236}">
                <a16:creationId xmlns:a16="http://schemas.microsoft.com/office/drawing/2014/main" id="{964E6EA0-58FA-4B3A-9A3C-08533752DA0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64181639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28"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0" name="Espace réservé du texte 4"/>
          <p:cNvSpPr>
            <a:spLocks noGrp="1"/>
          </p:cNvSpPr>
          <p:nvPr>
            <p:ph type="body" sz="quarter" idx="69"/>
          </p:nvPr>
        </p:nvSpPr>
        <p:spPr>
          <a:xfrm>
            <a:off x="238492" y="2403121"/>
            <a:ext cx="6381017" cy="6709482"/>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8" name="Footer Placeholder 4">
            <a:extLst>
              <a:ext uri="{FF2B5EF4-FFF2-40B4-BE49-F238E27FC236}">
                <a16:creationId xmlns:a16="http://schemas.microsoft.com/office/drawing/2014/main" id="{7A40B81D-109F-423F-8E4C-F705581A2B7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6726275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 vide</a:t>
            </a:r>
          </a:p>
        </p:txBody>
      </p:sp>
      <p:sp>
        <p:nvSpPr>
          <p:cNvPr id="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6C95CB32-870D-4584-B56B-4877FA501958}"/>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44475033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e + Kicker + Réfs D">
    <p:spTree>
      <p:nvGrpSpPr>
        <p:cNvPr id="1" name=""/>
        <p:cNvGrpSpPr/>
        <p:nvPr/>
      </p:nvGrpSpPr>
      <p:grpSpPr>
        <a:xfrm>
          <a:off x="0" y="0"/>
          <a:ext cx="0" cy="0"/>
          <a:chOff x="0" y="0"/>
          <a:chExt cx="0" cy="0"/>
        </a:xfrm>
      </p:grpSpPr>
      <p:sp>
        <p:nvSpPr>
          <p:cNvPr id="10" name="Espace réservé du texte 9"/>
          <p:cNvSpPr>
            <a:spLocks noGrp="1"/>
          </p:cNvSpPr>
          <p:nvPr>
            <p:ph type="body" sz="quarter" idx="66"/>
          </p:nvPr>
        </p:nvSpPr>
        <p:spPr>
          <a:xfrm>
            <a:off x="238491" y="1520297"/>
            <a:ext cx="4940178" cy="7592306"/>
          </a:xfrm>
        </p:spPr>
        <p:txBody>
          <a:bodyPr lIns="0"/>
          <a:lstStyle>
            <a:lvl1pPr>
              <a:defRPr sz="831">
                <a:solidFill>
                  <a:schemeClr val="tx1"/>
                </a:solidFill>
              </a:defRPr>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6" name="Text Placeholder 13"/>
          <p:cNvSpPr>
            <a:spLocks noGrp="1"/>
          </p:cNvSpPr>
          <p:nvPr>
            <p:ph type="body" sz="quarter" idx="46" hasCustomPrompt="1"/>
          </p:nvPr>
        </p:nvSpPr>
        <p:spPr>
          <a:xfrm>
            <a:off x="5301762" y="7605385"/>
            <a:ext cx="1317746" cy="1507219"/>
          </a:xfrm>
          <a:prstGeom prst="rect">
            <a:avLst/>
          </a:prstGeom>
          <a:ln>
            <a:noFill/>
          </a:ln>
        </p:spPr>
        <p:txBody>
          <a:bodyPr tIns="0">
            <a:noAutofit/>
          </a:bodyPr>
          <a:lstStyle>
            <a:lvl1pPr marL="0" marR="0" indent="0" algn="l" defTabSz="633039" rtl="0" eaLnBrk="1" fontAlgn="auto" latinLnBrk="0" hangingPunct="1">
              <a:lnSpc>
                <a:spcPct val="150000"/>
              </a:lnSpc>
              <a:spcBef>
                <a:spcPts val="0"/>
              </a:spcBef>
              <a:spcAft>
                <a:spcPts val="0"/>
              </a:spcAft>
              <a:buClrTx/>
              <a:buSzTx/>
              <a:buFont typeface="Arial" panose="020B0604020202020204" pitchFamily="34" charset="0"/>
              <a:buNone/>
              <a:tabLst/>
              <a:defRPr lang="fr-FR" sz="554" kern="1200" baseline="0" dirty="0" smtClean="0">
                <a:solidFill>
                  <a:schemeClr val="tx1"/>
                </a:solidFill>
                <a:latin typeface="Arial" panose="020B0604020202020204" pitchFamily="34" charset="0"/>
                <a:ea typeface="+mn-ea"/>
                <a:cs typeface="+mn-cs"/>
              </a:defRPr>
            </a:lvl1pPr>
          </a:lstStyle>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a:p>
            <a:pPr lvl="0"/>
            <a:r>
              <a:rPr lang="fr-FR"/>
              <a:t>Exemples de références.</a:t>
            </a:r>
          </a:p>
        </p:txBody>
      </p:sp>
      <p:grpSp>
        <p:nvGrpSpPr>
          <p:cNvPr id="3" name="Group 4"/>
          <p:cNvGrpSpPr>
            <a:grpSpLocks noChangeAspect="1"/>
          </p:cNvGrpSpPr>
          <p:nvPr userDrawn="1"/>
        </p:nvGrpSpPr>
        <p:grpSpPr bwMode="auto">
          <a:xfrm>
            <a:off x="5378515" y="1614027"/>
            <a:ext cx="145924" cy="264748"/>
            <a:chOff x="841" y="545"/>
            <a:chExt cx="253" cy="220"/>
          </a:xfrm>
          <a:solidFill>
            <a:schemeClr val="accent1"/>
          </a:solidFill>
        </p:grpSpPr>
        <p:sp>
          <p:nvSpPr>
            <p:cNvPr id="5" name="Freeform 5"/>
            <p:cNvSpPr>
              <a:spLocks/>
            </p:cNvSpPr>
            <p:nvPr userDrawn="1"/>
          </p:nvSpPr>
          <p:spPr bwMode="auto">
            <a:xfrm>
              <a:off x="841" y="545"/>
              <a:ext cx="117" cy="220"/>
            </a:xfrm>
            <a:custGeom>
              <a:avLst/>
              <a:gdLst>
                <a:gd name="T0" fmla="*/ 22 w 48"/>
                <a:gd name="T1" fmla="*/ 41 h 90"/>
                <a:gd name="T2" fmla="*/ 33 w 48"/>
                <a:gd name="T3" fmla="*/ 25 h 90"/>
                <a:gd name="T4" fmla="*/ 33 w 48"/>
                <a:gd name="T5" fmla="*/ 0 h 90"/>
                <a:gd name="T6" fmla="*/ 0 w 48"/>
                <a:gd name="T7" fmla="*/ 49 h 90"/>
                <a:gd name="T8" fmla="*/ 0 w 48"/>
                <a:gd name="T9" fmla="*/ 90 h 90"/>
                <a:gd name="T10" fmla="*/ 48 w 48"/>
                <a:gd name="T11" fmla="*/ 90 h 90"/>
                <a:gd name="T12" fmla="*/ 48 w 48"/>
                <a:gd name="T13" fmla="*/ 49 h 90"/>
                <a:gd name="T14" fmla="*/ 22 w 48"/>
                <a:gd name="T15" fmla="*/ 49 h 90"/>
                <a:gd name="T16" fmla="*/ 22 w 48"/>
                <a:gd name="T17"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1"/>
                  </a:move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cubicBezTo>
                    <a:pt x="22" y="49"/>
                    <a:pt x="22" y="49"/>
                    <a:pt x="22" y="49"/>
                  </a:cubicBezTo>
                  <a:lnTo>
                    <a:pt x="2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sp>
          <p:nvSpPr>
            <p:cNvPr id="7" name="Freeform 6"/>
            <p:cNvSpPr>
              <a:spLocks/>
            </p:cNvSpPr>
            <p:nvPr userDrawn="1"/>
          </p:nvSpPr>
          <p:spPr bwMode="auto">
            <a:xfrm>
              <a:off x="977" y="545"/>
              <a:ext cx="117" cy="220"/>
            </a:xfrm>
            <a:custGeom>
              <a:avLst/>
              <a:gdLst>
                <a:gd name="T0" fmla="*/ 22 w 48"/>
                <a:gd name="T1" fmla="*/ 49 h 90"/>
                <a:gd name="T2" fmla="*/ 22 w 48"/>
                <a:gd name="T3" fmla="*/ 41 h 90"/>
                <a:gd name="T4" fmla="*/ 33 w 48"/>
                <a:gd name="T5" fmla="*/ 25 h 90"/>
                <a:gd name="T6" fmla="*/ 33 w 48"/>
                <a:gd name="T7" fmla="*/ 0 h 90"/>
                <a:gd name="T8" fmla="*/ 0 w 48"/>
                <a:gd name="T9" fmla="*/ 49 h 90"/>
                <a:gd name="T10" fmla="*/ 0 w 48"/>
                <a:gd name="T11" fmla="*/ 90 h 90"/>
                <a:gd name="T12" fmla="*/ 48 w 48"/>
                <a:gd name="T13" fmla="*/ 90 h 90"/>
                <a:gd name="T14" fmla="*/ 48 w 48"/>
                <a:gd name="T15" fmla="*/ 49 h 90"/>
                <a:gd name="T16" fmla="*/ 22 w 48"/>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90">
                  <a:moveTo>
                    <a:pt x="22" y="49"/>
                  </a:moveTo>
                  <a:cubicBezTo>
                    <a:pt x="22" y="41"/>
                    <a:pt x="22" y="41"/>
                    <a:pt x="22" y="41"/>
                  </a:cubicBezTo>
                  <a:cubicBezTo>
                    <a:pt x="22" y="28"/>
                    <a:pt x="22" y="25"/>
                    <a:pt x="33" y="25"/>
                  </a:cubicBezTo>
                  <a:cubicBezTo>
                    <a:pt x="33" y="0"/>
                    <a:pt x="33" y="0"/>
                    <a:pt x="33" y="0"/>
                  </a:cubicBezTo>
                  <a:cubicBezTo>
                    <a:pt x="7" y="0"/>
                    <a:pt x="0" y="18"/>
                    <a:pt x="0" y="49"/>
                  </a:cubicBezTo>
                  <a:cubicBezTo>
                    <a:pt x="0" y="90"/>
                    <a:pt x="0" y="90"/>
                    <a:pt x="0" y="90"/>
                  </a:cubicBezTo>
                  <a:cubicBezTo>
                    <a:pt x="48" y="90"/>
                    <a:pt x="48" y="90"/>
                    <a:pt x="48" y="90"/>
                  </a:cubicBezTo>
                  <a:cubicBezTo>
                    <a:pt x="48" y="49"/>
                    <a:pt x="48" y="49"/>
                    <a:pt x="48" y="49"/>
                  </a:cubicBezTo>
                  <a:lnTo>
                    <a:pt x="2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46"/>
            </a:p>
          </p:txBody>
        </p:sp>
      </p:grpSp>
      <p:cxnSp>
        <p:nvCxnSpPr>
          <p:cNvPr id="15" name="Straight Connector 14"/>
          <p:cNvCxnSpPr/>
          <p:nvPr userDrawn="1"/>
        </p:nvCxnSpPr>
        <p:spPr>
          <a:xfrm>
            <a:off x="5301761" y="7323144"/>
            <a:ext cx="1318431"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3"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8" name="Text Placeholder 7"/>
          <p:cNvSpPr>
            <a:spLocks noGrp="1"/>
          </p:cNvSpPr>
          <p:nvPr>
            <p:ph type="body" sz="quarter" idx="67" hasCustomPrompt="1"/>
          </p:nvPr>
        </p:nvSpPr>
        <p:spPr>
          <a:xfrm>
            <a:off x="5301762" y="2077349"/>
            <a:ext cx="1317747" cy="2293641"/>
          </a:xfrm>
        </p:spPr>
        <p:txBody>
          <a:bodyPr>
            <a:spAutoFit/>
          </a:bodyPr>
          <a:lstStyle>
            <a:lvl1pPr>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a:t>
            </a:r>
          </a:p>
        </p:txBody>
      </p:sp>
      <p:sp>
        <p:nvSpPr>
          <p:cNvPr id="3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5"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4" name="Footer Placeholder 4">
            <a:extLst>
              <a:ext uri="{FF2B5EF4-FFF2-40B4-BE49-F238E27FC236}">
                <a16:creationId xmlns:a16="http://schemas.microsoft.com/office/drawing/2014/main" id="{1F7FD1DC-D3F7-4990-89AC-53BF7EA84EDF}"/>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7086489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e seul">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1516231"/>
            <a:ext cx="6381017" cy="7596372"/>
          </a:xfrm>
        </p:spPr>
        <p:txBody>
          <a:bodyPr lIns="0"/>
          <a:lstStyle>
            <a:lvl1pPr>
              <a:defRPr sz="831"/>
            </a:lvl1pPr>
            <a:lvl2pPr>
              <a:defRPr sz="762"/>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0"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D7DEE2C-02C9-4540-B11F-9CC54FC8FC5C}"/>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8569028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titre + Paragraphe">
    <p:spTree>
      <p:nvGrpSpPr>
        <p:cNvPr id="1" name=""/>
        <p:cNvGrpSpPr/>
        <p:nvPr/>
      </p:nvGrpSpPr>
      <p:grpSpPr>
        <a:xfrm>
          <a:off x="0" y="0"/>
          <a:ext cx="0" cy="0"/>
          <a:chOff x="0" y="0"/>
          <a:chExt cx="0" cy="0"/>
        </a:xfrm>
      </p:grpSpPr>
      <p:sp>
        <p:nvSpPr>
          <p:cNvPr id="6"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29" name="Espace réservé du texte 9"/>
          <p:cNvSpPr>
            <a:spLocks noGrp="1"/>
          </p:cNvSpPr>
          <p:nvPr>
            <p:ph type="body" sz="quarter" idx="66"/>
          </p:nvPr>
        </p:nvSpPr>
        <p:spPr>
          <a:xfrm>
            <a:off x="238492" y="2146301"/>
            <a:ext cx="6381017" cy="6966303"/>
          </a:xfrm>
        </p:spPr>
        <p:txBody>
          <a:bodyPr lIns="0"/>
          <a:lstStyle>
            <a:lvl1pPr>
              <a:defRPr sz="831"/>
            </a:lvl1pPr>
            <a:lvl2pPr>
              <a:defRPr sz="762"/>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Text Placeholder 7"/>
          <p:cNvSpPr>
            <a:spLocks noGrp="1"/>
          </p:cNvSpPr>
          <p:nvPr>
            <p:ph type="body" sz="quarter" idx="67" hasCustomPrompt="1"/>
          </p:nvPr>
        </p:nvSpPr>
        <p:spPr>
          <a:xfrm>
            <a:off x="238492" y="1171127"/>
            <a:ext cx="4983400" cy="363048"/>
          </a:xfrm>
        </p:spPr>
        <p:txBody>
          <a:bodyPr wrap="square" lIns="0" anchor="t">
            <a:spAutoFit/>
          </a:bodyPr>
          <a:lstStyle>
            <a:lvl1pPr marL="0" marR="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sz="831" i="1">
                <a:solidFill>
                  <a:schemeClr val="tx1"/>
                </a:solidFill>
                <a:latin typeface="Georgia" panose="02040502050405020303" pitchFamily="18" charset="0"/>
              </a:defRPr>
            </a:lvl1pPr>
            <a:lvl2pPr>
              <a:defRPr sz="831" i="1">
                <a:latin typeface="Georgia" panose="02040502050405020303" pitchFamily="18" charset="0"/>
              </a:defRPr>
            </a:lvl2pPr>
            <a:lvl3pPr>
              <a:defRPr sz="831" i="1">
                <a:latin typeface="Georgia" panose="02040502050405020303" pitchFamily="18" charset="0"/>
              </a:defRPr>
            </a:lvl3pPr>
            <a:lvl4pPr>
              <a:defRPr sz="831" i="1">
                <a:latin typeface="Georgia" panose="02040502050405020303" pitchFamily="18" charset="0"/>
              </a:defRPr>
            </a:lvl4pPr>
            <a:lvl5pPr>
              <a:defRPr sz="831" i="1">
                <a:latin typeface="Georgia" panose="02040502050405020303" pitchFamily="18" charset="0"/>
              </a:defRPr>
            </a:lvl5pPr>
          </a:lstStyle>
          <a:p>
            <a:pPr marL="0" marR="0" lvl="0" indent="0" algn="l" defTabSz="633039" rtl="0" eaLnBrk="1" fontAlgn="auto" latinLnBrk="0" hangingPunct="1">
              <a:lnSpc>
                <a:spcPct val="110000"/>
              </a:lnSpc>
              <a:spcBef>
                <a:spcPts val="415"/>
              </a:spcBef>
              <a:spcAft>
                <a:spcPts val="0"/>
              </a:spcAft>
              <a:buClrTx/>
              <a:buSzTx/>
              <a:buFont typeface="Arial" panose="020B0604020202020204" pitchFamily="34" charset="0"/>
              <a:buNone/>
              <a:tabLst/>
              <a:defRPr/>
            </a:pPr>
            <a:r>
              <a:rPr lang="en-US"/>
              <a:t>Lorem ipsum dolor sit amet, consectetuer adipiscing elit. Maecenas porttitor congue massa.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p>
        </p:txBody>
      </p:sp>
      <p:sp>
        <p:nvSpPr>
          <p:cNvPr id="30" name="Slide Number Placeholder 5"/>
          <p:cNvSpPr>
            <a:spLocks noGrp="1"/>
          </p:cNvSpPr>
          <p:nvPr>
            <p:ph type="sldNum" sz="quarter" idx="4"/>
          </p:nvPr>
        </p:nvSpPr>
        <p:spPr>
          <a:xfrm>
            <a:off x="6109856" y="9308685"/>
            <a:ext cx="509653" cy="432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AE153D95-572C-4195-9B81-68E64DBED21F}"/>
              </a:ext>
            </a:extLst>
          </p:cNvPr>
          <p:cNvSpPr>
            <a:spLocks noGrp="1"/>
          </p:cNvSpPr>
          <p:nvPr>
            <p:ph type="ftr" sz="quarter" idx="3"/>
          </p:nvPr>
        </p:nvSpPr>
        <p:spPr>
          <a:xfrm>
            <a:off x="1944501" y="9310549"/>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2021 - Service d’accès aux soins (SAS) - Accompagnement du déploiement</a:t>
            </a:r>
            <a:endParaRPr lang="fr-FR" sz="800" b="0" i="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853493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itres + 2 Paragraphes">
    <p:spTree>
      <p:nvGrpSpPr>
        <p:cNvPr id="1" name=""/>
        <p:cNvGrpSpPr/>
        <p:nvPr/>
      </p:nvGrpSpPr>
      <p:grpSpPr>
        <a:xfrm>
          <a:off x="0" y="0"/>
          <a:ext cx="0" cy="0"/>
          <a:chOff x="0" y="0"/>
          <a:chExt cx="0" cy="0"/>
        </a:xfrm>
      </p:grpSpPr>
      <p:sp>
        <p:nvSpPr>
          <p:cNvPr id="7" name="Espace réservé du texte 6"/>
          <p:cNvSpPr>
            <a:spLocks noGrp="1"/>
          </p:cNvSpPr>
          <p:nvPr>
            <p:ph type="body" sz="quarter" idx="70"/>
          </p:nvPr>
        </p:nvSpPr>
        <p:spPr>
          <a:xfrm>
            <a:off x="238492" y="6443355"/>
            <a:ext cx="6381017" cy="2669248"/>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69"/>
          </p:nvPr>
        </p:nvSpPr>
        <p:spPr>
          <a:xfrm>
            <a:off x="238491" y="2403121"/>
            <a:ext cx="6389810" cy="2671857"/>
          </a:xfrm>
        </p:spPr>
        <p:txBody>
          <a:bodyPr lIns="0">
            <a:noAutofit/>
          </a:bodyPr>
          <a:lstStyle>
            <a:lvl1pPr>
              <a:defRPr>
                <a:solidFill>
                  <a:schemeClr val="tx1"/>
                </a:solidFill>
              </a:defRPr>
            </a:lvl1pPr>
            <a:lvl2pPr>
              <a:defRPr>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13" name="Text Placeholder 13"/>
          <p:cNvSpPr>
            <a:spLocks noGrp="1"/>
          </p:cNvSpPr>
          <p:nvPr>
            <p:ph type="body" sz="quarter" idx="65" hasCustomPrompt="1"/>
          </p:nvPr>
        </p:nvSpPr>
        <p:spPr>
          <a:xfrm>
            <a:off x="238492" y="5549576"/>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30"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11" name="Footer Placeholder 4">
            <a:extLst>
              <a:ext uri="{FF2B5EF4-FFF2-40B4-BE49-F238E27FC236}">
                <a16:creationId xmlns:a16="http://schemas.microsoft.com/office/drawing/2014/main" id="{964E6EA0-58FA-4B3A-9A3C-08533752DA0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22192729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re + 1 Paragraphe">
    <p:spTree>
      <p:nvGrpSpPr>
        <p:cNvPr id="1" name=""/>
        <p:cNvGrpSpPr/>
        <p:nvPr/>
      </p:nvGrpSpPr>
      <p:grpSpPr>
        <a:xfrm>
          <a:off x="0" y="0"/>
          <a:ext cx="0" cy="0"/>
          <a:chOff x="0" y="0"/>
          <a:chExt cx="0" cy="0"/>
        </a:xfrm>
      </p:grpSpPr>
      <p:sp>
        <p:nvSpPr>
          <p:cNvPr id="29" name="Text Placeholder 13"/>
          <p:cNvSpPr>
            <a:spLocks noGrp="1"/>
          </p:cNvSpPr>
          <p:nvPr>
            <p:ph type="body" sz="quarter" idx="45" hasCustomPrompt="1"/>
          </p:nvPr>
        </p:nvSpPr>
        <p:spPr>
          <a:xfrm>
            <a:off x="238492" y="1485190"/>
            <a:ext cx="4060018" cy="784226"/>
          </a:xfrm>
          <a:prstGeom prst="rect">
            <a:avLst/>
          </a:prstGeom>
        </p:spPr>
        <p:txBody>
          <a:bodyPr lIns="0" tIns="0" anchor="b">
            <a:noAutofit/>
          </a:bodyPr>
          <a:lstStyle>
            <a:lvl1pPr marL="0" marR="0" indent="0" algn="l" defTabSz="633039" rtl="0" eaLnBrk="1" fontAlgn="auto" latinLnBrk="0" hangingPunct="1">
              <a:lnSpc>
                <a:spcPct val="90000"/>
              </a:lnSpc>
              <a:spcBef>
                <a:spcPts val="0"/>
              </a:spcBef>
              <a:spcAft>
                <a:spcPts val="0"/>
              </a:spcAft>
              <a:buClrTx/>
              <a:buSzTx/>
              <a:buFont typeface="Arial" panose="020B0604020202020204" pitchFamily="34" charset="0"/>
              <a:buNone/>
              <a:tabLst/>
              <a:defRPr lang="fr-FR" sz="1385" b="0" i="1" kern="3000" spc="-35" baseline="0" dirty="0">
                <a:solidFill>
                  <a:schemeClr val="accent1"/>
                </a:solidFill>
                <a:latin typeface="Georgia" panose="02040502050405020303" pitchFamily="18" charset="0"/>
                <a:ea typeface="+mn-ea"/>
                <a:cs typeface="Arial" pitchFamily="34" charset="0"/>
              </a:defRPr>
            </a:lvl1pPr>
          </a:lstStyle>
          <a:p>
            <a:pPr lvl="0"/>
            <a:r>
              <a:rPr lang="fr-FR"/>
              <a:t>Titre de paragraphe</a:t>
            </a:r>
          </a:p>
        </p:txBody>
      </p:sp>
      <p:sp>
        <p:nvSpPr>
          <p:cNvPr id="28"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a:t>
            </a:r>
          </a:p>
        </p:txBody>
      </p:sp>
      <p:sp>
        <p:nvSpPr>
          <p:cNvPr id="30" name="Espace réservé du texte 4"/>
          <p:cNvSpPr>
            <a:spLocks noGrp="1"/>
          </p:cNvSpPr>
          <p:nvPr>
            <p:ph type="body" sz="quarter" idx="69"/>
          </p:nvPr>
        </p:nvSpPr>
        <p:spPr>
          <a:xfrm>
            <a:off x="238492" y="2403121"/>
            <a:ext cx="6381017" cy="6709482"/>
          </a:xfrm>
        </p:spPr>
        <p:txBody>
          <a:bodyPr l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3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8" name="Footer Placeholder 4">
            <a:extLst>
              <a:ext uri="{FF2B5EF4-FFF2-40B4-BE49-F238E27FC236}">
                <a16:creationId xmlns:a16="http://schemas.microsoft.com/office/drawing/2014/main" id="{7A40B81D-109F-423F-8E4C-F705581A2B7D}"/>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6851651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5"/>
          <p:cNvSpPr>
            <a:spLocks noGrp="1"/>
          </p:cNvSpPr>
          <p:nvPr>
            <p:ph type="body" sz="quarter" idx="39" hasCustomPrompt="1"/>
          </p:nvPr>
        </p:nvSpPr>
        <p:spPr>
          <a:xfrm>
            <a:off x="238492" y="162519"/>
            <a:ext cx="4983400" cy="794759"/>
          </a:xfrm>
          <a:prstGeom prst="rect">
            <a:avLst/>
          </a:prstGeom>
        </p:spPr>
        <p:txBody>
          <a:bodyPr lIns="0" anchor="t" anchorCtr="0">
            <a:noAutofit/>
          </a:bodyPr>
          <a:lstStyle>
            <a:lvl1pPr marL="0" indent="0">
              <a:lnSpc>
                <a:spcPct val="80000"/>
              </a:lnSpc>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stStyle>
          <a:p>
            <a:pPr lvl="0"/>
            <a:r>
              <a:rPr lang="fr-FR"/>
              <a:t>Titre de slide vide</a:t>
            </a:r>
          </a:p>
        </p:txBody>
      </p:sp>
      <p:sp>
        <p:nvSpPr>
          <p:cNvPr id="8" name="Date Placeholder 1"/>
          <p:cNvSpPr>
            <a:spLocks noGrp="1"/>
          </p:cNvSpPr>
          <p:nvPr>
            <p:ph type="dt" sz="half" idx="2"/>
          </p:nvPr>
        </p:nvSpPr>
        <p:spPr>
          <a:xfrm>
            <a:off x="5377015" y="9418304"/>
            <a:ext cx="1099038" cy="520000"/>
          </a:xfrm>
          <a:prstGeom prst="rect">
            <a:avLst/>
          </a:prstGeom>
        </p:spPr>
        <p:txBody>
          <a:bodyPr vert="horz" lIns="91440" tIns="45720" rIns="91440" bIns="45720" rtlCol="0" anchor="ctr"/>
          <a:lstStyle>
            <a:lvl1pPr algn="ctr">
              <a:defRPr sz="692">
                <a:solidFill>
                  <a:schemeClr val="tx1"/>
                </a:solidFill>
                <a:latin typeface="Arial" panose="020B0604020202020204" pitchFamily="34" charset="0"/>
                <a:cs typeface="Arial" panose="020B0604020202020204" pitchFamily="34" charset="0"/>
              </a:defRPr>
            </a:lvl1pPr>
          </a:lstStyle>
          <a:p>
            <a:endParaRPr lang="fr-FR"/>
          </a:p>
        </p:txBody>
      </p:sp>
      <p:sp>
        <p:nvSpPr>
          <p:cNvPr id="6" name="Slide Number Placeholder 5"/>
          <p:cNvSpPr>
            <a:spLocks noGrp="1"/>
          </p:cNvSpPr>
          <p:nvPr>
            <p:ph type="sldNum" sz="quarter" idx="4"/>
          </p:nvPr>
        </p:nvSpPr>
        <p:spPr>
          <a:xfrm>
            <a:off x="6515100" y="9418304"/>
            <a:ext cx="311531" cy="520000"/>
          </a:xfrm>
          <a:prstGeom prst="rect">
            <a:avLst/>
          </a:prstGeom>
        </p:spPr>
        <p:txBody>
          <a:bodyPr vert="horz" lIns="91440" tIns="45720" rIns="91440" bIns="45720" rtlCol="0" anchor="ctr"/>
          <a:lstStyle>
            <a:lvl1pPr algn="r">
              <a:defRPr lang="fr-FR" sz="692" kern="1200" smtClean="0">
                <a:solidFill>
                  <a:schemeClr val="accent1"/>
                </a:solidFill>
                <a:latin typeface="Arial" panose="020B0604020202020204" pitchFamily="34" charset="0"/>
                <a:ea typeface="+mn-ea"/>
                <a:cs typeface="Arial" panose="020B0604020202020204" pitchFamily="34" charset="0"/>
              </a:defRPr>
            </a:lvl1pPr>
          </a:lstStyle>
          <a:p>
            <a:fld id="{12E3212C-99B6-42C2-BE5E-9738E2CE06AD}" type="slidenum">
              <a:rPr lang="fr-FR" smtClean="0"/>
              <a:pPr/>
              <a:t>‹N°›</a:t>
            </a:fld>
            <a:endParaRPr lang="fr-FR"/>
          </a:p>
        </p:txBody>
      </p:sp>
      <p:sp>
        <p:nvSpPr>
          <p:cNvPr id="9" name="Footer Placeholder 4">
            <a:extLst>
              <a:ext uri="{FF2B5EF4-FFF2-40B4-BE49-F238E27FC236}">
                <a16:creationId xmlns:a16="http://schemas.microsoft.com/office/drawing/2014/main" id="{6C95CB32-870D-4584-B56B-4877FA501958}"/>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485306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00CEAB2F-92EB-490F-A667-DA55E968364F}"/>
              </a:ext>
            </a:extLst>
          </p:cNvPr>
          <p:cNvGraphicFramePr>
            <a:graphicFrameLocks noChangeAspect="1"/>
          </p:cNvGraphicFramePr>
          <p:nvPr userDrawn="1">
            <p:custDataLst>
              <p:tags r:id="rId2"/>
            </p:custDataLst>
            <p:extLst>
              <p:ext uri="{D42A27DB-BD31-4B8C-83A1-F6EECF244321}">
                <p14:modId xmlns:p14="http://schemas.microsoft.com/office/powerpoint/2010/main" val="1653828712"/>
              </p:ext>
            </p:extLst>
          </p:nvPr>
        </p:nvGraphicFramePr>
        <p:xfrm>
          <a:off x="1620" y="1756"/>
          <a:ext cx="1620" cy="1755"/>
        </p:xfrm>
        <a:graphic>
          <a:graphicData uri="http://schemas.openxmlformats.org/presentationml/2006/ole">
            <mc:AlternateContent xmlns:mc="http://schemas.openxmlformats.org/markup-compatibility/2006">
              <mc:Choice xmlns:v="urn:schemas-microsoft-com:vml" Requires="v">
                <p:oleObj spid="_x0000_s3076" name="Diapositive think-cell" r:id="rId5" imgW="473" imgH="473" progId="TCLayout.ActiveDocument.1">
                  <p:embed/>
                </p:oleObj>
              </mc:Choice>
              <mc:Fallback>
                <p:oleObj name="Diapositive think-cell" r:id="rId5" imgW="473" imgH="473" progId="TCLayout.ActiveDocument.1">
                  <p:embed/>
                  <p:pic>
                    <p:nvPicPr>
                      <p:cNvPr id="4" name="Objet 3" hidden="1">
                        <a:extLst>
                          <a:ext uri="{FF2B5EF4-FFF2-40B4-BE49-F238E27FC236}">
                            <a16:creationId xmlns:a16="http://schemas.microsoft.com/office/drawing/2014/main" id="{00CEAB2F-92EB-490F-A667-DA55E968364F}"/>
                          </a:ext>
                        </a:extLst>
                      </p:cNvPr>
                      <p:cNvPicPr/>
                      <p:nvPr/>
                    </p:nvPicPr>
                    <p:blipFill>
                      <a:blip r:embed="rId6"/>
                      <a:stretch>
                        <a:fillRect/>
                      </a:stretch>
                    </p:blipFill>
                    <p:spPr>
                      <a:xfrm>
                        <a:off x="1620" y="1756"/>
                        <a:ext cx="1620" cy="175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BBBA798-21E2-465D-B990-ABF23C975D93}"/>
              </a:ext>
            </a:extLst>
          </p:cNvPr>
          <p:cNvSpPr/>
          <p:nvPr userDrawn="1">
            <p:custDataLst>
              <p:tags r:id="rId3"/>
            </p:custDataLst>
          </p:nvPr>
        </p:nvSpPr>
        <p:spPr>
          <a:xfrm>
            <a:off x="0" y="0"/>
            <a:ext cx="161974" cy="17548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30" b="0"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0D07C2D3-F83E-4FCA-8A8D-F0F15DBEB064}"/>
              </a:ext>
            </a:extLst>
          </p:cNvPr>
          <p:cNvSpPr>
            <a:spLocks noGrp="1"/>
          </p:cNvSpPr>
          <p:nvPr>
            <p:ph type="title"/>
          </p:nvPr>
        </p:nvSpPr>
        <p:spPr/>
        <p:txBody>
          <a:bodyPr/>
          <a:lstStyle/>
          <a:p>
            <a:r>
              <a:rPr lang="en-US"/>
              <a:t>Click to edit Master title style</a:t>
            </a:r>
            <a:endParaRPr lang="fr-FR"/>
          </a:p>
        </p:txBody>
      </p:sp>
      <p:sp>
        <p:nvSpPr>
          <p:cNvPr id="5" name="Footer Placeholder 4">
            <a:extLst>
              <a:ext uri="{FF2B5EF4-FFF2-40B4-BE49-F238E27FC236}">
                <a16:creationId xmlns:a16="http://schemas.microsoft.com/office/drawing/2014/main" id="{4D3E824A-9C59-417E-9798-78C3E00E1DF9}"/>
              </a:ext>
            </a:extLst>
          </p:cNvPr>
          <p:cNvSpPr>
            <a:spLocks noGrp="1"/>
          </p:cNvSpPr>
          <p:nvPr>
            <p:ph type="ftr" sz="quarter" idx="3"/>
          </p:nvPr>
        </p:nvSpPr>
        <p:spPr>
          <a:xfrm>
            <a:off x="1437984" y="9485324"/>
            <a:ext cx="3982033" cy="432000"/>
          </a:xfrm>
          <a:prstGeom prst="rect">
            <a:avLst/>
          </a:prstGeom>
        </p:spPr>
        <p:txBody>
          <a:bodyPr vert="horz" lIns="91440" tIns="45720" rIns="91440" bIns="45720" rtlCol="0" anchor="ctr"/>
          <a:lstStyle>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stStyle>
          <a:p>
            <a:r>
              <a:rPr lang="fr-FR">
                <a:solidFill>
                  <a:schemeClr val="bg1">
                    <a:lumMod val="65000"/>
                  </a:schemeClr>
                </a:solidFill>
              </a:rPr>
              <a:t>Hôpital 360°</a:t>
            </a:r>
          </a:p>
        </p:txBody>
      </p:sp>
    </p:spTree>
    <p:extLst>
      <p:ext uri="{BB962C8B-B14F-4D97-AF65-F5344CB8AC3E}">
        <p14:creationId xmlns:p14="http://schemas.microsoft.com/office/powerpoint/2010/main" val="316203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3.emf"/><Relationship Id="rId7" Type="http://schemas.openxmlformats.org/officeDocument/2006/relationships/tags" Target="../tags/tag6.xml"/><Relationship Id="rId2" Type="http://schemas.openxmlformats.org/officeDocument/2006/relationships/theme" Target="../theme/theme2.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image" Target="../media/image2.png"/><Relationship Id="rId8" Type="http://schemas.openxmlformats.org/officeDocument/2006/relationships/tags" Target="../tags/tag7.xml"/><Relationship Id="rId3" Type="http://schemas.openxmlformats.org/officeDocument/2006/relationships/vmlDrawing" Target="../drawings/vmlDrawing2.v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s>
</file>

<file path=ppt/slideMasters/_rels/slideMaster3.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9" Type="http://schemas.openxmlformats.org/officeDocument/2006/relationships/tags" Target="../tags/tag77.xml"/><Relationship Id="rId21" Type="http://schemas.openxmlformats.org/officeDocument/2006/relationships/tags" Target="../tags/tag59.xml"/><Relationship Id="rId34" Type="http://schemas.openxmlformats.org/officeDocument/2006/relationships/tags" Target="../tags/tag72.xml"/><Relationship Id="rId42" Type="http://schemas.openxmlformats.org/officeDocument/2006/relationships/image" Target="../media/image3.emf"/><Relationship Id="rId7" Type="http://schemas.openxmlformats.org/officeDocument/2006/relationships/tags" Target="../tags/tag45.xml"/><Relationship Id="rId2" Type="http://schemas.openxmlformats.org/officeDocument/2006/relationships/theme" Target="../theme/theme3.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41" Type="http://schemas.openxmlformats.org/officeDocument/2006/relationships/oleObject" Target="../embeddings/oleObject4.bin"/><Relationship Id="rId1" Type="http://schemas.openxmlformats.org/officeDocument/2006/relationships/slideLayout" Target="../slideLayouts/slideLayout10.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37" Type="http://schemas.openxmlformats.org/officeDocument/2006/relationships/tags" Target="../tags/tag75.xml"/><Relationship Id="rId40" Type="http://schemas.openxmlformats.org/officeDocument/2006/relationships/tags" Target="../tags/tag78.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tags" Target="../tags/tag74.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tags" Target="../tags/tag73.xml"/><Relationship Id="rId8" Type="http://schemas.openxmlformats.org/officeDocument/2006/relationships/tags" Target="../tags/tag46.xml"/><Relationship Id="rId3" Type="http://schemas.openxmlformats.org/officeDocument/2006/relationships/vmlDrawing" Target="../drawings/vmlDrawing4.v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38" Type="http://schemas.openxmlformats.org/officeDocument/2006/relationships/tags" Target="../tags/tag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81.xml"/><Relationship Id="rId5" Type="http://schemas.openxmlformats.org/officeDocument/2006/relationships/slideLayout" Target="../slideLayouts/slideLayout15.xml"/><Relationship Id="rId10" Type="http://schemas.openxmlformats.org/officeDocument/2006/relationships/vmlDrawing" Target="../drawings/vmlDrawing6.vml"/><Relationship Id="rId4" Type="http://schemas.openxmlformats.org/officeDocument/2006/relationships/slideLayout" Target="../slideLayouts/slideLayout14.xml"/><Relationship Id="rId9" Type="http://schemas.openxmlformats.org/officeDocument/2006/relationships/theme" Target="../theme/theme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ags" Target="../tags/tag82.xml"/><Relationship Id="rId5" Type="http://schemas.openxmlformats.org/officeDocument/2006/relationships/slideLayout" Target="../slideLayouts/slideLayout23.xml"/><Relationship Id="rId10" Type="http://schemas.openxmlformats.org/officeDocument/2006/relationships/vmlDrawing" Target="../drawings/vmlDrawing7.vml"/><Relationship Id="rId4" Type="http://schemas.openxmlformats.org/officeDocument/2006/relationships/slideLayout" Target="../slideLayouts/slideLayout22.xml"/><Relationship Id="rId9" Type="http://schemas.openxmlformats.org/officeDocument/2006/relationships/theme" Target="../theme/theme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434749B-67A0-47C3-AF4A-30005C3BD720}"/>
              </a:ext>
            </a:extLst>
          </p:cNvPr>
          <p:cNvGraphicFramePr>
            <a:graphicFrameLocks noChangeAspect="1"/>
          </p:cNvGraphicFramePr>
          <p:nvPr userDrawn="1">
            <p:custDataLst>
              <p:tags r:id="rId11"/>
            </p:custDataLst>
            <p:extLst>
              <p:ext uri="{D42A27DB-BD31-4B8C-83A1-F6EECF244321}">
                <p14:modId xmlns:p14="http://schemas.microsoft.com/office/powerpoint/2010/main" val="1966804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Diapositive think-cell" r:id="rId12" imgW="473" imgH="473" progId="TCLayout.ActiveDocument.1">
                  <p:embed/>
                </p:oleObj>
              </mc:Choice>
              <mc:Fallback>
                <p:oleObj name="Diapositive think-cell" r:id="rId12" imgW="473" imgH="473" progId="TCLayout.ActiveDocument.1">
                  <p:embed/>
                  <p:pic>
                    <p:nvPicPr>
                      <p:cNvPr id="4" name="Objet 3" hidden="1">
                        <a:extLst>
                          <a:ext uri="{FF2B5EF4-FFF2-40B4-BE49-F238E27FC236}">
                            <a16:creationId xmlns:a16="http://schemas.microsoft.com/office/drawing/2014/main" id="{1434749B-67A0-47C3-AF4A-30005C3BD72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lide Number">
            <a:extLst>
              <a:ext uri="{FF2B5EF4-FFF2-40B4-BE49-F238E27FC236}">
                <a16:creationId xmlns:a16="http://schemas.microsoft.com/office/drawing/2014/main" id="{7945BA04-7E92-4E4F-8A9C-66B39615FFBB}"/>
              </a:ext>
            </a:extLst>
          </p:cNvPr>
          <p:cNvSpPr txBox="1">
            <a:spLocks/>
          </p:cNvSpPr>
          <p:nvPr userDrawn="1"/>
        </p:nvSpPr>
        <p:spPr bwMode="gray">
          <a:xfrm>
            <a:off x="6576916" y="9460425"/>
            <a:ext cx="165109" cy="117725"/>
          </a:xfrm>
          <a:prstGeom prst="rect">
            <a:avLst/>
          </a:prstGeom>
        </p:spPr>
        <p:txBody>
          <a:bodyPr vert="horz" wrap="none" lIns="0" tIns="0" rIns="0" bIns="0" rtlCol="0" anchor="ctr">
            <a:spAutoFit/>
          </a:bodyPr>
          <a:lstStyle>
            <a:defPPr>
              <a:defRPr lang="fr-FR"/>
            </a:defPPr>
            <a:lvl1pPr>
              <a:defRPr sz="1000" baseline="0">
                <a:latin typeface="+mn-lt"/>
              </a:defRPr>
            </a:lvl1pPr>
          </a:lstStyle>
          <a:p>
            <a:pPr algn="r">
              <a:buClr>
                <a:schemeClr val="tx2"/>
              </a:buClr>
            </a:pPr>
            <a:fld id="{42C328C1-A84F-4A39-A664-DBA00541A8C6}" type="slidenum">
              <a:rPr lang="fr-FR" sz="765" baseline="0" noProof="0" smtClean="0">
                <a:solidFill>
                  <a:schemeClr val="tx1"/>
                </a:solidFill>
                <a:latin typeface="+mn-lt"/>
              </a:rPr>
              <a:pPr algn="r">
                <a:buClr>
                  <a:schemeClr val="tx2"/>
                </a:buClr>
              </a:pPr>
              <a:t>‹N°›</a:t>
            </a:fld>
            <a:endParaRPr lang="fr-FR" sz="765" baseline="0" noProof="0">
              <a:solidFill>
                <a:schemeClr val="tx1"/>
              </a:solidFill>
              <a:latin typeface="+mn-lt"/>
            </a:endParaRPr>
          </a:p>
        </p:txBody>
      </p:sp>
      <p:sp>
        <p:nvSpPr>
          <p:cNvPr id="10" name="Footer Placeholder 4">
            <a:extLst>
              <a:ext uri="{FF2B5EF4-FFF2-40B4-BE49-F238E27FC236}">
                <a16:creationId xmlns:a16="http://schemas.microsoft.com/office/drawing/2014/main" id="{CD6E238A-FC7E-46B4-B208-03AA0F87890E}"/>
              </a:ext>
            </a:extLst>
          </p:cNvPr>
          <p:cNvSpPr txBox="1">
            <a:spLocks/>
          </p:cNvSpPr>
          <p:nvPr userDrawn="1"/>
        </p:nvSpPr>
        <p:spPr>
          <a:xfrm>
            <a:off x="1944501" y="9303287"/>
            <a:ext cx="3982033" cy="432000"/>
          </a:xfrm>
          <a:prstGeom prst="rect">
            <a:avLst/>
          </a:prstGeom>
        </p:spPr>
        <p:txBody>
          <a:bodyPr vert="horz" lIns="91440" tIns="45720" rIns="91440" bIns="45720" rtlCol="0" anchor="ctr"/>
          <a:lstStyle>
            <a:defPPr>
              <a:defRPr lang="fr-FR"/>
            </a:defPPr>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p>
        </p:txBody>
      </p:sp>
      <p:pic>
        <p:nvPicPr>
          <p:cNvPr id="9" name="Image 8">
            <a:extLst>
              <a:ext uri="{FF2B5EF4-FFF2-40B4-BE49-F238E27FC236}">
                <a16:creationId xmlns:a16="http://schemas.microsoft.com/office/drawing/2014/main" id="{03CB1813-D768-8198-A7FE-B729D9297CE1}"/>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58919" y="9134625"/>
            <a:ext cx="835200" cy="651600"/>
          </a:xfrm>
          <a:prstGeom prst="rect">
            <a:avLst/>
          </a:prstGeom>
        </p:spPr>
      </p:pic>
    </p:spTree>
    <p:extLst>
      <p:ext uri="{BB962C8B-B14F-4D97-AF65-F5344CB8AC3E}">
        <p14:creationId xmlns:p14="http://schemas.microsoft.com/office/powerpoint/2010/main" val="1237621715"/>
      </p:ext>
    </p:extLst>
  </p:cSld>
  <p:clrMap bg1="lt1" tx1="dk1" bg2="lt2" tx2="dk2" accent1="accent1" accent2="accent2" accent3="accent3" accent4="accent4" accent5="accent5" accent6="accent6" hlink="hlink" folHlink="folHlink"/>
  <p:sldLayoutIdLst>
    <p:sldLayoutId id="2147483679" r:id="rId1"/>
    <p:sldLayoutId id="2147483662" r:id="rId2"/>
    <p:sldLayoutId id="2147483711" r:id="rId3"/>
    <p:sldLayoutId id="2147483693" r:id="rId4"/>
    <p:sldLayoutId id="2147483715" r:id="rId5"/>
    <p:sldLayoutId id="2147483698" r:id="rId6"/>
    <p:sldLayoutId id="2147483712" r:id="rId7"/>
    <p:sldLayoutId id="2147483705" r:id="rId8"/>
  </p:sldLayoutIdLst>
  <p:hf sldNum="0" hdr="0" dt="0"/>
  <p:txStyles>
    <p:titleStyle>
      <a:lvl1pPr algn="l" defTabSz="633039"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orient="horz" pos="5740" userDrawn="1">
          <p15:clr>
            <a:srgbClr val="F26B43"/>
          </p15:clr>
        </p15:guide>
        <p15:guide id="3" pos="150" userDrawn="1">
          <p15:clr>
            <a:srgbClr val="F26B43"/>
          </p15:clr>
        </p15:guide>
        <p15:guide id="4" pos="41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2698064659"/>
              </p:ext>
            </p:extLst>
          </p:nvPr>
        </p:nvGraphicFramePr>
        <p:xfrm>
          <a:off x="0" y="0"/>
          <a:ext cx="121489" cy="233963"/>
        </p:xfrm>
        <a:graphic>
          <a:graphicData uri="http://schemas.openxmlformats.org/presentationml/2006/ole">
            <mc:AlternateContent xmlns:mc="http://schemas.openxmlformats.org/markup-compatibility/2006">
              <mc:Choice xmlns:v="urn:schemas-microsoft-com:vml" Requires="v">
                <p:oleObj spid="_x0000_s2052" name="Diapositive think-cell" r:id="rId41" imgW="360" imgH="360" progId="TCLayout.ActiveDocument.1">
                  <p:embed/>
                </p:oleObj>
              </mc:Choice>
              <mc:Fallback>
                <p:oleObj name="Diapositive think-cell" r:id="rId41" imgW="360" imgH="360" progId="TCLayout.ActiveDocument.1">
                  <p:embed/>
                  <p:pic>
                    <p:nvPicPr>
                      <p:cNvPr id="2" name="Object 1"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121489" cy="23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5"/>
            </p:custDataLst>
          </p:nvPr>
        </p:nvSpPr>
        <p:spPr bwMode="auto">
          <a:xfrm>
            <a:off x="0" y="0"/>
            <a:ext cx="121489" cy="233963"/>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fr-FR" sz="1530" b="0" i="0" baseline="0">
              <a:solidFill>
                <a:srgbClr val="000000"/>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Title Placeholder 2"/>
          <p:cNvSpPr>
            <a:spLocks noGrp="1" noChangeArrowheads="1"/>
          </p:cNvSpPr>
          <p:nvPr>
            <p:ph type="title"/>
          </p:nvPr>
        </p:nvSpPr>
        <p:spPr bwMode="gray">
          <a:xfrm>
            <a:off x="115976" y="149428"/>
            <a:ext cx="6626050" cy="45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fr-FR" noProof="0"/>
              <a:t>Click to </a:t>
            </a:r>
            <a:r>
              <a:rPr lang="fr-FR" noProof="0" err="1"/>
              <a:t>edit</a:t>
            </a:r>
            <a:r>
              <a:rPr lang="fr-FR" noProof="0"/>
              <a:t> Master </a:t>
            </a:r>
            <a:r>
              <a:rPr lang="fr-FR" noProof="0" err="1"/>
              <a:t>title</a:t>
            </a:r>
            <a:r>
              <a:rPr lang="fr-FR" noProof="0"/>
              <a:t> style</a:t>
            </a:r>
          </a:p>
        </p:txBody>
      </p:sp>
      <p:sp>
        <p:nvSpPr>
          <p:cNvPr id="10" name="1. On-page tracker" hidden="1"/>
          <p:cNvSpPr>
            <a:spLocks noChangeArrowheads="1"/>
          </p:cNvSpPr>
          <p:nvPr/>
        </p:nvSpPr>
        <p:spPr bwMode="gray">
          <a:xfrm>
            <a:off x="115975" y="36793"/>
            <a:ext cx="290144"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fr-FR" sz="612" cap="all" baseline="0">
                <a:solidFill>
                  <a:schemeClr val="accent6"/>
                </a:solidFill>
                <a:latin typeface="Calibri" panose="020F0502020204030204" pitchFamily="34" charset="0"/>
                <a:ea typeface="+mn-ea"/>
                <a:cs typeface="Calibri" panose="020F0502020204030204" pitchFamily="34" charset="0"/>
              </a:rPr>
              <a:t>Tracker</a:t>
            </a:r>
          </a:p>
        </p:txBody>
      </p:sp>
      <p:sp>
        <p:nvSpPr>
          <p:cNvPr id="11" name="3. Unit of measure" hidden="1"/>
          <p:cNvSpPr txBox="1">
            <a:spLocks noChangeArrowheads="1"/>
          </p:cNvSpPr>
          <p:nvPr/>
        </p:nvSpPr>
        <p:spPr bwMode="gray">
          <a:xfrm>
            <a:off x="115976" y="1426512"/>
            <a:ext cx="6626050" cy="36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224" baseline="0">
                <a:solidFill>
                  <a:schemeClr val="accent6"/>
                </a:solidFill>
                <a:latin typeface="Calibri" panose="020F0502020204030204" pitchFamily="34" charset="0"/>
                <a:ea typeface="+mn-ea"/>
                <a:cs typeface="Calibri" panose="020F0502020204030204" pitchFamily="34" charset="0"/>
              </a:rPr>
              <a:t>Subtitle</a:t>
            </a:r>
          </a:p>
        </p:txBody>
      </p:sp>
      <p:sp>
        <p:nvSpPr>
          <p:cNvPr id="13" name="4. Footnote" hidden="1"/>
          <p:cNvSpPr txBox="1">
            <a:spLocks noChangeArrowheads="1"/>
          </p:cNvSpPr>
          <p:nvPr/>
        </p:nvSpPr>
        <p:spPr bwMode="gray">
          <a:xfrm>
            <a:off x="115976" y="9131593"/>
            <a:ext cx="6626050" cy="22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765" baseline="0">
                <a:solidFill>
                  <a:schemeClr val="tx1"/>
                </a:solidFill>
                <a:latin typeface="Calibri" panose="020F0502020204030204" pitchFamily="34" charset="0"/>
                <a:ea typeface="+mn-ea"/>
                <a:cs typeface="Calibri" panose="020F0502020204030204" pitchFamily="34" charset="0"/>
              </a:rPr>
              <a:t>1 Note de bas de page </a:t>
            </a:r>
          </a:p>
        </p:txBody>
      </p:sp>
      <p:sp>
        <p:nvSpPr>
          <p:cNvPr id="14" name="5. Source" hidden="1"/>
          <p:cNvSpPr>
            <a:spLocks noChangeArrowheads="1"/>
          </p:cNvSpPr>
          <p:nvPr/>
        </p:nvSpPr>
        <p:spPr bwMode="gray">
          <a:xfrm>
            <a:off x="1060590" y="9619107"/>
            <a:ext cx="5430517"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393594" indent="-393594" defTabSz="685145">
              <a:tabLst/>
            </a:pPr>
            <a:r>
              <a:rPr lang="fr-FR" sz="765" baseline="0">
                <a:solidFill>
                  <a:schemeClr val="tx1"/>
                </a:solidFill>
                <a:latin typeface="Calibri" panose="020F0502020204030204" pitchFamily="34" charset="0"/>
                <a:ea typeface="+mn-ea"/>
                <a:cs typeface="Calibri" panose="020F0502020204030204" pitchFamily="34" charset="0"/>
              </a:rPr>
              <a:t>SOURCE: Source</a:t>
            </a:r>
          </a:p>
        </p:txBody>
      </p:sp>
      <p:sp>
        <p:nvSpPr>
          <p:cNvPr id="3" name="Text Placeholder 2"/>
          <p:cNvSpPr>
            <a:spLocks noGrp="1"/>
          </p:cNvSpPr>
          <p:nvPr>
            <p:ph type="body" idx="1"/>
          </p:nvPr>
        </p:nvSpPr>
        <p:spPr bwMode="gray">
          <a:xfrm>
            <a:off x="115976" y="3264652"/>
            <a:ext cx="6626050" cy="1632947"/>
          </a:xfrm>
          <a:prstGeom prst="rect">
            <a:avLst/>
          </a:prstGeom>
        </p:spPr>
        <p:txBody>
          <a:bodyPr vert="horz" lIns="0" tIns="0" rIns="0" bIns="0" rtlCol="0">
            <a:noAutofit/>
          </a:bodyPr>
          <a:lstStyle/>
          <a:p>
            <a:pPr lvl="0" latinLnBrk="0"/>
            <a:r>
              <a:rPr lang="fr-FR" noProof="0"/>
              <a:t>Edit Master </a:t>
            </a:r>
            <a:r>
              <a:rPr lang="fr-FR" noProof="0" err="1"/>
              <a:t>text</a:t>
            </a:r>
            <a:r>
              <a:rPr lang="fr-FR" noProof="0"/>
              <a:t> styles</a:t>
            </a:r>
          </a:p>
          <a:p>
            <a:pPr lvl="1" latinLnBrk="0"/>
            <a:r>
              <a:rPr lang="fr-FR" noProof="0"/>
              <a:t>Second </a:t>
            </a:r>
            <a:r>
              <a:rPr lang="fr-FR" noProof="0" err="1"/>
              <a:t>level</a:t>
            </a:r>
            <a:endParaRPr lang="fr-FR" noProof="0"/>
          </a:p>
          <a:p>
            <a:pPr lvl="2" latinLnBrk="0"/>
            <a:r>
              <a:rPr lang="fr-FR" noProof="0" err="1"/>
              <a:t>Third</a:t>
            </a:r>
            <a:r>
              <a:rPr lang="fr-FR" noProof="0"/>
              <a:t> </a:t>
            </a:r>
            <a:r>
              <a:rPr lang="fr-FR" noProof="0" err="1"/>
              <a:t>level</a:t>
            </a:r>
            <a:endParaRPr lang="fr-FR" noProof="0"/>
          </a:p>
          <a:p>
            <a:pPr lvl="3" latinLnBrk="0"/>
            <a:r>
              <a:rPr lang="fr-FR" noProof="0" err="1"/>
              <a:t>Fourth</a:t>
            </a:r>
            <a:r>
              <a:rPr lang="fr-FR" noProof="0"/>
              <a:t> </a:t>
            </a:r>
            <a:r>
              <a:rPr lang="fr-FR" noProof="0" err="1"/>
              <a:t>level</a:t>
            </a:r>
            <a:endParaRPr lang="fr-FR" noProof="0"/>
          </a:p>
          <a:p>
            <a:pPr lvl="4" latinLnBrk="0"/>
            <a:r>
              <a:rPr lang="fr-FR" noProof="0" err="1"/>
              <a:t>Fifth</a:t>
            </a:r>
            <a:r>
              <a:rPr lang="fr-FR" noProof="0"/>
              <a:t> </a:t>
            </a:r>
            <a:r>
              <a:rPr lang="fr-FR" noProof="0" err="1"/>
              <a:t>level</a:t>
            </a:r>
            <a:endParaRPr lang="fr-FR" noProof="0"/>
          </a:p>
        </p:txBody>
      </p:sp>
      <p:grpSp>
        <p:nvGrpSpPr>
          <p:cNvPr id="15" name="ACET" hidden="1"/>
          <p:cNvGrpSpPr>
            <a:grpSpLocks/>
          </p:cNvGrpSpPr>
          <p:nvPr/>
        </p:nvGrpSpPr>
        <p:grpSpPr bwMode="gray">
          <a:xfrm>
            <a:off x="1797418" y="2296569"/>
            <a:ext cx="3263168" cy="395398"/>
            <a:chOff x="915" y="861"/>
            <a:chExt cx="2686" cy="169"/>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61"/>
              <a:ext cx="2686" cy="1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r>
                <a:rPr lang="fr-FR" sz="1224" b="1" baseline="0">
                  <a:solidFill>
                    <a:schemeClr val="accent3"/>
                  </a:solidFill>
                  <a:latin typeface="Calibri" panose="020F0502020204030204" pitchFamily="34" charset="0"/>
                  <a:ea typeface="+mn-ea"/>
                  <a:cs typeface="Calibri" panose="020F0502020204030204" pitchFamily="34" charset="0"/>
                </a:rPr>
                <a:t>Titre</a:t>
              </a:r>
            </a:p>
            <a:p>
              <a:r>
                <a:rPr lang="fr-FR" sz="1224" baseline="0">
                  <a:solidFill>
                    <a:schemeClr val="accent6"/>
                  </a:solidFill>
                  <a:latin typeface="Calibri" panose="020F0502020204030204" pitchFamily="34" charset="0"/>
                  <a:ea typeface="+mn-ea"/>
                  <a:cs typeface="Calibri" panose="020F0502020204030204" pitchFamily="34" charset="0"/>
                </a:rPr>
                <a:t>Unité de mesure </a:t>
              </a:r>
            </a:p>
          </p:txBody>
        </p:sp>
      </p:grpSp>
      <p:grpSp>
        <p:nvGrpSpPr>
          <p:cNvPr id="63" name="Sticker" hidden="1">
            <a:extLst>
              <a:ext uri="{FF2B5EF4-FFF2-40B4-BE49-F238E27FC236}">
                <a16:creationId xmlns:a16="http://schemas.microsoft.com/office/drawing/2014/main" id="{9771EBB5-6C02-40AE-95BE-3CA4F389DA63}"/>
              </a:ext>
            </a:extLst>
          </p:cNvPr>
          <p:cNvGrpSpPr/>
          <p:nvPr/>
        </p:nvGrpSpPr>
        <p:grpSpPr bwMode="gray">
          <a:xfrm>
            <a:off x="6354097" y="1505417"/>
            <a:ext cx="387927" cy="198038"/>
            <a:chOff x="8233866" y="339288"/>
            <a:chExt cx="506909" cy="134373"/>
          </a:xfrm>
        </p:grpSpPr>
        <p:sp>
          <p:nvSpPr>
            <p:cNvPr id="64" name="StickerRectangle">
              <a:extLst>
                <a:ext uri="{FF2B5EF4-FFF2-40B4-BE49-F238E27FC236}">
                  <a16:creationId xmlns:a16="http://schemas.microsoft.com/office/drawing/2014/main" id="{6A9AFA9D-6A4F-4619-8179-AFBE08A32644}"/>
                </a:ext>
              </a:extLst>
            </p:cNvPr>
            <p:cNvSpPr>
              <a:spLocks noChangeArrowheads="1"/>
            </p:cNvSpPr>
            <p:nvPr/>
          </p:nvSpPr>
          <p:spPr bwMode="gray">
            <a:xfrm>
              <a:off x="8233866" y="339288"/>
              <a:ext cx="506909" cy="1343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699053">
                <a:buClr>
                  <a:schemeClr val="tx2"/>
                </a:buClr>
              </a:pPr>
              <a:r>
                <a:rPr lang="fr-FR" sz="918" noProof="0">
                  <a:solidFill>
                    <a:schemeClr val="tx1"/>
                  </a:solidFill>
                  <a:latin typeface="+mn-lt"/>
                </a:rPr>
                <a:t>STICKER</a:t>
              </a:r>
            </a:p>
          </p:txBody>
        </p:sp>
        <p:cxnSp>
          <p:nvCxnSpPr>
            <p:cNvPr id="65" name="AutoShape 32">
              <a:extLst>
                <a:ext uri="{FF2B5EF4-FFF2-40B4-BE49-F238E27FC236}">
                  <a16:creationId xmlns:a16="http://schemas.microsoft.com/office/drawing/2014/main" id="{C5E5CB18-099C-485B-98B9-70DDD1C90C18}"/>
                </a:ext>
              </a:extLst>
            </p:cNvPr>
            <p:cNvCxnSpPr>
              <a:cxnSpLocks noChangeShapeType="1"/>
              <a:stCxn id="64" idx="4"/>
              <a:endCxn id="64" idx="6"/>
            </p:cNvCxnSpPr>
            <p:nvPr/>
          </p:nvCxnSpPr>
          <p:spPr bwMode="gray">
            <a:xfrm>
              <a:off x="8233866" y="473661"/>
              <a:ext cx="50690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AutoShape 32">
              <a:extLst>
                <a:ext uri="{FF2B5EF4-FFF2-40B4-BE49-F238E27FC236}">
                  <a16:creationId xmlns:a16="http://schemas.microsoft.com/office/drawing/2014/main" id="{A39BEF9D-256A-4876-8E9F-E34EDADB1D77}"/>
                </a:ext>
              </a:extLst>
            </p:cNvPr>
            <p:cNvCxnSpPr>
              <a:cxnSpLocks noChangeShapeType="1"/>
              <a:stCxn id="64" idx="2"/>
              <a:endCxn id="64" idx="0"/>
            </p:cNvCxnSpPr>
            <p:nvPr userDrawn="1"/>
          </p:nvCxnSpPr>
          <p:spPr bwMode="gray">
            <a:xfrm>
              <a:off x="8233866" y="339288"/>
              <a:ext cx="50690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72" name="Slide Number">
            <a:extLst>
              <a:ext uri="{FF2B5EF4-FFF2-40B4-BE49-F238E27FC236}">
                <a16:creationId xmlns:a16="http://schemas.microsoft.com/office/drawing/2014/main" id="{3BD0EAB9-3517-477F-B109-4D21ECD3D041}"/>
              </a:ext>
            </a:extLst>
          </p:cNvPr>
          <p:cNvSpPr txBox="1">
            <a:spLocks/>
          </p:cNvSpPr>
          <p:nvPr userDrawn="1"/>
        </p:nvSpPr>
        <p:spPr bwMode="gray">
          <a:xfrm>
            <a:off x="6576916" y="9460425"/>
            <a:ext cx="165109" cy="117725"/>
          </a:xfrm>
          <a:prstGeom prst="rect">
            <a:avLst/>
          </a:prstGeom>
        </p:spPr>
        <p:txBody>
          <a:bodyPr vert="horz" wrap="none" lIns="0" tIns="0" rIns="0" bIns="0" rtlCol="0" anchor="ctr">
            <a:spAutoFit/>
          </a:bodyPr>
          <a:lstStyle>
            <a:defPPr>
              <a:defRPr lang="fr-FR"/>
            </a:defPPr>
            <a:lvl1pPr>
              <a:defRPr sz="1000" baseline="0">
                <a:latin typeface="+mn-lt"/>
              </a:defRPr>
            </a:lvl1pPr>
          </a:lstStyle>
          <a:p>
            <a:pPr algn="r">
              <a:buClr>
                <a:schemeClr val="tx2"/>
              </a:buClr>
            </a:pPr>
            <a:fld id="{42C328C1-A84F-4A39-A664-DBA00541A8C6}" type="slidenum">
              <a:rPr lang="fr-FR" sz="765" baseline="0" noProof="0" smtClean="0">
                <a:solidFill>
                  <a:schemeClr val="tx1"/>
                </a:solidFill>
                <a:latin typeface="+mn-lt"/>
              </a:rPr>
              <a:pPr algn="r">
                <a:buClr>
                  <a:schemeClr val="tx2"/>
                </a:buClr>
              </a:pPr>
              <a:t>‹N°›</a:t>
            </a:fld>
            <a:endParaRPr lang="fr-FR" sz="765" baseline="0" noProof="0">
              <a:solidFill>
                <a:schemeClr val="tx1"/>
              </a:solidFill>
              <a:latin typeface="+mn-lt"/>
            </a:endParaRPr>
          </a:p>
        </p:txBody>
      </p:sp>
      <p:sp>
        <p:nvSpPr>
          <p:cNvPr id="73" name="Oval" hidden="1">
            <a:extLst>
              <a:ext uri="{FF2B5EF4-FFF2-40B4-BE49-F238E27FC236}">
                <a16:creationId xmlns:a16="http://schemas.microsoft.com/office/drawing/2014/main" id="{90DEE5B4-A758-4872-828F-8D992DFBCEDF}"/>
              </a:ext>
            </a:extLst>
          </p:cNvPr>
          <p:cNvSpPr txBox="1">
            <a:spLocks/>
          </p:cNvSpPr>
          <p:nvPr>
            <p:custDataLst>
              <p:tags r:id="rId6"/>
            </p:custDataLst>
          </p:nvPr>
        </p:nvSpPr>
        <p:spPr bwMode="gray">
          <a:xfrm>
            <a:off x="4030245" y="2531481"/>
            <a:ext cx="1166285" cy="2246046"/>
          </a:xfrm>
          <a:prstGeom prst="ellipse">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chor="ctr">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t>Text</a:t>
            </a:r>
          </a:p>
        </p:txBody>
      </p:sp>
      <p:sp>
        <p:nvSpPr>
          <p:cNvPr id="74" name="Rectangle" hidden="1">
            <a:extLst>
              <a:ext uri="{FF2B5EF4-FFF2-40B4-BE49-F238E27FC236}">
                <a16:creationId xmlns:a16="http://schemas.microsoft.com/office/drawing/2014/main" id="{F42C985F-3501-4943-909E-3FFCF6C9044C}"/>
              </a:ext>
            </a:extLst>
          </p:cNvPr>
          <p:cNvSpPr txBox="1">
            <a:spLocks/>
          </p:cNvSpPr>
          <p:nvPr>
            <p:custDataLst>
              <p:tags r:id="rId7"/>
            </p:custDataLst>
          </p:nvPr>
        </p:nvSpPr>
        <p:spPr bwMode="gray">
          <a:xfrm>
            <a:off x="1490660" y="2531480"/>
            <a:ext cx="1166285" cy="2246046"/>
          </a:xfrm>
          <a:prstGeom prst="rect">
            <a:avLst/>
          </a:prstGeom>
          <a:solidFill>
            <a:schemeClr val="accent1"/>
          </a:solidFill>
          <a:ln>
            <a:solidFill>
              <a:schemeClr val="tx1"/>
            </a:solidFill>
          </a:ln>
        </p:spPr>
        <p:txBody>
          <a:bodyPr vert="horz" lIns="55981" tIns="55981" rIns="55981" bIns="55981" rtlCol="0">
            <a:noAutofit/>
          </a:bodyPr>
          <a:lstStyle>
            <a:lvl1pPr marL="0" lvl="0" indent="0" defTabSz="895350" eaLnBrk="1" latinLnBrk="0" hangingPunct="1">
              <a:buClr>
                <a:schemeClr val="tx2"/>
              </a:buClr>
              <a:buSzPct val="100000"/>
              <a:defRPr sz="1400"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latin typeface="Calibri" panose="020F0502020204030204" pitchFamily="34" charset="0"/>
              </a:rPr>
              <a:t>Text</a:t>
            </a:r>
          </a:p>
        </p:txBody>
      </p:sp>
      <p:sp>
        <p:nvSpPr>
          <p:cNvPr id="75" name="RoundedRectangle" hidden="1">
            <a:extLst>
              <a:ext uri="{FF2B5EF4-FFF2-40B4-BE49-F238E27FC236}">
                <a16:creationId xmlns:a16="http://schemas.microsoft.com/office/drawing/2014/main" id="{DC8A7094-B8A7-4750-B7F9-AB796F19228C}"/>
              </a:ext>
            </a:extLst>
          </p:cNvPr>
          <p:cNvSpPr txBox="1">
            <a:spLocks/>
          </p:cNvSpPr>
          <p:nvPr>
            <p:custDataLst>
              <p:tags r:id="rId8"/>
            </p:custDataLst>
          </p:nvPr>
        </p:nvSpPr>
        <p:spPr bwMode="gray">
          <a:xfrm>
            <a:off x="2760452" y="2531480"/>
            <a:ext cx="1166285" cy="2246046"/>
          </a:xfrm>
          <a:prstGeom prst="roundRect">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latin typeface="Calibri" panose="020F0502020204030204" pitchFamily="34" charset="0"/>
              </a:rPr>
              <a:t>Text</a:t>
            </a:r>
          </a:p>
        </p:txBody>
      </p:sp>
      <p:sp>
        <p:nvSpPr>
          <p:cNvPr id="76" name="Arrow" hidden="1">
            <a:extLst>
              <a:ext uri="{FF2B5EF4-FFF2-40B4-BE49-F238E27FC236}">
                <a16:creationId xmlns:a16="http://schemas.microsoft.com/office/drawing/2014/main" id="{FB96176F-450F-40FB-BF7A-1B6DD85B421B}"/>
              </a:ext>
            </a:extLst>
          </p:cNvPr>
          <p:cNvSpPr txBox="1">
            <a:spLocks/>
          </p:cNvSpPr>
          <p:nvPr>
            <p:custDataLst>
              <p:tags r:id="rId9"/>
            </p:custDataLst>
          </p:nvPr>
        </p:nvSpPr>
        <p:spPr bwMode="gray">
          <a:xfrm>
            <a:off x="1488978" y="6535862"/>
            <a:ext cx="1399542" cy="1347628"/>
          </a:xfrm>
          <a:prstGeom prst="rightArrow">
            <a:avLst>
              <a:gd name="adj1" fmla="val 54000"/>
              <a:gd name="adj2" fmla="val 37678"/>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chor="ctr">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t>Text</a:t>
            </a:r>
          </a:p>
        </p:txBody>
      </p:sp>
      <p:sp>
        <p:nvSpPr>
          <p:cNvPr id="77" name="DirArrow" hidden="1">
            <a:extLst>
              <a:ext uri="{FF2B5EF4-FFF2-40B4-BE49-F238E27FC236}">
                <a16:creationId xmlns:a16="http://schemas.microsoft.com/office/drawing/2014/main" id="{A825A313-26F2-48A1-8CA3-E88C3A6CEBC8}"/>
              </a:ext>
            </a:extLst>
          </p:cNvPr>
          <p:cNvSpPr>
            <a:spLocks noChangeArrowheads="1"/>
          </p:cNvSpPr>
          <p:nvPr>
            <p:custDataLst>
              <p:tags r:id="rId10"/>
            </p:custDataLst>
          </p:nvPr>
        </p:nvSpPr>
        <p:spPr bwMode="gray">
          <a:xfrm rot="5400000">
            <a:off x="3153949" y="4677571"/>
            <a:ext cx="4554982" cy="26280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224">
              <a:latin typeface="Calibri" panose="020F0502020204030204" pitchFamily="34" charset="0"/>
            </a:endParaRPr>
          </a:p>
        </p:txBody>
      </p:sp>
      <p:sp>
        <p:nvSpPr>
          <p:cNvPr id="78" name="Bracket" hidden="1">
            <a:extLst>
              <a:ext uri="{FF2B5EF4-FFF2-40B4-BE49-F238E27FC236}">
                <a16:creationId xmlns:a16="http://schemas.microsoft.com/office/drawing/2014/main" id="{7D75C176-E0AD-4524-9AF2-B4E108587831}"/>
              </a:ext>
            </a:extLst>
          </p:cNvPr>
          <p:cNvSpPr>
            <a:spLocks/>
          </p:cNvSpPr>
          <p:nvPr>
            <p:custDataLst>
              <p:tags r:id="rId11"/>
            </p:custDataLst>
          </p:nvPr>
        </p:nvSpPr>
        <p:spPr bwMode="gray">
          <a:xfrm>
            <a:off x="4961151" y="4982881"/>
            <a:ext cx="145786" cy="2695255"/>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3868"/>
              <a:gd name="connsiteY0" fmla="*/ 0 h 3282"/>
              <a:gd name="connsiteX1" fmla="*/ 3818 w 3868"/>
              <a:gd name="connsiteY1" fmla="*/ 213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80 w 3868"/>
              <a:gd name="connsiteY1" fmla="*/ 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80 w 3868"/>
              <a:gd name="connsiteY1" fmla="*/ 0 h 3282"/>
              <a:gd name="connsiteX2" fmla="*/ 80 w 3868"/>
              <a:gd name="connsiteY2" fmla="*/ 536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18"/>
              <a:gd name="connsiteY0" fmla="*/ 0 h 3282"/>
              <a:gd name="connsiteX1" fmla="*/ 80 w 3818"/>
              <a:gd name="connsiteY1" fmla="*/ 0 h 3282"/>
              <a:gd name="connsiteX2" fmla="*/ 80 w 3818"/>
              <a:gd name="connsiteY2" fmla="*/ 536 h 3282"/>
              <a:gd name="connsiteX3" fmla="*/ 120 w 3818"/>
              <a:gd name="connsiteY3" fmla="*/ 576 h 3282"/>
              <a:gd name="connsiteX4" fmla="*/ 3818 w 3818"/>
              <a:gd name="connsiteY4" fmla="*/ 2754 h 3282"/>
              <a:gd name="connsiteX5" fmla="*/ 3818 w 3818"/>
              <a:gd name="connsiteY5" fmla="*/ 3282 h 3282"/>
              <a:gd name="connsiteX6" fmla="*/ 3753 w 3818"/>
              <a:gd name="connsiteY6" fmla="*/ 3282 h 3282"/>
              <a:gd name="connsiteX0" fmla="*/ 0 w 3818"/>
              <a:gd name="connsiteY0" fmla="*/ 0 h 3282"/>
              <a:gd name="connsiteX1" fmla="*/ 80 w 3818"/>
              <a:gd name="connsiteY1" fmla="*/ 0 h 3282"/>
              <a:gd name="connsiteX2" fmla="*/ 80 w 3818"/>
              <a:gd name="connsiteY2" fmla="*/ 536 h 3282"/>
              <a:gd name="connsiteX3" fmla="*/ 120 w 3818"/>
              <a:gd name="connsiteY3" fmla="*/ 576 h 3282"/>
              <a:gd name="connsiteX4" fmla="*/ 80 w 3818"/>
              <a:gd name="connsiteY4" fmla="*/ 616 h 3282"/>
              <a:gd name="connsiteX5" fmla="*/ 3818 w 3818"/>
              <a:gd name="connsiteY5" fmla="*/ 3282 h 3282"/>
              <a:gd name="connsiteX6" fmla="*/ 3753 w 3818"/>
              <a:gd name="connsiteY6" fmla="*/ 3282 h 3282"/>
              <a:gd name="connsiteX0" fmla="*/ 0 w 3753"/>
              <a:gd name="connsiteY0" fmla="*/ 0 h 3282"/>
              <a:gd name="connsiteX1" fmla="*/ 80 w 3753"/>
              <a:gd name="connsiteY1" fmla="*/ 0 h 3282"/>
              <a:gd name="connsiteX2" fmla="*/ 80 w 3753"/>
              <a:gd name="connsiteY2" fmla="*/ 536 h 3282"/>
              <a:gd name="connsiteX3" fmla="*/ 120 w 3753"/>
              <a:gd name="connsiteY3" fmla="*/ 576 h 3282"/>
              <a:gd name="connsiteX4" fmla="*/ 80 w 3753"/>
              <a:gd name="connsiteY4" fmla="*/ 616 h 3282"/>
              <a:gd name="connsiteX5" fmla="*/ 80 w 3753"/>
              <a:gd name="connsiteY5" fmla="*/ 1152 h 3282"/>
              <a:gd name="connsiteX6" fmla="*/ 3753 w 3753"/>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3873"/>
              <a:gd name="connsiteY0" fmla="*/ 0 h 3282"/>
              <a:gd name="connsiteX1" fmla="*/ 3833 w 3873"/>
              <a:gd name="connsiteY1" fmla="*/ 2130 h 3282"/>
              <a:gd name="connsiteX2" fmla="*/ 3833 w 3873"/>
              <a:gd name="connsiteY2" fmla="*/ 266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73"/>
              <a:gd name="connsiteY0" fmla="*/ 0 h 3282"/>
              <a:gd name="connsiteX1" fmla="*/ 80 w 3873"/>
              <a:gd name="connsiteY1" fmla="*/ 0 h 3282"/>
              <a:gd name="connsiteX2" fmla="*/ 3833 w 3873"/>
              <a:gd name="connsiteY2" fmla="*/ 266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73"/>
              <a:gd name="connsiteY0" fmla="*/ 0 h 3282"/>
              <a:gd name="connsiteX1" fmla="*/ 80 w 3873"/>
              <a:gd name="connsiteY1" fmla="*/ 0 h 3282"/>
              <a:gd name="connsiteX2" fmla="*/ 80 w 3873"/>
              <a:gd name="connsiteY2" fmla="*/ 53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33"/>
              <a:gd name="connsiteY0" fmla="*/ 0 h 3282"/>
              <a:gd name="connsiteX1" fmla="*/ 80 w 3833"/>
              <a:gd name="connsiteY1" fmla="*/ 0 h 3282"/>
              <a:gd name="connsiteX2" fmla="*/ 80 w 3833"/>
              <a:gd name="connsiteY2" fmla="*/ 536 h 3282"/>
              <a:gd name="connsiteX3" fmla="*/ 120 w 3833"/>
              <a:gd name="connsiteY3" fmla="*/ 576 h 3282"/>
              <a:gd name="connsiteX4" fmla="*/ 3833 w 3833"/>
              <a:gd name="connsiteY4" fmla="*/ 2746 h 3282"/>
              <a:gd name="connsiteX5" fmla="*/ 3833 w 3833"/>
              <a:gd name="connsiteY5" fmla="*/ 3282 h 3282"/>
              <a:gd name="connsiteX6" fmla="*/ 3753 w 3833"/>
              <a:gd name="connsiteY6" fmla="*/ 3282 h 3282"/>
              <a:gd name="connsiteX0" fmla="*/ 0 w 3833"/>
              <a:gd name="connsiteY0" fmla="*/ 0 h 3282"/>
              <a:gd name="connsiteX1" fmla="*/ 80 w 3833"/>
              <a:gd name="connsiteY1" fmla="*/ 0 h 3282"/>
              <a:gd name="connsiteX2" fmla="*/ 80 w 3833"/>
              <a:gd name="connsiteY2" fmla="*/ 536 h 3282"/>
              <a:gd name="connsiteX3" fmla="*/ 120 w 3833"/>
              <a:gd name="connsiteY3" fmla="*/ 576 h 3282"/>
              <a:gd name="connsiteX4" fmla="*/ 80 w 3833"/>
              <a:gd name="connsiteY4" fmla="*/ 616 h 3282"/>
              <a:gd name="connsiteX5" fmla="*/ 3833 w 3833"/>
              <a:gd name="connsiteY5" fmla="*/ 3282 h 3282"/>
              <a:gd name="connsiteX6" fmla="*/ 3753 w 3833"/>
              <a:gd name="connsiteY6" fmla="*/ 3282 h 3282"/>
              <a:gd name="connsiteX0" fmla="*/ 0 w 3753"/>
              <a:gd name="connsiteY0" fmla="*/ 0 h 3282"/>
              <a:gd name="connsiteX1" fmla="*/ 80 w 3753"/>
              <a:gd name="connsiteY1" fmla="*/ 0 h 3282"/>
              <a:gd name="connsiteX2" fmla="*/ 80 w 3753"/>
              <a:gd name="connsiteY2" fmla="*/ 536 h 3282"/>
              <a:gd name="connsiteX3" fmla="*/ 120 w 3753"/>
              <a:gd name="connsiteY3" fmla="*/ 576 h 3282"/>
              <a:gd name="connsiteX4" fmla="*/ 80 w 3753"/>
              <a:gd name="connsiteY4" fmla="*/ 616 h 3282"/>
              <a:gd name="connsiteX5" fmla="*/ 80 w 3753"/>
              <a:gd name="connsiteY5" fmla="*/ 1152 h 3282"/>
              <a:gd name="connsiteX6" fmla="*/ 3753 w 3753"/>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4204"/>
              <a:gd name="connsiteY0" fmla="*/ 0 h 3282"/>
              <a:gd name="connsiteX1" fmla="*/ 4164 w 4204"/>
              <a:gd name="connsiteY1" fmla="*/ 213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80 w 4204"/>
              <a:gd name="connsiteY2" fmla="*/ 53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4164 w 4164"/>
              <a:gd name="connsiteY4" fmla="*/ 2746 h 3282"/>
              <a:gd name="connsiteX5" fmla="*/ 4164 w 4164"/>
              <a:gd name="connsiteY5" fmla="*/ 3282 h 3282"/>
              <a:gd name="connsiteX6" fmla="*/ 4084 w 416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80 w 4164"/>
              <a:gd name="connsiteY4" fmla="*/ 616 h 3282"/>
              <a:gd name="connsiteX5" fmla="*/ 4164 w 4164"/>
              <a:gd name="connsiteY5" fmla="*/ 3282 h 3282"/>
              <a:gd name="connsiteX6" fmla="*/ 4084 w 4164"/>
              <a:gd name="connsiteY6" fmla="*/ 3282 h 3282"/>
              <a:gd name="connsiteX0" fmla="*/ 0 w 4084"/>
              <a:gd name="connsiteY0" fmla="*/ 0 h 3282"/>
              <a:gd name="connsiteX1" fmla="*/ 80 w 4084"/>
              <a:gd name="connsiteY1" fmla="*/ 0 h 3282"/>
              <a:gd name="connsiteX2" fmla="*/ 80 w 4084"/>
              <a:gd name="connsiteY2" fmla="*/ 536 h 3282"/>
              <a:gd name="connsiteX3" fmla="*/ 120 w 4084"/>
              <a:gd name="connsiteY3" fmla="*/ 576 h 3282"/>
              <a:gd name="connsiteX4" fmla="*/ 80 w 4084"/>
              <a:gd name="connsiteY4" fmla="*/ 616 h 3282"/>
              <a:gd name="connsiteX5" fmla="*/ 80 w 4084"/>
              <a:gd name="connsiteY5" fmla="*/ 1152 h 3282"/>
              <a:gd name="connsiteX6" fmla="*/ 4084 w 4084"/>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4204"/>
              <a:gd name="connsiteY0" fmla="*/ 0 h 3282"/>
              <a:gd name="connsiteX1" fmla="*/ 4164 w 4204"/>
              <a:gd name="connsiteY1" fmla="*/ 213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80 w 4204"/>
              <a:gd name="connsiteY2" fmla="*/ 53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4164 w 4164"/>
              <a:gd name="connsiteY4" fmla="*/ 2746 h 3282"/>
              <a:gd name="connsiteX5" fmla="*/ 4164 w 4164"/>
              <a:gd name="connsiteY5" fmla="*/ 3282 h 3282"/>
              <a:gd name="connsiteX6" fmla="*/ 4084 w 416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80 w 4164"/>
              <a:gd name="connsiteY4" fmla="*/ 616 h 3282"/>
              <a:gd name="connsiteX5" fmla="*/ 4164 w 4164"/>
              <a:gd name="connsiteY5" fmla="*/ 3282 h 3282"/>
              <a:gd name="connsiteX6" fmla="*/ 4084 w 4164"/>
              <a:gd name="connsiteY6" fmla="*/ 3282 h 3282"/>
              <a:gd name="connsiteX0" fmla="*/ 0 w 4084"/>
              <a:gd name="connsiteY0" fmla="*/ 0 h 3282"/>
              <a:gd name="connsiteX1" fmla="*/ 80 w 4084"/>
              <a:gd name="connsiteY1" fmla="*/ 0 h 3282"/>
              <a:gd name="connsiteX2" fmla="*/ 80 w 4084"/>
              <a:gd name="connsiteY2" fmla="*/ 536 h 3282"/>
              <a:gd name="connsiteX3" fmla="*/ 120 w 4084"/>
              <a:gd name="connsiteY3" fmla="*/ 576 h 3282"/>
              <a:gd name="connsiteX4" fmla="*/ 80 w 4084"/>
              <a:gd name="connsiteY4" fmla="*/ 616 h 3282"/>
              <a:gd name="connsiteX5" fmla="*/ 80 w 4084"/>
              <a:gd name="connsiteY5" fmla="*/ 1152 h 3282"/>
              <a:gd name="connsiteX6" fmla="*/ 4084 w 4084"/>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 h="1152">
                <a:moveTo>
                  <a:pt x="0" y="0"/>
                </a:moveTo>
                <a:lnTo>
                  <a:pt x="80" y="0"/>
                </a:lnTo>
                <a:lnTo>
                  <a:pt x="80" y="536"/>
                </a:lnTo>
                <a:lnTo>
                  <a:pt x="120" y="576"/>
                </a:lnTo>
                <a:lnTo>
                  <a:pt x="80" y="616"/>
                </a:lnTo>
                <a:lnTo>
                  <a:pt x="80"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224" b="1">
              <a:latin typeface="Calibri" panose="020F0502020204030204" pitchFamily="34" charset="0"/>
            </a:endParaRPr>
          </a:p>
        </p:txBody>
      </p:sp>
      <p:grpSp>
        <p:nvGrpSpPr>
          <p:cNvPr id="79" name="Flow" hidden="1">
            <a:extLst>
              <a:ext uri="{FF2B5EF4-FFF2-40B4-BE49-F238E27FC236}">
                <a16:creationId xmlns:a16="http://schemas.microsoft.com/office/drawing/2014/main" id="{4C0F489B-B2AB-450F-9618-C10DC21447F3}"/>
              </a:ext>
            </a:extLst>
          </p:cNvPr>
          <p:cNvGrpSpPr>
            <a:grpSpLocks/>
          </p:cNvGrpSpPr>
          <p:nvPr>
            <p:custDataLst>
              <p:tags r:id="rId12"/>
            </p:custDataLst>
          </p:nvPr>
        </p:nvGrpSpPr>
        <p:grpSpPr bwMode="gray">
          <a:xfrm>
            <a:off x="1490659" y="4982881"/>
            <a:ext cx="1399542" cy="1347628"/>
            <a:chOff x="5905500" y="3124200"/>
            <a:chExt cx="1828800" cy="914400"/>
          </a:xfrm>
        </p:grpSpPr>
        <p:sp>
          <p:nvSpPr>
            <p:cNvPr id="80" name="Freeform 83">
              <a:extLst>
                <a:ext uri="{FF2B5EF4-FFF2-40B4-BE49-F238E27FC236}">
                  <a16:creationId xmlns:a16="http://schemas.microsoft.com/office/drawing/2014/main" id="{BAB8F3E8-F732-4B95-80F7-72842CEDD1FF}"/>
                </a:ext>
              </a:extLst>
            </p:cNvPr>
            <p:cNvSpPr/>
            <p:nvPr>
              <p:custDataLst>
                <p:tags r:id="rId39"/>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a:solidFill>
                  <a:schemeClr val="tx1"/>
                </a:solidFill>
                <a:latin typeface="Calibri" panose="020F0502020204030204" pitchFamily="34" charset="0"/>
              </a:endParaRPr>
            </a:p>
          </p:txBody>
        </p:sp>
        <p:sp>
          <p:nvSpPr>
            <p:cNvPr id="81" name="TextBox 80">
              <a:extLst>
                <a:ext uri="{FF2B5EF4-FFF2-40B4-BE49-F238E27FC236}">
                  <a16:creationId xmlns:a16="http://schemas.microsoft.com/office/drawing/2014/main" id="{7FED84A4-8405-44EF-B9E3-2FCC056F7C03}"/>
                </a:ext>
              </a:extLst>
            </p:cNvPr>
            <p:cNvSpPr txBox="1"/>
            <p:nvPr>
              <p:custDataLst>
                <p:tags r:id="rId40"/>
              </p:custDataLst>
            </p:nvPr>
          </p:nvSpPr>
          <p:spPr bwMode="gray">
            <a:xfrm>
              <a:off x="5969000" y="3187700"/>
              <a:ext cx="1524000" cy="79375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lvl1pPr marL="0" lvl="0" indent="0" defTabSz="895350" eaLnBrk="1" latinLnBrk="0" hangingPunct="1">
                <a:buClr>
                  <a:schemeClr val="tx2"/>
                </a:buClr>
                <a:buSzPct val="100000"/>
                <a:defRPr sz="1400"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a:t>Text</a:t>
              </a:r>
            </a:p>
          </p:txBody>
        </p:sp>
      </p:grpSp>
      <p:grpSp>
        <p:nvGrpSpPr>
          <p:cNvPr id="82" name="SplitFlow" hidden="1">
            <a:extLst>
              <a:ext uri="{FF2B5EF4-FFF2-40B4-BE49-F238E27FC236}">
                <a16:creationId xmlns:a16="http://schemas.microsoft.com/office/drawing/2014/main" id="{C85100D4-466F-4DE4-A0E7-D457872497BE}"/>
              </a:ext>
            </a:extLst>
          </p:cNvPr>
          <p:cNvGrpSpPr/>
          <p:nvPr>
            <p:custDataLst>
              <p:tags r:id="rId13"/>
            </p:custDataLst>
          </p:nvPr>
        </p:nvGrpSpPr>
        <p:grpSpPr bwMode="gray">
          <a:xfrm>
            <a:off x="3024906" y="4982881"/>
            <a:ext cx="1399542" cy="1347628"/>
            <a:chOff x="114300" y="1270000"/>
            <a:chExt cx="1828800" cy="914400"/>
          </a:xfrm>
        </p:grpSpPr>
        <p:sp>
          <p:nvSpPr>
            <p:cNvPr id="83" name="Freeform 86">
              <a:extLst>
                <a:ext uri="{FF2B5EF4-FFF2-40B4-BE49-F238E27FC236}">
                  <a16:creationId xmlns:a16="http://schemas.microsoft.com/office/drawing/2014/main" id="{BD6BF45F-A14E-400C-9061-9B5252F49738}"/>
                </a:ext>
              </a:extLst>
            </p:cNvPr>
            <p:cNvSpPr/>
            <p:nvPr>
              <p:custDataLst>
                <p:tags r:id="rId35"/>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b="1">
                <a:solidFill>
                  <a:schemeClr val="tx1"/>
                </a:solidFill>
                <a:latin typeface="Calibri" panose="020F0502020204030204" pitchFamily="34" charset="0"/>
              </a:endParaRPr>
            </a:p>
          </p:txBody>
        </p:sp>
        <p:sp>
          <p:nvSpPr>
            <p:cNvPr id="84" name="TextBox 83">
              <a:extLst>
                <a:ext uri="{FF2B5EF4-FFF2-40B4-BE49-F238E27FC236}">
                  <a16:creationId xmlns:a16="http://schemas.microsoft.com/office/drawing/2014/main" id="{CC076C4A-5845-4965-A4BB-5770EE7FBFBA}"/>
                </a:ext>
              </a:extLst>
            </p:cNvPr>
            <p:cNvSpPr txBox="1"/>
            <p:nvPr>
              <p:custDataLst>
                <p:tags r:id="rId36"/>
              </p:custDataLst>
            </p:nvPr>
          </p:nvSpPr>
          <p:spPr bwMode="gray">
            <a:xfrm>
              <a:off x="177800" y="1327150"/>
              <a:ext cx="1524000" cy="34290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1"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a:t>Text</a:t>
              </a:r>
            </a:p>
          </p:txBody>
        </p:sp>
        <p:sp>
          <p:nvSpPr>
            <p:cNvPr id="85" name="Freeform 88">
              <a:extLst>
                <a:ext uri="{FF2B5EF4-FFF2-40B4-BE49-F238E27FC236}">
                  <a16:creationId xmlns:a16="http://schemas.microsoft.com/office/drawing/2014/main" id="{270B316B-66D8-4C44-861A-F871E25C1DCB}"/>
                </a:ext>
              </a:extLst>
            </p:cNvPr>
            <p:cNvSpPr/>
            <p:nvPr>
              <p:custDataLst>
                <p:tags r:id="rId37"/>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b="1">
                <a:solidFill>
                  <a:schemeClr val="tx1"/>
                </a:solidFill>
                <a:latin typeface="Calibri" panose="020F0502020204030204" pitchFamily="34" charset="0"/>
              </a:endParaRPr>
            </a:p>
          </p:txBody>
        </p:sp>
        <p:sp>
          <p:nvSpPr>
            <p:cNvPr id="86" name="TextBox 85">
              <a:extLst>
                <a:ext uri="{FF2B5EF4-FFF2-40B4-BE49-F238E27FC236}">
                  <a16:creationId xmlns:a16="http://schemas.microsoft.com/office/drawing/2014/main" id="{7B4B6F55-EA6D-4B46-91A2-DAC553147692}"/>
                </a:ext>
              </a:extLst>
            </p:cNvPr>
            <p:cNvSpPr txBox="1"/>
            <p:nvPr>
              <p:custDataLst>
                <p:tags r:id="rId38"/>
              </p:custDataLst>
            </p:nvPr>
          </p:nvSpPr>
          <p:spPr bwMode="gray">
            <a:xfrm>
              <a:off x="177800" y="1784350"/>
              <a:ext cx="1524000" cy="34290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1"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baseline="0"/>
                <a:t>Text</a:t>
              </a:r>
            </a:p>
          </p:txBody>
        </p:sp>
      </p:grpSp>
      <p:sp>
        <p:nvSpPr>
          <p:cNvPr id="87" name="SingleChevron" hidden="1">
            <a:extLst>
              <a:ext uri="{FF2B5EF4-FFF2-40B4-BE49-F238E27FC236}">
                <a16:creationId xmlns:a16="http://schemas.microsoft.com/office/drawing/2014/main" id="{263E6548-6B4D-4F8D-9562-698C51415045}"/>
              </a:ext>
            </a:extLst>
          </p:cNvPr>
          <p:cNvSpPr>
            <a:spLocks noChangeAspect="1"/>
          </p:cNvSpPr>
          <p:nvPr>
            <p:custDataLst>
              <p:tags r:id="rId14"/>
            </p:custDataLst>
          </p:nvPr>
        </p:nvSpPr>
        <p:spPr bwMode="gray">
          <a:xfrm>
            <a:off x="2888072" y="6579681"/>
            <a:ext cx="510250" cy="2246046"/>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nvGrpSpPr>
          <p:cNvPr id="88" name="DoubleChevron2" hidden="1">
            <a:extLst>
              <a:ext uri="{FF2B5EF4-FFF2-40B4-BE49-F238E27FC236}">
                <a16:creationId xmlns:a16="http://schemas.microsoft.com/office/drawing/2014/main" id="{B9EC6D31-4DF9-420D-9768-63763C9C8322}"/>
              </a:ext>
            </a:extLst>
          </p:cNvPr>
          <p:cNvGrpSpPr>
            <a:grpSpLocks noChangeAspect="1"/>
          </p:cNvGrpSpPr>
          <p:nvPr>
            <p:custDataLst>
              <p:tags r:id="rId15"/>
            </p:custDataLst>
          </p:nvPr>
        </p:nvGrpSpPr>
        <p:grpSpPr bwMode="gray">
          <a:xfrm>
            <a:off x="3858831" y="6579681"/>
            <a:ext cx="951188" cy="2246046"/>
            <a:chOff x="1270000" y="1270000"/>
            <a:chExt cx="2951957" cy="3619500"/>
          </a:xfrm>
          <a:solidFill>
            <a:schemeClr val="accent1"/>
          </a:solidFill>
        </p:grpSpPr>
        <p:sp>
          <p:nvSpPr>
            <p:cNvPr id="89" name="Chevron1">
              <a:extLst>
                <a:ext uri="{FF2B5EF4-FFF2-40B4-BE49-F238E27FC236}">
                  <a16:creationId xmlns:a16="http://schemas.microsoft.com/office/drawing/2014/main" id="{DF2B2D99-2ADB-4A79-AB45-1653C4DC69B6}"/>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sp>
          <p:nvSpPr>
            <p:cNvPr id="90" name="Chevron2">
              <a:extLst>
                <a:ext uri="{FF2B5EF4-FFF2-40B4-BE49-F238E27FC236}">
                  <a16:creationId xmlns:a16="http://schemas.microsoft.com/office/drawing/2014/main" id="{92E11FD0-7A18-4033-BB45-BEC12640DDCF}"/>
                </a:ext>
              </a:extLst>
            </p:cNvPr>
            <p:cNvSpPr>
              <a:spLocks noChangeAspect="1"/>
            </p:cNvSpPr>
            <p:nvPr>
              <p:custDataLst>
                <p:tags r:id="rId34"/>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grpSp>
        <p:nvGrpSpPr>
          <p:cNvPr id="91" name="DoubleChevron" hidden="1">
            <a:extLst>
              <a:ext uri="{FF2B5EF4-FFF2-40B4-BE49-F238E27FC236}">
                <a16:creationId xmlns:a16="http://schemas.microsoft.com/office/drawing/2014/main" id="{4F7514FF-0993-4306-8EDE-AA26BFBE26FB}"/>
              </a:ext>
            </a:extLst>
          </p:cNvPr>
          <p:cNvGrpSpPr>
            <a:grpSpLocks noChangeAspect="1"/>
          </p:cNvGrpSpPr>
          <p:nvPr>
            <p:custDataLst>
              <p:tags r:id="rId16"/>
            </p:custDataLst>
          </p:nvPr>
        </p:nvGrpSpPr>
        <p:grpSpPr bwMode="gray">
          <a:xfrm>
            <a:off x="3240455" y="6579681"/>
            <a:ext cx="776245" cy="2246046"/>
            <a:chOff x="1270000" y="1270000"/>
            <a:chExt cx="2409032" cy="3619500"/>
          </a:xfrm>
          <a:solidFill>
            <a:schemeClr val="accent1"/>
          </a:solidFill>
        </p:grpSpPr>
        <p:sp>
          <p:nvSpPr>
            <p:cNvPr id="92" name="Chevron1">
              <a:extLst>
                <a:ext uri="{FF2B5EF4-FFF2-40B4-BE49-F238E27FC236}">
                  <a16:creationId xmlns:a16="http://schemas.microsoft.com/office/drawing/2014/main" id="{44496EDA-1392-4FBA-B656-F0B054542AF1}"/>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sp>
          <p:nvSpPr>
            <p:cNvPr id="93" name="Chevron2">
              <a:extLst>
                <a:ext uri="{FF2B5EF4-FFF2-40B4-BE49-F238E27FC236}">
                  <a16:creationId xmlns:a16="http://schemas.microsoft.com/office/drawing/2014/main" id="{BBE48C51-B42B-4A79-9036-6DD94F57795F}"/>
                </a:ext>
              </a:extLst>
            </p:cNvPr>
            <p:cNvSpPr>
              <a:spLocks noChangeAspect="1"/>
            </p:cNvSpPr>
            <p:nvPr>
              <p:custDataLst>
                <p:tags r:id="rId33"/>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grpSp>
        <p:nvGrpSpPr>
          <p:cNvPr id="94" name="Moon" hidden="1">
            <a:extLst>
              <a:ext uri="{FF2B5EF4-FFF2-40B4-BE49-F238E27FC236}">
                <a16:creationId xmlns:a16="http://schemas.microsoft.com/office/drawing/2014/main" id="{D7AAEF08-FEBE-4F33-89C1-EC5F6A2519C0}"/>
              </a:ext>
            </a:extLst>
          </p:cNvPr>
          <p:cNvGrpSpPr/>
          <p:nvPr>
            <p:custDataLst>
              <p:tags r:id="rId17"/>
            </p:custDataLst>
          </p:nvPr>
        </p:nvGrpSpPr>
        <p:grpSpPr bwMode="gray">
          <a:xfrm>
            <a:off x="6547645" y="3967351"/>
            <a:ext cx="194381" cy="374341"/>
            <a:chOff x="762000" y="1270000"/>
            <a:chExt cx="254000" cy="254000"/>
          </a:xfrm>
        </p:grpSpPr>
        <p:sp>
          <p:nvSpPr>
            <p:cNvPr id="95" name="Oval 94">
              <a:extLst>
                <a:ext uri="{FF2B5EF4-FFF2-40B4-BE49-F238E27FC236}">
                  <a16:creationId xmlns:a16="http://schemas.microsoft.com/office/drawing/2014/main" id="{A7B33F8F-87E2-4B87-A65F-521EFCD61514}"/>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918">
                <a:solidFill>
                  <a:schemeClr val="tx1"/>
                </a:solidFill>
              </a:endParaRPr>
            </a:p>
          </p:txBody>
        </p:sp>
        <p:sp>
          <p:nvSpPr>
            <p:cNvPr id="96" name="Arc 95">
              <a:extLst>
                <a:ext uri="{FF2B5EF4-FFF2-40B4-BE49-F238E27FC236}">
                  <a16:creationId xmlns:a16="http://schemas.microsoft.com/office/drawing/2014/main" id="{182BC0A8-2C18-432C-99A3-1BDD8393EFF2}"/>
                </a:ext>
              </a:extLst>
            </p:cNvPr>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a:endParaRPr lang="fr-FR" sz="918"/>
            </a:p>
          </p:txBody>
        </p:sp>
      </p:grpSp>
      <p:grpSp>
        <p:nvGrpSpPr>
          <p:cNvPr id="97" name="LegendBoxes" hidden="1">
            <a:extLst>
              <a:ext uri="{FF2B5EF4-FFF2-40B4-BE49-F238E27FC236}">
                <a16:creationId xmlns:a16="http://schemas.microsoft.com/office/drawing/2014/main" id="{9A6F97DA-337D-4901-91B0-638B1BD3320E}"/>
              </a:ext>
            </a:extLst>
          </p:cNvPr>
          <p:cNvGrpSpPr/>
          <p:nvPr/>
        </p:nvGrpSpPr>
        <p:grpSpPr>
          <a:xfrm>
            <a:off x="6057927" y="1426510"/>
            <a:ext cx="689709" cy="1455252"/>
            <a:chOff x="7321783" y="632697"/>
            <a:chExt cx="901252" cy="987426"/>
          </a:xfrm>
        </p:grpSpPr>
        <p:sp>
          <p:nvSpPr>
            <p:cNvPr id="98" name="Legend1">
              <a:extLst>
                <a:ext uri="{FF2B5EF4-FFF2-40B4-BE49-F238E27FC236}">
                  <a16:creationId xmlns:a16="http://schemas.microsoft.com/office/drawing/2014/main" id="{A8BAC766-CC73-4F69-AFCB-FB5140F0B557}"/>
                </a:ext>
              </a:extLst>
            </p:cNvPr>
            <p:cNvSpPr>
              <a:spLocks noChangeArrowheads="1"/>
            </p:cNvSpPr>
            <p:nvPr/>
          </p:nvSpPr>
          <p:spPr bwMode="gray">
            <a:xfrm>
              <a:off x="7575783" y="632697"/>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1</a:t>
              </a:r>
            </a:p>
          </p:txBody>
        </p:sp>
        <p:sp>
          <p:nvSpPr>
            <p:cNvPr id="99" name="LegendRectangle1">
              <a:extLst>
                <a:ext uri="{FF2B5EF4-FFF2-40B4-BE49-F238E27FC236}">
                  <a16:creationId xmlns:a16="http://schemas.microsoft.com/office/drawing/2014/main" id="{F281776A-45A1-4322-BB2E-F9DE8EC371AD}"/>
                </a:ext>
              </a:extLst>
            </p:cNvPr>
            <p:cNvSpPr>
              <a:spLocks noChangeArrowheads="1"/>
            </p:cNvSpPr>
            <p:nvPr/>
          </p:nvSpPr>
          <p:spPr bwMode="gray">
            <a:xfrm>
              <a:off x="7321783" y="642222"/>
              <a:ext cx="165100" cy="16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3" name="Legend2">
              <a:extLst>
                <a:ext uri="{FF2B5EF4-FFF2-40B4-BE49-F238E27FC236}">
                  <a16:creationId xmlns:a16="http://schemas.microsoft.com/office/drawing/2014/main" id="{DE9E6C5F-6761-42AF-AC6B-5A66C0A863AE}"/>
                </a:ext>
              </a:extLst>
            </p:cNvPr>
            <p:cNvSpPr>
              <a:spLocks noChangeArrowheads="1"/>
            </p:cNvSpPr>
            <p:nvPr/>
          </p:nvSpPr>
          <p:spPr bwMode="gray">
            <a:xfrm>
              <a:off x="7575783" y="903631"/>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sp>
          <p:nvSpPr>
            <p:cNvPr id="134" name="LegendRectangle2">
              <a:extLst>
                <a:ext uri="{FF2B5EF4-FFF2-40B4-BE49-F238E27FC236}">
                  <a16:creationId xmlns:a16="http://schemas.microsoft.com/office/drawing/2014/main" id="{4C6C7F99-9987-42F0-95DE-59608268298A}"/>
                </a:ext>
              </a:extLst>
            </p:cNvPr>
            <p:cNvSpPr>
              <a:spLocks noChangeArrowheads="1"/>
            </p:cNvSpPr>
            <p:nvPr/>
          </p:nvSpPr>
          <p:spPr bwMode="gray">
            <a:xfrm>
              <a:off x="7321783" y="913156"/>
              <a:ext cx="165100" cy="1651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5" name="Legend3">
              <a:extLst>
                <a:ext uri="{FF2B5EF4-FFF2-40B4-BE49-F238E27FC236}">
                  <a16:creationId xmlns:a16="http://schemas.microsoft.com/office/drawing/2014/main" id="{7864A7DC-5849-460E-9CCB-263D4B4EF192}"/>
                </a:ext>
              </a:extLst>
            </p:cNvPr>
            <p:cNvSpPr>
              <a:spLocks noChangeArrowheads="1"/>
            </p:cNvSpPr>
            <p:nvPr/>
          </p:nvSpPr>
          <p:spPr bwMode="gray">
            <a:xfrm>
              <a:off x="7575783" y="1174565"/>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sp>
          <p:nvSpPr>
            <p:cNvPr id="136" name="LegendRectangle3">
              <a:extLst>
                <a:ext uri="{FF2B5EF4-FFF2-40B4-BE49-F238E27FC236}">
                  <a16:creationId xmlns:a16="http://schemas.microsoft.com/office/drawing/2014/main" id="{43BF5F36-D34E-4CBB-8511-5E33AAF3AD94}"/>
                </a:ext>
              </a:extLst>
            </p:cNvPr>
            <p:cNvSpPr>
              <a:spLocks noChangeArrowheads="1"/>
            </p:cNvSpPr>
            <p:nvPr/>
          </p:nvSpPr>
          <p:spPr bwMode="gray">
            <a:xfrm>
              <a:off x="7321783" y="1184090"/>
              <a:ext cx="165100" cy="165100"/>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7" name="Legend4">
              <a:extLst>
                <a:ext uri="{FF2B5EF4-FFF2-40B4-BE49-F238E27FC236}">
                  <a16:creationId xmlns:a16="http://schemas.microsoft.com/office/drawing/2014/main" id="{9774B266-4772-48ED-AB37-9F446220942C}"/>
                </a:ext>
              </a:extLst>
            </p:cNvPr>
            <p:cNvSpPr>
              <a:spLocks noChangeArrowheads="1"/>
            </p:cNvSpPr>
            <p:nvPr/>
          </p:nvSpPr>
          <p:spPr bwMode="gray">
            <a:xfrm>
              <a:off x="7575783" y="1445498"/>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4</a:t>
              </a:r>
            </a:p>
          </p:txBody>
        </p:sp>
        <p:sp>
          <p:nvSpPr>
            <p:cNvPr id="138" name="LegendRectangle4">
              <a:extLst>
                <a:ext uri="{FF2B5EF4-FFF2-40B4-BE49-F238E27FC236}">
                  <a16:creationId xmlns:a16="http://schemas.microsoft.com/office/drawing/2014/main" id="{A6CA4E45-7C95-4147-AA4C-CEB6A8417482}"/>
                </a:ext>
              </a:extLst>
            </p:cNvPr>
            <p:cNvSpPr>
              <a:spLocks noChangeArrowheads="1"/>
            </p:cNvSpPr>
            <p:nvPr/>
          </p:nvSpPr>
          <p:spPr bwMode="gray">
            <a:xfrm>
              <a:off x="7321783" y="1455023"/>
              <a:ext cx="165100" cy="165100"/>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grpSp>
        <p:nvGrpSpPr>
          <p:cNvPr id="139" name="LegendLines" hidden="1">
            <a:extLst>
              <a:ext uri="{FF2B5EF4-FFF2-40B4-BE49-F238E27FC236}">
                <a16:creationId xmlns:a16="http://schemas.microsoft.com/office/drawing/2014/main" id="{076ADA8A-3A18-41F1-99C8-CFD169EB2935}"/>
              </a:ext>
            </a:extLst>
          </p:cNvPr>
          <p:cNvGrpSpPr/>
          <p:nvPr/>
        </p:nvGrpSpPr>
        <p:grpSpPr>
          <a:xfrm>
            <a:off x="5822244" y="1426511"/>
            <a:ext cx="925397" cy="946091"/>
            <a:chOff x="5402413" y="632697"/>
            <a:chExt cx="1209227" cy="641947"/>
          </a:xfrm>
        </p:grpSpPr>
        <p:sp>
          <p:nvSpPr>
            <p:cNvPr id="140" name="LineLegend1">
              <a:extLst>
                <a:ext uri="{FF2B5EF4-FFF2-40B4-BE49-F238E27FC236}">
                  <a16:creationId xmlns:a16="http://schemas.microsoft.com/office/drawing/2014/main" id="{42C29B3A-7042-4E0A-ADC7-2946D72AE6D9}"/>
                </a:ext>
              </a:extLst>
            </p:cNvPr>
            <p:cNvSpPr>
              <a:spLocks noChangeShapeType="1"/>
            </p:cNvSpPr>
            <p:nvPr/>
          </p:nvSpPr>
          <p:spPr bwMode="gray">
            <a:xfrm>
              <a:off x="5402413" y="724772"/>
              <a:ext cx="457201"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1" name="Legend1">
              <a:extLst>
                <a:ext uri="{FF2B5EF4-FFF2-40B4-BE49-F238E27FC236}">
                  <a16:creationId xmlns:a16="http://schemas.microsoft.com/office/drawing/2014/main" id="{F6F4F4F7-2756-4009-9DDF-B39EBFB1DDEB}"/>
                </a:ext>
              </a:extLst>
            </p:cNvPr>
            <p:cNvSpPr>
              <a:spLocks noChangeArrowheads="1"/>
            </p:cNvSpPr>
            <p:nvPr/>
          </p:nvSpPr>
          <p:spPr bwMode="gray">
            <a:xfrm>
              <a:off x="5964389" y="632697"/>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a:t>
              </a:r>
              <a:r>
                <a:rPr lang="fr-FR" sz="918" baseline="0" noProof="0">
                  <a:latin typeface="+mn-lt"/>
                </a:rPr>
                <a:t>1</a:t>
              </a:r>
              <a:endParaRPr lang="fr-FR" sz="918" noProof="0">
                <a:latin typeface="+mn-lt"/>
              </a:endParaRPr>
            </a:p>
          </p:txBody>
        </p:sp>
        <p:sp>
          <p:nvSpPr>
            <p:cNvPr id="142" name="LineLegend2">
              <a:extLst>
                <a:ext uri="{FF2B5EF4-FFF2-40B4-BE49-F238E27FC236}">
                  <a16:creationId xmlns:a16="http://schemas.microsoft.com/office/drawing/2014/main" id="{6D043BA6-3F70-4225-A293-0061DA486C75}"/>
                </a:ext>
              </a:extLst>
            </p:cNvPr>
            <p:cNvSpPr>
              <a:spLocks noChangeShapeType="1"/>
            </p:cNvSpPr>
            <p:nvPr/>
          </p:nvSpPr>
          <p:spPr bwMode="gray">
            <a:xfrm>
              <a:off x="5402413" y="997823"/>
              <a:ext cx="457201"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3" name="Legend2">
              <a:extLst>
                <a:ext uri="{FF2B5EF4-FFF2-40B4-BE49-F238E27FC236}">
                  <a16:creationId xmlns:a16="http://schemas.microsoft.com/office/drawing/2014/main" id="{6118CE42-C583-4AA7-872A-4F73C097A646}"/>
                </a:ext>
              </a:extLst>
            </p:cNvPr>
            <p:cNvSpPr>
              <a:spLocks noChangeArrowheads="1"/>
            </p:cNvSpPr>
            <p:nvPr/>
          </p:nvSpPr>
          <p:spPr bwMode="gray">
            <a:xfrm>
              <a:off x="5964389" y="905748"/>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sp>
          <p:nvSpPr>
            <p:cNvPr id="144" name="LineLegend3">
              <a:extLst>
                <a:ext uri="{FF2B5EF4-FFF2-40B4-BE49-F238E27FC236}">
                  <a16:creationId xmlns:a16="http://schemas.microsoft.com/office/drawing/2014/main" id="{742DD516-9DAC-4A01-BACF-AB2478AD1F87}"/>
                </a:ext>
              </a:extLst>
            </p:cNvPr>
            <p:cNvSpPr>
              <a:spLocks noChangeShapeType="1"/>
            </p:cNvSpPr>
            <p:nvPr/>
          </p:nvSpPr>
          <p:spPr bwMode="gray">
            <a:xfrm>
              <a:off x="5402413" y="1270873"/>
              <a:ext cx="457201"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5" name="Legend3">
              <a:extLst>
                <a:ext uri="{FF2B5EF4-FFF2-40B4-BE49-F238E27FC236}">
                  <a16:creationId xmlns:a16="http://schemas.microsoft.com/office/drawing/2014/main" id="{D8AFF302-8D6D-42C6-988C-EA0CFA73A1F7}"/>
                </a:ext>
              </a:extLst>
            </p:cNvPr>
            <p:cNvSpPr>
              <a:spLocks noChangeArrowheads="1"/>
            </p:cNvSpPr>
            <p:nvPr/>
          </p:nvSpPr>
          <p:spPr bwMode="gray">
            <a:xfrm>
              <a:off x="5964389" y="1178798"/>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grpSp>
      <p:grpSp>
        <p:nvGrpSpPr>
          <p:cNvPr id="146" name="LegendMoons" hidden="1">
            <a:extLst>
              <a:ext uri="{FF2B5EF4-FFF2-40B4-BE49-F238E27FC236}">
                <a16:creationId xmlns:a16="http://schemas.microsoft.com/office/drawing/2014/main" id="{B8EC707B-D63A-46BE-A7BF-2A88F9643FD4}"/>
              </a:ext>
            </a:extLst>
          </p:cNvPr>
          <p:cNvGrpSpPr/>
          <p:nvPr/>
        </p:nvGrpSpPr>
        <p:grpSpPr>
          <a:xfrm>
            <a:off x="6006901" y="1426511"/>
            <a:ext cx="740733" cy="1925522"/>
            <a:chOff x="8520989" y="632697"/>
            <a:chExt cx="967927" cy="1306516"/>
          </a:xfrm>
        </p:grpSpPr>
        <p:grpSp>
          <p:nvGrpSpPr>
            <p:cNvPr id="147" name="MoonLegend1">
              <a:extLst>
                <a:ext uri="{FF2B5EF4-FFF2-40B4-BE49-F238E27FC236}">
                  <a16:creationId xmlns:a16="http://schemas.microsoft.com/office/drawing/2014/main" id="{A4E0DD49-E863-4725-BF0A-6C9C318F07FD}"/>
                </a:ext>
              </a:extLst>
            </p:cNvPr>
            <p:cNvGrpSpPr>
              <a:grpSpLocks noChangeAspect="1"/>
            </p:cNvGrpSpPr>
            <p:nvPr>
              <p:custDataLst>
                <p:tags r:id="rId18"/>
              </p:custDataLst>
            </p:nvPr>
          </p:nvGrpSpPr>
          <p:grpSpPr bwMode="gray">
            <a:xfrm>
              <a:off x="8520989" y="632697"/>
              <a:ext cx="209550" cy="209551"/>
              <a:chOff x="4533" y="183"/>
              <a:chExt cx="144" cy="144"/>
            </a:xfrm>
          </p:grpSpPr>
          <p:sp>
            <p:nvSpPr>
              <p:cNvPr id="165" name="Oval 38">
                <a:extLst>
                  <a:ext uri="{FF2B5EF4-FFF2-40B4-BE49-F238E27FC236}">
                    <a16:creationId xmlns:a16="http://schemas.microsoft.com/office/drawing/2014/main" id="{FE085273-CF20-4CB8-B287-19A5B493BE0D}"/>
                  </a:ext>
                </a:extLst>
              </p:cNvPr>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6" name="Arc 39">
                <a:extLst>
                  <a:ext uri="{FF2B5EF4-FFF2-40B4-BE49-F238E27FC236}">
                    <a16:creationId xmlns:a16="http://schemas.microsoft.com/office/drawing/2014/main" id="{1B269334-25B4-4F57-AB4E-BC39D6C7FED8}"/>
                  </a:ext>
                </a:extLst>
              </p:cNvPr>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48" name="Legend1">
              <a:extLst>
                <a:ext uri="{FF2B5EF4-FFF2-40B4-BE49-F238E27FC236}">
                  <a16:creationId xmlns:a16="http://schemas.microsoft.com/office/drawing/2014/main" id="{F387DD87-4770-4E79-B193-4E6BC78443FA}"/>
                </a:ext>
              </a:extLst>
            </p:cNvPr>
            <p:cNvSpPr>
              <a:spLocks noChangeArrowheads="1"/>
            </p:cNvSpPr>
            <p:nvPr/>
          </p:nvSpPr>
          <p:spPr bwMode="gray">
            <a:xfrm>
              <a:off x="8841663" y="645139"/>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1</a:t>
              </a:r>
            </a:p>
          </p:txBody>
        </p:sp>
        <p:grpSp>
          <p:nvGrpSpPr>
            <p:cNvPr id="149" name="MoonLegend2">
              <a:extLst>
                <a:ext uri="{FF2B5EF4-FFF2-40B4-BE49-F238E27FC236}">
                  <a16:creationId xmlns:a16="http://schemas.microsoft.com/office/drawing/2014/main" id="{5F8359F8-620B-4000-98B8-269DD59C5B3E}"/>
                </a:ext>
              </a:extLst>
            </p:cNvPr>
            <p:cNvGrpSpPr>
              <a:grpSpLocks noChangeAspect="1"/>
            </p:cNvGrpSpPr>
            <p:nvPr>
              <p:custDataLst>
                <p:tags r:id="rId19"/>
              </p:custDataLst>
            </p:nvPr>
          </p:nvGrpSpPr>
          <p:grpSpPr bwMode="gray">
            <a:xfrm>
              <a:off x="8520989" y="906938"/>
              <a:ext cx="209550" cy="209551"/>
              <a:chOff x="1694" y="2044"/>
              <a:chExt cx="160" cy="160"/>
            </a:xfrm>
          </p:grpSpPr>
          <p:sp>
            <p:nvSpPr>
              <p:cNvPr id="163" name="Oval 41">
                <a:extLst>
                  <a:ext uri="{FF2B5EF4-FFF2-40B4-BE49-F238E27FC236}">
                    <a16:creationId xmlns:a16="http://schemas.microsoft.com/office/drawing/2014/main" id="{0ADA6EF0-1E64-442A-9929-358F3F3CEC6F}"/>
                  </a:ext>
                </a:extLst>
              </p:cNvPr>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4" name="Arc 42">
                <a:extLst>
                  <a:ext uri="{FF2B5EF4-FFF2-40B4-BE49-F238E27FC236}">
                    <a16:creationId xmlns:a16="http://schemas.microsoft.com/office/drawing/2014/main" id="{408A390B-45CF-4228-A22D-C04068258BDD}"/>
                  </a:ext>
                </a:extLst>
              </p:cNvPr>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0" name="Legend2">
              <a:extLst>
                <a:ext uri="{FF2B5EF4-FFF2-40B4-BE49-F238E27FC236}">
                  <a16:creationId xmlns:a16="http://schemas.microsoft.com/office/drawing/2014/main" id="{7B11333F-734F-4222-9671-DE0C5E117C4A}"/>
                </a:ext>
              </a:extLst>
            </p:cNvPr>
            <p:cNvSpPr>
              <a:spLocks noChangeArrowheads="1"/>
            </p:cNvSpPr>
            <p:nvPr/>
          </p:nvSpPr>
          <p:spPr bwMode="gray">
            <a:xfrm>
              <a:off x="8841663" y="919380"/>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grpSp>
          <p:nvGrpSpPr>
            <p:cNvPr id="151" name="MoonLegend4">
              <a:extLst>
                <a:ext uri="{FF2B5EF4-FFF2-40B4-BE49-F238E27FC236}">
                  <a16:creationId xmlns:a16="http://schemas.microsoft.com/office/drawing/2014/main" id="{8DCC4836-90F6-4311-AAA8-2177C6564B21}"/>
                </a:ext>
              </a:extLst>
            </p:cNvPr>
            <p:cNvGrpSpPr>
              <a:grpSpLocks noChangeAspect="1"/>
            </p:cNvGrpSpPr>
            <p:nvPr>
              <p:custDataLst>
                <p:tags r:id="rId20"/>
              </p:custDataLst>
            </p:nvPr>
          </p:nvGrpSpPr>
          <p:grpSpPr bwMode="gray">
            <a:xfrm>
              <a:off x="8520989" y="1455420"/>
              <a:ext cx="209550" cy="209551"/>
              <a:chOff x="4495" y="1198"/>
              <a:chExt cx="160" cy="160"/>
            </a:xfrm>
          </p:grpSpPr>
          <p:sp>
            <p:nvSpPr>
              <p:cNvPr id="161" name="Oval 47">
                <a:extLst>
                  <a:ext uri="{FF2B5EF4-FFF2-40B4-BE49-F238E27FC236}">
                    <a16:creationId xmlns:a16="http://schemas.microsoft.com/office/drawing/2014/main" id="{F4C2D3D9-E3FB-4B2F-9110-C57A9EB034F9}"/>
                  </a:ext>
                </a:extLst>
              </p:cNvPr>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2" name="Arc 48">
                <a:extLst>
                  <a:ext uri="{FF2B5EF4-FFF2-40B4-BE49-F238E27FC236}">
                    <a16:creationId xmlns:a16="http://schemas.microsoft.com/office/drawing/2014/main" id="{32AAF5C3-7FCC-44BB-83D6-CCC85DD4E19B}"/>
                  </a:ext>
                </a:extLst>
              </p:cNvPr>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2" name="Legend4">
              <a:extLst>
                <a:ext uri="{FF2B5EF4-FFF2-40B4-BE49-F238E27FC236}">
                  <a16:creationId xmlns:a16="http://schemas.microsoft.com/office/drawing/2014/main" id="{DDC2C26E-D9D9-4250-B063-A827CADDE9F8}"/>
                </a:ext>
              </a:extLst>
            </p:cNvPr>
            <p:cNvSpPr>
              <a:spLocks noChangeArrowheads="1"/>
            </p:cNvSpPr>
            <p:nvPr/>
          </p:nvSpPr>
          <p:spPr bwMode="gray">
            <a:xfrm>
              <a:off x="8841663" y="1467862"/>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4</a:t>
              </a:r>
            </a:p>
          </p:txBody>
        </p:sp>
        <p:grpSp>
          <p:nvGrpSpPr>
            <p:cNvPr id="153" name="MoonLegend5">
              <a:extLst>
                <a:ext uri="{FF2B5EF4-FFF2-40B4-BE49-F238E27FC236}">
                  <a16:creationId xmlns:a16="http://schemas.microsoft.com/office/drawing/2014/main" id="{B81FA4C7-7C27-470C-9524-F53EE1A88BB5}"/>
                </a:ext>
              </a:extLst>
            </p:cNvPr>
            <p:cNvGrpSpPr>
              <a:grpSpLocks noChangeAspect="1"/>
            </p:cNvGrpSpPr>
            <p:nvPr>
              <p:custDataLst>
                <p:tags r:id="rId21"/>
              </p:custDataLst>
            </p:nvPr>
          </p:nvGrpSpPr>
          <p:grpSpPr bwMode="gray">
            <a:xfrm>
              <a:off x="8520989" y="1729662"/>
              <a:ext cx="209550" cy="209551"/>
              <a:chOff x="4495" y="1440"/>
              <a:chExt cx="160" cy="160"/>
            </a:xfrm>
          </p:grpSpPr>
          <p:sp>
            <p:nvSpPr>
              <p:cNvPr id="159" name="Oval 50">
                <a:extLst>
                  <a:ext uri="{FF2B5EF4-FFF2-40B4-BE49-F238E27FC236}">
                    <a16:creationId xmlns:a16="http://schemas.microsoft.com/office/drawing/2014/main" id="{2FB9A6B2-CAE2-452B-9C64-59A33801A055}"/>
                  </a:ext>
                </a:extLst>
              </p:cNvPr>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0" name="Oval 51">
                <a:extLst>
                  <a:ext uri="{FF2B5EF4-FFF2-40B4-BE49-F238E27FC236}">
                    <a16:creationId xmlns:a16="http://schemas.microsoft.com/office/drawing/2014/main" id="{642C52C2-750E-44D1-A911-C3645820EE46}"/>
                  </a:ext>
                </a:extLst>
              </p:cNvPr>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4" name="Legend5">
              <a:extLst>
                <a:ext uri="{FF2B5EF4-FFF2-40B4-BE49-F238E27FC236}">
                  <a16:creationId xmlns:a16="http://schemas.microsoft.com/office/drawing/2014/main" id="{C7CFAD25-1E16-4FFA-BB78-DB34DA529874}"/>
                </a:ext>
              </a:extLst>
            </p:cNvPr>
            <p:cNvSpPr>
              <a:spLocks noChangeArrowheads="1"/>
            </p:cNvSpPr>
            <p:nvPr/>
          </p:nvSpPr>
          <p:spPr bwMode="gray">
            <a:xfrm>
              <a:off x="8841663" y="1742104"/>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5</a:t>
              </a:r>
            </a:p>
          </p:txBody>
        </p:sp>
        <p:sp>
          <p:nvSpPr>
            <p:cNvPr id="155" name="Legend3">
              <a:extLst>
                <a:ext uri="{FF2B5EF4-FFF2-40B4-BE49-F238E27FC236}">
                  <a16:creationId xmlns:a16="http://schemas.microsoft.com/office/drawing/2014/main" id="{D756C8D7-6783-4D0A-AD77-CCD038C39BB2}"/>
                </a:ext>
              </a:extLst>
            </p:cNvPr>
            <p:cNvSpPr>
              <a:spLocks noChangeArrowheads="1"/>
            </p:cNvSpPr>
            <p:nvPr/>
          </p:nvSpPr>
          <p:spPr bwMode="gray">
            <a:xfrm>
              <a:off x="8841663" y="1193621"/>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grpSp>
          <p:nvGrpSpPr>
            <p:cNvPr id="156" name="MoonLegend3">
              <a:extLst>
                <a:ext uri="{FF2B5EF4-FFF2-40B4-BE49-F238E27FC236}">
                  <a16:creationId xmlns:a16="http://schemas.microsoft.com/office/drawing/2014/main" id="{4CC3930C-6F8A-4AB5-98EB-CDA6729C1731}"/>
                </a:ext>
              </a:extLst>
            </p:cNvPr>
            <p:cNvGrpSpPr>
              <a:grpSpLocks noChangeAspect="1"/>
            </p:cNvGrpSpPr>
            <p:nvPr>
              <p:custDataLst>
                <p:tags r:id="rId22"/>
              </p:custDataLst>
            </p:nvPr>
          </p:nvGrpSpPr>
          <p:grpSpPr bwMode="gray">
            <a:xfrm>
              <a:off x="8520989" y="1181179"/>
              <a:ext cx="209550" cy="209551"/>
              <a:chOff x="4495" y="1198"/>
              <a:chExt cx="160" cy="160"/>
            </a:xfrm>
          </p:grpSpPr>
          <p:sp>
            <p:nvSpPr>
              <p:cNvPr id="157" name="Oval 47">
                <a:extLst>
                  <a:ext uri="{FF2B5EF4-FFF2-40B4-BE49-F238E27FC236}">
                    <a16:creationId xmlns:a16="http://schemas.microsoft.com/office/drawing/2014/main" id="{1F5F8535-B830-4B2C-B023-4DB4837D73DD}"/>
                  </a:ext>
                </a:extLst>
              </p:cNvPr>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58" name="Arc 48">
                <a:extLst>
                  <a:ext uri="{FF2B5EF4-FFF2-40B4-BE49-F238E27FC236}">
                    <a16:creationId xmlns:a16="http://schemas.microsoft.com/office/drawing/2014/main" id="{7FF1695F-9483-49DA-8790-9FBEC8A250A1}"/>
                  </a:ext>
                </a:extLst>
              </p:cNvPr>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grpSp>
      <p:sp>
        <p:nvSpPr>
          <p:cNvPr id="9" name="Working Draft" hidden="1">
            <a:extLst>
              <a:ext uri="{FF2B5EF4-FFF2-40B4-BE49-F238E27FC236}">
                <a16:creationId xmlns:a16="http://schemas.microsoft.com/office/drawing/2014/main" id="{59F64829-5B70-4497-83D6-908D4473FF57}"/>
              </a:ext>
            </a:extLst>
          </p:cNvPr>
          <p:cNvSpPr txBox="1"/>
          <p:nvPr/>
        </p:nvSpPr>
        <p:spPr>
          <a:xfrm rot="5400000">
            <a:off x="4937700" y="3797058"/>
            <a:ext cx="3743411" cy="164865"/>
          </a:xfrm>
          <a:prstGeom prst="rect">
            <a:avLst/>
          </a:prstGeom>
          <a:noFill/>
        </p:spPr>
        <p:txBody>
          <a:bodyPr vert="horz" rtlCol="0">
            <a:spAutoFit/>
          </a:bodyPr>
          <a:lstStyle/>
          <a:p>
            <a:r>
              <a:rPr lang="en-GB" sz="459">
                <a:solidFill>
                  <a:srgbClr val="808080"/>
                </a:solidFill>
              </a:rPr>
              <a:t>Last Modified 01/02/2019 18:12 Romance Standard Time</a:t>
            </a:r>
            <a:endParaRPr lang="fr-FR" sz="459">
              <a:solidFill>
                <a:srgbClr val="808080"/>
              </a:solidFill>
            </a:endParaRPr>
          </a:p>
        </p:txBody>
      </p:sp>
      <p:sp>
        <p:nvSpPr>
          <p:cNvPr id="12" name="Printed" hidden="1">
            <a:extLst>
              <a:ext uri="{FF2B5EF4-FFF2-40B4-BE49-F238E27FC236}">
                <a16:creationId xmlns:a16="http://schemas.microsoft.com/office/drawing/2014/main" id="{EE60C0EE-F6AF-45FF-87D6-93EC8873437F}"/>
              </a:ext>
            </a:extLst>
          </p:cNvPr>
          <p:cNvSpPr txBox="1"/>
          <p:nvPr/>
        </p:nvSpPr>
        <p:spPr>
          <a:xfrm rot="5400000">
            <a:off x="5873553" y="6604614"/>
            <a:ext cx="1871705" cy="164865"/>
          </a:xfrm>
          <a:prstGeom prst="rect">
            <a:avLst/>
          </a:prstGeom>
          <a:noFill/>
        </p:spPr>
        <p:txBody>
          <a:bodyPr vert="horz" rtlCol="0">
            <a:spAutoFit/>
          </a:bodyPr>
          <a:lstStyle/>
          <a:p>
            <a:r>
              <a:rPr lang="en-GB" sz="459">
                <a:solidFill>
                  <a:srgbClr val="808080"/>
                </a:solidFill>
              </a:rPr>
              <a:t>Printed 18/12/2018 15:24 Romance Standard Time</a:t>
            </a:r>
            <a:endParaRPr lang="fr-FR" sz="459">
              <a:solidFill>
                <a:srgbClr val="808080"/>
              </a:solidFill>
            </a:endParaRPr>
          </a:p>
        </p:txBody>
      </p:sp>
      <p:sp>
        <p:nvSpPr>
          <p:cNvPr id="102" name="Footer Placeholder 4">
            <a:extLst>
              <a:ext uri="{FF2B5EF4-FFF2-40B4-BE49-F238E27FC236}">
                <a16:creationId xmlns:a16="http://schemas.microsoft.com/office/drawing/2014/main" id="{C496890E-4973-41DE-876D-902515BCF8F2}"/>
              </a:ext>
            </a:extLst>
          </p:cNvPr>
          <p:cNvSpPr txBox="1">
            <a:spLocks/>
          </p:cNvSpPr>
          <p:nvPr userDrawn="1"/>
        </p:nvSpPr>
        <p:spPr>
          <a:xfrm>
            <a:off x="1944501" y="9303287"/>
            <a:ext cx="3982033" cy="432000"/>
          </a:xfrm>
          <a:prstGeom prst="rect">
            <a:avLst/>
          </a:prstGeom>
        </p:spPr>
        <p:txBody>
          <a:bodyPr vert="horz" lIns="91440" tIns="45720" rIns="91440" bIns="45720" rtlCol="0" anchor="ctr"/>
          <a:lstStyle>
            <a:defPPr>
              <a:defRPr lang="fr-FR"/>
            </a:defPPr>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p>
        </p:txBody>
      </p:sp>
      <p:pic>
        <p:nvPicPr>
          <p:cNvPr id="100" name="Image 99">
            <a:extLst>
              <a:ext uri="{FF2B5EF4-FFF2-40B4-BE49-F238E27FC236}">
                <a16:creationId xmlns:a16="http://schemas.microsoft.com/office/drawing/2014/main" id="{499B6262-300A-A464-5D9C-5E2361EEC746}"/>
              </a:ext>
            </a:extLst>
          </p:cNvPr>
          <p:cNvPicPr/>
          <p:nvPr userDrawn="1"/>
        </p:nvPicPr>
        <p:blipFill>
          <a:blip r:embed="rId43" cstate="print">
            <a:extLst>
              <a:ext uri="{28A0092B-C50C-407E-A947-70E740481C1C}">
                <a14:useLocalDpi xmlns:a14="http://schemas.microsoft.com/office/drawing/2010/main" val="0"/>
              </a:ext>
            </a:extLst>
          </a:blip>
          <a:stretch>
            <a:fillRect/>
          </a:stretch>
        </p:blipFill>
        <p:spPr>
          <a:xfrm>
            <a:off x="458919" y="9134625"/>
            <a:ext cx="835200" cy="651600"/>
          </a:xfrm>
          <a:prstGeom prst="rect">
            <a:avLst/>
          </a:prstGeom>
        </p:spPr>
      </p:pic>
    </p:spTree>
    <p:extLst>
      <p:ext uri="{BB962C8B-B14F-4D97-AF65-F5344CB8AC3E}">
        <p14:creationId xmlns:p14="http://schemas.microsoft.com/office/powerpoint/2010/main" val="1988659906"/>
      </p:ext>
    </p:extLst>
  </p:cSld>
  <p:clrMap bg1="lt1" tx1="dk1" bg2="lt2" tx2="dk2" accent1="accent1" accent2="accent2" accent3="accent3" accent4="accent4" accent5="accent5" accent6="accent6" hlink="hlink" folHlink="folHlink"/>
  <p:sldLayoutIdLst>
    <p:sldLayoutId id="2147483718" r:id="rId1"/>
  </p:sldLayoutIdLst>
  <p:hf sldNum="0" hdr="0" dt="0"/>
  <p:txStyles>
    <p:titleStyle>
      <a:lvl1pPr algn="l" defTabSz="685145" rtl="0" eaLnBrk="1" fontAlgn="base" hangingPunct="1">
        <a:spcBef>
          <a:spcPct val="0"/>
        </a:spcBef>
        <a:spcAft>
          <a:spcPct val="0"/>
        </a:spcAft>
        <a:buClr>
          <a:schemeClr val="tx2"/>
        </a:buClr>
        <a:tabLst>
          <a:tab pos="206515" algn="l"/>
        </a:tabLst>
        <a:defRPr sz="1530" b="0" baseline="0">
          <a:solidFill>
            <a:schemeClr val="accent4"/>
          </a:solidFill>
          <a:latin typeface="Calibri" panose="020F0502020204030204" pitchFamily="34" charset="0"/>
          <a:ea typeface="+mj-ea"/>
          <a:cs typeface="Calibri" panose="020F0502020204030204" pitchFamily="34" charset="0"/>
        </a:defRPr>
      </a:lvl1pPr>
      <a:lvl2pPr algn="l" defTabSz="685145" rtl="0" eaLnBrk="1" fontAlgn="base" hangingPunct="1">
        <a:spcBef>
          <a:spcPct val="0"/>
        </a:spcBef>
        <a:spcAft>
          <a:spcPct val="0"/>
        </a:spcAft>
        <a:defRPr sz="1454" b="1">
          <a:solidFill>
            <a:schemeClr val="tx2"/>
          </a:solidFill>
          <a:latin typeface="Arial" charset="0"/>
        </a:defRPr>
      </a:lvl2pPr>
      <a:lvl3pPr algn="l" defTabSz="685145" rtl="0" eaLnBrk="1" fontAlgn="base" hangingPunct="1">
        <a:spcBef>
          <a:spcPct val="0"/>
        </a:spcBef>
        <a:spcAft>
          <a:spcPct val="0"/>
        </a:spcAft>
        <a:defRPr sz="1454" b="1">
          <a:solidFill>
            <a:schemeClr val="tx2"/>
          </a:solidFill>
          <a:latin typeface="Arial" charset="0"/>
        </a:defRPr>
      </a:lvl3pPr>
      <a:lvl4pPr algn="l" defTabSz="685145" rtl="0" eaLnBrk="1" fontAlgn="base" hangingPunct="1">
        <a:spcBef>
          <a:spcPct val="0"/>
        </a:spcBef>
        <a:spcAft>
          <a:spcPct val="0"/>
        </a:spcAft>
        <a:defRPr sz="1454" b="1">
          <a:solidFill>
            <a:schemeClr val="tx2"/>
          </a:solidFill>
          <a:latin typeface="Arial" charset="0"/>
        </a:defRPr>
      </a:lvl4pPr>
      <a:lvl5pPr algn="l" defTabSz="685145" rtl="0" eaLnBrk="1" fontAlgn="base" hangingPunct="1">
        <a:spcBef>
          <a:spcPct val="0"/>
        </a:spcBef>
        <a:spcAft>
          <a:spcPct val="0"/>
        </a:spcAft>
        <a:defRPr sz="1454" b="1">
          <a:solidFill>
            <a:schemeClr val="tx2"/>
          </a:solidFill>
          <a:latin typeface="Arial" charset="0"/>
        </a:defRPr>
      </a:lvl5pPr>
      <a:lvl6pPr marL="349861" algn="l" defTabSz="685145" rtl="0" eaLnBrk="1" fontAlgn="base" hangingPunct="1">
        <a:spcBef>
          <a:spcPct val="0"/>
        </a:spcBef>
        <a:spcAft>
          <a:spcPct val="0"/>
        </a:spcAft>
        <a:defRPr sz="1454" b="1">
          <a:solidFill>
            <a:schemeClr val="tx2"/>
          </a:solidFill>
          <a:latin typeface="Arial" charset="0"/>
        </a:defRPr>
      </a:lvl6pPr>
      <a:lvl7pPr marL="699722" algn="l" defTabSz="685145" rtl="0" eaLnBrk="1" fontAlgn="base" hangingPunct="1">
        <a:spcBef>
          <a:spcPct val="0"/>
        </a:spcBef>
        <a:spcAft>
          <a:spcPct val="0"/>
        </a:spcAft>
        <a:defRPr sz="1454" b="1">
          <a:solidFill>
            <a:schemeClr val="tx2"/>
          </a:solidFill>
          <a:latin typeface="Arial" charset="0"/>
        </a:defRPr>
      </a:lvl7pPr>
      <a:lvl8pPr marL="1049583" algn="l" defTabSz="685145" rtl="0" eaLnBrk="1" fontAlgn="base" hangingPunct="1">
        <a:spcBef>
          <a:spcPct val="0"/>
        </a:spcBef>
        <a:spcAft>
          <a:spcPct val="0"/>
        </a:spcAft>
        <a:defRPr sz="1454" b="1">
          <a:solidFill>
            <a:schemeClr val="tx2"/>
          </a:solidFill>
          <a:latin typeface="Arial" charset="0"/>
        </a:defRPr>
      </a:lvl8pPr>
      <a:lvl9pPr marL="1399443" algn="l" defTabSz="685145" rtl="0" eaLnBrk="1" fontAlgn="base" hangingPunct="1">
        <a:spcBef>
          <a:spcPct val="0"/>
        </a:spcBef>
        <a:spcAft>
          <a:spcPct val="0"/>
        </a:spcAft>
        <a:defRPr sz="1454" b="1">
          <a:solidFill>
            <a:schemeClr val="tx2"/>
          </a:solidFill>
          <a:latin typeface="Arial" charset="0"/>
        </a:defRPr>
      </a:lvl9pPr>
    </p:titleStyle>
    <p:bodyStyle>
      <a:lvl1pPr marL="0" indent="0" algn="l" defTabSz="685145" rtl="0" eaLnBrk="1" fontAlgn="base" hangingPunct="1">
        <a:spcBef>
          <a:spcPct val="0"/>
        </a:spcBef>
        <a:spcAft>
          <a:spcPct val="0"/>
        </a:spcAft>
        <a:buClr>
          <a:schemeClr val="tx2"/>
        </a:buClr>
        <a:buSzPct val="100000"/>
        <a:defRPr sz="1071" baseline="0">
          <a:solidFill>
            <a:schemeClr val="tx1"/>
          </a:solidFill>
          <a:latin typeface="Calibri" panose="020F0502020204030204" pitchFamily="34" charset="0"/>
          <a:ea typeface="+mn-ea"/>
          <a:cs typeface="Calibri" panose="020F0502020204030204" pitchFamily="34" charset="0"/>
        </a:defRPr>
      </a:lvl1pPr>
      <a:lvl2pPr marL="148205" indent="-146991" algn="l" defTabSz="685145" rtl="0" eaLnBrk="1" fontAlgn="base" hangingPunct="1">
        <a:spcBef>
          <a:spcPct val="0"/>
        </a:spcBef>
        <a:spcAft>
          <a:spcPct val="0"/>
        </a:spcAft>
        <a:buClr>
          <a:schemeClr val="tx2"/>
        </a:buClr>
        <a:buSzPct val="125000"/>
        <a:buFont typeface="Arial" charset="0"/>
        <a:buChar char="▪"/>
        <a:defRPr sz="1071" baseline="0">
          <a:solidFill>
            <a:schemeClr val="tx1"/>
          </a:solidFill>
          <a:latin typeface="Calibri" panose="020F0502020204030204" pitchFamily="34" charset="0"/>
          <a:cs typeface="Calibri" panose="020F0502020204030204" pitchFamily="34" charset="0"/>
        </a:defRPr>
      </a:lvl2pPr>
      <a:lvl3pPr marL="349861" indent="-200442" algn="l" defTabSz="685145" rtl="0" eaLnBrk="1" fontAlgn="base" hangingPunct="1">
        <a:spcBef>
          <a:spcPct val="0"/>
        </a:spcBef>
        <a:spcAft>
          <a:spcPct val="0"/>
        </a:spcAft>
        <a:buClr>
          <a:schemeClr val="tx2"/>
        </a:buClr>
        <a:buSzPct val="120000"/>
        <a:buFont typeface="Arial" charset="0"/>
        <a:buChar char="–"/>
        <a:defRPr sz="1071"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chemeClr val="tx2"/>
        </a:buClr>
        <a:buSzPct val="120000"/>
        <a:buFont typeface="Arial" charset="0"/>
        <a:buChar char="▫"/>
        <a:defRPr sz="1071" baseline="0">
          <a:solidFill>
            <a:schemeClr val="tx1"/>
          </a:solidFill>
          <a:latin typeface="Calibri" panose="020F0502020204030204" pitchFamily="34" charset="0"/>
          <a:cs typeface="Calibri" panose="020F0502020204030204" pitchFamily="34" charset="0"/>
        </a:defRPr>
      </a:lvl4pPr>
      <a:lvl5pPr marL="573772" indent="-99613" algn="l" defTabSz="685145" rtl="0" eaLnBrk="1" fontAlgn="base" hangingPunct="1">
        <a:spcBef>
          <a:spcPct val="0"/>
        </a:spcBef>
        <a:spcAft>
          <a:spcPct val="0"/>
        </a:spcAft>
        <a:buClr>
          <a:schemeClr val="tx2"/>
        </a:buClr>
        <a:buSzPct val="89000"/>
        <a:buFont typeface="Arial" charset="0"/>
        <a:buChar char="-"/>
        <a:defRPr sz="1071" baseline="0">
          <a:solidFill>
            <a:schemeClr val="tx1"/>
          </a:solidFill>
          <a:latin typeface="Calibri" panose="020F0502020204030204" pitchFamily="34" charset="0"/>
          <a:cs typeface="Calibri" panose="020F0502020204030204" pitchFamily="34" charset="0"/>
        </a:defRPr>
      </a:lvl5pPr>
      <a:lvl6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fr-FR"/>
      </a:defPPr>
      <a:lvl1pPr marL="0" algn="l" defTabSz="699722" rtl="0" eaLnBrk="1" latinLnBrk="0" hangingPunct="1">
        <a:defRPr sz="1377" kern="1200">
          <a:solidFill>
            <a:schemeClr val="tx1"/>
          </a:solidFill>
          <a:latin typeface="+mn-lt"/>
          <a:ea typeface="+mn-ea"/>
          <a:cs typeface="+mn-cs"/>
        </a:defRPr>
      </a:lvl1pPr>
      <a:lvl2pPr marL="349861" algn="l" defTabSz="699722" rtl="0" eaLnBrk="1" latinLnBrk="0" hangingPunct="1">
        <a:defRPr sz="1377" kern="1200">
          <a:solidFill>
            <a:schemeClr val="tx1"/>
          </a:solidFill>
          <a:latin typeface="+mn-lt"/>
          <a:ea typeface="+mn-ea"/>
          <a:cs typeface="+mn-cs"/>
        </a:defRPr>
      </a:lvl2pPr>
      <a:lvl3pPr marL="699722" algn="l" defTabSz="699722" rtl="0" eaLnBrk="1" latinLnBrk="0" hangingPunct="1">
        <a:defRPr sz="1377" kern="1200">
          <a:solidFill>
            <a:schemeClr val="tx1"/>
          </a:solidFill>
          <a:latin typeface="+mn-lt"/>
          <a:ea typeface="+mn-ea"/>
          <a:cs typeface="+mn-cs"/>
        </a:defRPr>
      </a:lvl3pPr>
      <a:lvl4pPr marL="1049583" algn="l" defTabSz="699722" rtl="0" eaLnBrk="1" latinLnBrk="0" hangingPunct="1">
        <a:defRPr sz="1377" kern="1200">
          <a:solidFill>
            <a:schemeClr val="tx1"/>
          </a:solidFill>
          <a:latin typeface="+mn-lt"/>
          <a:ea typeface="+mn-ea"/>
          <a:cs typeface="+mn-cs"/>
        </a:defRPr>
      </a:lvl4pPr>
      <a:lvl5pPr marL="1399443" algn="l" defTabSz="699722" rtl="0" eaLnBrk="1" latinLnBrk="0" hangingPunct="1">
        <a:defRPr sz="1377" kern="1200">
          <a:solidFill>
            <a:schemeClr val="tx1"/>
          </a:solidFill>
          <a:latin typeface="+mn-lt"/>
          <a:ea typeface="+mn-ea"/>
          <a:cs typeface="+mn-cs"/>
        </a:defRPr>
      </a:lvl5pPr>
      <a:lvl6pPr marL="1749304" algn="l" defTabSz="699722" rtl="0" eaLnBrk="1" latinLnBrk="0" hangingPunct="1">
        <a:defRPr sz="1377" kern="1200">
          <a:solidFill>
            <a:schemeClr val="tx1"/>
          </a:solidFill>
          <a:latin typeface="+mn-lt"/>
          <a:ea typeface="+mn-ea"/>
          <a:cs typeface="+mn-cs"/>
        </a:defRPr>
      </a:lvl6pPr>
      <a:lvl7pPr marL="2099165" algn="l" defTabSz="699722" rtl="0" eaLnBrk="1" latinLnBrk="0" hangingPunct="1">
        <a:defRPr sz="1377" kern="1200">
          <a:solidFill>
            <a:schemeClr val="tx1"/>
          </a:solidFill>
          <a:latin typeface="+mn-lt"/>
          <a:ea typeface="+mn-ea"/>
          <a:cs typeface="+mn-cs"/>
        </a:defRPr>
      </a:lvl7pPr>
      <a:lvl8pPr marL="2449026" algn="l" defTabSz="699722" rtl="0" eaLnBrk="1" latinLnBrk="0" hangingPunct="1">
        <a:defRPr sz="1377" kern="1200">
          <a:solidFill>
            <a:schemeClr val="tx1"/>
          </a:solidFill>
          <a:latin typeface="+mn-lt"/>
          <a:ea typeface="+mn-ea"/>
          <a:cs typeface="+mn-cs"/>
        </a:defRPr>
      </a:lvl8pPr>
      <a:lvl9pPr marL="2798887" algn="l" defTabSz="699722" rtl="0" eaLnBrk="1" latinLnBrk="0" hangingPunct="1">
        <a:defRPr sz="137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0" y="0"/>
          <a:ext cx="121489" cy="233963"/>
        </p:xfrm>
        <a:graphic>
          <a:graphicData uri="http://schemas.openxmlformats.org/presentationml/2006/ole">
            <mc:AlternateContent xmlns:mc="http://schemas.openxmlformats.org/markup-compatibility/2006">
              <mc:Choice xmlns:v="urn:schemas-microsoft-com:vml" Requires="v">
                <p:oleObj spid="_x0000_s4100" name="Diapositive think-cell" r:id="rId41" imgW="360" imgH="360" progId="TCLayout.ActiveDocument.1">
                  <p:embed/>
                </p:oleObj>
              </mc:Choice>
              <mc:Fallback>
                <p:oleObj name="Diapositive think-cell" r:id="rId41" imgW="360" imgH="360" progId="TCLayout.ActiveDocument.1">
                  <p:embed/>
                  <p:pic>
                    <p:nvPicPr>
                      <p:cNvPr id="2" name="Object 1"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121489" cy="23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5"/>
            </p:custDataLst>
          </p:nvPr>
        </p:nvSpPr>
        <p:spPr bwMode="auto">
          <a:xfrm>
            <a:off x="0" y="0"/>
            <a:ext cx="121489" cy="233963"/>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fr-FR" sz="1530" b="0" i="0" baseline="0">
              <a:solidFill>
                <a:srgbClr val="000000"/>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Title Placeholder 2"/>
          <p:cNvSpPr>
            <a:spLocks noGrp="1" noChangeArrowheads="1"/>
          </p:cNvSpPr>
          <p:nvPr>
            <p:ph type="title"/>
          </p:nvPr>
        </p:nvSpPr>
        <p:spPr bwMode="gray">
          <a:xfrm>
            <a:off x="115976" y="149428"/>
            <a:ext cx="6626050" cy="45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fr-FR" noProof="0"/>
              <a:t>Click to </a:t>
            </a:r>
            <a:r>
              <a:rPr lang="fr-FR" noProof="0" err="1"/>
              <a:t>edit</a:t>
            </a:r>
            <a:r>
              <a:rPr lang="fr-FR" noProof="0"/>
              <a:t> Master </a:t>
            </a:r>
            <a:r>
              <a:rPr lang="fr-FR" noProof="0" err="1"/>
              <a:t>title</a:t>
            </a:r>
            <a:r>
              <a:rPr lang="fr-FR" noProof="0"/>
              <a:t> style</a:t>
            </a:r>
          </a:p>
        </p:txBody>
      </p:sp>
      <p:sp>
        <p:nvSpPr>
          <p:cNvPr id="10" name="1. On-page tracker" hidden="1"/>
          <p:cNvSpPr>
            <a:spLocks noChangeArrowheads="1"/>
          </p:cNvSpPr>
          <p:nvPr/>
        </p:nvSpPr>
        <p:spPr bwMode="gray">
          <a:xfrm>
            <a:off x="115975" y="36793"/>
            <a:ext cx="290144"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fr-FR" sz="612" cap="all" baseline="0">
                <a:solidFill>
                  <a:schemeClr val="accent6"/>
                </a:solidFill>
                <a:latin typeface="Calibri" panose="020F0502020204030204" pitchFamily="34" charset="0"/>
                <a:ea typeface="+mn-ea"/>
                <a:cs typeface="Calibri" panose="020F0502020204030204" pitchFamily="34" charset="0"/>
              </a:rPr>
              <a:t>Tracker</a:t>
            </a:r>
          </a:p>
        </p:txBody>
      </p:sp>
      <p:sp>
        <p:nvSpPr>
          <p:cNvPr id="11" name="3. Unit of measure" hidden="1"/>
          <p:cNvSpPr txBox="1">
            <a:spLocks noChangeArrowheads="1"/>
          </p:cNvSpPr>
          <p:nvPr/>
        </p:nvSpPr>
        <p:spPr bwMode="gray">
          <a:xfrm>
            <a:off x="115976" y="1426512"/>
            <a:ext cx="6626050" cy="36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224" baseline="0">
                <a:solidFill>
                  <a:schemeClr val="accent6"/>
                </a:solidFill>
                <a:latin typeface="Calibri" panose="020F0502020204030204" pitchFamily="34" charset="0"/>
                <a:ea typeface="+mn-ea"/>
                <a:cs typeface="Calibri" panose="020F0502020204030204" pitchFamily="34" charset="0"/>
              </a:rPr>
              <a:t>Subtitle</a:t>
            </a:r>
          </a:p>
        </p:txBody>
      </p:sp>
      <p:sp>
        <p:nvSpPr>
          <p:cNvPr id="13" name="4. Footnote" hidden="1"/>
          <p:cNvSpPr txBox="1">
            <a:spLocks noChangeArrowheads="1"/>
          </p:cNvSpPr>
          <p:nvPr/>
        </p:nvSpPr>
        <p:spPr bwMode="gray">
          <a:xfrm>
            <a:off x="115976" y="9131593"/>
            <a:ext cx="6626050" cy="22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765" baseline="0">
                <a:solidFill>
                  <a:schemeClr val="tx1"/>
                </a:solidFill>
                <a:latin typeface="Calibri" panose="020F0502020204030204" pitchFamily="34" charset="0"/>
                <a:ea typeface="+mn-ea"/>
                <a:cs typeface="Calibri" panose="020F0502020204030204" pitchFamily="34" charset="0"/>
              </a:rPr>
              <a:t>1 Note de bas de page </a:t>
            </a:r>
          </a:p>
        </p:txBody>
      </p:sp>
      <p:sp>
        <p:nvSpPr>
          <p:cNvPr id="14" name="5. Source" hidden="1"/>
          <p:cNvSpPr>
            <a:spLocks noChangeArrowheads="1"/>
          </p:cNvSpPr>
          <p:nvPr/>
        </p:nvSpPr>
        <p:spPr bwMode="gray">
          <a:xfrm>
            <a:off x="1060590" y="9619107"/>
            <a:ext cx="5430517"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393594" indent="-393594" defTabSz="685145">
              <a:tabLst/>
            </a:pPr>
            <a:r>
              <a:rPr lang="fr-FR" sz="765" baseline="0">
                <a:solidFill>
                  <a:schemeClr val="tx1"/>
                </a:solidFill>
                <a:latin typeface="Calibri" panose="020F0502020204030204" pitchFamily="34" charset="0"/>
                <a:ea typeface="+mn-ea"/>
                <a:cs typeface="Calibri" panose="020F0502020204030204" pitchFamily="34" charset="0"/>
              </a:rPr>
              <a:t>SOURCE: Source</a:t>
            </a:r>
          </a:p>
        </p:txBody>
      </p:sp>
      <p:sp>
        <p:nvSpPr>
          <p:cNvPr id="3" name="Text Placeholder 2"/>
          <p:cNvSpPr>
            <a:spLocks noGrp="1"/>
          </p:cNvSpPr>
          <p:nvPr>
            <p:ph type="body" idx="1"/>
          </p:nvPr>
        </p:nvSpPr>
        <p:spPr bwMode="gray">
          <a:xfrm>
            <a:off x="115976" y="3264652"/>
            <a:ext cx="6626050" cy="1632947"/>
          </a:xfrm>
          <a:prstGeom prst="rect">
            <a:avLst/>
          </a:prstGeom>
        </p:spPr>
        <p:txBody>
          <a:bodyPr vert="horz" lIns="0" tIns="0" rIns="0" bIns="0" rtlCol="0">
            <a:noAutofit/>
          </a:bodyPr>
          <a:lstStyle/>
          <a:p>
            <a:pPr lvl="0" latinLnBrk="0"/>
            <a:r>
              <a:rPr lang="fr-FR" noProof="0"/>
              <a:t>Edit Master </a:t>
            </a:r>
            <a:r>
              <a:rPr lang="fr-FR" noProof="0" err="1"/>
              <a:t>text</a:t>
            </a:r>
            <a:r>
              <a:rPr lang="fr-FR" noProof="0"/>
              <a:t> styles</a:t>
            </a:r>
          </a:p>
          <a:p>
            <a:pPr lvl="1" latinLnBrk="0"/>
            <a:r>
              <a:rPr lang="fr-FR" noProof="0"/>
              <a:t>Second </a:t>
            </a:r>
            <a:r>
              <a:rPr lang="fr-FR" noProof="0" err="1"/>
              <a:t>level</a:t>
            </a:r>
            <a:endParaRPr lang="fr-FR" noProof="0"/>
          </a:p>
          <a:p>
            <a:pPr lvl="2" latinLnBrk="0"/>
            <a:r>
              <a:rPr lang="fr-FR" noProof="0" err="1"/>
              <a:t>Third</a:t>
            </a:r>
            <a:r>
              <a:rPr lang="fr-FR" noProof="0"/>
              <a:t> </a:t>
            </a:r>
            <a:r>
              <a:rPr lang="fr-FR" noProof="0" err="1"/>
              <a:t>level</a:t>
            </a:r>
            <a:endParaRPr lang="fr-FR" noProof="0"/>
          </a:p>
          <a:p>
            <a:pPr lvl="3" latinLnBrk="0"/>
            <a:r>
              <a:rPr lang="fr-FR" noProof="0" err="1"/>
              <a:t>Fourth</a:t>
            </a:r>
            <a:r>
              <a:rPr lang="fr-FR" noProof="0"/>
              <a:t> </a:t>
            </a:r>
            <a:r>
              <a:rPr lang="fr-FR" noProof="0" err="1"/>
              <a:t>level</a:t>
            </a:r>
            <a:endParaRPr lang="fr-FR" noProof="0"/>
          </a:p>
          <a:p>
            <a:pPr lvl="4" latinLnBrk="0"/>
            <a:r>
              <a:rPr lang="fr-FR" noProof="0" err="1"/>
              <a:t>Fifth</a:t>
            </a:r>
            <a:r>
              <a:rPr lang="fr-FR" noProof="0"/>
              <a:t> </a:t>
            </a:r>
            <a:r>
              <a:rPr lang="fr-FR" noProof="0" err="1"/>
              <a:t>level</a:t>
            </a:r>
            <a:endParaRPr lang="fr-FR" noProof="0"/>
          </a:p>
        </p:txBody>
      </p:sp>
      <p:grpSp>
        <p:nvGrpSpPr>
          <p:cNvPr id="15" name="ACET" hidden="1"/>
          <p:cNvGrpSpPr>
            <a:grpSpLocks/>
          </p:cNvGrpSpPr>
          <p:nvPr/>
        </p:nvGrpSpPr>
        <p:grpSpPr bwMode="gray">
          <a:xfrm>
            <a:off x="1797418" y="2296569"/>
            <a:ext cx="3263168" cy="395398"/>
            <a:chOff x="915" y="861"/>
            <a:chExt cx="2686" cy="169"/>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61"/>
              <a:ext cx="2686" cy="1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r>
                <a:rPr lang="fr-FR" sz="1224" b="1" baseline="0">
                  <a:solidFill>
                    <a:schemeClr val="accent3"/>
                  </a:solidFill>
                  <a:latin typeface="Calibri" panose="020F0502020204030204" pitchFamily="34" charset="0"/>
                  <a:ea typeface="+mn-ea"/>
                  <a:cs typeface="Calibri" panose="020F0502020204030204" pitchFamily="34" charset="0"/>
                </a:rPr>
                <a:t>Titre</a:t>
              </a:r>
            </a:p>
            <a:p>
              <a:r>
                <a:rPr lang="fr-FR" sz="1224" baseline="0">
                  <a:solidFill>
                    <a:schemeClr val="accent6"/>
                  </a:solidFill>
                  <a:latin typeface="Calibri" panose="020F0502020204030204" pitchFamily="34" charset="0"/>
                  <a:ea typeface="+mn-ea"/>
                  <a:cs typeface="Calibri" panose="020F0502020204030204" pitchFamily="34" charset="0"/>
                </a:rPr>
                <a:t>Unité de mesure </a:t>
              </a:r>
            </a:p>
          </p:txBody>
        </p:sp>
      </p:grpSp>
      <p:grpSp>
        <p:nvGrpSpPr>
          <p:cNvPr id="63" name="Sticker" hidden="1">
            <a:extLst>
              <a:ext uri="{FF2B5EF4-FFF2-40B4-BE49-F238E27FC236}">
                <a16:creationId xmlns:a16="http://schemas.microsoft.com/office/drawing/2014/main" id="{9771EBB5-6C02-40AE-95BE-3CA4F389DA63}"/>
              </a:ext>
            </a:extLst>
          </p:cNvPr>
          <p:cNvGrpSpPr/>
          <p:nvPr/>
        </p:nvGrpSpPr>
        <p:grpSpPr bwMode="gray">
          <a:xfrm>
            <a:off x="6354097" y="1505417"/>
            <a:ext cx="387927" cy="198038"/>
            <a:chOff x="8233866" y="339288"/>
            <a:chExt cx="506909" cy="134373"/>
          </a:xfrm>
        </p:grpSpPr>
        <p:sp>
          <p:nvSpPr>
            <p:cNvPr id="64" name="StickerRectangle">
              <a:extLst>
                <a:ext uri="{FF2B5EF4-FFF2-40B4-BE49-F238E27FC236}">
                  <a16:creationId xmlns:a16="http://schemas.microsoft.com/office/drawing/2014/main" id="{6A9AFA9D-6A4F-4619-8179-AFBE08A32644}"/>
                </a:ext>
              </a:extLst>
            </p:cNvPr>
            <p:cNvSpPr>
              <a:spLocks noChangeArrowheads="1"/>
            </p:cNvSpPr>
            <p:nvPr/>
          </p:nvSpPr>
          <p:spPr bwMode="gray">
            <a:xfrm>
              <a:off x="8233866" y="339288"/>
              <a:ext cx="506909" cy="1343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699053">
                <a:buClr>
                  <a:schemeClr val="tx2"/>
                </a:buClr>
              </a:pPr>
              <a:r>
                <a:rPr lang="fr-FR" sz="918" noProof="0">
                  <a:solidFill>
                    <a:schemeClr val="tx1"/>
                  </a:solidFill>
                  <a:latin typeface="+mn-lt"/>
                </a:rPr>
                <a:t>STICKER</a:t>
              </a:r>
            </a:p>
          </p:txBody>
        </p:sp>
        <p:cxnSp>
          <p:nvCxnSpPr>
            <p:cNvPr id="65" name="AutoShape 32">
              <a:extLst>
                <a:ext uri="{FF2B5EF4-FFF2-40B4-BE49-F238E27FC236}">
                  <a16:creationId xmlns:a16="http://schemas.microsoft.com/office/drawing/2014/main" id="{C5E5CB18-099C-485B-98B9-70DDD1C90C18}"/>
                </a:ext>
              </a:extLst>
            </p:cNvPr>
            <p:cNvCxnSpPr>
              <a:cxnSpLocks noChangeShapeType="1"/>
              <a:stCxn id="64" idx="4"/>
              <a:endCxn id="64" idx="6"/>
            </p:cNvCxnSpPr>
            <p:nvPr/>
          </p:nvCxnSpPr>
          <p:spPr bwMode="gray">
            <a:xfrm>
              <a:off x="8233866" y="473661"/>
              <a:ext cx="50690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AutoShape 32">
              <a:extLst>
                <a:ext uri="{FF2B5EF4-FFF2-40B4-BE49-F238E27FC236}">
                  <a16:creationId xmlns:a16="http://schemas.microsoft.com/office/drawing/2014/main" id="{A39BEF9D-256A-4876-8E9F-E34EDADB1D77}"/>
                </a:ext>
              </a:extLst>
            </p:cNvPr>
            <p:cNvCxnSpPr>
              <a:cxnSpLocks noChangeShapeType="1"/>
              <a:stCxn id="64" idx="2"/>
              <a:endCxn id="64" idx="0"/>
            </p:cNvCxnSpPr>
            <p:nvPr userDrawn="1"/>
          </p:nvCxnSpPr>
          <p:spPr bwMode="gray">
            <a:xfrm>
              <a:off x="8233866" y="339288"/>
              <a:ext cx="506909"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73" name="Oval" hidden="1">
            <a:extLst>
              <a:ext uri="{FF2B5EF4-FFF2-40B4-BE49-F238E27FC236}">
                <a16:creationId xmlns:a16="http://schemas.microsoft.com/office/drawing/2014/main" id="{90DEE5B4-A758-4872-828F-8D992DFBCEDF}"/>
              </a:ext>
            </a:extLst>
          </p:cNvPr>
          <p:cNvSpPr txBox="1">
            <a:spLocks/>
          </p:cNvSpPr>
          <p:nvPr>
            <p:custDataLst>
              <p:tags r:id="rId6"/>
            </p:custDataLst>
          </p:nvPr>
        </p:nvSpPr>
        <p:spPr bwMode="gray">
          <a:xfrm>
            <a:off x="4030245" y="2531481"/>
            <a:ext cx="1166285" cy="2246046"/>
          </a:xfrm>
          <a:prstGeom prst="ellipse">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chor="ctr">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t>Text</a:t>
            </a:r>
          </a:p>
        </p:txBody>
      </p:sp>
      <p:sp>
        <p:nvSpPr>
          <p:cNvPr id="74" name="Rectangle" hidden="1">
            <a:extLst>
              <a:ext uri="{FF2B5EF4-FFF2-40B4-BE49-F238E27FC236}">
                <a16:creationId xmlns:a16="http://schemas.microsoft.com/office/drawing/2014/main" id="{F42C985F-3501-4943-909E-3FFCF6C9044C}"/>
              </a:ext>
            </a:extLst>
          </p:cNvPr>
          <p:cNvSpPr txBox="1">
            <a:spLocks/>
          </p:cNvSpPr>
          <p:nvPr>
            <p:custDataLst>
              <p:tags r:id="rId7"/>
            </p:custDataLst>
          </p:nvPr>
        </p:nvSpPr>
        <p:spPr bwMode="gray">
          <a:xfrm>
            <a:off x="1490660" y="2531480"/>
            <a:ext cx="1166285" cy="2246046"/>
          </a:xfrm>
          <a:prstGeom prst="rect">
            <a:avLst/>
          </a:prstGeom>
          <a:solidFill>
            <a:schemeClr val="accent1"/>
          </a:solidFill>
          <a:ln>
            <a:solidFill>
              <a:schemeClr val="tx1"/>
            </a:solidFill>
          </a:ln>
        </p:spPr>
        <p:txBody>
          <a:bodyPr vert="horz" lIns="55981" tIns="55981" rIns="55981" bIns="55981" rtlCol="0">
            <a:noAutofit/>
          </a:bodyPr>
          <a:lstStyle>
            <a:lvl1pPr marL="0" lvl="0" indent="0" defTabSz="895350" eaLnBrk="1" latinLnBrk="0" hangingPunct="1">
              <a:buClr>
                <a:schemeClr val="tx2"/>
              </a:buClr>
              <a:buSzPct val="100000"/>
              <a:defRPr sz="1400"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latin typeface="Calibri" panose="020F0502020204030204" pitchFamily="34" charset="0"/>
              </a:rPr>
              <a:t>Text</a:t>
            </a:r>
          </a:p>
        </p:txBody>
      </p:sp>
      <p:sp>
        <p:nvSpPr>
          <p:cNvPr id="75" name="RoundedRectangle" hidden="1">
            <a:extLst>
              <a:ext uri="{FF2B5EF4-FFF2-40B4-BE49-F238E27FC236}">
                <a16:creationId xmlns:a16="http://schemas.microsoft.com/office/drawing/2014/main" id="{DC8A7094-B8A7-4750-B7F9-AB796F19228C}"/>
              </a:ext>
            </a:extLst>
          </p:cNvPr>
          <p:cNvSpPr txBox="1">
            <a:spLocks/>
          </p:cNvSpPr>
          <p:nvPr>
            <p:custDataLst>
              <p:tags r:id="rId8"/>
            </p:custDataLst>
          </p:nvPr>
        </p:nvSpPr>
        <p:spPr bwMode="gray">
          <a:xfrm>
            <a:off x="2760452" y="2531480"/>
            <a:ext cx="1166285" cy="2246046"/>
          </a:xfrm>
          <a:prstGeom prst="roundRect">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latin typeface="Calibri" panose="020F0502020204030204" pitchFamily="34" charset="0"/>
              </a:rPr>
              <a:t>Text</a:t>
            </a:r>
          </a:p>
        </p:txBody>
      </p:sp>
      <p:sp>
        <p:nvSpPr>
          <p:cNvPr id="76" name="Arrow" hidden="1">
            <a:extLst>
              <a:ext uri="{FF2B5EF4-FFF2-40B4-BE49-F238E27FC236}">
                <a16:creationId xmlns:a16="http://schemas.microsoft.com/office/drawing/2014/main" id="{FB96176F-450F-40FB-BF7A-1B6DD85B421B}"/>
              </a:ext>
            </a:extLst>
          </p:cNvPr>
          <p:cNvSpPr txBox="1">
            <a:spLocks/>
          </p:cNvSpPr>
          <p:nvPr>
            <p:custDataLst>
              <p:tags r:id="rId9"/>
            </p:custDataLst>
          </p:nvPr>
        </p:nvSpPr>
        <p:spPr bwMode="gray">
          <a:xfrm>
            <a:off x="1488978" y="6535862"/>
            <a:ext cx="1399542" cy="1347628"/>
          </a:xfrm>
          <a:prstGeom prst="rightArrow">
            <a:avLst>
              <a:gd name="adj1" fmla="val 54000"/>
              <a:gd name="adj2" fmla="val 37678"/>
            </a:avLst>
          </a:prstGeom>
          <a:solidFill>
            <a:schemeClr val="accent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5981" tIns="55981" rIns="55981" bIns="55981" rtlCol="0" anchor="ctr">
            <a:noAutofit/>
          </a:bodyPr>
          <a:lstStyle>
            <a:defPPr>
              <a:defRPr lang="en-US"/>
            </a:defPPr>
            <a:lvl1pPr marL="0" lvl="0" indent="0" defTabSz="895350" eaLnBrk="1" latinLnBrk="0" hangingPunct="1">
              <a:buClr>
                <a:schemeClr val="tx2"/>
              </a:buClr>
              <a:buSzPct val="100000"/>
              <a:defRPr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a:t>Text</a:t>
            </a:r>
          </a:p>
        </p:txBody>
      </p:sp>
      <p:sp>
        <p:nvSpPr>
          <p:cNvPr id="77" name="DirArrow" hidden="1">
            <a:extLst>
              <a:ext uri="{FF2B5EF4-FFF2-40B4-BE49-F238E27FC236}">
                <a16:creationId xmlns:a16="http://schemas.microsoft.com/office/drawing/2014/main" id="{A825A313-26F2-48A1-8CA3-E88C3A6CEBC8}"/>
              </a:ext>
            </a:extLst>
          </p:cNvPr>
          <p:cNvSpPr>
            <a:spLocks noChangeArrowheads="1"/>
          </p:cNvSpPr>
          <p:nvPr>
            <p:custDataLst>
              <p:tags r:id="rId10"/>
            </p:custDataLst>
          </p:nvPr>
        </p:nvSpPr>
        <p:spPr bwMode="gray">
          <a:xfrm rot="5400000">
            <a:off x="3153949" y="4677571"/>
            <a:ext cx="4554982" cy="26280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224">
              <a:latin typeface="Calibri" panose="020F0502020204030204" pitchFamily="34" charset="0"/>
            </a:endParaRPr>
          </a:p>
        </p:txBody>
      </p:sp>
      <p:sp>
        <p:nvSpPr>
          <p:cNvPr id="78" name="Bracket" hidden="1">
            <a:extLst>
              <a:ext uri="{FF2B5EF4-FFF2-40B4-BE49-F238E27FC236}">
                <a16:creationId xmlns:a16="http://schemas.microsoft.com/office/drawing/2014/main" id="{7D75C176-E0AD-4524-9AF2-B4E108587831}"/>
              </a:ext>
            </a:extLst>
          </p:cNvPr>
          <p:cNvSpPr>
            <a:spLocks/>
          </p:cNvSpPr>
          <p:nvPr>
            <p:custDataLst>
              <p:tags r:id="rId11"/>
            </p:custDataLst>
          </p:nvPr>
        </p:nvSpPr>
        <p:spPr bwMode="gray">
          <a:xfrm>
            <a:off x="4961151" y="4982881"/>
            <a:ext cx="145786" cy="2695255"/>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3868"/>
              <a:gd name="connsiteY0" fmla="*/ 0 h 3282"/>
              <a:gd name="connsiteX1" fmla="*/ 3818 w 3868"/>
              <a:gd name="connsiteY1" fmla="*/ 213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80 w 3868"/>
              <a:gd name="connsiteY1" fmla="*/ 0 h 3282"/>
              <a:gd name="connsiteX2" fmla="*/ 3818 w 3868"/>
              <a:gd name="connsiteY2" fmla="*/ 2658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68"/>
              <a:gd name="connsiteY0" fmla="*/ 0 h 3282"/>
              <a:gd name="connsiteX1" fmla="*/ 80 w 3868"/>
              <a:gd name="connsiteY1" fmla="*/ 0 h 3282"/>
              <a:gd name="connsiteX2" fmla="*/ 80 w 3868"/>
              <a:gd name="connsiteY2" fmla="*/ 536 h 3282"/>
              <a:gd name="connsiteX3" fmla="*/ 3868 w 3868"/>
              <a:gd name="connsiteY3" fmla="*/ 2706 h 3282"/>
              <a:gd name="connsiteX4" fmla="*/ 3818 w 3868"/>
              <a:gd name="connsiteY4" fmla="*/ 2754 h 3282"/>
              <a:gd name="connsiteX5" fmla="*/ 3818 w 3868"/>
              <a:gd name="connsiteY5" fmla="*/ 3282 h 3282"/>
              <a:gd name="connsiteX6" fmla="*/ 3753 w 3868"/>
              <a:gd name="connsiteY6" fmla="*/ 3282 h 3282"/>
              <a:gd name="connsiteX0" fmla="*/ 0 w 3818"/>
              <a:gd name="connsiteY0" fmla="*/ 0 h 3282"/>
              <a:gd name="connsiteX1" fmla="*/ 80 w 3818"/>
              <a:gd name="connsiteY1" fmla="*/ 0 h 3282"/>
              <a:gd name="connsiteX2" fmla="*/ 80 w 3818"/>
              <a:gd name="connsiteY2" fmla="*/ 536 h 3282"/>
              <a:gd name="connsiteX3" fmla="*/ 120 w 3818"/>
              <a:gd name="connsiteY3" fmla="*/ 576 h 3282"/>
              <a:gd name="connsiteX4" fmla="*/ 3818 w 3818"/>
              <a:gd name="connsiteY4" fmla="*/ 2754 h 3282"/>
              <a:gd name="connsiteX5" fmla="*/ 3818 w 3818"/>
              <a:gd name="connsiteY5" fmla="*/ 3282 h 3282"/>
              <a:gd name="connsiteX6" fmla="*/ 3753 w 3818"/>
              <a:gd name="connsiteY6" fmla="*/ 3282 h 3282"/>
              <a:gd name="connsiteX0" fmla="*/ 0 w 3818"/>
              <a:gd name="connsiteY0" fmla="*/ 0 h 3282"/>
              <a:gd name="connsiteX1" fmla="*/ 80 w 3818"/>
              <a:gd name="connsiteY1" fmla="*/ 0 h 3282"/>
              <a:gd name="connsiteX2" fmla="*/ 80 w 3818"/>
              <a:gd name="connsiteY2" fmla="*/ 536 h 3282"/>
              <a:gd name="connsiteX3" fmla="*/ 120 w 3818"/>
              <a:gd name="connsiteY3" fmla="*/ 576 h 3282"/>
              <a:gd name="connsiteX4" fmla="*/ 80 w 3818"/>
              <a:gd name="connsiteY4" fmla="*/ 616 h 3282"/>
              <a:gd name="connsiteX5" fmla="*/ 3818 w 3818"/>
              <a:gd name="connsiteY5" fmla="*/ 3282 h 3282"/>
              <a:gd name="connsiteX6" fmla="*/ 3753 w 3818"/>
              <a:gd name="connsiteY6" fmla="*/ 3282 h 3282"/>
              <a:gd name="connsiteX0" fmla="*/ 0 w 3753"/>
              <a:gd name="connsiteY0" fmla="*/ 0 h 3282"/>
              <a:gd name="connsiteX1" fmla="*/ 80 w 3753"/>
              <a:gd name="connsiteY1" fmla="*/ 0 h 3282"/>
              <a:gd name="connsiteX2" fmla="*/ 80 w 3753"/>
              <a:gd name="connsiteY2" fmla="*/ 536 h 3282"/>
              <a:gd name="connsiteX3" fmla="*/ 120 w 3753"/>
              <a:gd name="connsiteY3" fmla="*/ 576 h 3282"/>
              <a:gd name="connsiteX4" fmla="*/ 80 w 3753"/>
              <a:gd name="connsiteY4" fmla="*/ 616 h 3282"/>
              <a:gd name="connsiteX5" fmla="*/ 80 w 3753"/>
              <a:gd name="connsiteY5" fmla="*/ 1152 h 3282"/>
              <a:gd name="connsiteX6" fmla="*/ 3753 w 3753"/>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3873"/>
              <a:gd name="connsiteY0" fmla="*/ 0 h 3282"/>
              <a:gd name="connsiteX1" fmla="*/ 3833 w 3873"/>
              <a:gd name="connsiteY1" fmla="*/ 2130 h 3282"/>
              <a:gd name="connsiteX2" fmla="*/ 3833 w 3873"/>
              <a:gd name="connsiteY2" fmla="*/ 266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73"/>
              <a:gd name="connsiteY0" fmla="*/ 0 h 3282"/>
              <a:gd name="connsiteX1" fmla="*/ 80 w 3873"/>
              <a:gd name="connsiteY1" fmla="*/ 0 h 3282"/>
              <a:gd name="connsiteX2" fmla="*/ 3833 w 3873"/>
              <a:gd name="connsiteY2" fmla="*/ 266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73"/>
              <a:gd name="connsiteY0" fmla="*/ 0 h 3282"/>
              <a:gd name="connsiteX1" fmla="*/ 80 w 3873"/>
              <a:gd name="connsiteY1" fmla="*/ 0 h 3282"/>
              <a:gd name="connsiteX2" fmla="*/ 80 w 3873"/>
              <a:gd name="connsiteY2" fmla="*/ 536 h 3282"/>
              <a:gd name="connsiteX3" fmla="*/ 3873 w 3873"/>
              <a:gd name="connsiteY3" fmla="*/ 2706 h 3282"/>
              <a:gd name="connsiteX4" fmla="*/ 3833 w 3873"/>
              <a:gd name="connsiteY4" fmla="*/ 2746 h 3282"/>
              <a:gd name="connsiteX5" fmla="*/ 3833 w 3873"/>
              <a:gd name="connsiteY5" fmla="*/ 3282 h 3282"/>
              <a:gd name="connsiteX6" fmla="*/ 3753 w 3873"/>
              <a:gd name="connsiteY6" fmla="*/ 3282 h 3282"/>
              <a:gd name="connsiteX0" fmla="*/ 0 w 3833"/>
              <a:gd name="connsiteY0" fmla="*/ 0 h 3282"/>
              <a:gd name="connsiteX1" fmla="*/ 80 w 3833"/>
              <a:gd name="connsiteY1" fmla="*/ 0 h 3282"/>
              <a:gd name="connsiteX2" fmla="*/ 80 w 3833"/>
              <a:gd name="connsiteY2" fmla="*/ 536 h 3282"/>
              <a:gd name="connsiteX3" fmla="*/ 120 w 3833"/>
              <a:gd name="connsiteY3" fmla="*/ 576 h 3282"/>
              <a:gd name="connsiteX4" fmla="*/ 3833 w 3833"/>
              <a:gd name="connsiteY4" fmla="*/ 2746 h 3282"/>
              <a:gd name="connsiteX5" fmla="*/ 3833 w 3833"/>
              <a:gd name="connsiteY5" fmla="*/ 3282 h 3282"/>
              <a:gd name="connsiteX6" fmla="*/ 3753 w 3833"/>
              <a:gd name="connsiteY6" fmla="*/ 3282 h 3282"/>
              <a:gd name="connsiteX0" fmla="*/ 0 w 3833"/>
              <a:gd name="connsiteY0" fmla="*/ 0 h 3282"/>
              <a:gd name="connsiteX1" fmla="*/ 80 w 3833"/>
              <a:gd name="connsiteY1" fmla="*/ 0 h 3282"/>
              <a:gd name="connsiteX2" fmla="*/ 80 w 3833"/>
              <a:gd name="connsiteY2" fmla="*/ 536 h 3282"/>
              <a:gd name="connsiteX3" fmla="*/ 120 w 3833"/>
              <a:gd name="connsiteY3" fmla="*/ 576 h 3282"/>
              <a:gd name="connsiteX4" fmla="*/ 80 w 3833"/>
              <a:gd name="connsiteY4" fmla="*/ 616 h 3282"/>
              <a:gd name="connsiteX5" fmla="*/ 3833 w 3833"/>
              <a:gd name="connsiteY5" fmla="*/ 3282 h 3282"/>
              <a:gd name="connsiteX6" fmla="*/ 3753 w 3833"/>
              <a:gd name="connsiteY6" fmla="*/ 3282 h 3282"/>
              <a:gd name="connsiteX0" fmla="*/ 0 w 3753"/>
              <a:gd name="connsiteY0" fmla="*/ 0 h 3282"/>
              <a:gd name="connsiteX1" fmla="*/ 80 w 3753"/>
              <a:gd name="connsiteY1" fmla="*/ 0 h 3282"/>
              <a:gd name="connsiteX2" fmla="*/ 80 w 3753"/>
              <a:gd name="connsiteY2" fmla="*/ 536 h 3282"/>
              <a:gd name="connsiteX3" fmla="*/ 120 w 3753"/>
              <a:gd name="connsiteY3" fmla="*/ 576 h 3282"/>
              <a:gd name="connsiteX4" fmla="*/ 80 w 3753"/>
              <a:gd name="connsiteY4" fmla="*/ 616 h 3282"/>
              <a:gd name="connsiteX5" fmla="*/ 80 w 3753"/>
              <a:gd name="connsiteY5" fmla="*/ 1152 h 3282"/>
              <a:gd name="connsiteX6" fmla="*/ 3753 w 3753"/>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4204"/>
              <a:gd name="connsiteY0" fmla="*/ 0 h 3282"/>
              <a:gd name="connsiteX1" fmla="*/ 4164 w 4204"/>
              <a:gd name="connsiteY1" fmla="*/ 213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80 w 4204"/>
              <a:gd name="connsiteY2" fmla="*/ 53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4164 w 4164"/>
              <a:gd name="connsiteY4" fmla="*/ 2746 h 3282"/>
              <a:gd name="connsiteX5" fmla="*/ 4164 w 4164"/>
              <a:gd name="connsiteY5" fmla="*/ 3282 h 3282"/>
              <a:gd name="connsiteX6" fmla="*/ 4084 w 416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80 w 4164"/>
              <a:gd name="connsiteY4" fmla="*/ 616 h 3282"/>
              <a:gd name="connsiteX5" fmla="*/ 4164 w 4164"/>
              <a:gd name="connsiteY5" fmla="*/ 3282 h 3282"/>
              <a:gd name="connsiteX6" fmla="*/ 4084 w 4164"/>
              <a:gd name="connsiteY6" fmla="*/ 3282 h 3282"/>
              <a:gd name="connsiteX0" fmla="*/ 0 w 4084"/>
              <a:gd name="connsiteY0" fmla="*/ 0 h 3282"/>
              <a:gd name="connsiteX1" fmla="*/ 80 w 4084"/>
              <a:gd name="connsiteY1" fmla="*/ 0 h 3282"/>
              <a:gd name="connsiteX2" fmla="*/ 80 w 4084"/>
              <a:gd name="connsiteY2" fmla="*/ 536 h 3282"/>
              <a:gd name="connsiteX3" fmla="*/ 120 w 4084"/>
              <a:gd name="connsiteY3" fmla="*/ 576 h 3282"/>
              <a:gd name="connsiteX4" fmla="*/ 80 w 4084"/>
              <a:gd name="connsiteY4" fmla="*/ 616 h 3282"/>
              <a:gd name="connsiteX5" fmla="*/ 80 w 4084"/>
              <a:gd name="connsiteY5" fmla="*/ 1152 h 3282"/>
              <a:gd name="connsiteX6" fmla="*/ 4084 w 4084"/>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 name="connsiteX0" fmla="*/ 0 w 4204"/>
              <a:gd name="connsiteY0" fmla="*/ 0 h 3282"/>
              <a:gd name="connsiteX1" fmla="*/ 4164 w 4204"/>
              <a:gd name="connsiteY1" fmla="*/ 213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4164 w 4204"/>
              <a:gd name="connsiteY2" fmla="*/ 266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204"/>
              <a:gd name="connsiteY0" fmla="*/ 0 h 3282"/>
              <a:gd name="connsiteX1" fmla="*/ 80 w 4204"/>
              <a:gd name="connsiteY1" fmla="*/ 0 h 3282"/>
              <a:gd name="connsiteX2" fmla="*/ 80 w 4204"/>
              <a:gd name="connsiteY2" fmla="*/ 536 h 3282"/>
              <a:gd name="connsiteX3" fmla="*/ 4204 w 4204"/>
              <a:gd name="connsiteY3" fmla="*/ 2706 h 3282"/>
              <a:gd name="connsiteX4" fmla="*/ 4164 w 4204"/>
              <a:gd name="connsiteY4" fmla="*/ 2746 h 3282"/>
              <a:gd name="connsiteX5" fmla="*/ 4164 w 4204"/>
              <a:gd name="connsiteY5" fmla="*/ 3282 h 3282"/>
              <a:gd name="connsiteX6" fmla="*/ 4084 w 420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4164 w 4164"/>
              <a:gd name="connsiteY4" fmla="*/ 2746 h 3282"/>
              <a:gd name="connsiteX5" fmla="*/ 4164 w 4164"/>
              <a:gd name="connsiteY5" fmla="*/ 3282 h 3282"/>
              <a:gd name="connsiteX6" fmla="*/ 4084 w 4164"/>
              <a:gd name="connsiteY6" fmla="*/ 3282 h 3282"/>
              <a:gd name="connsiteX0" fmla="*/ 0 w 4164"/>
              <a:gd name="connsiteY0" fmla="*/ 0 h 3282"/>
              <a:gd name="connsiteX1" fmla="*/ 80 w 4164"/>
              <a:gd name="connsiteY1" fmla="*/ 0 h 3282"/>
              <a:gd name="connsiteX2" fmla="*/ 80 w 4164"/>
              <a:gd name="connsiteY2" fmla="*/ 536 h 3282"/>
              <a:gd name="connsiteX3" fmla="*/ 120 w 4164"/>
              <a:gd name="connsiteY3" fmla="*/ 576 h 3282"/>
              <a:gd name="connsiteX4" fmla="*/ 80 w 4164"/>
              <a:gd name="connsiteY4" fmla="*/ 616 h 3282"/>
              <a:gd name="connsiteX5" fmla="*/ 4164 w 4164"/>
              <a:gd name="connsiteY5" fmla="*/ 3282 h 3282"/>
              <a:gd name="connsiteX6" fmla="*/ 4084 w 4164"/>
              <a:gd name="connsiteY6" fmla="*/ 3282 h 3282"/>
              <a:gd name="connsiteX0" fmla="*/ 0 w 4084"/>
              <a:gd name="connsiteY0" fmla="*/ 0 h 3282"/>
              <a:gd name="connsiteX1" fmla="*/ 80 w 4084"/>
              <a:gd name="connsiteY1" fmla="*/ 0 h 3282"/>
              <a:gd name="connsiteX2" fmla="*/ 80 w 4084"/>
              <a:gd name="connsiteY2" fmla="*/ 536 h 3282"/>
              <a:gd name="connsiteX3" fmla="*/ 120 w 4084"/>
              <a:gd name="connsiteY3" fmla="*/ 576 h 3282"/>
              <a:gd name="connsiteX4" fmla="*/ 80 w 4084"/>
              <a:gd name="connsiteY4" fmla="*/ 616 h 3282"/>
              <a:gd name="connsiteX5" fmla="*/ 80 w 4084"/>
              <a:gd name="connsiteY5" fmla="*/ 1152 h 3282"/>
              <a:gd name="connsiteX6" fmla="*/ 4084 w 4084"/>
              <a:gd name="connsiteY6" fmla="*/ 3282 h 3282"/>
              <a:gd name="connsiteX0" fmla="*/ 0 w 120"/>
              <a:gd name="connsiteY0" fmla="*/ 0 h 1152"/>
              <a:gd name="connsiteX1" fmla="*/ 80 w 120"/>
              <a:gd name="connsiteY1" fmla="*/ 0 h 1152"/>
              <a:gd name="connsiteX2" fmla="*/ 80 w 120"/>
              <a:gd name="connsiteY2" fmla="*/ 536 h 1152"/>
              <a:gd name="connsiteX3" fmla="*/ 120 w 120"/>
              <a:gd name="connsiteY3" fmla="*/ 576 h 1152"/>
              <a:gd name="connsiteX4" fmla="*/ 80 w 120"/>
              <a:gd name="connsiteY4" fmla="*/ 616 h 1152"/>
              <a:gd name="connsiteX5" fmla="*/ 80 w 120"/>
              <a:gd name="connsiteY5" fmla="*/ 1152 h 1152"/>
              <a:gd name="connsiteX6" fmla="*/ 0 w 120"/>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 h="1152">
                <a:moveTo>
                  <a:pt x="0" y="0"/>
                </a:moveTo>
                <a:lnTo>
                  <a:pt x="80" y="0"/>
                </a:lnTo>
                <a:lnTo>
                  <a:pt x="80" y="536"/>
                </a:lnTo>
                <a:lnTo>
                  <a:pt x="120" y="576"/>
                </a:lnTo>
                <a:lnTo>
                  <a:pt x="80" y="616"/>
                </a:lnTo>
                <a:lnTo>
                  <a:pt x="80"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224" b="1">
              <a:latin typeface="Calibri" panose="020F0502020204030204" pitchFamily="34" charset="0"/>
            </a:endParaRPr>
          </a:p>
        </p:txBody>
      </p:sp>
      <p:grpSp>
        <p:nvGrpSpPr>
          <p:cNvPr id="79" name="Flow" hidden="1">
            <a:extLst>
              <a:ext uri="{FF2B5EF4-FFF2-40B4-BE49-F238E27FC236}">
                <a16:creationId xmlns:a16="http://schemas.microsoft.com/office/drawing/2014/main" id="{4C0F489B-B2AB-450F-9618-C10DC21447F3}"/>
              </a:ext>
            </a:extLst>
          </p:cNvPr>
          <p:cNvGrpSpPr>
            <a:grpSpLocks/>
          </p:cNvGrpSpPr>
          <p:nvPr>
            <p:custDataLst>
              <p:tags r:id="rId12"/>
            </p:custDataLst>
          </p:nvPr>
        </p:nvGrpSpPr>
        <p:grpSpPr bwMode="gray">
          <a:xfrm>
            <a:off x="1490659" y="4982881"/>
            <a:ext cx="1399542" cy="1347628"/>
            <a:chOff x="5905500" y="3124200"/>
            <a:chExt cx="1828800" cy="914400"/>
          </a:xfrm>
        </p:grpSpPr>
        <p:sp>
          <p:nvSpPr>
            <p:cNvPr id="80" name="Freeform 83">
              <a:extLst>
                <a:ext uri="{FF2B5EF4-FFF2-40B4-BE49-F238E27FC236}">
                  <a16:creationId xmlns:a16="http://schemas.microsoft.com/office/drawing/2014/main" id="{BAB8F3E8-F732-4B95-80F7-72842CEDD1FF}"/>
                </a:ext>
              </a:extLst>
            </p:cNvPr>
            <p:cNvSpPr/>
            <p:nvPr>
              <p:custDataLst>
                <p:tags r:id="rId39"/>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a:solidFill>
                  <a:schemeClr val="tx1"/>
                </a:solidFill>
                <a:latin typeface="Calibri" panose="020F0502020204030204" pitchFamily="34" charset="0"/>
              </a:endParaRPr>
            </a:p>
          </p:txBody>
        </p:sp>
        <p:sp>
          <p:nvSpPr>
            <p:cNvPr id="81" name="TextBox 80">
              <a:extLst>
                <a:ext uri="{FF2B5EF4-FFF2-40B4-BE49-F238E27FC236}">
                  <a16:creationId xmlns:a16="http://schemas.microsoft.com/office/drawing/2014/main" id="{7FED84A4-8405-44EF-B9E3-2FCC056F7C03}"/>
                </a:ext>
              </a:extLst>
            </p:cNvPr>
            <p:cNvSpPr txBox="1"/>
            <p:nvPr>
              <p:custDataLst>
                <p:tags r:id="rId40"/>
              </p:custDataLst>
            </p:nvPr>
          </p:nvSpPr>
          <p:spPr bwMode="gray">
            <a:xfrm>
              <a:off x="5969000" y="3187700"/>
              <a:ext cx="1524000" cy="79375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lvl1pPr marL="0" lvl="0" indent="0" defTabSz="895350" eaLnBrk="1" latinLnBrk="0" hangingPunct="1">
                <a:buClr>
                  <a:schemeClr val="tx2"/>
                </a:buClr>
                <a:buSzPct val="100000"/>
                <a:defRPr sz="1400"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a:t>Text</a:t>
              </a:r>
            </a:p>
          </p:txBody>
        </p:sp>
      </p:grpSp>
      <p:grpSp>
        <p:nvGrpSpPr>
          <p:cNvPr id="82" name="SplitFlow" hidden="1">
            <a:extLst>
              <a:ext uri="{FF2B5EF4-FFF2-40B4-BE49-F238E27FC236}">
                <a16:creationId xmlns:a16="http://schemas.microsoft.com/office/drawing/2014/main" id="{C85100D4-466F-4DE4-A0E7-D457872497BE}"/>
              </a:ext>
            </a:extLst>
          </p:cNvPr>
          <p:cNvGrpSpPr/>
          <p:nvPr>
            <p:custDataLst>
              <p:tags r:id="rId13"/>
            </p:custDataLst>
          </p:nvPr>
        </p:nvGrpSpPr>
        <p:grpSpPr bwMode="gray">
          <a:xfrm>
            <a:off x="3024906" y="4982881"/>
            <a:ext cx="1399542" cy="1347628"/>
            <a:chOff x="114300" y="1270000"/>
            <a:chExt cx="1828800" cy="914400"/>
          </a:xfrm>
        </p:grpSpPr>
        <p:sp>
          <p:nvSpPr>
            <p:cNvPr id="83" name="Freeform 86">
              <a:extLst>
                <a:ext uri="{FF2B5EF4-FFF2-40B4-BE49-F238E27FC236}">
                  <a16:creationId xmlns:a16="http://schemas.microsoft.com/office/drawing/2014/main" id="{BD6BF45F-A14E-400C-9061-9B5252F49738}"/>
                </a:ext>
              </a:extLst>
            </p:cNvPr>
            <p:cNvSpPr/>
            <p:nvPr>
              <p:custDataLst>
                <p:tags r:id="rId35"/>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b="1">
                <a:solidFill>
                  <a:schemeClr val="tx1"/>
                </a:solidFill>
                <a:latin typeface="Calibri" panose="020F0502020204030204" pitchFamily="34" charset="0"/>
              </a:endParaRPr>
            </a:p>
          </p:txBody>
        </p:sp>
        <p:sp>
          <p:nvSpPr>
            <p:cNvPr id="84" name="TextBox 83">
              <a:extLst>
                <a:ext uri="{FF2B5EF4-FFF2-40B4-BE49-F238E27FC236}">
                  <a16:creationId xmlns:a16="http://schemas.microsoft.com/office/drawing/2014/main" id="{CC076C4A-5845-4965-A4BB-5770EE7FBFBA}"/>
                </a:ext>
              </a:extLst>
            </p:cNvPr>
            <p:cNvSpPr txBox="1"/>
            <p:nvPr>
              <p:custDataLst>
                <p:tags r:id="rId36"/>
              </p:custDataLst>
            </p:nvPr>
          </p:nvSpPr>
          <p:spPr bwMode="gray">
            <a:xfrm>
              <a:off x="177800" y="1327150"/>
              <a:ext cx="1524000" cy="34290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1"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a:t>Text</a:t>
              </a:r>
            </a:p>
          </p:txBody>
        </p:sp>
        <p:sp>
          <p:nvSpPr>
            <p:cNvPr id="85" name="Freeform 88">
              <a:extLst>
                <a:ext uri="{FF2B5EF4-FFF2-40B4-BE49-F238E27FC236}">
                  <a16:creationId xmlns:a16="http://schemas.microsoft.com/office/drawing/2014/main" id="{270B316B-66D8-4C44-861A-F871E25C1DCB}"/>
                </a:ext>
              </a:extLst>
            </p:cNvPr>
            <p:cNvSpPr/>
            <p:nvPr>
              <p:custDataLst>
                <p:tags r:id="rId37"/>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fr-FR" sz="1224" b="1">
                <a:solidFill>
                  <a:schemeClr val="tx1"/>
                </a:solidFill>
                <a:latin typeface="Calibri" panose="020F0502020204030204" pitchFamily="34" charset="0"/>
              </a:endParaRPr>
            </a:p>
          </p:txBody>
        </p:sp>
        <p:sp>
          <p:nvSpPr>
            <p:cNvPr id="86" name="TextBox 85">
              <a:extLst>
                <a:ext uri="{FF2B5EF4-FFF2-40B4-BE49-F238E27FC236}">
                  <a16:creationId xmlns:a16="http://schemas.microsoft.com/office/drawing/2014/main" id="{7B4B6F55-EA6D-4B46-91A2-DAC553147692}"/>
                </a:ext>
              </a:extLst>
            </p:cNvPr>
            <p:cNvSpPr txBox="1"/>
            <p:nvPr>
              <p:custDataLst>
                <p:tags r:id="rId38"/>
              </p:custDataLst>
            </p:nvPr>
          </p:nvSpPr>
          <p:spPr bwMode="gray">
            <a:xfrm>
              <a:off x="177800" y="1784350"/>
              <a:ext cx="1524000" cy="34290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1" baseline="0">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Calibri" panose="020F0502020204030204" pitchFamily="34" charset="0"/>
                  <a:cs typeface="Calibri" panose="020F0502020204030204" pitchFamily="34" charset="0"/>
                </a:defRPr>
              </a:lvl2pPr>
              <a:lvl3pPr marL="457200" lvl="2" indent="-261938"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3pPr>
              <a:lvl4pPr marL="614363" lvl="3" indent="-155575" defTabSz="895350" eaLnBrk="1" latinLnBrk="0" hangingPunct="1">
                <a:buClr>
                  <a:schemeClr val="tx2"/>
                </a:buClr>
                <a:buSzPct val="120000"/>
                <a:buFont typeface="Arial" charset="0"/>
                <a:buChar char="▫"/>
                <a:defRPr sz="1400" baseline="0">
                  <a:latin typeface="Calibri" panose="020F0502020204030204" pitchFamily="34" charset="0"/>
                  <a:cs typeface="Calibri" panose="020F0502020204030204" pitchFamily="34" charset="0"/>
                </a:defRPr>
              </a:lvl4pPr>
              <a:lvl5pPr marL="749808" lvl="4" indent="-130175" defTabSz="895350" eaLnBrk="1" latinLnBrk="0" hangingPunct="1">
                <a:buClr>
                  <a:schemeClr val="tx2"/>
                </a:buClr>
                <a:buSzPct val="89000"/>
                <a:buFont typeface="Arial" charset="0"/>
                <a:buChar char="-"/>
                <a:defRPr sz="1400" baseline="0">
                  <a:latin typeface="Calibri" panose="020F0502020204030204" pitchFamily="34" charset="0"/>
                  <a:cs typeface="Calibri" panose="020F050202020403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fr-FR" sz="1224" b="1" baseline="0"/>
                <a:t>Text</a:t>
              </a:r>
            </a:p>
          </p:txBody>
        </p:sp>
      </p:grpSp>
      <p:sp>
        <p:nvSpPr>
          <p:cNvPr id="87" name="SingleChevron" hidden="1">
            <a:extLst>
              <a:ext uri="{FF2B5EF4-FFF2-40B4-BE49-F238E27FC236}">
                <a16:creationId xmlns:a16="http://schemas.microsoft.com/office/drawing/2014/main" id="{263E6548-6B4D-4F8D-9562-698C51415045}"/>
              </a:ext>
            </a:extLst>
          </p:cNvPr>
          <p:cNvSpPr>
            <a:spLocks noChangeAspect="1"/>
          </p:cNvSpPr>
          <p:nvPr>
            <p:custDataLst>
              <p:tags r:id="rId14"/>
            </p:custDataLst>
          </p:nvPr>
        </p:nvSpPr>
        <p:spPr bwMode="gray">
          <a:xfrm>
            <a:off x="2888072" y="6579681"/>
            <a:ext cx="510250" cy="2246046"/>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nvGrpSpPr>
          <p:cNvPr id="88" name="DoubleChevron2" hidden="1">
            <a:extLst>
              <a:ext uri="{FF2B5EF4-FFF2-40B4-BE49-F238E27FC236}">
                <a16:creationId xmlns:a16="http://schemas.microsoft.com/office/drawing/2014/main" id="{B9EC6D31-4DF9-420D-9768-63763C9C8322}"/>
              </a:ext>
            </a:extLst>
          </p:cNvPr>
          <p:cNvGrpSpPr>
            <a:grpSpLocks noChangeAspect="1"/>
          </p:cNvGrpSpPr>
          <p:nvPr>
            <p:custDataLst>
              <p:tags r:id="rId15"/>
            </p:custDataLst>
          </p:nvPr>
        </p:nvGrpSpPr>
        <p:grpSpPr bwMode="gray">
          <a:xfrm>
            <a:off x="3858831" y="6579681"/>
            <a:ext cx="951188" cy="2246046"/>
            <a:chOff x="1270000" y="1270000"/>
            <a:chExt cx="2951957" cy="3619500"/>
          </a:xfrm>
          <a:solidFill>
            <a:schemeClr val="accent1"/>
          </a:solidFill>
        </p:grpSpPr>
        <p:sp>
          <p:nvSpPr>
            <p:cNvPr id="89" name="Chevron1">
              <a:extLst>
                <a:ext uri="{FF2B5EF4-FFF2-40B4-BE49-F238E27FC236}">
                  <a16:creationId xmlns:a16="http://schemas.microsoft.com/office/drawing/2014/main" id="{DF2B2D99-2ADB-4A79-AB45-1653C4DC69B6}"/>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sp>
          <p:nvSpPr>
            <p:cNvPr id="90" name="Chevron2">
              <a:extLst>
                <a:ext uri="{FF2B5EF4-FFF2-40B4-BE49-F238E27FC236}">
                  <a16:creationId xmlns:a16="http://schemas.microsoft.com/office/drawing/2014/main" id="{92E11FD0-7A18-4033-BB45-BEC12640DDCF}"/>
                </a:ext>
              </a:extLst>
            </p:cNvPr>
            <p:cNvSpPr>
              <a:spLocks noChangeAspect="1"/>
            </p:cNvSpPr>
            <p:nvPr>
              <p:custDataLst>
                <p:tags r:id="rId34"/>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grpSp>
        <p:nvGrpSpPr>
          <p:cNvPr id="91" name="DoubleChevron" hidden="1">
            <a:extLst>
              <a:ext uri="{FF2B5EF4-FFF2-40B4-BE49-F238E27FC236}">
                <a16:creationId xmlns:a16="http://schemas.microsoft.com/office/drawing/2014/main" id="{4F7514FF-0993-4306-8EDE-AA26BFBE26FB}"/>
              </a:ext>
            </a:extLst>
          </p:cNvPr>
          <p:cNvGrpSpPr>
            <a:grpSpLocks noChangeAspect="1"/>
          </p:cNvGrpSpPr>
          <p:nvPr>
            <p:custDataLst>
              <p:tags r:id="rId16"/>
            </p:custDataLst>
          </p:nvPr>
        </p:nvGrpSpPr>
        <p:grpSpPr bwMode="gray">
          <a:xfrm>
            <a:off x="3240455" y="6579681"/>
            <a:ext cx="776245" cy="2246046"/>
            <a:chOff x="1270000" y="1270000"/>
            <a:chExt cx="2409032" cy="3619500"/>
          </a:xfrm>
          <a:solidFill>
            <a:schemeClr val="accent1"/>
          </a:solidFill>
        </p:grpSpPr>
        <p:sp>
          <p:nvSpPr>
            <p:cNvPr id="92" name="Chevron1">
              <a:extLst>
                <a:ext uri="{FF2B5EF4-FFF2-40B4-BE49-F238E27FC236}">
                  <a16:creationId xmlns:a16="http://schemas.microsoft.com/office/drawing/2014/main" id="{44496EDA-1392-4FBA-B656-F0B054542AF1}"/>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sp>
          <p:nvSpPr>
            <p:cNvPr id="93" name="Chevron2">
              <a:extLst>
                <a:ext uri="{FF2B5EF4-FFF2-40B4-BE49-F238E27FC236}">
                  <a16:creationId xmlns:a16="http://schemas.microsoft.com/office/drawing/2014/main" id="{BBE48C51-B42B-4A79-9036-6DD94F57795F}"/>
                </a:ext>
              </a:extLst>
            </p:cNvPr>
            <p:cNvSpPr>
              <a:spLocks noChangeAspect="1"/>
            </p:cNvSpPr>
            <p:nvPr>
              <p:custDataLst>
                <p:tags r:id="rId33"/>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224">
                <a:solidFill>
                  <a:schemeClr val="tx1"/>
                </a:solidFill>
                <a:latin typeface="Calibri" panose="020F0502020204030204" pitchFamily="34" charset="0"/>
              </a:endParaRPr>
            </a:p>
          </p:txBody>
        </p:sp>
      </p:grpSp>
      <p:grpSp>
        <p:nvGrpSpPr>
          <p:cNvPr id="94" name="Moon" hidden="1">
            <a:extLst>
              <a:ext uri="{FF2B5EF4-FFF2-40B4-BE49-F238E27FC236}">
                <a16:creationId xmlns:a16="http://schemas.microsoft.com/office/drawing/2014/main" id="{D7AAEF08-FEBE-4F33-89C1-EC5F6A2519C0}"/>
              </a:ext>
            </a:extLst>
          </p:cNvPr>
          <p:cNvGrpSpPr/>
          <p:nvPr>
            <p:custDataLst>
              <p:tags r:id="rId17"/>
            </p:custDataLst>
          </p:nvPr>
        </p:nvGrpSpPr>
        <p:grpSpPr bwMode="gray">
          <a:xfrm>
            <a:off x="6547645" y="3967351"/>
            <a:ext cx="194381" cy="374341"/>
            <a:chOff x="762000" y="1270000"/>
            <a:chExt cx="254000" cy="254000"/>
          </a:xfrm>
        </p:grpSpPr>
        <p:sp>
          <p:nvSpPr>
            <p:cNvPr id="95" name="Oval 94">
              <a:extLst>
                <a:ext uri="{FF2B5EF4-FFF2-40B4-BE49-F238E27FC236}">
                  <a16:creationId xmlns:a16="http://schemas.microsoft.com/office/drawing/2014/main" id="{A7B33F8F-87E2-4B87-A65F-521EFCD61514}"/>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918">
                <a:solidFill>
                  <a:schemeClr val="tx1"/>
                </a:solidFill>
              </a:endParaRPr>
            </a:p>
          </p:txBody>
        </p:sp>
        <p:sp>
          <p:nvSpPr>
            <p:cNvPr id="96" name="Arc 95">
              <a:extLst>
                <a:ext uri="{FF2B5EF4-FFF2-40B4-BE49-F238E27FC236}">
                  <a16:creationId xmlns:a16="http://schemas.microsoft.com/office/drawing/2014/main" id="{182BC0A8-2C18-432C-99A3-1BDD8393EFF2}"/>
                </a:ext>
              </a:extLst>
            </p:cNvPr>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a:endParaRPr lang="fr-FR" sz="918"/>
            </a:p>
          </p:txBody>
        </p:sp>
      </p:grpSp>
      <p:grpSp>
        <p:nvGrpSpPr>
          <p:cNvPr id="97" name="LegendBoxes" hidden="1">
            <a:extLst>
              <a:ext uri="{FF2B5EF4-FFF2-40B4-BE49-F238E27FC236}">
                <a16:creationId xmlns:a16="http://schemas.microsoft.com/office/drawing/2014/main" id="{9A6F97DA-337D-4901-91B0-638B1BD3320E}"/>
              </a:ext>
            </a:extLst>
          </p:cNvPr>
          <p:cNvGrpSpPr/>
          <p:nvPr/>
        </p:nvGrpSpPr>
        <p:grpSpPr>
          <a:xfrm>
            <a:off x="6057927" y="1426510"/>
            <a:ext cx="689709" cy="1455252"/>
            <a:chOff x="7321783" y="632697"/>
            <a:chExt cx="901252" cy="987426"/>
          </a:xfrm>
        </p:grpSpPr>
        <p:sp>
          <p:nvSpPr>
            <p:cNvPr id="98" name="Legend1">
              <a:extLst>
                <a:ext uri="{FF2B5EF4-FFF2-40B4-BE49-F238E27FC236}">
                  <a16:creationId xmlns:a16="http://schemas.microsoft.com/office/drawing/2014/main" id="{A8BAC766-CC73-4F69-AFCB-FB5140F0B557}"/>
                </a:ext>
              </a:extLst>
            </p:cNvPr>
            <p:cNvSpPr>
              <a:spLocks noChangeArrowheads="1"/>
            </p:cNvSpPr>
            <p:nvPr/>
          </p:nvSpPr>
          <p:spPr bwMode="gray">
            <a:xfrm>
              <a:off x="7575783" y="632697"/>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1</a:t>
              </a:r>
            </a:p>
          </p:txBody>
        </p:sp>
        <p:sp>
          <p:nvSpPr>
            <p:cNvPr id="99" name="LegendRectangle1">
              <a:extLst>
                <a:ext uri="{FF2B5EF4-FFF2-40B4-BE49-F238E27FC236}">
                  <a16:creationId xmlns:a16="http://schemas.microsoft.com/office/drawing/2014/main" id="{F281776A-45A1-4322-BB2E-F9DE8EC371AD}"/>
                </a:ext>
              </a:extLst>
            </p:cNvPr>
            <p:cNvSpPr>
              <a:spLocks noChangeArrowheads="1"/>
            </p:cNvSpPr>
            <p:nvPr/>
          </p:nvSpPr>
          <p:spPr bwMode="gray">
            <a:xfrm>
              <a:off x="7321783" y="642222"/>
              <a:ext cx="165100" cy="16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3" name="Legend2">
              <a:extLst>
                <a:ext uri="{FF2B5EF4-FFF2-40B4-BE49-F238E27FC236}">
                  <a16:creationId xmlns:a16="http://schemas.microsoft.com/office/drawing/2014/main" id="{DE9E6C5F-6761-42AF-AC6B-5A66C0A863AE}"/>
                </a:ext>
              </a:extLst>
            </p:cNvPr>
            <p:cNvSpPr>
              <a:spLocks noChangeArrowheads="1"/>
            </p:cNvSpPr>
            <p:nvPr/>
          </p:nvSpPr>
          <p:spPr bwMode="gray">
            <a:xfrm>
              <a:off x="7575783" y="903631"/>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sp>
          <p:nvSpPr>
            <p:cNvPr id="134" name="LegendRectangle2">
              <a:extLst>
                <a:ext uri="{FF2B5EF4-FFF2-40B4-BE49-F238E27FC236}">
                  <a16:creationId xmlns:a16="http://schemas.microsoft.com/office/drawing/2014/main" id="{4C6C7F99-9987-42F0-95DE-59608268298A}"/>
                </a:ext>
              </a:extLst>
            </p:cNvPr>
            <p:cNvSpPr>
              <a:spLocks noChangeArrowheads="1"/>
            </p:cNvSpPr>
            <p:nvPr/>
          </p:nvSpPr>
          <p:spPr bwMode="gray">
            <a:xfrm>
              <a:off x="7321783" y="913156"/>
              <a:ext cx="165100" cy="1651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5" name="Legend3">
              <a:extLst>
                <a:ext uri="{FF2B5EF4-FFF2-40B4-BE49-F238E27FC236}">
                  <a16:creationId xmlns:a16="http://schemas.microsoft.com/office/drawing/2014/main" id="{7864A7DC-5849-460E-9CCB-263D4B4EF192}"/>
                </a:ext>
              </a:extLst>
            </p:cNvPr>
            <p:cNvSpPr>
              <a:spLocks noChangeArrowheads="1"/>
            </p:cNvSpPr>
            <p:nvPr/>
          </p:nvSpPr>
          <p:spPr bwMode="gray">
            <a:xfrm>
              <a:off x="7575783" y="1174565"/>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sp>
          <p:nvSpPr>
            <p:cNvPr id="136" name="LegendRectangle3">
              <a:extLst>
                <a:ext uri="{FF2B5EF4-FFF2-40B4-BE49-F238E27FC236}">
                  <a16:creationId xmlns:a16="http://schemas.microsoft.com/office/drawing/2014/main" id="{43BF5F36-D34E-4CBB-8511-5E33AAF3AD94}"/>
                </a:ext>
              </a:extLst>
            </p:cNvPr>
            <p:cNvSpPr>
              <a:spLocks noChangeArrowheads="1"/>
            </p:cNvSpPr>
            <p:nvPr/>
          </p:nvSpPr>
          <p:spPr bwMode="gray">
            <a:xfrm>
              <a:off x="7321783" y="1184090"/>
              <a:ext cx="165100" cy="165100"/>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37" name="Legend4">
              <a:extLst>
                <a:ext uri="{FF2B5EF4-FFF2-40B4-BE49-F238E27FC236}">
                  <a16:creationId xmlns:a16="http://schemas.microsoft.com/office/drawing/2014/main" id="{9774B266-4772-48ED-AB37-9F446220942C}"/>
                </a:ext>
              </a:extLst>
            </p:cNvPr>
            <p:cNvSpPr>
              <a:spLocks noChangeArrowheads="1"/>
            </p:cNvSpPr>
            <p:nvPr/>
          </p:nvSpPr>
          <p:spPr bwMode="gray">
            <a:xfrm>
              <a:off x="7575783" y="1445498"/>
              <a:ext cx="647252" cy="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4</a:t>
              </a:r>
            </a:p>
          </p:txBody>
        </p:sp>
        <p:sp>
          <p:nvSpPr>
            <p:cNvPr id="138" name="LegendRectangle4">
              <a:extLst>
                <a:ext uri="{FF2B5EF4-FFF2-40B4-BE49-F238E27FC236}">
                  <a16:creationId xmlns:a16="http://schemas.microsoft.com/office/drawing/2014/main" id="{A6CA4E45-7C95-4147-AA4C-CEB6A8417482}"/>
                </a:ext>
              </a:extLst>
            </p:cNvPr>
            <p:cNvSpPr>
              <a:spLocks noChangeArrowheads="1"/>
            </p:cNvSpPr>
            <p:nvPr/>
          </p:nvSpPr>
          <p:spPr bwMode="gray">
            <a:xfrm>
              <a:off x="7321783" y="1455023"/>
              <a:ext cx="165100" cy="165100"/>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grpSp>
        <p:nvGrpSpPr>
          <p:cNvPr id="139" name="LegendLines" hidden="1">
            <a:extLst>
              <a:ext uri="{FF2B5EF4-FFF2-40B4-BE49-F238E27FC236}">
                <a16:creationId xmlns:a16="http://schemas.microsoft.com/office/drawing/2014/main" id="{076ADA8A-3A18-41F1-99C8-CFD169EB2935}"/>
              </a:ext>
            </a:extLst>
          </p:cNvPr>
          <p:cNvGrpSpPr/>
          <p:nvPr/>
        </p:nvGrpSpPr>
        <p:grpSpPr>
          <a:xfrm>
            <a:off x="5822244" y="1426511"/>
            <a:ext cx="925397" cy="946091"/>
            <a:chOff x="5402413" y="632697"/>
            <a:chExt cx="1209227" cy="641947"/>
          </a:xfrm>
        </p:grpSpPr>
        <p:sp>
          <p:nvSpPr>
            <p:cNvPr id="140" name="LineLegend1">
              <a:extLst>
                <a:ext uri="{FF2B5EF4-FFF2-40B4-BE49-F238E27FC236}">
                  <a16:creationId xmlns:a16="http://schemas.microsoft.com/office/drawing/2014/main" id="{42C29B3A-7042-4E0A-ADC7-2946D72AE6D9}"/>
                </a:ext>
              </a:extLst>
            </p:cNvPr>
            <p:cNvSpPr>
              <a:spLocks noChangeShapeType="1"/>
            </p:cNvSpPr>
            <p:nvPr/>
          </p:nvSpPr>
          <p:spPr bwMode="gray">
            <a:xfrm>
              <a:off x="5402413" y="724772"/>
              <a:ext cx="457201"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1" name="Legend1">
              <a:extLst>
                <a:ext uri="{FF2B5EF4-FFF2-40B4-BE49-F238E27FC236}">
                  <a16:creationId xmlns:a16="http://schemas.microsoft.com/office/drawing/2014/main" id="{F6F4F4F7-2756-4009-9DDF-B39EBFB1DDEB}"/>
                </a:ext>
              </a:extLst>
            </p:cNvPr>
            <p:cNvSpPr>
              <a:spLocks noChangeArrowheads="1"/>
            </p:cNvSpPr>
            <p:nvPr/>
          </p:nvSpPr>
          <p:spPr bwMode="gray">
            <a:xfrm>
              <a:off x="5964389" y="632697"/>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a:t>
              </a:r>
              <a:r>
                <a:rPr lang="fr-FR" sz="918" baseline="0" noProof="0">
                  <a:latin typeface="+mn-lt"/>
                </a:rPr>
                <a:t>1</a:t>
              </a:r>
              <a:endParaRPr lang="fr-FR" sz="918" noProof="0">
                <a:latin typeface="+mn-lt"/>
              </a:endParaRPr>
            </a:p>
          </p:txBody>
        </p:sp>
        <p:sp>
          <p:nvSpPr>
            <p:cNvPr id="142" name="LineLegend2">
              <a:extLst>
                <a:ext uri="{FF2B5EF4-FFF2-40B4-BE49-F238E27FC236}">
                  <a16:creationId xmlns:a16="http://schemas.microsoft.com/office/drawing/2014/main" id="{6D043BA6-3F70-4225-A293-0061DA486C75}"/>
                </a:ext>
              </a:extLst>
            </p:cNvPr>
            <p:cNvSpPr>
              <a:spLocks noChangeShapeType="1"/>
            </p:cNvSpPr>
            <p:nvPr/>
          </p:nvSpPr>
          <p:spPr bwMode="gray">
            <a:xfrm>
              <a:off x="5402413" y="997823"/>
              <a:ext cx="457201"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3" name="Legend2">
              <a:extLst>
                <a:ext uri="{FF2B5EF4-FFF2-40B4-BE49-F238E27FC236}">
                  <a16:creationId xmlns:a16="http://schemas.microsoft.com/office/drawing/2014/main" id="{6118CE42-C583-4AA7-872A-4F73C097A646}"/>
                </a:ext>
              </a:extLst>
            </p:cNvPr>
            <p:cNvSpPr>
              <a:spLocks noChangeArrowheads="1"/>
            </p:cNvSpPr>
            <p:nvPr/>
          </p:nvSpPr>
          <p:spPr bwMode="gray">
            <a:xfrm>
              <a:off x="5964389" y="905748"/>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sp>
          <p:nvSpPr>
            <p:cNvPr id="144" name="LineLegend3">
              <a:extLst>
                <a:ext uri="{FF2B5EF4-FFF2-40B4-BE49-F238E27FC236}">
                  <a16:creationId xmlns:a16="http://schemas.microsoft.com/office/drawing/2014/main" id="{742DD516-9DAC-4A01-BACF-AB2478AD1F87}"/>
                </a:ext>
              </a:extLst>
            </p:cNvPr>
            <p:cNvSpPr>
              <a:spLocks noChangeShapeType="1"/>
            </p:cNvSpPr>
            <p:nvPr/>
          </p:nvSpPr>
          <p:spPr bwMode="gray">
            <a:xfrm>
              <a:off x="5402413" y="1270873"/>
              <a:ext cx="457201"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fr-FR" sz="918" noProof="0">
                <a:latin typeface="+mn-lt"/>
              </a:endParaRPr>
            </a:p>
          </p:txBody>
        </p:sp>
        <p:sp>
          <p:nvSpPr>
            <p:cNvPr id="145" name="Legend3">
              <a:extLst>
                <a:ext uri="{FF2B5EF4-FFF2-40B4-BE49-F238E27FC236}">
                  <a16:creationId xmlns:a16="http://schemas.microsoft.com/office/drawing/2014/main" id="{D8AFF302-8D6D-42C6-988C-EA0CFA73A1F7}"/>
                </a:ext>
              </a:extLst>
            </p:cNvPr>
            <p:cNvSpPr>
              <a:spLocks noChangeArrowheads="1"/>
            </p:cNvSpPr>
            <p:nvPr/>
          </p:nvSpPr>
          <p:spPr bwMode="gray">
            <a:xfrm>
              <a:off x="5964389" y="1178798"/>
              <a:ext cx="647251"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grpSp>
      <p:grpSp>
        <p:nvGrpSpPr>
          <p:cNvPr id="146" name="LegendMoons" hidden="1">
            <a:extLst>
              <a:ext uri="{FF2B5EF4-FFF2-40B4-BE49-F238E27FC236}">
                <a16:creationId xmlns:a16="http://schemas.microsoft.com/office/drawing/2014/main" id="{B8EC707B-D63A-46BE-A7BF-2A88F9643FD4}"/>
              </a:ext>
            </a:extLst>
          </p:cNvPr>
          <p:cNvGrpSpPr/>
          <p:nvPr/>
        </p:nvGrpSpPr>
        <p:grpSpPr>
          <a:xfrm>
            <a:off x="6006901" y="1426511"/>
            <a:ext cx="740733" cy="1925522"/>
            <a:chOff x="8520989" y="632697"/>
            <a:chExt cx="967927" cy="1306516"/>
          </a:xfrm>
        </p:grpSpPr>
        <p:grpSp>
          <p:nvGrpSpPr>
            <p:cNvPr id="147" name="MoonLegend1">
              <a:extLst>
                <a:ext uri="{FF2B5EF4-FFF2-40B4-BE49-F238E27FC236}">
                  <a16:creationId xmlns:a16="http://schemas.microsoft.com/office/drawing/2014/main" id="{A4E0DD49-E863-4725-BF0A-6C9C318F07FD}"/>
                </a:ext>
              </a:extLst>
            </p:cNvPr>
            <p:cNvGrpSpPr>
              <a:grpSpLocks noChangeAspect="1"/>
            </p:cNvGrpSpPr>
            <p:nvPr>
              <p:custDataLst>
                <p:tags r:id="rId18"/>
              </p:custDataLst>
            </p:nvPr>
          </p:nvGrpSpPr>
          <p:grpSpPr bwMode="gray">
            <a:xfrm>
              <a:off x="8520989" y="632697"/>
              <a:ext cx="209550" cy="209551"/>
              <a:chOff x="4533" y="183"/>
              <a:chExt cx="144" cy="144"/>
            </a:xfrm>
          </p:grpSpPr>
          <p:sp>
            <p:nvSpPr>
              <p:cNvPr id="165" name="Oval 38">
                <a:extLst>
                  <a:ext uri="{FF2B5EF4-FFF2-40B4-BE49-F238E27FC236}">
                    <a16:creationId xmlns:a16="http://schemas.microsoft.com/office/drawing/2014/main" id="{FE085273-CF20-4CB8-B287-19A5B493BE0D}"/>
                  </a:ext>
                </a:extLst>
              </p:cNvPr>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6" name="Arc 39">
                <a:extLst>
                  <a:ext uri="{FF2B5EF4-FFF2-40B4-BE49-F238E27FC236}">
                    <a16:creationId xmlns:a16="http://schemas.microsoft.com/office/drawing/2014/main" id="{1B269334-25B4-4F57-AB4E-BC39D6C7FED8}"/>
                  </a:ext>
                </a:extLst>
              </p:cNvPr>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48" name="Legend1">
              <a:extLst>
                <a:ext uri="{FF2B5EF4-FFF2-40B4-BE49-F238E27FC236}">
                  <a16:creationId xmlns:a16="http://schemas.microsoft.com/office/drawing/2014/main" id="{F387DD87-4770-4E79-B193-4E6BC78443FA}"/>
                </a:ext>
              </a:extLst>
            </p:cNvPr>
            <p:cNvSpPr>
              <a:spLocks noChangeArrowheads="1"/>
            </p:cNvSpPr>
            <p:nvPr/>
          </p:nvSpPr>
          <p:spPr bwMode="gray">
            <a:xfrm>
              <a:off x="8841663" y="645139"/>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1</a:t>
              </a:r>
            </a:p>
          </p:txBody>
        </p:sp>
        <p:grpSp>
          <p:nvGrpSpPr>
            <p:cNvPr id="149" name="MoonLegend2">
              <a:extLst>
                <a:ext uri="{FF2B5EF4-FFF2-40B4-BE49-F238E27FC236}">
                  <a16:creationId xmlns:a16="http://schemas.microsoft.com/office/drawing/2014/main" id="{5F8359F8-620B-4000-98B8-269DD59C5B3E}"/>
                </a:ext>
              </a:extLst>
            </p:cNvPr>
            <p:cNvGrpSpPr>
              <a:grpSpLocks noChangeAspect="1"/>
            </p:cNvGrpSpPr>
            <p:nvPr>
              <p:custDataLst>
                <p:tags r:id="rId19"/>
              </p:custDataLst>
            </p:nvPr>
          </p:nvGrpSpPr>
          <p:grpSpPr bwMode="gray">
            <a:xfrm>
              <a:off x="8520989" y="906938"/>
              <a:ext cx="209550" cy="209551"/>
              <a:chOff x="1694" y="2044"/>
              <a:chExt cx="160" cy="160"/>
            </a:xfrm>
          </p:grpSpPr>
          <p:sp>
            <p:nvSpPr>
              <p:cNvPr id="163" name="Oval 41">
                <a:extLst>
                  <a:ext uri="{FF2B5EF4-FFF2-40B4-BE49-F238E27FC236}">
                    <a16:creationId xmlns:a16="http://schemas.microsoft.com/office/drawing/2014/main" id="{0ADA6EF0-1E64-442A-9929-358F3F3CEC6F}"/>
                  </a:ext>
                </a:extLst>
              </p:cNvPr>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4" name="Arc 42">
                <a:extLst>
                  <a:ext uri="{FF2B5EF4-FFF2-40B4-BE49-F238E27FC236}">
                    <a16:creationId xmlns:a16="http://schemas.microsoft.com/office/drawing/2014/main" id="{408A390B-45CF-4228-A22D-C04068258BDD}"/>
                  </a:ext>
                </a:extLst>
              </p:cNvPr>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0" name="Legend2">
              <a:extLst>
                <a:ext uri="{FF2B5EF4-FFF2-40B4-BE49-F238E27FC236}">
                  <a16:creationId xmlns:a16="http://schemas.microsoft.com/office/drawing/2014/main" id="{7B11333F-734F-4222-9671-DE0C5E117C4A}"/>
                </a:ext>
              </a:extLst>
            </p:cNvPr>
            <p:cNvSpPr>
              <a:spLocks noChangeArrowheads="1"/>
            </p:cNvSpPr>
            <p:nvPr/>
          </p:nvSpPr>
          <p:spPr bwMode="gray">
            <a:xfrm>
              <a:off x="8841663" y="919380"/>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2</a:t>
              </a:r>
            </a:p>
          </p:txBody>
        </p:sp>
        <p:grpSp>
          <p:nvGrpSpPr>
            <p:cNvPr id="151" name="MoonLegend4">
              <a:extLst>
                <a:ext uri="{FF2B5EF4-FFF2-40B4-BE49-F238E27FC236}">
                  <a16:creationId xmlns:a16="http://schemas.microsoft.com/office/drawing/2014/main" id="{8DCC4836-90F6-4311-AAA8-2177C6564B21}"/>
                </a:ext>
              </a:extLst>
            </p:cNvPr>
            <p:cNvGrpSpPr>
              <a:grpSpLocks noChangeAspect="1"/>
            </p:cNvGrpSpPr>
            <p:nvPr>
              <p:custDataLst>
                <p:tags r:id="rId20"/>
              </p:custDataLst>
            </p:nvPr>
          </p:nvGrpSpPr>
          <p:grpSpPr bwMode="gray">
            <a:xfrm>
              <a:off x="8520989" y="1455420"/>
              <a:ext cx="209550" cy="209551"/>
              <a:chOff x="4495" y="1198"/>
              <a:chExt cx="160" cy="160"/>
            </a:xfrm>
          </p:grpSpPr>
          <p:sp>
            <p:nvSpPr>
              <p:cNvPr id="161" name="Oval 47">
                <a:extLst>
                  <a:ext uri="{FF2B5EF4-FFF2-40B4-BE49-F238E27FC236}">
                    <a16:creationId xmlns:a16="http://schemas.microsoft.com/office/drawing/2014/main" id="{F4C2D3D9-E3FB-4B2F-9110-C57A9EB034F9}"/>
                  </a:ext>
                </a:extLst>
              </p:cNvPr>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2" name="Arc 48">
                <a:extLst>
                  <a:ext uri="{FF2B5EF4-FFF2-40B4-BE49-F238E27FC236}">
                    <a16:creationId xmlns:a16="http://schemas.microsoft.com/office/drawing/2014/main" id="{32AAF5C3-7FCC-44BB-83D6-CCC85DD4E19B}"/>
                  </a:ext>
                </a:extLst>
              </p:cNvPr>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2" name="Legend4">
              <a:extLst>
                <a:ext uri="{FF2B5EF4-FFF2-40B4-BE49-F238E27FC236}">
                  <a16:creationId xmlns:a16="http://schemas.microsoft.com/office/drawing/2014/main" id="{DDC2C26E-D9D9-4250-B063-A827CADDE9F8}"/>
                </a:ext>
              </a:extLst>
            </p:cNvPr>
            <p:cNvSpPr>
              <a:spLocks noChangeArrowheads="1"/>
            </p:cNvSpPr>
            <p:nvPr/>
          </p:nvSpPr>
          <p:spPr bwMode="gray">
            <a:xfrm>
              <a:off x="8841663" y="1467862"/>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4</a:t>
              </a:r>
            </a:p>
          </p:txBody>
        </p:sp>
        <p:grpSp>
          <p:nvGrpSpPr>
            <p:cNvPr id="153" name="MoonLegend5">
              <a:extLst>
                <a:ext uri="{FF2B5EF4-FFF2-40B4-BE49-F238E27FC236}">
                  <a16:creationId xmlns:a16="http://schemas.microsoft.com/office/drawing/2014/main" id="{B81FA4C7-7C27-470C-9524-F53EE1A88BB5}"/>
                </a:ext>
              </a:extLst>
            </p:cNvPr>
            <p:cNvGrpSpPr>
              <a:grpSpLocks noChangeAspect="1"/>
            </p:cNvGrpSpPr>
            <p:nvPr>
              <p:custDataLst>
                <p:tags r:id="rId21"/>
              </p:custDataLst>
            </p:nvPr>
          </p:nvGrpSpPr>
          <p:grpSpPr bwMode="gray">
            <a:xfrm>
              <a:off x="8520989" y="1729662"/>
              <a:ext cx="209550" cy="209551"/>
              <a:chOff x="4495" y="1440"/>
              <a:chExt cx="160" cy="160"/>
            </a:xfrm>
          </p:grpSpPr>
          <p:sp>
            <p:nvSpPr>
              <p:cNvPr id="159" name="Oval 50">
                <a:extLst>
                  <a:ext uri="{FF2B5EF4-FFF2-40B4-BE49-F238E27FC236}">
                    <a16:creationId xmlns:a16="http://schemas.microsoft.com/office/drawing/2014/main" id="{2FB9A6B2-CAE2-452B-9C64-59A33801A055}"/>
                  </a:ext>
                </a:extLst>
              </p:cNvPr>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60" name="Oval 51">
                <a:extLst>
                  <a:ext uri="{FF2B5EF4-FFF2-40B4-BE49-F238E27FC236}">
                    <a16:creationId xmlns:a16="http://schemas.microsoft.com/office/drawing/2014/main" id="{642C52C2-750E-44D1-A911-C3645820EE46}"/>
                  </a:ext>
                </a:extLst>
              </p:cNvPr>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sp>
          <p:nvSpPr>
            <p:cNvPr id="154" name="Legend5">
              <a:extLst>
                <a:ext uri="{FF2B5EF4-FFF2-40B4-BE49-F238E27FC236}">
                  <a16:creationId xmlns:a16="http://schemas.microsoft.com/office/drawing/2014/main" id="{C7CFAD25-1E16-4FFA-BB78-DB34DA529874}"/>
                </a:ext>
              </a:extLst>
            </p:cNvPr>
            <p:cNvSpPr>
              <a:spLocks noChangeArrowheads="1"/>
            </p:cNvSpPr>
            <p:nvPr/>
          </p:nvSpPr>
          <p:spPr bwMode="gray">
            <a:xfrm>
              <a:off x="8841663" y="1742104"/>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5</a:t>
              </a:r>
            </a:p>
          </p:txBody>
        </p:sp>
        <p:sp>
          <p:nvSpPr>
            <p:cNvPr id="155" name="Legend3">
              <a:extLst>
                <a:ext uri="{FF2B5EF4-FFF2-40B4-BE49-F238E27FC236}">
                  <a16:creationId xmlns:a16="http://schemas.microsoft.com/office/drawing/2014/main" id="{D756C8D7-6783-4D0A-AD77-CCD038C39BB2}"/>
                </a:ext>
              </a:extLst>
            </p:cNvPr>
            <p:cNvSpPr>
              <a:spLocks noChangeArrowheads="1"/>
            </p:cNvSpPr>
            <p:nvPr/>
          </p:nvSpPr>
          <p:spPr bwMode="gray">
            <a:xfrm>
              <a:off x="8841663" y="1193621"/>
              <a:ext cx="647253" cy="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spAutoFit/>
            </a:bodyPr>
            <a:lstStyle/>
            <a:p>
              <a:pPr defTabSz="699053">
                <a:buClr>
                  <a:schemeClr val="tx2"/>
                </a:buClr>
              </a:pPr>
              <a:r>
                <a:rPr lang="fr-FR" sz="918" noProof="0">
                  <a:latin typeface="+mn-lt"/>
                </a:rPr>
                <a:t>Légende 3</a:t>
              </a:r>
            </a:p>
          </p:txBody>
        </p:sp>
        <p:grpSp>
          <p:nvGrpSpPr>
            <p:cNvPr id="156" name="MoonLegend3">
              <a:extLst>
                <a:ext uri="{FF2B5EF4-FFF2-40B4-BE49-F238E27FC236}">
                  <a16:creationId xmlns:a16="http://schemas.microsoft.com/office/drawing/2014/main" id="{4CC3930C-6F8A-4AB5-98EB-CDA6729C1731}"/>
                </a:ext>
              </a:extLst>
            </p:cNvPr>
            <p:cNvGrpSpPr>
              <a:grpSpLocks noChangeAspect="1"/>
            </p:cNvGrpSpPr>
            <p:nvPr>
              <p:custDataLst>
                <p:tags r:id="rId22"/>
              </p:custDataLst>
            </p:nvPr>
          </p:nvGrpSpPr>
          <p:grpSpPr bwMode="gray">
            <a:xfrm>
              <a:off x="8520989" y="1181179"/>
              <a:ext cx="209550" cy="209551"/>
              <a:chOff x="4495" y="1198"/>
              <a:chExt cx="160" cy="160"/>
            </a:xfrm>
          </p:grpSpPr>
          <p:sp>
            <p:nvSpPr>
              <p:cNvPr id="157" name="Oval 47">
                <a:extLst>
                  <a:ext uri="{FF2B5EF4-FFF2-40B4-BE49-F238E27FC236}">
                    <a16:creationId xmlns:a16="http://schemas.microsoft.com/office/drawing/2014/main" id="{1F5F8535-B830-4B2C-B023-4DB4837D73DD}"/>
                  </a:ext>
                </a:extLst>
              </p:cNvPr>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sp>
            <p:nvSpPr>
              <p:cNvPr id="158" name="Arc 48">
                <a:extLst>
                  <a:ext uri="{FF2B5EF4-FFF2-40B4-BE49-F238E27FC236}">
                    <a16:creationId xmlns:a16="http://schemas.microsoft.com/office/drawing/2014/main" id="{7FF1695F-9483-49DA-8790-9FBEC8A250A1}"/>
                  </a:ext>
                </a:extLst>
              </p:cNvPr>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918" noProof="0">
                  <a:latin typeface="+mn-lt"/>
                </a:endParaRPr>
              </a:p>
            </p:txBody>
          </p:sp>
        </p:grpSp>
      </p:grpSp>
      <p:sp>
        <p:nvSpPr>
          <p:cNvPr id="9" name="Working Draft" hidden="1">
            <a:extLst>
              <a:ext uri="{FF2B5EF4-FFF2-40B4-BE49-F238E27FC236}">
                <a16:creationId xmlns:a16="http://schemas.microsoft.com/office/drawing/2014/main" id="{59F64829-5B70-4497-83D6-908D4473FF57}"/>
              </a:ext>
            </a:extLst>
          </p:cNvPr>
          <p:cNvSpPr txBox="1"/>
          <p:nvPr/>
        </p:nvSpPr>
        <p:spPr>
          <a:xfrm rot="5400000">
            <a:off x="4937700" y="3797058"/>
            <a:ext cx="3743411" cy="164865"/>
          </a:xfrm>
          <a:prstGeom prst="rect">
            <a:avLst/>
          </a:prstGeom>
          <a:noFill/>
        </p:spPr>
        <p:txBody>
          <a:bodyPr vert="horz" rtlCol="0">
            <a:spAutoFit/>
          </a:bodyPr>
          <a:lstStyle/>
          <a:p>
            <a:r>
              <a:rPr lang="en-GB" sz="459">
                <a:solidFill>
                  <a:srgbClr val="808080"/>
                </a:solidFill>
              </a:rPr>
              <a:t>Last Modified 01/02/2019 18:12 Romance Standard Time</a:t>
            </a:r>
            <a:endParaRPr lang="fr-FR" sz="459">
              <a:solidFill>
                <a:srgbClr val="808080"/>
              </a:solidFill>
            </a:endParaRPr>
          </a:p>
        </p:txBody>
      </p:sp>
      <p:sp>
        <p:nvSpPr>
          <p:cNvPr id="12" name="Printed" hidden="1">
            <a:extLst>
              <a:ext uri="{FF2B5EF4-FFF2-40B4-BE49-F238E27FC236}">
                <a16:creationId xmlns:a16="http://schemas.microsoft.com/office/drawing/2014/main" id="{EE60C0EE-F6AF-45FF-87D6-93EC8873437F}"/>
              </a:ext>
            </a:extLst>
          </p:cNvPr>
          <p:cNvSpPr txBox="1"/>
          <p:nvPr/>
        </p:nvSpPr>
        <p:spPr>
          <a:xfrm rot="5400000">
            <a:off x="5873553" y="6604614"/>
            <a:ext cx="1871705" cy="164865"/>
          </a:xfrm>
          <a:prstGeom prst="rect">
            <a:avLst/>
          </a:prstGeom>
          <a:noFill/>
        </p:spPr>
        <p:txBody>
          <a:bodyPr vert="horz" rtlCol="0">
            <a:spAutoFit/>
          </a:bodyPr>
          <a:lstStyle/>
          <a:p>
            <a:r>
              <a:rPr lang="en-GB" sz="459">
                <a:solidFill>
                  <a:srgbClr val="808080"/>
                </a:solidFill>
              </a:rPr>
              <a:t>Printed 18/12/2018 15:24 Romance Standard Time</a:t>
            </a:r>
            <a:endParaRPr lang="fr-FR" sz="459">
              <a:solidFill>
                <a:srgbClr val="808080"/>
              </a:solidFill>
            </a:endParaRPr>
          </a:p>
        </p:txBody>
      </p:sp>
      <p:sp>
        <p:nvSpPr>
          <p:cNvPr id="4" name="Slide Number">
            <a:extLst>
              <a:ext uri="{FF2B5EF4-FFF2-40B4-BE49-F238E27FC236}">
                <a16:creationId xmlns:a16="http://schemas.microsoft.com/office/drawing/2014/main" id="{E32BE85A-6509-4DD0-B911-E98CAF26BDC6}"/>
              </a:ext>
            </a:extLst>
          </p:cNvPr>
          <p:cNvSpPr txBox="1">
            <a:spLocks/>
          </p:cNvSpPr>
          <p:nvPr userDrawn="1"/>
        </p:nvSpPr>
        <p:spPr bwMode="gray">
          <a:xfrm>
            <a:off x="6576916" y="9460425"/>
            <a:ext cx="165109" cy="117725"/>
          </a:xfrm>
          <a:prstGeom prst="rect">
            <a:avLst/>
          </a:prstGeom>
        </p:spPr>
        <p:txBody>
          <a:bodyPr vert="horz" wrap="none" lIns="0" tIns="0" rIns="0" bIns="0" rtlCol="0" anchor="ctr">
            <a:spAutoFit/>
          </a:bodyPr>
          <a:lstStyle>
            <a:defPPr>
              <a:defRPr lang="fr-FR"/>
            </a:defPPr>
            <a:lvl1pPr>
              <a:defRPr sz="1000" baseline="0">
                <a:latin typeface="+mn-lt"/>
              </a:defRPr>
            </a:lvl1pPr>
          </a:lstStyle>
          <a:p>
            <a:pPr algn="r">
              <a:buClr>
                <a:schemeClr val="tx2"/>
              </a:buClr>
            </a:pPr>
            <a:fld id="{42C328C1-A84F-4A39-A664-DBA00541A8C6}" type="slidenum">
              <a:rPr lang="fr-FR" sz="765" baseline="0" noProof="0" smtClean="0">
                <a:solidFill>
                  <a:schemeClr val="tx1"/>
                </a:solidFill>
                <a:latin typeface="+mn-lt"/>
              </a:rPr>
              <a:pPr algn="r">
                <a:buClr>
                  <a:schemeClr val="tx2"/>
                </a:buClr>
              </a:pPr>
              <a:t>‹N°›</a:t>
            </a:fld>
            <a:endParaRPr lang="fr-FR" sz="765" baseline="0" noProof="0">
              <a:solidFill>
                <a:schemeClr val="tx1"/>
              </a:solidFill>
              <a:latin typeface="+mn-lt"/>
            </a:endParaRPr>
          </a:p>
        </p:txBody>
      </p:sp>
      <p:sp>
        <p:nvSpPr>
          <p:cNvPr id="5" name="Footer Placeholder 4">
            <a:extLst>
              <a:ext uri="{FF2B5EF4-FFF2-40B4-BE49-F238E27FC236}">
                <a16:creationId xmlns:a16="http://schemas.microsoft.com/office/drawing/2014/main" id="{9BB07DBF-504C-4ADD-B429-1603B5362D20}"/>
              </a:ext>
            </a:extLst>
          </p:cNvPr>
          <p:cNvSpPr txBox="1">
            <a:spLocks/>
          </p:cNvSpPr>
          <p:nvPr userDrawn="1"/>
        </p:nvSpPr>
        <p:spPr>
          <a:xfrm>
            <a:off x="1944501" y="9303287"/>
            <a:ext cx="3982033" cy="432000"/>
          </a:xfrm>
          <a:prstGeom prst="rect">
            <a:avLst/>
          </a:prstGeom>
        </p:spPr>
        <p:txBody>
          <a:bodyPr vert="horz" lIns="91440" tIns="45720" rIns="91440" bIns="45720" rtlCol="0" anchor="ctr"/>
          <a:lstStyle>
            <a:defPPr>
              <a:defRPr lang="fr-FR"/>
            </a:defPPr>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p>
        </p:txBody>
      </p:sp>
    </p:spTree>
    <p:extLst>
      <p:ext uri="{BB962C8B-B14F-4D97-AF65-F5344CB8AC3E}">
        <p14:creationId xmlns:p14="http://schemas.microsoft.com/office/powerpoint/2010/main" val="3257798388"/>
      </p:ext>
    </p:extLst>
  </p:cSld>
  <p:clrMap bg1="lt1" tx1="dk1" bg2="lt2" tx2="dk2" accent1="accent1" accent2="accent2" accent3="accent3" accent4="accent4" accent5="accent5" accent6="accent6" hlink="hlink" folHlink="folHlink"/>
  <p:sldLayoutIdLst>
    <p:sldLayoutId id="2147483722" r:id="rId1"/>
  </p:sldLayoutIdLst>
  <p:hf sldNum="0" hdr="0" dt="0"/>
  <p:txStyles>
    <p:titleStyle>
      <a:lvl1pPr algn="l" defTabSz="685145" rtl="0" eaLnBrk="1" fontAlgn="base" hangingPunct="1">
        <a:spcBef>
          <a:spcPct val="0"/>
        </a:spcBef>
        <a:spcAft>
          <a:spcPct val="0"/>
        </a:spcAft>
        <a:buClr>
          <a:schemeClr val="tx2"/>
        </a:buClr>
        <a:tabLst>
          <a:tab pos="206515" algn="l"/>
        </a:tabLst>
        <a:defRPr sz="1530" b="0" baseline="0">
          <a:solidFill>
            <a:schemeClr val="accent4"/>
          </a:solidFill>
          <a:latin typeface="Calibri" panose="020F0502020204030204" pitchFamily="34" charset="0"/>
          <a:ea typeface="+mj-ea"/>
          <a:cs typeface="Calibri" panose="020F0502020204030204" pitchFamily="34" charset="0"/>
        </a:defRPr>
      </a:lvl1pPr>
      <a:lvl2pPr algn="l" defTabSz="685145" rtl="0" eaLnBrk="1" fontAlgn="base" hangingPunct="1">
        <a:spcBef>
          <a:spcPct val="0"/>
        </a:spcBef>
        <a:spcAft>
          <a:spcPct val="0"/>
        </a:spcAft>
        <a:defRPr sz="1454" b="1">
          <a:solidFill>
            <a:schemeClr val="tx2"/>
          </a:solidFill>
          <a:latin typeface="Arial" charset="0"/>
        </a:defRPr>
      </a:lvl2pPr>
      <a:lvl3pPr algn="l" defTabSz="685145" rtl="0" eaLnBrk="1" fontAlgn="base" hangingPunct="1">
        <a:spcBef>
          <a:spcPct val="0"/>
        </a:spcBef>
        <a:spcAft>
          <a:spcPct val="0"/>
        </a:spcAft>
        <a:defRPr sz="1454" b="1">
          <a:solidFill>
            <a:schemeClr val="tx2"/>
          </a:solidFill>
          <a:latin typeface="Arial" charset="0"/>
        </a:defRPr>
      </a:lvl3pPr>
      <a:lvl4pPr algn="l" defTabSz="685145" rtl="0" eaLnBrk="1" fontAlgn="base" hangingPunct="1">
        <a:spcBef>
          <a:spcPct val="0"/>
        </a:spcBef>
        <a:spcAft>
          <a:spcPct val="0"/>
        </a:spcAft>
        <a:defRPr sz="1454" b="1">
          <a:solidFill>
            <a:schemeClr val="tx2"/>
          </a:solidFill>
          <a:latin typeface="Arial" charset="0"/>
        </a:defRPr>
      </a:lvl4pPr>
      <a:lvl5pPr algn="l" defTabSz="685145" rtl="0" eaLnBrk="1" fontAlgn="base" hangingPunct="1">
        <a:spcBef>
          <a:spcPct val="0"/>
        </a:spcBef>
        <a:spcAft>
          <a:spcPct val="0"/>
        </a:spcAft>
        <a:defRPr sz="1454" b="1">
          <a:solidFill>
            <a:schemeClr val="tx2"/>
          </a:solidFill>
          <a:latin typeface="Arial" charset="0"/>
        </a:defRPr>
      </a:lvl5pPr>
      <a:lvl6pPr marL="349861" algn="l" defTabSz="685145" rtl="0" eaLnBrk="1" fontAlgn="base" hangingPunct="1">
        <a:spcBef>
          <a:spcPct val="0"/>
        </a:spcBef>
        <a:spcAft>
          <a:spcPct val="0"/>
        </a:spcAft>
        <a:defRPr sz="1454" b="1">
          <a:solidFill>
            <a:schemeClr val="tx2"/>
          </a:solidFill>
          <a:latin typeface="Arial" charset="0"/>
        </a:defRPr>
      </a:lvl6pPr>
      <a:lvl7pPr marL="699722" algn="l" defTabSz="685145" rtl="0" eaLnBrk="1" fontAlgn="base" hangingPunct="1">
        <a:spcBef>
          <a:spcPct val="0"/>
        </a:spcBef>
        <a:spcAft>
          <a:spcPct val="0"/>
        </a:spcAft>
        <a:defRPr sz="1454" b="1">
          <a:solidFill>
            <a:schemeClr val="tx2"/>
          </a:solidFill>
          <a:latin typeface="Arial" charset="0"/>
        </a:defRPr>
      </a:lvl7pPr>
      <a:lvl8pPr marL="1049583" algn="l" defTabSz="685145" rtl="0" eaLnBrk="1" fontAlgn="base" hangingPunct="1">
        <a:spcBef>
          <a:spcPct val="0"/>
        </a:spcBef>
        <a:spcAft>
          <a:spcPct val="0"/>
        </a:spcAft>
        <a:defRPr sz="1454" b="1">
          <a:solidFill>
            <a:schemeClr val="tx2"/>
          </a:solidFill>
          <a:latin typeface="Arial" charset="0"/>
        </a:defRPr>
      </a:lvl8pPr>
      <a:lvl9pPr marL="1399443" algn="l" defTabSz="685145" rtl="0" eaLnBrk="1" fontAlgn="base" hangingPunct="1">
        <a:spcBef>
          <a:spcPct val="0"/>
        </a:spcBef>
        <a:spcAft>
          <a:spcPct val="0"/>
        </a:spcAft>
        <a:defRPr sz="1454" b="1">
          <a:solidFill>
            <a:schemeClr val="tx2"/>
          </a:solidFill>
          <a:latin typeface="Arial" charset="0"/>
        </a:defRPr>
      </a:lvl9pPr>
    </p:titleStyle>
    <p:bodyStyle>
      <a:lvl1pPr marL="0" indent="0" algn="l" defTabSz="685145" rtl="0" eaLnBrk="1" fontAlgn="base" hangingPunct="1">
        <a:spcBef>
          <a:spcPct val="0"/>
        </a:spcBef>
        <a:spcAft>
          <a:spcPct val="0"/>
        </a:spcAft>
        <a:buClr>
          <a:schemeClr val="tx2"/>
        </a:buClr>
        <a:buSzPct val="100000"/>
        <a:defRPr sz="1071" baseline="0">
          <a:solidFill>
            <a:schemeClr val="tx1"/>
          </a:solidFill>
          <a:latin typeface="Calibri" panose="020F0502020204030204" pitchFamily="34" charset="0"/>
          <a:ea typeface="+mn-ea"/>
          <a:cs typeface="Calibri" panose="020F0502020204030204" pitchFamily="34" charset="0"/>
        </a:defRPr>
      </a:lvl1pPr>
      <a:lvl2pPr marL="148205" indent="-146991" algn="l" defTabSz="685145" rtl="0" eaLnBrk="1" fontAlgn="base" hangingPunct="1">
        <a:spcBef>
          <a:spcPct val="0"/>
        </a:spcBef>
        <a:spcAft>
          <a:spcPct val="0"/>
        </a:spcAft>
        <a:buClr>
          <a:schemeClr val="tx2"/>
        </a:buClr>
        <a:buSzPct val="125000"/>
        <a:buFont typeface="Arial" charset="0"/>
        <a:buChar char="▪"/>
        <a:defRPr sz="1071" baseline="0">
          <a:solidFill>
            <a:schemeClr val="tx1"/>
          </a:solidFill>
          <a:latin typeface="Calibri" panose="020F0502020204030204" pitchFamily="34" charset="0"/>
          <a:cs typeface="Calibri" panose="020F0502020204030204" pitchFamily="34" charset="0"/>
        </a:defRPr>
      </a:lvl2pPr>
      <a:lvl3pPr marL="349861" indent="-200442" algn="l" defTabSz="685145" rtl="0" eaLnBrk="1" fontAlgn="base" hangingPunct="1">
        <a:spcBef>
          <a:spcPct val="0"/>
        </a:spcBef>
        <a:spcAft>
          <a:spcPct val="0"/>
        </a:spcAft>
        <a:buClr>
          <a:schemeClr val="tx2"/>
        </a:buClr>
        <a:buSzPct val="120000"/>
        <a:buFont typeface="Arial" charset="0"/>
        <a:buChar char="–"/>
        <a:defRPr sz="1071" baseline="0">
          <a:solidFill>
            <a:schemeClr val="tx1"/>
          </a:solidFill>
          <a:latin typeface="Calibri" panose="020F0502020204030204" pitchFamily="34" charset="0"/>
          <a:cs typeface="Calibri" panose="020F0502020204030204" pitchFamily="34" charset="0"/>
        </a:defRPr>
      </a:lvl3pPr>
      <a:lvl4pPr marL="470126" indent="-119050" algn="l" defTabSz="685145" rtl="0" eaLnBrk="1" fontAlgn="base" hangingPunct="1">
        <a:spcBef>
          <a:spcPct val="0"/>
        </a:spcBef>
        <a:spcAft>
          <a:spcPct val="0"/>
        </a:spcAft>
        <a:buClr>
          <a:schemeClr val="tx2"/>
        </a:buClr>
        <a:buSzPct val="120000"/>
        <a:buFont typeface="Arial" charset="0"/>
        <a:buChar char="▫"/>
        <a:defRPr sz="1071" baseline="0">
          <a:solidFill>
            <a:schemeClr val="tx1"/>
          </a:solidFill>
          <a:latin typeface="Calibri" panose="020F0502020204030204" pitchFamily="34" charset="0"/>
          <a:cs typeface="Calibri" panose="020F0502020204030204" pitchFamily="34" charset="0"/>
        </a:defRPr>
      </a:lvl4pPr>
      <a:lvl5pPr marL="573772" indent="-99613" algn="l" defTabSz="685145" rtl="0" eaLnBrk="1" fontAlgn="base" hangingPunct="1">
        <a:spcBef>
          <a:spcPct val="0"/>
        </a:spcBef>
        <a:spcAft>
          <a:spcPct val="0"/>
        </a:spcAft>
        <a:buClr>
          <a:schemeClr val="tx2"/>
        </a:buClr>
        <a:buSzPct val="89000"/>
        <a:buFont typeface="Arial" charset="0"/>
        <a:buChar char="-"/>
        <a:defRPr sz="1071" baseline="0">
          <a:solidFill>
            <a:schemeClr val="tx1"/>
          </a:solidFill>
          <a:latin typeface="Calibri" panose="020F0502020204030204" pitchFamily="34" charset="0"/>
          <a:cs typeface="Calibri" panose="020F0502020204030204" pitchFamily="34" charset="0"/>
        </a:defRPr>
      </a:lvl5pPr>
      <a:lvl6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72" indent="-99613" algn="l" defTabSz="685145"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fr-FR"/>
      </a:defPPr>
      <a:lvl1pPr marL="0" algn="l" defTabSz="699722" rtl="0" eaLnBrk="1" latinLnBrk="0" hangingPunct="1">
        <a:defRPr sz="1377" kern="1200">
          <a:solidFill>
            <a:schemeClr val="tx1"/>
          </a:solidFill>
          <a:latin typeface="+mn-lt"/>
          <a:ea typeface="+mn-ea"/>
          <a:cs typeface="+mn-cs"/>
        </a:defRPr>
      </a:lvl1pPr>
      <a:lvl2pPr marL="349861" algn="l" defTabSz="699722" rtl="0" eaLnBrk="1" latinLnBrk="0" hangingPunct="1">
        <a:defRPr sz="1377" kern="1200">
          <a:solidFill>
            <a:schemeClr val="tx1"/>
          </a:solidFill>
          <a:latin typeface="+mn-lt"/>
          <a:ea typeface="+mn-ea"/>
          <a:cs typeface="+mn-cs"/>
        </a:defRPr>
      </a:lvl2pPr>
      <a:lvl3pPr marL="699722" algn="l" defTabSz="699722" rtl="0" eaLnBrk="1" latinLnBrk="0" hangingPunct="1">
        <a:defRPr sz="1377" kern="1200">
          <a:solidFill>
            <a:schemeClr val="tx1"/>
          </a:solidFill>
          <a:latin typeface="+mn-lt"/>
          <a:ea typeface="+mn-ea"/>
          <a:cs typeface="+mn-cs"/>
        </a:defRPr>
      </a:lvl3pPr>
      <a:lvl4pPr marL="1049583" algn="l" defTabSz="699722" rtl="0" eaLnBrk="1" latinLnBrk="0" hangingPunct="1">
        <a:defRPr sz="1377" kern="1200">
          <a:solidFill>
            <a:schemeClr val="tx1"/>
          </a:solidFill>
          <a:latin typeface="+mn-lt"/>
          <a:ea typeface="+mn-ea"/>
          <a:cs typeface="+mn-cs"/>
        </a:defRPr>
      </a:lvl4pPr>
      <a:lvl5pPr marL="1399443" algn="l" defTabSz="699722" rtl="0" eaLnBrk="1" latinLnBrk="0" hangingPunct="1">
        <a:defRPr sz="1377" kern="1200">
          <a:solidFill>
            <a:schemeClr val="tx1"/>
          </a:solidFill>
          <a:latin typeface="+mn-lt"/>
          <a:ea typeface="+mn-ea"/>
          <a:cs typeface="+mn-cs"/>
        </a:defRPr>
      </a:lvl5pPr>
      <a:lvl6pPr marL="1749304" algn="l" defTabSz="699722" rtl="0" eaLnBrk="1" latinLnBrk="0" hangingPunct="1">
        <a:defRPr sz="1377" kern="1200">
          <a:solidFill>
            <a:schemeClr val="tx1"/>
          </a:solidFill>
          <a:latin typeface="+mn-lt"/>
          <a:ea typeface="+mn-ea"/>
          <a:cs typeface="+mn-cs"/>
        </a:defRPr>
      </a:lvl6pPr>
      <a:lvl7pPr marL="2099165" algn="l" defTabSz="699722" rtl="0" eaLnBrk="1" latinLnBrk="0" hangingPunct="1">
        <a:defRPr sz="1377" kern="1200">
          <a:solidFill>
            <a:schemeClr val="tx1"/>
          </a:solidFill>
          <a:latin typeface="+mn-lt"/>
          <a:ea typeface="+mn-ea"/>
          <a:cs typeface="+mn-cs"/>
        </a:defRPr>
      </a:lvl7pPr>
      <a:lvl8pPr marL="2449026" algn="l" defTabSz="699722" rtl="0" eaLnBrk="1" latinLnBrk="0" hangingPunct="1">
        <a:defRPr sz="1377" kern="1200">
          <a:solidFill>
            <a:schemeClr val="tx1"/>
          </a:solidFill>
          <a:latin typeface="+mn-lt"/>
          <a:ea typeface="+mn-ea"/>
          <a:cs typeface="+mn-cs"/>
        </a:defRPr>
      </a:lvl8pPr>
      <a:lvl9pPr marL="2798887" algn="l" defTabSz="699722" rtl="0" eaLnBrk="1" latinLnBrk="0" hangingPunct="1">
        <a:defRPr sz="137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434749B-67A0-47C3-AF4A-30005C3BD720}"/>
              </a:ext>
            </a:extLst>
          </p:cNvPr>
          <p:cNvGraphicFramePr>
            <a:graphicFrameLocks noChangeAspect="1"/>
          </p:cNvGraphicFramePr>
          <p:nvPr userDrawn="1">
            <p:custDataLst>
              <p:tags r:id="rId11"/>
            </p:custDataLst>
            <p:extLst>
              <p:ext uri="{D42A27DB-BD31-4B8C-83A1-F6EECF244321}">
                <p14:modId xmlns:p14="http://schemas.microsoft.com/office/powerpoint/2010/main" val="157810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Diapositive think-cell" r:id="rId12" imgW="473" imgH="473" progId="TCLayout.ActiveDocument.1">
                  <p:embed/>
                </p:oleObj>
              </mc:Choice>
              <mc:Fallback>
                <p:oleObj name="Diapositive think-cell" r:id="rId12" imgW="473" imgH="473" progId="TCLayout.ActiveDocument.1">
                  <p:embed/>
                  <p:pic>
                    <p:nvPicPr>
                      <p:cNvPr id="4" name="Objet 3" hidden="1">
                        <a:extLst>
                          <a:ext uri="{FF2B5EF4-FFF2-40B4-BE49-F238E27FC236}">
                            <a16:creationId xmlns:a16="http://schemas.microsoft.com/office/drawing/2014/main" id="{1434749B-67A0-47C3-AF4A-30005C3BD72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lide Number">
            <a:extLst>
              <a:ext uri="{FF2B5EF4-FFF2-40B4-BE49-F238E27FC236}">
                <a16:creationId xmlns:a16="http://schemas.microsoft.com/office/drawing/2014/main" id="{7945BA04-7E92-4E4F-8A9C-66B39615FFBB}"/>
              </a:ext>
            </a:extLst>
          </p:cNvPr>
          <p:cNvSpPr txBox="1">
            <a:spLocks/>
          </p:cNvSpPr>
          <p:nvPr userDrawn="1"/>
        </p:nvSpPr>
        <p:spPr bwMode="gray">
          <a:xfrm>
            <a:off x="6576916" y="9460425"/>
            <a:ext cx="165109" cy="117725"/>
          </a:xfrm>
          <a:prstGeom prst="rect">
            <a:avLst/>
          </a:prstGeom>
        </p:spPr>
        <p:txBody>
          <a:bodyPr vert="horz" wrap="none" lIns="0" tIns="0" rIns="0" bIns="0" rtlCol="0" anchor="ctr">
            <a:spAutoFit/>
          </a:bodyPr>
          <a:lstStyle>
            <a:defPPr>
              <a:defRPr lang="fr-FR"/>
            </a:defPPr>
            <a:lvl1pPr>
              <a:defRPr sz="1000" baseline="0">
                <a:latin typeface="+mn-lt"/>
              </a:defRPr>
            </a:lvl1pPr>
          </a:lstStyle>
          <a:p>
            <a:pPr algn="r">
              <a:buClr>
                <a:schemeClr val="tx2"/>
              </a:buClr>
            </a:pPr>
            <a:fld id="{42C328C1-A84F-4A39-A664-DBA00541A8C6}" type="slidenum">
              <a:rPr lang="fr-FR" sz="765" baseline="0" noProof="0" smtClean="0">
                <a:solidFill>
                  <a:schemeClr val="tx1"/>
                </a:solidFill>
                <a:latin typeface="+mn-lt"/>
              </a:rPr>
              <a:pPr algn="r">
                <a:buClr>
                  <a:schemeClr val="tx2"/>
                </a:buClr>
              </a:pPr>
              <a:t>‹N°›</a:t>
            </a:fld>
            <a:endParaRPr lang="fr-FR" sz="765" baseline="0" noProof="0">
              <a:solidFill>
                <a:schemeClr val="tx1"/>
              </a:solidFill>
              <a:latin typeface="+mn-lt"/>
            </a:endParaRPr>
          </a:p>
        </p:txBody>
      </p:sp>
      <p:sp>
        <p:nvSpPr>
          <p:cNvPr id="10" name="Footer Placeholder 4">
            <a:extLst>
              <a:ext uri="{FF2B5EF4-FFF2-40B4-BE49-F238E27FC236}">
                <a16:creationId xmlns:a16="http://schemas.microsoft.com/office/drawing/2014/main" id="{CD6E238A-FC7E-46B4-B208-03AA0F87890E}"/>
              </a:ext>
            </a:extLst>
          </p:cNvPr>
          <p:cNvSpPr txBox="1">
            <a:spLocks/>
          </p:cNvSpPr>
          <p:nvPr userDrawn="1"/>
        </p:nvSpPr>
        <p:spPr>
          <a:xfrm>
            <a:off x="1944501" y="9303287"/>
            <a:ext cx="3982033" cy="432000"/>
          </a:xfrm>
          <a:prstGeom prst="rect">
            <a:avLst/>
          </a:prstGeom>
        </p:spPr>
        <p:txBody>
          <a:bodyPr vert="horz" lIns="91440" tIns="45720" rIns="91440" bIns="45720" rtlCol="0" anchor="ctr"/>
          <a:lstStyle>
            <a:defPPr>
              <a:defRPr lang="fr-FR"/>
            </a:defPPr>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p>
        </p:txBody>
      </p:sp>
      <p:pic>
        <p:nvPicPr>
          <p:cNvPr id="8" name="Image 7">
            <a:extLst>
              <a:ext uri="{FF2B5EF4-FFF2-40B4-BE49-F238E27FC236}">
                <a16:creationId xmlns:a16="http://schemas.microsoft.com/office/drawing/2014/main" id="{C476ACA8-CECF-C72F-7B91-F5447B02EEF6}"/>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58919" y="9134625"/>
            <a:ext cx="835200" cy="651600"/>
          </a:xfrm>
          <a:prstGeom prst="rect">
            <a:avLst/>
          </a:prstGeom>
        </p:spPr>
      </p:pic>
    </p:spTree>
    <p:extLst>
      <p:ext uri="{BB962C8B-B14F-4D97-AF65-F5344CB8AC3E}">
        <p14:creationId xmlns:p14="http://schemas.microsoft.com/office/powerpoint/2010/main" val="24327419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sldNum="0" hdr="0" dt="0"/>
  <p:txStyles>
    <p:titleStyle>
      <a:lvl1pPr algn="l" defTabSz="633039"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orient="horz" pos="5740">
          <p15:clr>
            <a:srgbClr val="F26B43"/>
          </p15:clr>
        </p15:guide>
        <p15:guide id="3" pos="150">
          <p15:clr>
            <a:srgbClr val="F26B43"/>
          </p15:clr>
        </p15:guide>
        <p15:guide id="4" pos="41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434749B-67A0-47C3-AF4A-30005C3BD720}"/>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Diapositive think-cell" r:id="rId12" imgW="473" imgH="473" progId="TCLayout.ActiveDocument.1">
                  <p:embed/>
                </p:oleObj>
              </mc:Choice>
              <mc:Fallback>
                <p:oleObj name="Diapositive think-cell" r:id="rId12" imgW="473" imgH="473" progId="TCLayout.ActiveDocument.1">
                  <p:embed/>
                  <p:pic>
                    <p:nvPicPr>
                      <p:cNvPr id="4" name="Objet 3" hidden="1">
                        <a:extLst>
                          <a:ext uri="{FF2B5EF4-FFF2-40B4-BE49-F238E27FC236}">
                            <a16:creationId xmlns:a16="http://schemas.microsoft.com/office/drawing/2014/main" id="{1434749B-67A0-47C3-AF4A-30005C3BD72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lide Number">
            <a:extLst>
              <a:ext uri="{FF2B5EF4-FFF2-40B4-BE49-F238E27FC236}">
                <a16:creationId xmlns:a16="http://schemas.microsoft.com/office/drawing/2014/main" id="{7945BA04-7E92-4E4F-8A9C-66B39615FFBB}"/>
              </a:ext>
            </a:extLst>
          </p:cNvPr>
          <p:cNvSpPr txBox="1">
            <a:spLocks/>
          </p:cNvSpPr>
          <p:nvPr userDrawn="1"/>
        </p:nvSpPr>
        <p:spPr bwMode="gray">
          <a:xfrm>
            <a:off x="6576916" y="9460425"/>
            <a:ext cx="165109" cy="117725"/>
          </a:xfrm>
          <a:prstGeom prst="rect">
            <a:avLst/>
          </a:prstGeom>
        </p:spPr>
        <p:txBody>
          <a:bodyPr vert="horz" wrap="none" lIns="0" tIns="0" rIns="0" bIns="0" rtlCol="0" anchor="ctr">
            <a:spAutoFit/>
          </a:bodyPr>
          <a:lstStyle>
            <a:defPPr>
              <a:defRPr lang="fr-FR"/>
            </a:defPPr>
            <a:lvl1pPr>
              <a:defRPr sz="1000" baseline="0">
                <a:latin typeface="+mn-lt"/>
              </a:defRPr>
            </a:lvl1pPr>
          </a:lstStyle>
          <a:p>
            <a:pPr algn="r">
              <a:buClr>
                <a:schemeClr val="tx2"/>
              </a:buClr>
            </a:pPr>
            <a:fld id="{42C328C1-A84F-4A39-A664-DBA00541A8C6}" type="slidenum">
              <a:rPr lang="fr-FR" sz="765" baseline="0" noProof="0" smtClean="0">
                <a:solidFill>
                  <a:schemeClr val="tx1"/>
                </a:solidFill>
                <a:latin typeface="+mn-lt"/>
              </a:rPr>
              <a:pPr algn="r">
                <a:buClr>
                  <a:schemeClr val="tx2"/>
                </a:buClr>
              </a:pPr>
              <a:t>‹N°›</a:t>
            </a:fld>
            <a:endParaRPr lang="fr-FR" sz="765" baseline="0" noProof="0">
              <a:solidFill>
                <a:schemeClr val="tx1"/>
              </a:solidFill>
              <a:latin typeface="+mn-lt"/>
            </a:endParaRPr>
          </a:p>
        </p:txBody>
      </p:sp>
      <p:sp>
        <p:nvSpPr>
          <p:cNvPr id="10" name="Footer Placeholder 4">
            <a:extLst>
              <a:ext uri="{FF2B5EF4-FFF2-40B4-BE49-F238E27FC236}">
                <a16:creationId xmlns:a16="http://schemas.microsoft.com/office/drawing/2014/main" id="{CD6E238A-FC7E-46B4-B208-03AA0F87890E}"/>
              </a:ext>
            </a:extLst>
          </p:cNvPr>
          <p:cNvSpPr txBox="1">
            <a:spLocks/>
          </p:cNvSpPr>
          <p:nvPr userDrawn="1"/>
        </p:nvSpPr>
        <p:spPr>
          <a:xfrm>
            <a:off x="1944501" y="9303287"/>
            <a:ext cx="3982033" cy="432000"/>
          </a:xfrm>
          <a:prstGeom prst="rect">
            <a:avLst/>
          </a:prstGeom>
        </p:spPr>
        <p:txBody>
          <a:bodyPr vert="horz" lIns="91440" tIns="45720" rIns="91440" bIns="45720" rtlCol="0" anchor="ctr"/>
          <a:lstStyle>
            <a:defPPr>
              <a:defRPr lang="fr-FR"/>
            </a:defPPr>
            <a:lvl1pPr marL="0" algn="ctr" defTabSz="633039" rtl="0" eaLnBrk="1" latinLnBrk="0" hangingPunct="1">
              <a:defRPr lang="fr-FR" sz="692" i="0" kern="1200" smtClean="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2022 - Service d’accès aux soins (SAS) - Accompagnement du déploiement</a:t>
            </a:r>
          </a:p>
        </p:txBody>
      </p:sp>
      <p:pic>
        <p:nvPicPr>
          <p:cNvPr id="8" name="Image 7">
            <a:extLst>
              <a:ext uri="{FF2B5EF4-FFF2-40B4-BE49-F238E27FC236}">
                <a16:creationId xmlns:a16="http://schemas.microsoft.com/office/drawing/2014/main" id="{D578DF43-4331-BB86-C923-3D6ACFFAF558}"/>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58919" y="9134625"/>
            <a:ext cx="835200" cy="651600"/>
          </a:xfrm>
          <a:prstGeom prst="rect">
            <a:avLst/>
          </a:prstGeom>
        </p:spPr>
      </p:pic>
    </p:spTree>
    <p:extLst>
      <p:ext uri="{BB962C8B-B14F-4D97-AF65-F5344CB8AC3E}">
        <p14:creationId xmlns:p14="http://schemas.microsoft.com/office/powerpoint/2010/main" val="21022348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dt="0"/>
  <p:txStyles>
    <p:titleStyle>
      <a:lvl1pPr algn="l" defTabSz="633039"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orient="horz" pos="5740">
          <p15:clr>
            <a:srgbClr val="F26B43"/>
          </p15:clr>
        </p15:guide>
        <p15:guide id="3" pos="150">
          <p15:clr>
            <a:srgbClr val="F26B43"/>
          </p15:clr>
        </p15:guide>
        <p15:guide id="4" pos="41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tags" Target="../tags/tag8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6.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6" Type="http://schemas.openxmlformats.org/officeDocument/2006/relationships/tags" Target="../tags/tag123.xml"/><Relationship Id="rId21" Type="http://schemas.openxmlformats.org/officeDocument/2006/relationships/tags" Target="../tags/tag118.xml"/><Relationship Id="rId34" Type="http://schemas.openxmlformats.org/officeDocument/2006/relationships/tags" Target="../tags/tag131.xml"/><Relationship Id="rId42" Type="http://schemas.openxmlformats.org/officeDocument/2006/relationships/tags" Target="../tags/tag139.xml"/><Relationship Id="rId47" Type="http://schemas.openxmlformats.org/officeDocument/2006/relationships/tags" Target="../tags/tag144.xml"/><Relationship Id="rId50" Type="http://schemas.openxmlformats.org/officeDocument/2006/relationships/tags" Target="../tags/tag147.xml"/><Relationship Id="rId55" Type="http://schemas.openxmlformats.org/officeDocument/2006/relationships/tags" Target="../tags/tag152.xml"/><Relationship Id="rId63" Type="http://schemas.openxmlformats.org/officeDocument/2006/relationships/tags" Target="../tags/tag160.xml"/><Relationship Id="rId7" Type="http://schemas.openxmlformats.org/officeDocument/2006/relationships/tags" Target="../tags/tag104.xml"/><Relationship Id="rId2" Type="http://schemas.openxmlformats.org/officeDocument/2006/relationships/tags" Target="../tags/tag99.xml"/><Relationship Id="rId16" Type="http://schemas.openxmlformats.org/officeDocument/2006/relationships/tags" Target="../tags/tag113.xml"/><Relationship Id="rId29" Type="http://schemas.openxmlformats.org/officeDocument/2006/relationships/tags" Target="../tags/tag126.xml"/><Relationship Id="rId11" Type="http://schemas.openxmlformats.org/officeDocument/2006/relationships/tags" Target="../tags/tag108.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tags" Target="../tags/tag137.xml"/><Relationship Id="rId45" Type="http://schemas.openxmlformats.org/officeDocument/2006/relationships/tags" Target="../tags/tag142.xml"/><Relationship Id="rId53" Type="http://schemas.openxmlformats.org/officeDocument/2006/relationships/tags" Target="../tags/tag150.xml"/><Relationship Id="rId58" Type="http://schemas.openxmlformats.org/officeDocument/2006/relationships/tags" Target="../tags/tag155.xml"/><Relationship Id="rId66" Type="http://schemas.openxmlformats.org/officeDocument/2006/relationships/image" Target="../media/image1.emf"/><Relationship Id="rId5" Type="http://schemas.openxmlformats.org/officeDocument/2006/relationships/tags" Target="../tags/tag102.xml"/><Relationship Id="rId61" Type="http://schemas.openxmlformats.org/officeDocument/2006/relationships/tags" Target="../tags/tag158.xml"/><Relationship Id="rId19" Type="http://schemas.openxmlformats.org/officeDocument/2006/relationships/tags" Target="../tags/tag11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43" Type="http://schemas.openxmlformats.org/officeDocument/2006/relationships/tags" Target="../tags/tag140.xml"/><Relationship Id="rId48" Type="http://schemas.openxmlformats.org/officeDocument/2006/relationships/tags" Target="../tags/tag145.xml"/><Relationship Id="rId56" Type="http://schemas.openxmlformats.org/officeDocument/2006/relationships/tags" Target="../tags/tag153.xml"/><Relationship Id="rId64" Type="http://schemas.openxmlformats.org/officeDocument/2006/relationships/slideLayout" Target="../slideLayouts/slideLayout4.xml"/><Relationship Id="rId8" Type="http://schemas.openxmlformats.org/officeDocument/2006/relationships/tags" Target="../tags/tag105.xml"/><Relationship Id="rId51" Type="http://schemas.openxmlformats.org/officeDocument/2006/relationships/tags" Target="../tags/tag148.xml"/><Relationship Id="rId3" Type="http://schemas.openxmlformats.org/officeDocument/2006/relationships/tags" Target="../tags/tag100.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 Id="rId46" Type="http://schemas.openxmlformats.org/officeDocument/2006/relationships/tags" Target="../tags/tag143.xml"/><Relationship Id="rId59" Type="http://schemas.openxmlformats.org/officeDocument/2006/relationships/tags" Target="../tags/tag156.xml"/><Relationship Id="rId20" Type="http://schemas.openxmlformats.org/officeDocument/2006/relationships/tags" Target="../tags/tag117.xml"/><Relationship Id="rId41" Type="http://schemas.openxmlformats.org/officeDocument/2006/relationships/tags" Target="../tags/tag138.xml"/><Relationship Id="rId54" Type="http://schemas.openxmlformats.org/officeDocument/2006/relationships/tags" Target="../tags/tag151.xml"/><Relationship Id="rId62" Type="http://schemas.openxmlformats.org/officeDocument/2006/relationships/tags" Target="../tags/tag159.xml"/><Relationship Id="rId1" Type="http://schemas.openxmlformats.org/officeDocument/2006/relationships/vmlDrawing" Target="../drawings/vmlDrawing19.vml"/><Relationship Id="rId6" Type="http://schemas.openxmlformats.org/officeDocument/2006/relationships/tags" Target="../tags/tag103.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49" Type="http://schemas.openxmlformats.org/officeDocument/2006/relationships/tags" Target="../tags/tag146.xml"/><Relationship Id="rId57" Type="http://schemas.openxmlformats.org/officeDocument/2006/relationships/tags" Target="../tags/tag154.xml"/><Relationship Id="rId10" Type="http://schemas.openxmlformats.org/officeDocument/2006/relationships/tags" Target="../tags/tag107.xml"/><Relationship Id="rId31" Type="http://schemas.openxmlformats.org/officeDocument/2006/relationships/tags" Target="../tags/tag128.xml"/><Relationship Id="rId44" Type="http://schemas.openxmlformats.org/officeDocument/2006/relationships/tags" Target="../tags/tag141.xml"/><Relationship Id="rId52" Type="http://schemas.openxmlformats.org/officeDocument/2006/relationships/tags" Target="../tags/tag149.xml"/><Relationship Id="rId60" Type="http://schemas.openxmlformats.org/officeDocument/2006/relationships/tags" Target="../tags/tag157.xml"/><Relationship Id="rId65" Type="http://schemas.openxmlformats.org/officeDocument/2006/relationships/oleObject" Target="../embeddings/oleObject19.bin"/><Relationship Id="rId4" Type="http://schemas.openxmlformats.org/officeDocument/2006/relationships/tags" Target="../tags/tag101.xml"/><Relationship Id="rId9" Type="http://schemas.openxmlformats.org/officeDocument/2006/relationships/tags" Target="../tags/tag106.xml"/><Relationship Id="rId13" Type="http://schemas.openxmlformats.org/officeDocument/2006/relationships/tags" Target="../tags/tag110.xml"/><Relationship Id="rId18" Type="http://schemas.openxmlformats.org/officeDocument/2006/relationships/tags" Target="../tags/tag115.xml"/><Relationship Id="rId39" Type="http://schemas.openxmlformats.org/officeDocument/2006/relationships/tags" Target="../tags/tag136.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61.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0.bin"/><Relationship Id="rId10" Type="http://schemas.openxmlformats.org/officeDocument/2006/relationships/image" Target="../media/image14.sv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63.xml"/><Relationship Id="rId1" Type="http://schemas.openxmlformats.org/officeDocument/2006/relationships/vmlDrawing" Target="../drawings/vmlDrawing22.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2.bin"/><Relationship Id="rId10" Type="http://schemas.openxmlformats.org/officeDocument/2006/relationships/image" Target="../media/image14.sv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65.xml"/><Relationship Id="rId1" Type="http://schemas.openxmlformats.org/officeDocument/2006/relationships/vmlDrawing" Target="../drawings/vmlDrawing24.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4.bin"/><Relationship Id="rId10" Type="http://schemas.openxmlformats.org/officeDocument/2006/relationships/image" Target="../media/image14.svg"/><Relationship Id="rId4" Type="http://schemas.openxmlformats.org/officeDocument/2006/relationships/notesSlide" Target="../notesSlides/notesSlide7.xml"/><Relationship Id="rId9" Type="http://schemas.openxmlformats.org/officeDocument/2006/relationships/image" Target="../media/image13.png"/><Relationship Id="rId1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67.xml"/><Relationship Id="rId1" Type="http://schemas.openxmlformats.org/officeDocument/2006/relationships/vmlDrawing" Target="../drawings/vmlDrawing26.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6.bin"/><Relationship Id="rId10" Type="http://schemas.openxmlformats.org/officeDocument/2006/relationships/image" Target="../media/image14.svg"/><Relationship Id="rId4" Type="http://schemas.openxmlformats.org/officeDocument/2006/relationships/notesSlide" Target="../notesSlides/notesSlide9.xml"/><Relationship Id="rId9" Type="http://schemas.openxmlformats.org/officeDocument/2006/relationships/image" Target="../media/image13.png"/><Relationship Id="rId1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70.xml"/><Relationship Id="rId1" Type="http://schemas.openxmlformats.org/officeDocument/2006/relationships/vmlDrawing" Target="../drawings/vmlDrawing29.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9.bin"/><Relationship Id="rId10" Type="http://schemas.openxmlformats.org/officeDocument/2006/relationships/image" Target="../media/image14.svg"/><Relationship Id="rId4" Type="http://schemas.openxmlformats.org/officeDocument/2006/relationships/notesSlide" Target="../notesSlides/notesSlide12.xml"/><Relationship Id="rId9" Type="http://schemas.openxmlformats.org/officeDocument/2006/relationships/image" Target="../media/image13.png"/><Relationship Id="rId1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tags" Target="../tags/tag17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73.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32.bin"/><Relationship Id="rId10" Type="http://schemas.openxmlformats.org/officeDocument/2006/relationships/image" Target="../media/image14.svg"/><Relationship Id="rId4" Type="http://schemas.openxmlformats.org/officeDocument/2006/relationships/notesSlide" Target="../notesSlides/notesSlide15.xml"/><Relationship Id="rId9" Type="http://schemas.openxmlformats.org/officeDocument/2006/relationships/image" Target="../media/image13.png"/><Relationship Id="rId1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0.png"/><Relationship Id="rId2" Type="http://schemas.openxmlformats.org/officeDocument/2006/relationships/tags" Target="../tags/tag17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176.xml"/><Relationship Id="rId1" Type="http://schemas.openxmlformats.org/officeDocument/2006/relationships/vmlDrawing" Target="../drawings/vmlDrawing35.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35.bin"/><Relationship Id="rId10" Type="http://schemas.openxmlformats.org/officeDocument/2006/relationships/image" Target="../media/image14.svg"/><Relationship Id="rId4" Type="http://schemas.openxmlformats.org/officeDocument/2006/relationships/notesSlide" Target="../notesSlides/notesSlide18.xml"/><Relationship Id="rId9" Type="http://schemas.openxmlformats.org/officeDocument/2006/relationships/image" Target="../media/image13.png"/><Relationship Id="rId14"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78.xml"/><Relationship Id="rId7" Type="http://schemas.openxmlformats.org/officeDocument/2006/relationships/slideLayout" Target="../slideLayouts/slideLayout4.xml"/><Relationship Id="rId2" Type="http://schemas.openxmlformats.org/officeDocument/2006/relationships/tags" Target="../tags/tag177.xml"/><Relationship Id="rId1" Type="http://schemas.openxmlformats.org/officeDocument/2006/relationships/vmlDrawing" Target="../drawings/vmlDrawing36.vml"/><Relationship Id="rId6" Type="http://schemas.openxmlformats.org/officeDocument/2006/relationships/tags" Target="../tags/tag181.xml"/><Relationship Id="rId5" Type="http://schemas.openxmlformats.org/officeDocument/2006/relationships/tags" Target="../tags/tag180.xml"/><Relationship Id="rId10" Type="http://schemas.openxmlformats.org/officeDocument/2006/relationships/image" Target="../media/image1.emf"/><Relationship Id="rId4" Type="http://schemas.openxmlformats.org/officeDocument/2006/relationships/tags" Target="../tags/tag179.xml"/><Relationship Id="rId9"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21" Type="http://schemas.openxmlformats.org/officeDocument/2006/relationships/slideLayout" Target="../slideLayouts/slideLayout4.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1" Type="http://schemas.openxmlformats.org/officeDocument/2006/relationships/vmlDrawing" Target="../drawings/vmlDrawing38.v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image" Target="../media/image1.emf"/><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oleObject" Target="../embeddings/oleObject38.bin"/><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slideLayout" Target="../slideLayouts/slideLayout4.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tags" Target="../tags/tag202.xml"/><Relationship Id="rId1" Type="http://schemas.openxmlformats.org/officeDocument/2006/relationships/vmlDrawing" Target="../drawings/vmlDrawing39.v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39.bin"/><Relationship Id="rId9" Type="http://schemas.openxmlformats.org/officeDocument/2006/relationships/image" Target="../media/image14.sv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3.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204.xml"/><Relationship Id="rId1" Type="http://schemas.openxmlformats.org/officeDocument/2006/relationships/vmlDrawing" Target="../drawings/vmlDrawing41.vml"/><Relationship Id="rId6" Type="http://schemas.openxmlformats.org/officeDocument/2006/relationships/hyperlink" Target="https://data.ofgl.fr/" TargetMode="Externa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vmlDrawing" Target="../drawings/vmlDrawing42.vml"/><Relationship Id="rId6" Type="http://schemas.openxmlformats.org/officeDocument/2006/relationships/hyperlink" Target="https://www.has-sante.fr/upload/docs/application/pdf/2009-05/teleprescription_-_synthese_des_recommandations.pdf" TargetMode="Externa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6.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8" Type="http://schemas.openxmlformats.org/officeDocument/2006/relationships/hyperlink" Target="https://www.has-sante.fr/upload/docs/application/pdf/2011-10/reco2clics_regulation_medicale.pdf" TargetMode="External"/><Relationship Id="rId13" Type="http://schemas.openxmlformats.org/officeDocument/2006/relationships/image" Target="../media/image15.png"/><Relationship Id="rId3" Type="http://schemas.openxmlformats.org/officeDocument/2006/relationships/slideLayout" Target="../slideLayouts/slideLayout22.xml"/><Relationship Id="rId7" Type="http://schemas.openxmlformats.org/officeDocument/2006/relationships/hyperlink" Target="https://www.has-sante.fr/upload/docs/application/pdf/2020-10/guide_methodologique_qualite_samu.pdf" TargetMode="External"/><Relationship Id="rId12" Type="http://schemas.openxmlformats.org/officeDocument/2006/relationships/image" Target="../media/image14.svg"/><Relationship Id="rId2" Type="http://schemas.openxmlformats.org/officeDocument/2006/relationships/tags" Target="../tags/tag207.xml"/><Relationship Id="rId16" Type="http://schemas.openxmlformats.org/officeDocument/2006/relationships/image" Target="../media/image18.svg"/><Relationship Id="rId1" Type="http://schemas.openxmlformats.org/officeDocument/2006/relationships/vmlDrawing" Target="../drawings/vmlDrawing44.vml"/><Relationship Id="rId6" Type="http://schemas.openxmlformats.org/officeDocument/2006/relationships/image" Target="../media/image1.emf"/><Relationship Id="rId11" Type="http://schemas.openxmlformats.org/officeDocument/2006/relationships/image" Target="../media/image13.png"/><Relationship Id="rId5" Type="http://schemas.openxmlformats.org/officeDocument/2006/relationships/oleObject" Target="../embeddings/oleObject44.bin"/><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notesSlide" Target="../notesSlides/notesSlide22.xml"/><Relationship Id="rId9" Type="http://schemas.openxmlformats.org/officeDocument/2006/relationships/image" Target="../media/image11.png"/><Relationship Id="rId14"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08.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09.xml"/><Relationship Id="rId1" Type="http://schemas.openxmlformats.org/officeDocument/2006/relationships/vmlDrawing" Target="../drawings/vmlDrawing46.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46.bin"/><Relationship Id="rId10" Type="http://schemas.openxmlformats.org/officeDocument/2006/relationships/image" Target="../media/image14.svg"/><Relationship Id="rId4" Type="http://schemas.openxmlformats.org/officeDocument/2006/relationships/notesSlide" Target="../notesSlides/notesSlide23.xml"/><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0.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1.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13.xml"/><Relationship Id="rId1" Type="http://schemas.openxmlformats.org/officeDocument/2006/relationships/vmlDrawing" Target="../drawings/vmlDrawing50.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50.bin"/><Relationship Id="rId10" Type="http://schemas.openxmlformats.org/officeDocument/2006/relationships/image" Target="../media/image14.svg"/><Relationship Id="rId4" Type="http://schemas.openxmlformats.org/officeDocument/2006/relationships/notesSlide" Target="../notesSlides/notesSlide27.xml"/><Relationship Id="rId9" Type="http://schemas.openxmlformats.org/officeDocument/2006/relationships/image" Target="../media/image13.png"/><Relationship Id="rId14" Type="http://schemas.openxmlformats.org/officeDocument/2006/relationships/image" Target="../media/image18.sv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4.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slideLayout" Target="../slideLayouts/slideLayout4.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tags" Target="../tags/tag215.xml"/><Relationship Id="rId1" Type="http://schemas.openxmlformats.org/officeDocument/2006/relationships/vmlDrawing" Target="../drawings/vmlDrawing52.v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52.bin"/><Relationship Id="rId9" Type="http://schemas.openxmlformats.org/officeDocument/2006/relationships/image" Target="../media/image14.sv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6.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47.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21" Type="http://schemas.openxmlformats.org/officeDocument/2006/relationships/image" Target="../media/image36.png"/><Relationship Id="rId34" Type="http://schemas.openxmlformats.org/officeDocument/2006/relationships/image" Target="../media/image49.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svg"/><Relationship Id="rId2" Type="http://schemas.openxmlformats.org/officeDocument/2006/relationships/tags" Target="../tags/tag217.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44.png"/><Relationship Id="rId1" Type="http://schemas.openxmlformats.org/officeDocument/2006/relationships/vmlDrawing" Target="../drawings/vmlDrawing54.vml"/><Relationship Id="rId6" Type="http://schemas.openxmlformats.org/officeDocument/2006/relationships/image" Target="../media/image21.png"/><Relationship Id="rId11" Type="http://schemas.openxmlformats.org/officeDocument/2006/relationships/image" Target="../media/image26.svg"/><Relationship Id="rId24" Type="http://schemas.openxmlformats.org/officeDocument/2006/relationships/image" Target="../media/image39.svg"/><Relationship Id="rId32" Type="http://schemas.openxmlformats.org/officeDocument/2006/relationships/image" Target="../media/image47.svg"/><Relationship Id="rId37" Type="http://schemas.openxmlformats.org/officeDocument/2006/relationships/image" Target="../media/image52.png"/><Relationship Id="rId5" Type="http://schemas.openxmlformats.org/officeDocument/2006/relationships/image" Target="../media/image1.emf"/><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36" Type="http://schemas.openxmlformats.org/officeDocument/2006/relationships/image" Target="../media/image51.sv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oleObject" Target="../embeddings/oleObject54.bin"/><Relationship Id="rId9" Type="http://schemas.openxmlformats.org/officeDocument/2006/relationships/image" Target="../media/image24.sv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 Id="rId30" Type="http://schemas.openxmlformats.org/officeDocument/2006/relationships/image" Target="../media/image45.svg"/><Relationship Id="rId35" Type="http://schemas.openxmlformats.org/officeDocument/2006/relationships/image" Target="../media/image50.png"/><Relationship Id="rId8" Type="http://schemas.openxmlformats.org/officeDocument/2006/relationships/image" Target="../media/image23.png"/><Relationship Id="rId3"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slideLayout" Target="../slideLayouts/slideLayout4.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tags" Target="../tags/tag218.xml"/><Relationship Id="rId1" Type="http://schemas.openxmlformats.org/officeDocument/2006/relationships/vmlDrawing" Target="../drawings/vmlDrawing55.v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55.bin"/><Relationship Id="rId9" Type="http://schemas.openxmlformats.org/officeDocument/2006/relationships/image" Target="../media/image14.sv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9.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s/_rels/slide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7.svg"/><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51.svg"/><Relationship Id="rId12" Type="http://schemas.openxmlformats.org/officeDocument/2006/relationships/image" Target="../media/image36.png"/><Relationship Id="rId17" Type="http://schemas.openxmlformats.org/officeDocument/2006/relationships/image" Target="../media/image57.svg"/><Relationship Id="rId2" Type="http://schemas.openxmlformats.org/officeDocument/2006/relationships/tags" Target="../tags/tag220.xml"/><Relationship Id="rId16" Type="http://schemas.openxmlformats.org/officeDocument/2006/relationships/image" Target="../media/image56.png"/><Relationship Id="rId1" Type="http://schemas.openxmlformats.org/officeDocument/2006/relationships/vmlDrawing" Target="../drawings/vmlDrawing57.vml"/><Relationship Id="rId6" Type="http://schemas.openxmlformats.org/officeDocument/2006/relationships/image" Target="../media/image50.png"/><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55.svg"/><Relationship Id="rId10" Type="http://schemas.openxmlformats.org/officeDocument/2006/relationships/image" Target="../media/image30.png"/><Relationship Id="rId19" Type="http://schemas.openxmlformats.org/officeDocument/2006/relationships/image" Target="../media/image5.svg"/><Relationship Id="rId4" Type="http://schemas.openxmlformats.org/officeDocument/2006/relationships/oleObject" Target="../embeddings/oleObject57.bin"/><Relationship Id="rId9" Type="http://schemas.openxmlformats.org/officeDocument/2006/relationships/image" Target="../media/image29.sv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tags" Target="../tags/tag91.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7.svg"/><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3.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9BB37C2D-ABAB-41DD-9CFB-6293DB781D96}"/>
              </a:ext>
            </a:extLst>
          </p:cNvPr>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8196"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9BB37C2D-ABAB-41DD-9CFB-6293DB781D96}"/>
                          </a:ext>
                        </a:extLst>
                      </p:cNvPr>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537DA36E-BD76-48EB-B3E1-4E57CEB8207E}"/>
              </a:ext>
            </a:extLst>
          </p:cNvPr>
          <p:cNvSpPr/>
          <p:nvPr/>
        </p:nvSpPr>
        <p:spPr>
          <a:xfrm>
            <a:off x="0" y="1859280"/>
            <a:ext cx="6858000" cy="804672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endParaRPr lang="fr-FR" sz="1447"/>
          </a:p>
        </p:txBody>
      </p:sp>
      <p:sp>
        <p:nvSpPr>
          <p:cNvPr id="28" name="Rectangle 27">
            <a:extLst>
              <a:ext uri="{FF2B5EF4-FFF2-40B4-BE49-F238E27FC236}">
                <a16:creationId xmlns:a16="http://schemas.microsoft.com/office/drawing/2014/main" id="{C57ACB46-E8C6-44A8-AB4E-B9F79BF36B9B}"/>
              </a:ext>
            </a:extLst>
          </p:cNvPr>
          <p:cNvSpPr/>
          <p:nvPr/>
        </p:nvSpPr>
        <p:spPr>
          <a:xfrm>
            <a:off x="518160" y="4620756"/>
            <a:ext cx="5821680" cy="2523768"/>
          </a:xfrm>
          <a:prstGeom prst="rect">
            <a:avLst/>
          </a:prstGeom>
        </p:spPr>
        <p:txBody>
          <a:bodyPr wrap="square">
            <a:spAutoFit/>
          </a:bodyPr>
          <a:lstStyle/>
          <a:p>
            <a:pPr marR="49753" algn="ctr"/>
            <a:r>
              <a:rPr lang="fr-FR" sz="3600" b="1">
                <a:solidFill>
                  <a:schemeClr val="bg1"/>
                </a:solidFill>
                <a:latin typeface="Segoe UI Light" panose="020B0502040204020203" pitchFamily="34" charset="0"/>
                <a:cs typeface="Segoe UI Light" panose="020B0502040204020203" pitchFamily="34" charset="0"/>
              </a:rPr>
              <a:t>Déploiement du</a:t>
            </a:r>
          </a:p>
          <a:p>
            <a:pPr marR="49753" algn="ctr"/>
            <a:r>
              <a:rPr lang="fr-FR" sz="3600" b="1">
                <a:solidFill>
                  <a:schemeClr val="bg1"/>
                </a:solidFill>
                <a:latin typeface="Segoe UI Light" panose="020B0502040204020203" pitchFamily="34" charset="0"/>
                <a:cs typeface="Segoe UI Light" panose="020B0502040204020203" pitchFamily="34" charset="0"/>
              </a:rPr>
              <a:t>Service d’Accès aux Soins</a:t>
            </a:r>
          </a:p>
          <a:p>
            <a:pPr marR="49753" algn="ctr"/>
            <a:endParaRPr lang="fr-FR" sz="3600" b="1">
              <a:solidFill>
                <a:schemeClr val="bg1"/>
              </a:solidFill>
              <a:latin typeface="Segoe UI Light" panose="020B0502040204020203" pitchFamily="34" charset="0"/>
              <a:cs typeface="Segoe UI Light" panose="020B0502040204020203" pitchFamily="34" charset="0"/>
            </a:endParaRPr>
          </a:p>
          <a:p>
            <a:pPr marR="49753" algn="ctr"/>
            <a:endParaRPr lang="fr-FR" sz="1400" b="1">
              <a:solidFill>
                <a:schemeClr val="bg1"/>
              </a:solidFill>
              <a:latin typeface="Segoe UI Light" panose="020B0502040204020203" pitchFamily="34" charset="0"/>
              <a:cs typeface="Segoe UI Light" panose="020B0502040204020203" pitchFamily="34" charset="0"/>
            </a:endParaRPr>
          </a:p>
          <a:p>
            <a:pPr marR="49753" algn="ctr"/>
            <a:r>
              <a:rPr lang="fr-FR" b="1">
                <a:solidFill>
                  <a:schemeClr val="bg1"/>
                </a:solidFill>
                <a:latin typeface="Segoe UI Light" panose="020B0502040204020203" pitchFamily="34" charset="0"/>
                <a:cs typeface="Segoe UI Light" panose="020B0502040204020203" pitchFamily="34" charset="0"/>
              </a:rPr>
              <a:t>Guide d’accompagnement des ARS et des porteurs de projets dans la mise en œuvre des SAS</a:t>
            </a:r>
          </a:p>
        </p:txBody>
      </p:sp>
      <p:sp>
        <p:nvSpPr>
          <p:cNvPr id="5" name="Rectangle 4">
            <a:extLst>
              <a:ext uri="{FF2B5EF4-FFF2-40B4-BE49-F238E27FC236}">
                <a16:creationId xmlns:a16="http://schemas.microsoft.com/office/drawing/2014/main" id="{A6B394BB-7248-49BF-B491-F43E9A64AE9F}"/>
              </a:ext>
            </a:extLst>
          </p:cNvPr>
          <p:cNvSpPr/>
          <p:nvPr/>
        </p:nvSpPr>
        <p:spPr>
          <a:xfrm>
            <a:off x="5288692" y="9473199"/>
            <a:ext cx="1569308" cy="338554"/>
          </a:xfrm>
          <a:prstGeom prst="rect">
            <a:avLst/>
          </a:prstGeom>
        </p:spPr>
        <p:txBody>
          <a:bodyPr wrap="square">
            <a:spAutoFit/>
          </a:bodyPr>
          <a:lstStyle/>
          <a:p>
            <a:pPr marR="49753" algn="ctr"/>
            <a:r>
              <a:rPr lang="fr-FR" sz="1600" b="1" dirty="0">
                <a:solidFill>
                  <a:schemeClr val="bg1"/>
                </a:solidFill>
                <a:latin typeface="Segoe UI Light" panose="020B0502040204020203" pitchFamily="34" charset="0"/>
                <a:cs typeface="Segoe UI Light" panose="020B0502040204020203" pitchFamily="34" charset="0"/>
              </a:rPr>
              <a:t>Juillet 2022</a:t>
            </a:r>
            <a:endParaRPr lang="fr-FR" sz="1600" dirty="0">
              <a:solidFill>
                <a:schemeClr val="bg1"/>
              </a:solidFill>
              <a:latin typeface="Segoe UI Light" panose="020B0502040204020203" pitchFamily="34" charset="0"/>
              <a:cs typeface="Segoe UI Light" panose="020B0502040204020203" pitchFamily="34" charset="0"/>
            </a:endParaRPr>
          </a:p>
        </p:txBody>
      </p:sp>
      <p:pic>
        <p:nvPicPr>
          <p:cNvPr id="9" name="Image 8"/>
          <p:cNvPicPr/>
          <p:nvPr/>
        </p:nvPicPr>
        <p:blipFill>
          <a:blip r:embed="rId7" cstate="print">
            <a:extLst>
              <a:ext uri="{28A0092B-C50C-407E-A947-70E740481C1C}">
                <a14:useLocalDpi xmlns:a14="http://schemas.microsoft.com/office/drawing/2010/main" val="0"/>
              </a:ext>
            </a:extLst>
          </a:blip>
          <a:stretch>
            <a:fillRect/>
          </a:stretch>
        </p:blipFill>
        <p:spPr>
          <a:xfrm>
            <a:off x="518160" y="263524"/>
            <a:ext cx="2050415" cy="1295400"/>
          </a:xfrm>
          <a:prstGeom prst="rect">
            <a:avLst/>
          </a:prstGeom>
        </p:spPr>
      </p:pic>
    </p:spTree>
    <p:extLst>
      <p:ext uri="{BB962C8B-B14F-4D97-AF65-F5344CB8AC3E}">
        <p14:creationId xmlns:p14="http://schemas.microsoft.com/office/powerpoint/2010/main" val="398604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3A707E8D-72D1-4962-828C-E2FAB1E3AEC3}"/>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rPr>
              <a:t>4. Fiches actions</a:t>
            </a:r>
          </a:p>
        </p:txBody>
      </p:sp>
      <p:sp>
        <p:nvSpPr>
          <p:cNvPr id="4" name="Rectangle 3">
            <a:extLst>
              <a:ext uri="{FF2B5EF4-FFF2-40B4-BE49-F238E27FC236}">
                <a16:creationId xmlns:a16="http://schemas.microsoft.com/office/drawing/2014/main" id="{8EE6703F-A8FC-4533-87D0-C390D91A14B0}"/>
              </a:ext>
            </a:extLst>
          </p:cNvPr>
          <p:cNvSpPr/>
          <p:nvPr/>
        </p:nvSpPr>
        <p:spPr>
          <a:xfrm>
            <a:off x="225000" y="747484"/>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Organisation territoriale					P. 12</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225000" y="675100"/>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225000" y="44081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SOMMAIRE DES FICHES ACTIONS</a:t>
            </a:r>
          </a:p>
        </p:txBody>
      </p:sp>
      <p:cxnSp>
        <p:nvCxnSpPr>
          <p:cNvPr id="8" name="Connecteur droit 7">
            <a:extLst>
              <a:ext uri="{FF2B5EF4-FFF2-40B4-BE49-F238E27FC236}">
                <a16:creationId xmlns:a16="http://schemas.microsoft.com/office/drawing/2014/main" id="{19633866-6674-402C-A229-6073D877732E}"/>
              </a:ext>
            </a:extLst>
          </p:cNvPr>
          <p:cNvCxnSpPr>
            <a:cxnSpLocks/>
          </p:cNvCxnSpPr>
          <p:nvPr/>
        </p:nvCxnSpPr>
        <p:spPr>
          <a:xfrm>
            <a:off x="285960" y="999238"/>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6C6E23-330B-44B2-A717-4A200357B3E0}"/>
              </a:ext>
            </a:extLst>
          </p:cNvPr>
          <p:cNvSpPr/>
          <p:nvPr/>
        </p:nvSpPr>
        <p:spPr>
          <a:xfrm>
            <a:off x="224999" y="997113"/>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1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l’organisation entre SAS et </a:t>
            </a:r>
            <a:r>
              <a:rPr kumimoji="0" lang="fr-FR" sz="1200" b="0" i="0" u="none" strike="noStrike" kern="120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SIS</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P. 12</a:t>
            </a:r>
          </a:p>
        </p:txBody>
      </p:sp>
      <p:sp>
        <p:nvSpPr>
          <p:cNvPr id="7" name="Rectangle 6">
            <a:extLst>
              <a:ext uri="{FF2B5EF4-FFF2-40B4-BE49-F238E27FC236}">
                <a16:creationId xmlns:a16="http://schemas.microsoft.com/office/drawing/2014/main" id="{0FED928F-11A4-42BE-A397-65AA1706054E}"/>
              </a:ext>
            </a:extLst>
          </p:cNvPr>
          <p:cNvSpPr/>
          <p:nvPr/>
        </p:nvSpPr>
        <p:spPr>
          <a:xfrm>
            <a:off x="224999" y="1282864"/>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2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l’organisation avec les structures locales organisées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pour répondre aux SNP					P. 14</a:t>
            </a:r>
          </a:p>
        </p:txBody>
      </p:sp>
      <p:sp>
        <p:nvSpPr>
          <p:cNvPr id="10" name="Rectangle 9">
            <a:extLst>
              <a:ext uri="{FF2B5EF4-FFF2-40B4-BE49-F238E27FC236}">
                <a16:creationId xmlns:a16="http://schemas.microsoft.com/office/drawing/2014/main" id="{DA0FF423-DA10-4016-9910-DA6EA95CB1A5}"/>
              </a:ext>
            </a:extLst>
          </p:cNvPr>
          <p:cNvSpPr/>
          <p:nvPr/>
        </p:nvSpPr>
        <p:spPr>
          <a:xfrm>
            <a:off x="224999" y="1548294"/>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3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l’articulation avec la PDSA		P. 16</a:t>
            </a:r>
          </a:p>
        </p:txBody>
      </p:sp>
      <p:cxnSp>
        <p:nvCxnSpPr>
          <p:cNvPr id="19" name="Connecteur droit 18">
            <a:extLst>
              <a:ext uri="{FF2B5EF4-FFF2-40B4-BE49-F238E27FC236}">
                <a16:creationId xmlns:a16="http://schemas.microsoft.com/office/drawing/2014/main" id="{88BAF9D6-79D8-4132-B81C-BF644FB07E7A}"/>
              </a:ext>
            </a:extLst>
          </p:cNvPr>
          <p:cNvCxnSpPr>
            <a:cxnSpLocks/>
          </p:cNvCxnSpPr>
          <p:nvPr/>
        </p:nvCxnSpPr>
        <p:spPr>
          <a:xfrm>
            <a:off x="224999" y="6043556"/>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3715801D-46F2-4079-983D-380E0ABD01F3}"/>
              </a:ext>
            </a:extLst>
          </p:cNvPr>
          <p:cNvSpPr txBox="1">
            <a:spLocks/>
          </p:cNvSpPr>
          <p:nvPr/>
        </p:nvSpPr>
        <p:spPr>
          <a:xfrm>
            <a:off x="224999" y="5788103"/>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STRUCTURATION DES FICHES ACTIONS</a:t>
            </a:r>
          </a:p>
        </p:txBody>
      </p:sp>
      <p:sp>
        <p:nvSpPr>
          <p:cNvPr id="22" name="Rectangle 21">
            <a:extLst>
              <a:ext uri="{FF2B5EF4-FFF2-40B4-BE49-F238E27FC236}">
                <a16:creationId xmlns:a16="http://schemas.microsoft.com/office/drawing/2014/main" id="{A066AC89-830A-4365-BFF6-033BE863563B}"/>
              </a:ext>
            </a:extLst>
          </p:cNvPr>
          <p:cNvSpPr/>
          <p:nvPr/>
        </p:nvSpPr>
        <p:spPr>
          <a:xfrm>
            <a:off x="285959" y="6061367"/>
            <a:ext cx="6347039" cy="265739"/>
          </a:xfrm>
          <a:prstGeom prst="rect">
            <a:avLst/>
          </a:prstGeom>
        </p:spPr>
        <p:txBody>
          <a:bodyPr wrap="square">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Les fiches actions d’aide à la mise en œuvre du SAS sont structurées selon le triptyque suivant :</a:t>
            </a:r>
            <a:endParaRPr kumimoji="0" lang="fr-FR" altLang="ko-KR" sz="1050" b="0" i="0" u="none" strike="noStrike" kern="1200" cap="none" spc="0" normalizeH="0" baseline="0" noProof="0">
              <a:ln>
                <a:noFill/>
              </a:ln>
              <a:solidFill>
                <a:srgbClr val="383934"/>
              </a:solidFill>
              <a:effectLst/>
              <a:uLnTx/>
              <a:uFillTx/>
              <a:latin typeface="Segoe UI Light" panose="020B0502040204020203" pitchFamily="34" charset="0"/>
              <a:ea typeface="굴림"/>
              <a:cs typeface="Segoe UI Light" panose="020B0502040204020203" pitchFamily="34" charset="0"/>
            </a:endParaRPr>
          </a:p>
        </p:txBody>
      </p:sp>
      <p:sp>
        <p:nvSpPr>
          <p:cNvPr id="31" name="Flèche : pentagone 30">
            <a:extLst>
              <a:ext uri="{FF2B5EF4-FFF2-40B4-BE49-F238E27FC236}">
                <a16:creationId xmlns:a16="http://schemas.microsoft.com/office/drawing/2014/main" id="{DBF4F954-A314-4B23-AC76-56D060FDEFB3}"/>
              </a:ext>
            </a:extLst>
          </p:cNvPr>
          <p:cNvSpPr/>
          <p:nvPr/>
        </p:nvSpPr>
        <p:spPr>
          <a:xfrm rot="5400000">
            <a:off x="311394" y="6524591"/>
            <a:ext cx="900246" cy="756000"/>
          </a:xfrm>
          <a:prstGeom prst="homePlate">
            <a:avLst>
              <a:gd name="adj" fmla="val 17801"/>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rPr>
              <a:t>CADRAGE</a:t>
            </a:r>
          </a:p>
        </p:txBody>
      </p:sp>
      <p:sp>
        <p:nvSpPr>
          <p:cNvPr id="34" name="Rectangle 33">
            <a:extLst>
              <a:ext uri="{FF2B5EF4-FFF2-40B4-BE49-F238E27FC236}">
                <a16:creationId xmlns:a16="http://schemas.microsoft.com/office/drawing/2014/main" id="{6E6B6B56-EFEE-4250-B350-C918834AA335}"/>
              </a:ext>
            </a:extLst>
          </p:cNvPr>
          <p:cNvSpPr/>
          <p:nvPr/>
        </p:nvSpPr>
        <p:spPr>
          <a:xfrm>
            <a:off x="1142999" y="6452468"/>
            <a:ext cx="5672879" cy="900246"/>
          </a:xfrm>
          <a:prstGeom prst="rect">
            <a:avLst/>
          </a:prstGeom>
        </p:spPr>
        <p:txBody>
          <a:bodyPr wrap="square">
            <a:spAutoFit/>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La partie « cadrage » rappelle les grands principes et modes de fonctionnement du SAS,</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afin de s’assurer que les territoires suivent les mêmes principes directeurs. Elle précise donc les </a:t>
            </a: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a:t>
            </a: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passages obligés » et les marges de manœuvre </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laissées à l’échelle du territoire.</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Au-delà de ces principes, la partie « cadrage » permet de définir les </a:t>
            </a: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objectifs et les résultats attendus </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sur la thématique et </a:t>
            </a: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pré-identifier les acteurs à mobiliser</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sur sa mise en œuvre.</a:t>
            </a:r>
          </a:p>
        </p:txBody>
      </p:sp>
      <p:sp>
        <p:nvSpPr>
          <p:cNvPr id="35" name="Rectangle 34">
            <a:extLst>
              <a:ext uri="{FF2B5EF4-FFF2-40B4-BE49-F238E27FC236}">
                <a16:creationId xmlns:a16="http://schemas.microsoft.com/office/drawing/2014/main" id="{6F5D6573-C38F-41EE-9980-B15023C1262C}"/>
              </a:ext>
            </a:extLst>
          </p:cNvPr>
          <p:cNvSpPr/>
          <p:nvPr/>
        </p:nvSpPr>
        <p:spPr>
          <a:xfrm>
            <a:off x="1142999" y="7371724"/>
            <a:ext cx="5672879" cy="900246"/>
          </a:xfrm>
          <a:prstGeom prst="rect">
            <a:avLst/>
          </a:prstGeom>
        </p:spPr>
        <p:txBody>
          <a:bodyPr wrap="square">
            <a:spAutoFit/>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La partie « méthodologie » guide la réflexion et présente les étapes clés pour mener à bien le projet. </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Elle détaille les</a:t>
            </a: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travaux incontournables à réaliser pour mettre en œuvre un volet particulier du SAS.</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Cette partie peut prendre diverses formes en fonction des thématiques : liste de questions clés, arbre de décision, analyse financière, etc.</a:t>
            </a:r>
          </a:p>
        </p:txBody>
      </p:sp>
      <p:sp>
        <p:nvSpPr>
          <p:cNvPr id="36" name="Rectangle 35">
            <a:extLst>
              <a:ext uri="{FF2B5EF4-FFF2-40B4-BE49-F238E27FC236}">
                <a16:creationId xmlns:a16="http://schemas.microsoft.com/office/drawing/2014/main" id="{19DF0B1F-915B-4BA3-A930-9F9EC6E6B87A}"/>
              </a:ext>
            </a:extLst>
          </p:cNvPr>
          <p:cNvSpPr/>
          <p:nvPr/>
        </p:nvSpPr>
        <p:spPr>
          <a:xfrm>
            <a:off x="1142999" y="8290981"/>
            <a:ext cx="5672879" cy="900246"/>
          </a:xfrm>
          <a:prstGeom prst="rect">
            <a:avLst/>
          </a:prstGeom>
        </p:spPr>
        <p:txBody>
          <a:bodyPr wrap="square">
            <a:spAutoFit/>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La partie « outils » permet de mettre à disposition des outils directement prêts à l’usage, </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permettant de faciliter la réalisation du projet.</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Cette partie prend donc la forme de documents/modèles à remplir</a:t>
            </a:r>
            <a:r>
              <a:rPr kumimoji="0" lang="fr-FR" sz="105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Par exemple : un RACI (matrice des rôles et responsabilités) pour le volet gouvernance, une cartographie des processus ou encore un tableau de suivi budgétaire.</a:t>
            </a:r>
          </a:p>
        </p:txBody>
      </p:sp>
      <p:sp>
        <p:nvSpPr>
          <p:cNvPr id="45" name="Flèche : chevron 44">
            <a:extLst>
              <a:ext uri="{FF2B5EF4-FFF2-40B4-BE49-F238E27FC236}">
                <a16:creationId xmlns:a16="http://schemas.microsoft.com/office/drawing/2014/main" id="{A425335C-2765-435A-B7DA-A1F237ED944C}"/>
              </a:ext>
            </a:extLst>
          </p:cNvPr>
          <p:cNvSpPr/>
          <p:nvPr/>
        </p:nvSpPr>
        <p:spPr>
          <a:xfrm rot="5400000">
            <a:off x="295284" y="7443848"/>
            <a:ext cx="932465" cy="756000"/>
          </a:xfrm>
          <a:prstGeom prst="chevron">
            <a:avLst>
              <a:gd name="adj" fmla="val 17746"/>
            </a:avLst>
          </a:prstGeom>
          <a:solidFill>
            <a:srgbClr val="006A9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rPr>
              <a:t>MÉTHODOLOGIE</a:t>
            </a:r>
          </a:p>
        </p:txBody>
      </p:sp>
      <p:sp>
        <p:nvSpPr>
          <p:cNvPr id="47" name="Flèche : chevron 46">
            <a:extLst>
              <a:ext uri="{FF2B5EF4-FFF2-40B4-BE49-F238E27FC236}">
                <a16:creationId xmlns:a16="http://schemas.microsoft.com/office/drawing/2014/main" id="{2AB4CE70-4442-4C30-9A99-6D305AA1FB4F}"/>
              </a:ext>
            </a:extLst>
          </p:cNvPr>
          <p:cNvSpPr/>
          <p:nvPr/>
        </p:nvSpPr>
        <p:spPr>
          <a:xfrm rot="5400000">
            <a:off x="311393" y="8363104"/>
            <a:ext cx="900246" cy="756000"/>
          </a:xfrm>
          <a:prstGeom prst="chevron">
            <a:avLst>
              <a:gd name="adj" fmla="val 17746"/>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rPr>
              <a:t>OUTILS</a:t>
            </a:r>
          </a:p>
        </p:txBody>
      </p:sp>
      <p:sp>
        <p:nvSpPr>
          <p:cNvPr id="49" name="Freeform 13">
            <a:extLst>
              <a:ext uri="{FF2B5EF4-FFF2-40B4-BE49-F238E27FC236}">
                <a16:creationId xmlns:a16="http://schemas.microsoft.com/office/drawing/2014/main" id="{D408B2A8-368F-4229-9E98-7569FFB97A99}"/>
              </a:ext>
            </a:extLst>
          </p:cNvPr>
          <p:cNvSpPr>
            <a:spLocks noEditPoints="1"/>
          </p:cNvSpPr>
          <p:nvPr/>
        </p:nvSpPr>
        <p:spPr bwMode="auto">
          <a:xfrm>
            <a:off x="114892" y="6747980"/>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grpSp>
        <p:nvGrpSpPr>
          <p:cNvPr id="50" name="Group 68">
            <a:extLst>
              <a:ext uri="{FF2B5EF4-FFF2-40B4-BE49-F238E27FC236}">
                <a16:creationId xmlns:a16="http://schemas.microsoft.com/office/drawing/2014/main" id="{24122D23-43F7-4C7F-9620-334B2B42B9CA}"/>
              </a:ext>
            </a:extLst>
          </p:cNvPr>
          <p:cNvGrpSpPr/>
          <p:nvPr/>
        </p:nvGrpSpPr>
        <p:grpSpPr>
          <a:xfrm>
            <a:off x="71210" y="7660807"/>
            <a:ext cx="288000" cy="288000"/>
            <a:chOff x="6997700" y="3109913"/>
            <a:chExt cx="1162050" cy="1158875"/>
          </a:xfrm>
          <a:solidFill>
            <a:srgbClr val="006A9A"/>
          </a:solidFill>
        </p:grpSpPr>
        <p:sp>
          <p:nvSpPr>
            <p:cNvPr id="51" name="Freeform 158">
              <a:extLst>
                <a:ext uri="{FF2B5EF4-FFF2-40B4-BE49-F238E27FC236}">
                  <a16:creationId xmlns:a16="http://schemas.microsoft.com/office/drawing/2014/main" id="{BB11D645-64E0-48E3-8510-9881397B7C5C}"/>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sp>
          <p:nvSpPr>
            <p:cNvPr id="52" name="Freeform 159">
              <a:extLst>
                <a:ext uri="{FF2B5EF4-FFF2-40B4-BE49-F238E27FC236}">
                  <a16:creationId xmlns:a16="http://schemas.microsoft.com/office/drawing/2014/main" id="{DD9BA369-5803-4455-9B23-6AFE2270F9CC}"/>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sp>
          <p:nvSpPr>
            <p:cNvPr id="53" name="Freeform 160">
              <a:extLst>
                <a:ext uri="{FF2B5EF4-FFF2-40B4-BE49-F238E27FC236}">
                  <a16:creationId xmlns:a16="http://schemas.microsoft.com/office/drawing/2014/main" id="{B75250BD-D7C4-46FE-A031-1E9631D154A1}"/>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grpSp>
      <p:sp>
        <p:nvSpPr>
          <p:cNvPr id="55" name="Freeform 35">
            <a:extLst>
              <a:ext uri="{FF2B5EF4-FFF2-40B4-BE49-F238E27FC236}">
                <a16:creationId xmlns:a16="http://schemas.microsoft.com/office/drawing/2014/main" id="{03377A43-7D95-4900-BE5B-CE5B80EC1307}"/>
              </a:ext>
            </a:extLst>
          </p:cNvPr>
          <p:cNvSpPr>
            <a:spLocks noEditPoints="1"/>
          </p:cNvSpPr>
          <p:nvPr/>
        </p:nvSpPr>
        <p:spPr bwMode="auto">
          <a:xfrm>
            <a:off x="63103" y="8568682"/>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58" name="Rectangle 57">
            <a:extLst>
              <a:ext uri="{FF2B5EF4-FFF2-40B4-BE49-F238E27FC236}">
                <a16:creationId xmlns:a16="http://schemas.microsoft.com/office/drawing/2014/main" id="{51CBA2B4-DFBF-44CC-BA75-313F642C347E}"/>
              </a:ext>
            </a:extLst>
          </p:cNvPr>
          <p:cNvSpPr/>
          <p:nvPr/>
        </p:nvSpPr>
        <p:spPr>
          <a:xfrm>
            <a:off x="224998" y="1798422"/>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Organisation interne du SAS					P. 18</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59" name="Connecteur droit 58">
            <a:extLst>
              <a:ext uri="{FF2B5EF4-FFF2-40B4-BE49-F238E27FC236}">
                <a16:creationId xmlns:a16="http://schemas.microsoft.com/office/drawing/2014/main" id="{2E53E120-86A1-4E64-A71B-30A6C6A29731}"/>
              </a:ext>
            </a:extLst>
          </p:cNvPr>
          <p:cNvCxnSpPr>
            <a:cxnSpLocks/>
          </p:cNvCxnSpPr>
          <p:nvPr/>
        </p:nvCxnSpPr>
        <p:spPr>
          <a:xfrm>
            <a:off x="285958" y="2050176"/>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5C04A2A-F8B7-4FA2-89AF-52191F81F89F}"/>
              </a:ext>
            </a:extLst>
          </p:cNvPr>
          <p:cNvSpPr/>
          <p:nvPr/>
        </p:nvSpPr>
        <p:spPr>
          <a:xfrm>
            <a:off x="224997" y="2057376"/>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4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l’organisation interne du SAS		P. 18</a:t>
            </a:r>
          </a:p>
        </p:txBody>
      </p:sp>
      <p:sp>
        <p:nvSpPr>
          <p:cNvPr id="61" name="Rectangle 60">
            <a:extLst>
              <a:ext uri="{FF2B5EF4-FFF2-40B4-BE49-F238E27FC236}">
                <a16:creationId xmlns:a16="http://schemas.microsoft.com/office/drawing/2014/main" id="{3094249E-3991-4C33-A05C-A4410D5B2104}"/>
              </a:ext>
            </a:extLst>
          </p:cNvPr>
          <p:cNvSpPr/>
          <p:nvPr/>
        </p:nvSpPr>
        <p:spPr>
          <a:xfrm>
            <a:off x="224997" y="2267877"/>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5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Préciser le parcours du patient et définir les processus associés		P. 21</a:t>
            </a:r>
          </a:p>
        </p:txBody>
      </p:sp>
      <p:sp>
        <p:nvSpPr>
          <p:cNvPr id="63" name="Rectangle 62">
            <a:extLst>
              <a:ext uri="{FF2B5EF4-FFF2-40B4-BE49-F238E27FC236}">
                <a16:creationId xmlns:a16="http://schemas.microsoft.com/office/drawing/2014/main" id="{C07D4335-AC15-4D78-8FD8-2645E92B8063}"/>
              </a:ext>
            </a:extLst>
          </p:cNvPr>
          <p:cNvSpPr/>
          <p:nvPr/>
        </p:nvSpPr>
        <p:spPr>
          <a:xfrm>
            <a:off x="225001" y="2554189"/>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Gouvernance et statuts juridiques				P. 24</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64" name="Connecteur droit 63">
            <a:extLst>
              <a:ext uri="{FF2B5EF4-FFF2-40B4-BE49-F238E27FC236}">
                <a16:creationId xmlns:a16="http://schemas.microsoft.com/office/drawing/2014/main" id="{18D1066D-4911-4BD2-BB90-64DFCDB27AE0}"/>
              </a:ext>
            </a:extLst>
          </p:cNvPr>
          <p:cNvCxnSpPr>
            <a:cxnSpLocks/>
          </p:cNvCxnSpPr>
          <p:nvPr/>
        </p:nvCxnSpPr>
        <p:spPr>
          <a:xfrm>
            <a:off x="285961" y="2805943"/>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CB560A1-4523-43EA-A121-5AF16B3C4E90}"/>
              </a:ext>
            </a:extLst>
          </p:cNvPr>
          <p:cNvSpPr/>
          <p:nvPr/>
        </p:nvSpPr>
        <p:spPr>
          <a:xfrm>
            <a:off x="225000" y="2813143"/>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6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la gouvernance du SAS		P. 24</a:t>
            </a:r>
          </a:p>
        </p:txBody>
      </p:sp>
      <p:sp>
        <p:nvSpPr>
          <p:cNvPr id="72" name="Rectangle 71">
            <a:extLst>
              <a:ext uri="{FF2B5EF4-FFF2-40B4-BE49-F238E27FC236}">
                <a16:creationId xmlns:a16="http://schemas.microsoft.com/office/drawing/2014/main" id="{D378E0A5-3F35-4740-AEDA-3B19133072A9}"/>
              </a:ext>
            </a:extLst>
          </p:cNvPr>
          <p:cNvSpPr/>
          <p:nvPr/>
        </p:nvSpPr>
        <p:spPr>
          <a:xfrm>
            <a:off x="225000" y="3024460"/>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7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le statut juridique du SAS				P. </a:t>
            </a:r>
            <a:r>
              <a:rPr lang="fr-FR" sz="1200">
                <a:solidFill>
                  <a:srgbClr val="383934"/>
                </a:solidFill>
                <a:latin typeface="Segoe UI Light" panose="020B0502040204020203" pitchFamily="34" charset="0"/>
                <a:cs typeface="Segoe UI Light" panose="020B0502040204020203" pitchFamily="34" charset="0"/>
              </a:rPr>
              <a:t>27</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sp>
        <p:nvSpPr>
          <p:cNvPr id="75" name="Rectangle 74">
            <a:extLst>
              <a:ext uri="{FF2B5EF4-FFF2-40B4-BE49-F238E27FC236}">
                <a16:creationId xmlns:a16="http://schemas.microsoft.com/office/drawing/2014/main" id="{4CD5E3A4-DEB0-4929-932F-CF571AEF4A46}"/>
              </a:ext>
            </a:extLst>
          </p:cNvPr>
          <p:cNvSpPr/>
          <p:nvPr/>
        </p:nvSpPr>
        <p:spPr>
          <a:xfrm>
            <a:off x="219016" y="3545605"/>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Outils techniques					P. 36</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76" name="Connecteur droit 75">
            <a:extLst>
              <a:ext uri="{FF2B5EF4-FFF2-40B4-BE49-F238E27FC236}">
                <a16:creationId xmlns:a16="http://schemas.microsoft.com/office/drawing/2014/main" id="{B74D05F2-1B0D-47C3-A6C0-01828938FDF5}"/>
              </a:ext>
            </a:extLst>
          </p:cNvPr>
          <p:cNvCxnSpPr>
            <a:cxnSpLocks/>
          </p:cNvCxnSpPr>
          <p:nvPr/>
        </p:nvCxnSpPr>
        <p:spPr>
          <a:xfrm>
            <a:off x="279976" y="3822759"/>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F6E1FDDD-8433-4251-9057-107CC2362AA2}"/>
              </a:ext>
            </a:extLst>
          </p:cNvPr>
          <p:cNvSpPr/>
          <p:nvPr/>
        </p:nvSpPr>
        <p:spPr>
          <a:xfrm>
            <a:off x="217325" y="3804559"/>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9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 Mettre en place la régulation médicale téléphonique du SAS		P. 36</a:t>
            </a:r>
          </a:p>
        </p:txBody>
      </p:sp>
      <p:sp>
        <p:nvSpPr>
          <p:cNvPr id="78" name="Rectangle 77">
            <a:extLst>
              <a:ext uri="{FF2B5EF4-FFF2-40B4-BE49-F238E27FC236}">
                <a16:creationId xmlns:a16="http://schemas.microsoft.com/office/drawing/2014/main" id="{469F9806-5F3A-44EF-97A1-123BB7829AB4}"/>
              </a:ext>
            </a:extLst>
          </p:cNvPr>
          <p:cNvSpPr/>
          <p:nvPr/>
        </p:nvSpPr>
        <p:spPr>
          <a:xfrm>
            <a:off x="217325" y="4075166"/>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10 :</a:t>
            </a:r>
            <a:r>
              <a:rPr kumimoji="0" lang="fr-FR" sz="1200" b="1" i="1" u="none" strike="noStrike" kern="1200" cap="none" spc="0" normalizeH="0" baseline="0" noProof="0">
                <a:ln>
                  <a:noFill/>
                </a:ln>
                <a:solidFill>
                  <a:srgbClr val="FFFFFF">
                    <a:lumMod val="75000"/>
                  </a:srgbClr>
                </a:solidFill>
                <a:effectLst/>
                <a:uLnTx/>
                <a:uFillTx/>
                <a:latin typeface="Segoe UI Light" panose="020B0502040204020203" pitchFamily="34" charset="0"/>
                <a:cs typeface="Segoe UI Light" panose="020B0502040204020203" pitchFamily="34" charset="0"/>
              </a:rPr>
              <a:t>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Préparer l’intégration des outils de recensement des créneaux de soins non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programmés à la plateforme numérique du SAS</a:t>
            </a:r>
            <a:r>
              <a:rPr kumimoji="0" lang="fr-FR" sz="1200" b="0" i="1" u="none" strike="noStrike" kern="1200" cap="none" spc="0" normalizeH="0" baseline="0" noProof="0">
                <a:ln>
                  <a:noFill/>
                </a:ln>
                <a:solidFill>
                  <a:srgbClr val="FFFFFF">
                    <a:lumMod val="75000"/>
                  </a:srgbClr>
                </a:solidFill>
                <a:effectLst/>
                <a:uLnTx/>
                <a:uFillTx/>
                <a:latin typeface="Segoe UI Light" panose="020B0502040204020203" pitchFamily="34" charset="0"/>
                <a:cs typeface="Segoe UI Light" panose="020B0502040204020203" pitchFamily="34" charset="0"/>
              </a:rPr>
              <a:t>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P. 38</a:t>
            </a:r>
            <a:endParaRPr kumimoji="0" lang="fr-FR" sz="1200" b="0" i="1" u="none" strike="noStrike" kern="1200" cap="none" spc="0" normalizeH="0" baseline="0" noProof="0">
              <a:ln>
                <a:noFill/>
              </a:ln>
              <a:solidFill>
                <a:srgbClr val="FFFFFF">
                  <a:lumMod val="75000"/>
                </a:srgbClr>
              </a:solidFill>
              <a:effectLst/>
              <a:uLnTx/>
              <a:uFillTx/>
              <a:latin typeface="Segoe UI Light" panose="020B0502040204020203" pitchFamily="34" charset="0"/>
              <a:cs typeface="Segoe UI Light" panose="020B0502040204020203" pitchFamily="34" charset="0"/>
            </a:endParaRPr>
          </a:p>
        </p:txBody>
      </p:sp>
      <p:sp>
        <p:nvSpPr>
          <p:cNvPr id="79" name="Rectangle 78">
            <a:extLst>
              <a:ext uri="{FF2B5EF4-FFF2-40B4-BE49-F238E27FC236}">
                <a16:creationId xmlns:a16="http://schemas.microsoft.com/office/drawing/2014/main" id="{C1B0490C-16F0-45A6-85B0-EFB95E656BFD}"/>
              </a:ext>
            </a:extLst>
          </p:cNvPr>
          <p:cNvSpPr/>
          <p:nvPr/>
        </p:nvSpPr>
        <p:spPr>
          <a:xfrm>
            <a:off x="225000" y="4437610"/>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Financement						P. 42</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80" name="Connecteur droit 79">
            <a:extLst>
              <a:ext uri="{FF2B5EF4-FFF2-40B4-BE49-F238E27FC236}">
                <a16:creationId xmlns:a16="http://schemas.microsoft.com/office/drawing/2014/main" id="{460DB2F7-1553-4D5A-8484-D6855C478DDB}"/>
              </a:ext>
            </a:extLst>
          </p:cNvPr>
          <p:cNvCxnSpPr>
            <a:cxnSpLocks/>
          </p:cNvCxnSpPr>
          <p:nvPr/>
        </p:nvCxnSpPr>
        <p:spPr>
          <a:xfrm>
            <a:off x="285960" y="4694444"/>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C5610BD2-B8B7-40C2-9C10-CAAF4E60C723}"/>
              </a:ext>
            </a:extLst>
          </p:cNvPr>
          <p:cNvSpPr/>
          <p:nvPr/>
        </p:nvSpPr>
        <p:spPr>
          <a:xfrm>
            <a:off x="217324" y="4701644"/>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11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Quantifier le besoin de financement du SAS			P. 42</a:t>
            </a:r>
          </a:p>
        </p:txBody>
      </p:sp>
      <p:sp>
        <p:nvSpPr>
          <p:cNvPr id="85" name="Rectangle 84">
            <a:extLst>
              <a:ext uri="{FF2B5EF4-FFF2-40B4-BE49-F238E27FC236}">
                <a16:creationId xmlns:a16="http://schemas.microsoft.com/office/drawing/2014/main" id="{83AEBB9F-375D-4C9B-A476-71EAC4154BEC}"/>
              </a:ext>
            </a:extLst>
          </p:cNvPr>
          <p:cNvSpPr/>
          <p:nvPr/>
        </p:nvSpPr>
        <p:spPr>
          <a:xfrm>
            <a:off x="225000" y="4987822"/>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Communication et conduite du changement			P. 44</a:t>
            </a:r>
            <a:endPar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cxnSp>
        <p:nvCxnSpPr>
          <p:cNvPr id="86" name="Connecteur droit 85">
            <a:extLst>
              <a:ext uri="{FF2B5EF4-FFF2-40B4-BE49-F238E27FC236}">
                <a16:creationId xmlns:a16="http://schemas.microsoft.com/office/drawing/2014/main" id="{70CB45F6-8471-4EFE-B659-1EACF5D8F379}"/>
              </a:ext>
            </a:extLst>
          </p:cNvPr>
          <p:cNvCxnSpPr>
            <a:cxnSpLocks/>
          </p:cNvCxnSpPr>
          <p:nvPr/>
        </p:nvCxnSpPr>
        <p:spPr>
          <a:xfrm>
            <a:off x="285960" y="5239576"/>
            <a:ext cx="5904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24C22313-E578-458F-B1E2-8FCFDD920727}"/>
              </a:ext>
            </a:extLst>
          </p:cNvPr>
          <p:cNvSpPr/>
          <p:nvPr/>
        </p:nvSpPr>
        <p:spPr>
          <a:xfrm>
            <a:off x="208856" y="5246776"/>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12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déployer une communication adaptée sur le territoire	P. 44</a:t>
            </a:r>
          </a:p>
        </p:txBody>
      </p:sp>
      <p:sp>
        <p:nvSpPr>
          <p:cNvPr id="89" name="Rectangle 88">
            <a:extLst>
              <a:ext uri="{FF2B5EF4-FFF2-40B4-BE49-F238E27FC236}">
                <a16:creationId xmlns:a16="http://schemas.microsoft.com/office/drawing/2014/main" id="{8BA5F9DB-717D-4258-9C89-B9BFA3CD8EFF}"/>
              </a:ext>
            </a:extLst>
          </p:cNvPr>
          <p:cNvSpPr/>
          <p:nvPr/>
        </p:nvSpPr>
        <p:spPr>
          <a:xfrm>
            <a:off x="208856" y="5462207"/>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13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déployer un plan de conduite du changement adapté	P. 47</a:t>
            </a:r>
          </a:p>
        </p:txBody>
      </p:sp>
      <p:sp>
        <p:nvSpPr>
          <p:cNvPr id="99" name="Rectangle 98">
            <a:extLst>
              <a:ext uri="{FF2B5EF4-FFF2-40B4-BE49-F238E27FC236}">
                <a16:creationId xmlns:a16="http://schemas.microsoft.com/office/drawing/2014/main" id="{FA92B229-EABF-4743-B35E-10F2AB23C896}"/>
              </a:ext>
            </a:extLst>
          </p:cNvPr>
          <p:cNvSpPr/>
          <p:nvPr/>
        </p:nvSpPr>
        <p:spPr>
          <a:xfrm>
            <a:off x="225000" y="3253518"/>
            <a:ext cx="6408000" cy="236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Fiche 8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Mettre en place les indicateurs de pilotage 			P. 31</a:t>
            </a:r>
          </a:p>
        </p:txBody>
      </p:sp>
    </p:spTree>
    <p:extLst>
      <p:ext uri="{BB962C8B-B14F-4D97-AF65-F5344CB8AC3E}">
        <p14:creationId xmlns:p14="http://schemas.microsoft.com/office/powerpoint/2010/main" val="402191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tangle 43" hidden="1">
            <a:extLst>
              <a:ext uri="{FF2B5EF4-FFF2-40B4-BE49-F238E27FC236}">
                <a16:creationId xmlns:a16="http://schemas.microsoft.com/office/drawing/2014/main" id="{580F3668-2E0A-4073-B445-1C073A6753F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831" b="1">
              <a:latin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cxnSp>
        <p:nvCxnSpPr>
          <p:cNvPr id="7" name="Connecteur droit 6">
            <a:extLst>
              <a:ext uri="{FF2B5EF4-FFF2-40B4-BE49-F238E27FC236}">
                <a16:creationId xmlns:a16="http://schemas.microsoft.com/office/drawing/2014/main" id="{601766EE-2B31-47B3-A48C-0C3C6CA7E090}"/>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367714B-115E-473A-9DE0-00706ED845A9}"/>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Mise en mode projet à l’échelle du territoire</a:t>
            </a:r>
          </a:p>
        </p:txBody>
      </p:sp>
      <p:sp>
        <p:nvSpPr>
          <p:cNvPr id="12" name="ZoneTexte 11">
            <a:extLst>
              <a:ext uri="{FF2B5EF4-FFF2-40B4-BE49-F238E27FC236}">
                <a16:creationId xmlns:a16="http://schemas.microsoft.com/office/drawing/2014/main" id="{8343D10D-34B5-43C9-82AF-57774B65163F}"/>
              </a:ext>
            </a:extLst>
          </p:cNvPr>
          <p:cNvSpPr txBox="1"/>
          <p:nvPr/>
        </p:nvSpPr>
        <p:spPr>
          <a:xfrm>
            <a:off x="344698" y="1458090"/>
            <a:ext cx="6247022" cy="1954381"/>
          </a:xfrm>
          <a:prstGeom prst="rect">
            <a:avLst/>
          </a:prstGeom>
          <a:noFill/>
        </p:spPr>
        <p:txBody>
          <a:bodyPr wrap="square">
            <a:spAutoFit/>
          </a:bodyPr>
          <a:lstStyle/>
          <a:p>
            <a:pPr algn="just"/>
            <a:r>
              <a:rPr lang="fr-FR" sz="1100" b="1">
                <a:latin typeface="Segoe UI Light" panose="020B0502040204020203" pitchFamily="34" charset="0"/>
                <a:cs typeface="Segoe UI Light" panose="020B0502040204020203" pitchFamily="34" charset="0"/>
              </a:rPr>
              <a:t>La mise en mode projet consiste à identifier, à l’échelle du territoire, les acteurs à mobiliser au sein d’une équipe projet qui interviendra sur toutes les phases, ainsi que les personnes pouvant contribuer et participer au projet. Les étapes clés de la mise en mode projet sont :</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Formaliser une équipe projet en définissant un chef de projet, des participants (potentiellement au sein des organisations existantes : SAMU, CPTS...) et des responsables de sous-chantier (par exemple par thématique : Gouvernance, Financement…)</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Réaliser une réunion de lancement du SAS avec l’ensemble de l’équipe projet ;</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Définir un rétroplanning pour rythmer le projet, coordonner les différents chantiers et responsabiliser les acteurs de la création du SAS (exemple d’outil : diagramme de Gantt)</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Définir collégialement un mode d’interaction entre le territoire et l’ARS</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Veiller à impliquer dans le projet de manière transversale les filières AMU et MG</a:t>
            </a:r>
          </a:p>
        </p:txBody>
      </p:sp>
      <p:sp>
        <p:nvSpPr>
          <p:cNvPr id="218" name="Flèche : pentagone 217">
            <a:extLst>
              <a:ext uri="{FF2B5EF4-FFF2-40B4-BE49-F238E27FC236}">
                <a16:creationId xmlns:a16="http://schemas.microsoft.com/office/drawing/2014/main" id="{7E581B6A-E572-4F3B-B22E-A96926577787}"/>
              </a:ext>
            </a:extLst>
          </p:cNvPr>
          <p:cNvSpPr/>
          <p:nvPr/>
        </p:nvSpPr>
        <p:spPr>
          <a:xfrm>
            <a:off x="558544" y="1159848"/>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La mise en mode projet</a:t>
            </a:r>
          </a:p>
        </p:txBody>
      </p:sp>
      <p:sp>
        <p:nvSpPr>
          <p:cNvPr id="219" name="Ellipse 218">
            <a:extLst>
              <a:ext uri="{FF2B5EF4-FFF2-40B4-BE49-F238E27FC236}">
                <a16:creationId xmlns:a16="http://schemas.microsoft.com/office/drawing/2014/main" id="{A886FB66-0489-43D9-B569-041B60FB9A83}"/>
              </a:ext>
            </a:extLst>
          </p:cNvPr>
          <p:cNvSpPr/>
          <p:nvPr/>
        </p:nvSpPr>
        <p:spPr>
          <a:xfrm>
            <a:off x="344698" y="1132617"/>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220" name="Flèche : pentagone 219">
            <a:extLst>
              <a:ext uri="{FF2B5EF4-FFF2-40B4-BE49-F238E27FC236}">
                <a16:creationId xmlns:a16="http://schemas.microsoft.com/office/drawing/2014/main" id="{F9B23F7C-605B-4B5E-A696-BCEA8B48B3E3}"/>
              </a:ext>
            </a:extLst>
          </p:cNvPr>
          <p:cNvSpPr/>
          <p:nvPr/>
        </p:nvSpPr>
        <p:spPr>
          <a:xfrm>
            <a:off x="558544" y="3434864"/>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Le diagnostic rapide de l’existant</a:t>
            </a:r>
          </a:p>
        </p:txBody>
      </p:sp>
      <p:sp>
        <p:nvSpPr>
          <p:cNvPr id="221" name="Ellipse 220">
            <a:extLst>
              <a:ext uri="{FF2B5EF4-FFF2-40B4-BE49-F238E27FC236}">
                <a16:creationId xmlns:a16="http://schemas.microsoft.com/office/drawing/2014/main" id="{3ED6A323-272A-4994-8D80-67FC5B94B4FF}"/>
              </a:ext>
            </a:extLst>
          </p:cNvPr>
          <p:cNvSpPr/>
          <p:nvPr/>
        </p:nvSpPr>
        <p:spPr>
          <a:xfrm>
            <a:off x="344698" y="3407633"/>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24" name="ZoneTexte 223">
            <a:extLst>
              <a:ext uri="{FF2B5EF4-FFF2-40B4-BE49-F238E27FC236}">
                <a16:creationId xmlns:a16="http://schemas.microsoft.com/office/drawing/2014/main" id="{85E946A2-0AD7-42F8-B09B-E3B43ED2DB81}"/>
              </a:ext>
            </a:extLst>
          </p:cNvPr>
          <p:cNvSpPr txBox="1"/>
          <p:nvPr/>
        </p:nvSpPr>
        <p:spPr>
          <a:xfrm>
            <a:off x="344698" y="3722479"/>
            <a:ext cx="6247022" cy="1107996"/>
          </a:xfrm>
          <a:prstGeom prst="rect">
            <a:avLst/>
          </a:prstGeom>
          <a:noFill/>
        </p:spPr>
        <p:txBody>
          <a:bodyPr wrap="square">
            <a:spAutoFit/>
          </a:bodyPr>
          <a:lstStyle/>
          <a:p>
            <a:pPr algn="just"/>
            <a:r>
              <a:rPr lang="fr-FR" sz="1100" b="1">
                <a:latin typeface="Segoe UI Light" panose="020B0502040204020203" pitchFamily="34" charset="0"/>
                <a:cs typeface="Segoe UI Light" panose="020B0502040204020203" pitchFamily="34" charset="0"/>
              </a:rPr>
              <a:t>Cette étape permet d’objectiver et d’analyser la situation existante pour capitaliser et se projeter dans l’élaboration d’une feuille de route. Les étapes clés consistent à :</a:t>
            </a:r>
            <a:endParaRPr lang="fr-FR" sz="1100">
              <a:latin typeface="Segoe UI Light" panose="020B0502040204020203" pitchFamily="34" charset="0"/>
              <a:cs typeface="Segoe UI Light" panose="020B0502040204020203" pitchFamily="34" charset="0"/>
            </a:endParaRP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Identifier et comprendre le fonctionnement actuel des organisations existantes sur lesquelles s’appuie la mise en place du SAS (SAMU, CTPS…) ;</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Identifier les outils pertinents pour le SAS (plateforme de régulation médicale, SI…) ;</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Cartographier les relations avec les acteurs du territoire (SIS, SOS Médecins…)</a:t>
            </a:r>
          </a:p>
        </p:txBody>
      </p:sp>
      <p:sp>
        <p:nvSpPr>
          <p:cNvPr id="225" name="Flèche : pentagone 224">
            <a:extLst>
              <a:ext uri="{FF2B5EF4-FFF2-40B4-BE49-F238E27FC236}">
                <a16:creationId xmlns:a16="http://schemas.microsoft.com/office/drawing/2014/main" id="{670BFFB2-039D-4B39-AB6A-5413EC6F3215}"/>
              </a:ext>
            </a:extLst>
          </p:cNvPr>
          <p:cNvSpPr/>
          <p:nvPr/>
        </p:nvSpPr>
        <p:spPr>
          <a:xfrm>
            <a:off x="558544" y="4895341"/>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L’élaboration d’une feuille de route</a:t>
            </a:r>
          </a:p>
        </p:txBody>
      </p:sp>
      <p:sp>
        <p:nvSpPr>
          <p:cNvPr id="226" name="Ellipse 225">
            <a:extLst>
              <a:ext uri="{FF2B5EF4-FFF2-40B4-BE49-F238E27FC236}">
                <a16:creationId xmlns:a16="http://schemas.microsoft.com/office/drawing/2014/main" id="{E9BC89A8-FAB5-4419-BAFE-DBEA585F1C43}"/>
              </a:ext>
            </a:extLst>
          </p:cNvPr>
          <p:cNvSpPr/>
          <p:nvPr/>
        </p:nvSpPr>
        <p:spPr>
          <a:xfrm>
            <a:off x="344698" y="4868110"/>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27" name="ZoneTexte 226">
            <a:extLst>
              <a:ext uri="{FF2B5EF4-FFF2-40B4-BE49-F238E27FC236}">
                <a16:creationId xmlns:a16="http://schemas.microsoft.com/office/drawing/2014/main" id="{ECF00E92-D924-432B-A80D-DDAE9C25B8D0}"/>
              </a:ext>
            </a:extLst>
          </p:cNvPr>
          <p:cNvSpPr txBox="1"/>
          <p:nvPr/>
        </p:nvSpPr>
        <p:spPr>
          <a:xfrm>
            <a:off x="344698" y="5204481"/>
            <a:ext cx="6247022" cy="3985706"/>
          </a:xfrm>
          <a:prstGeom prst="rect">
            <a:avLst/>
          </a:prstGeom>
          <a:noFill/>
        </p:spPr>
        <p:txBody>
          <a:bodyPr wrap="square">
            <a:spAutoFit/>
          </a:bodyPr>
          <a:lstStyle/>
          <a:p>
            <a:pPr algn="just"/>
            <a:r>
              <a:rPr lang="fr-FR" sz="1100" b="1">
                <a:latin typeface="Segoe UI Light" panose="020B0502040204020203" pitchFamily="34" charset="0"/>
                <a:cs typeface="Segoe UI Light" panose="020B0502040204020203" pitchFamily="34" charset="0"/>
              </a:rPr>
              <a:t>Cette étape permet de décomposer le projet en actions. Elle permet au chef de projet de responsabiliser les acteurs et de suivre l’avancement des différents chantiers. </a:t>
            </a:r>
          </a:p>
          <a:p>
            <a:pPr algn="just"/>
            <a:r>
              <a:rPr lang="fr-FR" sz="1100" b="1">
                <a:latin typeface="Segoe UI Light" panose="020B0502040204020203" pitchFamily="34" charset="0"/>
                <a:cs typeface="Segoe UI Light" panose="020B0502040204020203" pitchFamily="34" charset="0"/>
              </a:rPr>
              <a:t>Les étapes clés consistent à :</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Définir les grands chantiers et préciser les objectifs à atteindre pour chacun d’eux</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Collaborer avec le chef de projet pour définir un plan d’actions cohérent avec l’organisation actuelle de l’équipe</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Finaliser la feuille de route en attribuant à chaque action un responsable et des dates limites</a:t>
            </a:r>
          </a:p>
          <a:p>
            <a:pPr marL="628650" lvl="1" indent="-171450" algn="just">
              <a:buFont typeface="Courier New" panose="02070309020205020404" pitchFamily="49" charset="0"/>
              <a:buChar char="o"/>
            </a:pPr>
            <a:r>
              <a:rPr lang="fr-FR" sz="1100">
                <a:latin typeface="Segoe UI Light" panose="020B0502040204020203" pitchFamily="34" charset="0"/>
                <a:cs typeface="Segoe UI Light" panose="020B0502040204020203" pitchFamily="34" charset="0"/>
              </a:rPr>
              <a:t>Lancer la mise en œuvre, suivre l’état d’avancement de chaque action</a:t>
            </a:r>
          </a:p>
          <a:p>
            <a:pPr algn="just"/>
            <a:endParaRPr lang="fr-FR" sz="1100" b="1">
              <a:latin typeface="Segoe UI Light" panose="020B0502040204020203" pitchFamily="34" charset="0"/>
              <a:cs typeface="Segoe UI Light" panose="020B0502040204020203" pitchFamily="34" charset="0"/>
            </a:endParaRPr>
          </a:p>
          <a:p>
            <a:pPr algn="just"/>
            <a:r>
              <a:rPr lang="fr-FR" sz="1100" b="1">
                <a:latin typeface="Segoe UI Light" panose="020B0502040204020203" pitchFamily="34" charset="0"/>
                <a:cs typeface="Segoe UI Light" panose="020B0502040204020203" pitchFamily="34" charset="0"/>
              </a:rPr>
              <a:t>Pour l’élaboration de cette feuille de route, les grandes thématiques du SAS (développées dans ce guide) peuvent s’articuler en trois temps </a:t>
            </a:r>
            <a:r>
              <a:rPr lang="fr-FR" sz="1100">
                <a:latin typeface="Segoe UI Light" panose="020B0502040204020203" pitchFamily="34" charset="0"/>
                <a:cs typeface="Segoe UI Light" panose="020B0502040204020203" pitchFamily="34" charset="0"/>
              </a:rPr>
              <a:t>(ajustables selon le niveau de maturité et l’existant au sein de chaque territoire) :</a:t>
            </a:r>
          </a:p>
          <a:p>
            <a:pPr marL="685800" lvl="1" indent="-228600" algn="just">
              <a:buFont typeface="+mj-lt"/>
              <a:buAutoNum type="arabicPeriod"/>
            </a:pPr>
            <a:r>
              <a:rPr lang="fr-FR" sz="1100" b="1">
                <a:latin typeface="Segoe UI Light" panose="020B0502040204020203" pitchFamily="34" charset="0"/>
                <a:cs typeface="Segoe UI Light" panose="020B0502040204020203" pitchFamily="34" charset="0"/>
              </a:rPr>
              <a:t>Initier la création du SAS en s’appuyant sur la situation existante sur le territoire : </a:t>
            </a:r>
            <a:r>
              <a:rPr lang="fr-FR" sz="1100">
                <a:latin typeface="Segoe UI Light" panose="020B0502040204020203" pitchFamily="34" charset="0"/>
                <a:cs typeface="Segoe UI Light" panose="020B0502040204020203" pitchFamily="34" charset="0"/>
              </a:rPr>
              <a:t>définition de l’organisation interne, mise en place de la gouvernance du SAS et statuts juridiques, organisation avec les structures locales organisées pour répondre aux SNP, articulation avec la PDSA ;</a:t>
            </a:r>
          </a:p>
          <a:p>
            <a:pPr marL="685800" lvl="1" indent="-228600" algn="just">
              <a:buFont typeface="+mj-lt"/>
              <a:buAutoNum type="arabicPeriod"/>
            </a:pPr>
            <a:r>
              <a:rPr lang="fr-FR" sz="1100" b="1">
                <a:latin typeface="Segoe UI Light" panose="020B0502040204020203" pitchFamily="34" charset="0"/>
                <a:cs typeface="Segoe UI Light" panose="020B0502040204020203" pitchFamily="34" charset="0"/>
              </a:rPr>
              <a:t>Garantir le caractère opérationnel et efficient du SAS : </a:t>
            </a:r>
            <a:r>
              <a:rPr lang="fr-FR" sz="1100">
                <a:latin typeface="Segoe UI Light" panose="020B0502040204020203" pitchFamily="34" charset="0"/>
                <a:cs typeface="Segoe UI Light" panose="020B0502040204020203" pitchFamily="34" charset="0"/>
              </a:rPr>
              <a:t>articulation avec le SIS</a:t>
            </a:r>
            <a:r>
              <a:rPr lang="fr-FR" sz="1100">
                <a:solidFill>
                  <a:srgbClr val="FF0000"/>
                </a:solidFill>
                <a:latin typeface="Segoe UI Light" panose="020B0502040204020203" pitchFamily="34" charset="0"/>
                <a:cs typeface="Segoe UI Light" panose="020B0502040204020203" pitchFamily="34" charset="0"/>
              </a:rPr>
              <a:t> </a:t>
            </a:r>
            <a:r>
              <a:rPr lang="fr-FR" sz="1100">
                <a:latin typeface="Segoe UI Light" panose="020B0502040204020203" pitchFamily="34" charset="0"/>
                <a:cs typeface="Segoe UI Light" panose="020B0502040204020203" pitchFamily="34" charset="0"/>
              </a:rPr>
              <a:t>et les autres partenaires éventuels (psychiatres, ambulanciers, CAP, etc.), précision du parcours patient, mise en qualité des données et quantification du besoin en financement ;</a:t>
            </a:r>
          </a:p>
          <a:p>
            <a:pPr marL="685800" lvl="1" indent="-228600" algn="just">
              <a:buFont typeface="+mj-lt"/>
              <a:buAutoNum type="arabicPeriod"/>
            </a:pPr>
            <a:r>
              <a:rPr lang="fr-FR" sz="1100" b="1">
                <a:latin typeface="Segoe UI Light" panose="020B0502040204020203" pitchFamily="34" charset="0"/>
                <a:cs typeface="Segoe UI Light" panose="020B0502040204020203" pitchFamily="34" charset="0"/>
              </a:rPr>
              <a:t>Finaliser la création du SAS en vue du lancement : </a:t>
            </a:r>
            <a:r>
              <a:rPr lang="fr-FR" sz="1100">
                <a:latin typeface="Segoe UI Light" panose="020B0502040204020203" pitchFamily="34" charset="0"/>
                <a:cs typeface="Segoe UI Light" panose="020B0502040204020203" pitchFamily="34" charset="0"/>
              </a:rPr>
              <a:t>mise en place des outils techniques (plateformes numérique et téléphonique), du suivi budgétaire et déploiement de la communication</a:t>
            </a:r>
            <a:endParaRPr lang="fr-FR" sz="1100" b="1">
              <a:latin typeface="Segoe UI Light" panose="020B0502040204020203" pitchFamily="34" charset="0"/>
              <a:cs typeface="Segoe UI Light" panose="020B0502040204020203" pitchFamily="34" charset="0"/>
            </a:endParaRPr>
          </a:p>
          <a:p>
            <a:pPr algn="just"/>
            <a:r>
              <a:rPr lang="fr-FR" sz="1100" i="1">
                <a:latin typeface="Segoe UI Light" panose="020B0502040204020203" pitchFamily="34" charset="0"/>
                <a:cs typeface="Segoe UI Light" panose="020B0502040204020203" pitchFamily="34" charset="0"/>
              </a:rPr>
              <a:t>La page suivante propose un déploiement plus détaillé sur un calendrier de 9 semaines.</a:t>
            </a:r>
          </a:p>
        </p:txBody>
      </p:sp>
    </p:spTree>
    <p:extLst>
      <p:ext uri="{BB962C8B-B14F-4D97-AF65-F5344CB8AC3E}">
        <p14:creationId xmlns:p14="http://schemas.microsoft.com/office/powerpoint/2010/main" val="253601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39412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Diapositive think-cell" r:id="rId65" imgW="473" imgH="473" progId="TCLayout.ActiveDocument.1">
                  <p:embed/>
                </p:oleObj>
              </mc:Choice>
              <mc:Fallback>
                <p:oleObj name="Diapositive think-cell" r:id="rId6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44" name="Rectangle 43" hidden="1">
            <a:extLst>
              <a:ext uri="{FF2B5EF4-FFF2-40B4-BE49-F238E27FC236}">
                <a16:creationId xmlns:a16="http://schemas.microsoft.com/office/drawing/2014/main" id="{580F3668-2E0A-4073-B445-1C073A6753F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831">
              <a:latin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cxnSp>
        <p:nvCxnSpPr>
          <p:cNvPr id="7" name="Connecteur droit 6">
            <a:extLst>
              <a:ext uri="{FF2B5EF4-FFF2-40B4-BE49-F238E27FC236}">
                <a16:creationId xmlns:a16="http://schemas.microsoft.com/office/drawing/2014/main" id="{601766EE-2B31-47B3-A48C-0C3C6CA7E090}"/>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367714B-115E-473A-9DE0-00706ED845A9}"/>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Suggestion de séquencement des grands chantiers</a:t>
            </a:r>
          </a:p>
        </p:txBody>
      </p:sp>
      <p:sp>
        <p:nvSpPr>
          <p:cNvPr id="138" name="Espace réservé du texte 2">
            <a:extLst>
              <a:ext uri="{FF2B5EF4-FFF2-40B4-BE49-F238E27FC236}">
                <a16:creationId xmlns:a16="http://schemas.microsoft.com/office/drawing/2014/main" id="{4BD80963-836F-477E-8220-033FE2753DF8}"/>
              </a:ext>
            </a:extLst>
          </p:cNvPr>
          <p:cNvSpPr>
            <a:spLocks noGrp="1"/>
          </p:cNvSpPr>
          <p:nvPr>
            <p:custDataLst>
              <p:tags r:id="rId4"/>
            </p:custDataLst>
          </p:nvPr>
        </p:nvSpPr>
        <p:spPr bwMode="auto">
          <a:xfrm>
            <a:off x="3208337" y="1166813"/>
            <a:ext cx="280988"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5E664543-F196-4961-8796-5BA7FF0B6503}" type="datetime'''''''''''''''''''''''''''''''''''''''''''0''1'''">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01</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39" name="Espace réservé du texte 2">
            <a:extLst>
              <a:ext uri="{FF2B5EF4-FFF2-40B4-BE49-F238E27FC236}">
                <a16:creationId xmlns:a16="http://schemas.microsoft.com/office/drawing/2014/main" id="{7D8771F4-8DF7-492C-8121-697A6BE25989}"/>
              </a:ext>
            </a:extLst>
          </p:cNvPr>
          <p:cNvSpPr>
            <a:spLocks noGrp="1"/>
          </p:cNvSpPr>
          <p:nvPr>
            <p:custDataLst>
              <p:tags r:id="rId5"/>
            </p:custDataLst>
          </p:nvPr>
        </p:nvSpPr>
        <p:spPr bwMode="auto">
          <a:xfrm>
            <a:off x="3489325" y="1166813"/>
            <a:ext cx="392113"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79624F4D-E9FA-47E6-83E7-86B988F363C4}" type="datetime'''0''''''''''''''''''''''''''2'''">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02</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0" name="Espace réservé du texte 2">
            <a:extLst>
              <a:ext uri="{FF2B5EF4-FFF2-40B4-BE49-F238E27FC236}">
                <a16:creationId xmlns:a16="http://schemas.microsoft.com/office/drawing/2014/main" id="{B705094C-92B0-40EB-9748-4D7DCFEABACA}"/>
              </a:ext>
            </a:extLst>
          </p:cNvPr>
          <p:cNvSpPr>
            <a:spLocks noGrp="1"/>
          </p:cNvSpPr>
          <p:nvPr>
            <p:custDataLst>
              <p:tags r:id="rId6"/>
            </p:custDataLst>
          </p:nvPr>
        </p:nvSpPr>
        <p:spPr bwMode="auto">
          <a:xfrm>
            <a:off x="3881437" y="1166813"/>
            <a:ext cx="393700"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76B0D7B2-3AB1-4E0D-B4DB-EB5ACB3030C7}" type="datetime'''''''''''''03'''''''''''''''''''''''''''''''''''''''''''">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03</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1" name="Espace réservé du texte 2">
            <a:extLst>
              <a:ext uri="{FF2B5EF4-FFF2-40B4-BE49-F238E27FC236}">
                <a16:creationId xmlns:a16="http://schemas.microsoft.com/office/drawing/2014/main" id="{4860D55A-C427-43E6-A86C-619263634B33}"/>
              </a:ext>
            </a:extLst>
          </p:cNvPr>
          <p:cNvSpPr>
            <a:spLocks noGrp="1"/>
          </p:cNvSpPr>
          <p:nvPr>
            <p:custDataLst>
              <p:tags r:id="rId7"/>
            </p:custDataLst>
          </p:nvPr>
        </p:nvSpPr>
        <p:spPr bwMode="auto">
          <a:xfrm>
            <a:off x="4275138" y="1166813"/>
            <a:ext cx="392113"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C8B00F07-9402-4C6B-9C9F-9061B164261D}" type="datetime'''''''''''''''''''''''0''''4'''''''''''''''''''''">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04</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2" name="Espace réservé du texte 2">
            <a:extLst>
              <a:ext uri="{FF2B5EF4-FFF2-40B4-BE49-F238E27FC236}">
                <a16:creationId xmlns:a16="http://schemas.microsoft.com/office/drawing/2014/main" id="{D824B6E3-41A4-4AD5-8A5C-5E7D9A799818}"/>
              </a:ext>
            </a:extLst>
          </p:cNvPr>
          <p:cNvSpPr>
            <a:spLocks noGrp="1"/>
          </p:cNvSpPr>
          <p:nvPr>
            <p:custDataLst>
              <p:tags r:id="rId8"/>
            </p:custDataLst>
          </p:nvPr>
        </p:nvSpPr>
        <p:spPr bwMode="auto">
          <a:xfrm>
            <a:off x="4667250" y="1166813"/>
            <a:ext cx="393700"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95F936D1-71E5-4AA9-9DFB-27FDD2083B73}" type="datetime'''''''''''''''''''''0''5'''''">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05</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3" name="Espace réservé du texte 2">
            <a:extLst>
              <a:ext uri="{FF2B5EF4-FFF2-40B4-BE49-F238E27FC236}">
                <a16:creationId xmlns:a16="http://schemas.microsoft.com/office/drawing/2014/main" id="{53B1D2AC-DFC4-4CC1-9D43-7503B821ECEA}"/>
              </a:ext>
            </a:extLst>
          </p:cNvPr>
          <p:cNvSpPr>
            <a:spLocks noGrp="1"/>
          </p:cNvSpPr>
          <p:nvPr>
            <p:custDataLst>
              <p:tags r:id="rId9"/>
            </p:custDataLst>
          </p:nvPr>
        </p:nvSpPr>
        <p:spPr bwMode="auto">
          <a:xfrm>
            <a:off x="5060950" y="1166813"/>
            <a:ext cx="392113"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DFDF56EC-4F8C-40AA-B85A-FCCC1E6ABC54}" type="datetime'''''''''''''''''''''''''''''''''''''''''0''''6'''''''''''">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06</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4" name="Espace réservé du texte 2">
            <a:extLst>
              <a:ext uri="{FF2B5EF4-FFF2-40B4-BE49-F238E27FC236}">
                <a16:creationId xmlns:a16="http://schemas.microsoft.com/office/drawing/2014/main" id="{B1E3BBFB-1222-403F-BFFF-CE1B104B4E13}"/>
              </a:ext>
            </a:extLst>
          </p:cNvPr>
          <p:cNvSpPr>
            <a:spLocks noGrp="1"/>
          </p:cNvSpPr>
          <p:nvPr>
            <p:custDataLst>
              <p:tags r:id="rId10"/>
            </p:custDataLst>
          </p:nvPr>
        </p:nvSpPr>
        <p:spPr bwMode="auto">
          <a:xfrm>
            <a:off x="5453063" y="1166813"/>
            <a:ext cx="393700"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22B357B1-393F-4926-A769-B38888C74B8E}" type="datetime'''''''''''''''''''''''''''0''''''''''''''''''''''''''7'''">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07</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5" name="Espace réservé du texte 2">
            <a:extLst>
              <a:ext uri="{FF2B5EF4-FFF2-40B4-BE49-F238E27FC236}">
                <a16:creationId xmlns:a16="http://schemas.microsoft.com/office/drawing/2014/main" id="{E2EACA06-7D96-4DF3-A54A-F3C540C1D57B}"/>
              </a:ext>
            </a:extLst>
          </p:cNvPr>
          <p:cNvSpPr>
            <a:spLocks noGrp="1"/>
          </p:cNvSpPr>
          <p:nvPr>
            <p:custDataLst>
              <p:tags r:id="rId11"/>
            </p:custDataLst>
          </p:nvPr>
        </p:nvSpPr>
        <p:spPr bwMode="auto">
          <a:xfrm>
            <a:off x="5846763" y="1166813"/>
            <a:ext cx="392113"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0C86622C-6CC0-466E-A0B7-4EE266C842FB}" type="datetime'''''''''''''''''08'''''''''''''''''''">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08</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46" name="Espace réservé du texte 2">
            <a:extLst>
              <a:ext uri="{FF2B5EF4-FFF2-40B4-BE49-F238E27FC236}">
                <a16:creationId xmlns:a16="http://schemas.microsoft.com/office/drawing/2014/main" id="{1925C113-F7FF-4833-8D72-3813A98949A9}"/>
              </a:ext>
            </a:extLst>
          </p:cNvPr>
          <p:cNvSpPr>
            <a:spLocks noGrp="1"/>
          </p:cNvSpPr>
          <p:nvPr>
            <p:custDataLst>
              <p:tags r:id="rId12"/>
            </p:custDataLst>
          </p:nvPr>
        </p:nvSpPr>
        <p:spPr bwMode="auto">
          <a:xfrm>
            <a:off x="6238875" y="1166813"/>
            <a:ext cx="393700" cy="168275"/>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vert="horz" wrap="none" lIns="0" tIns="14288" rIns="0" bIns="14288"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ctr">
              <a:spcBef>
                <a:spcPct val="0"/>
              </a:spcBef>
              <a:spcAft>
                <a:spcPct val="0"/>
              </a:spcAft>
            </a:pPr>
            <a:fld id="{4823F987-111F-4131-99B4-03A1D3B9DE7B}" type="datetime'''''''''''''''''''''''''''''''''''09'''''''''">
              <a:rPr lang="fr-FR" altLang="en-US" b="1" smtClean="0">
                <a:latin typeface="Segoe UI Light" panose="020B0502040204020203" pitchFamily="34" charset="0"/>
                <a:cs typeface="Segoe UI Light" panose="020B0502040204020203" pitchFamily="34" charset="0"/>
                <a:sym typeface="Segoe UI Light" panose="020B0502040204020203" pitchFamily="34" charset="0"/>
              </a:rPr>
              <a:pPr algn="ctr">
                <a:spcBef>
                  <a:spcPct val="0"/>
                </a:spcBef>
                <a:spcAft>
                  <a:spcPct val="0"/>
                </a:spcAft>
              </a:pPr>
              <a:t>09</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cxnSp>
        <p:nvCxnSpPr>
          <p:cNvPr id="25" name="Connecteur droit 24">
            <a:extLst>
              <a:ext uri="{FF2B5EF4-FFF2-40B4-BE49-F238E27FC236}">
                <a16:creationId xmlns:a16="http://schemas.microsoft.com/office/drawing/2014/main" id="{F3B9AAFF-680E-41F3-AAE1-1B29149707BC}"/>
              </a:ext>
            </a:extLst>
          </p:cNvPr>
          <p:cNvCxnSpPr/>
          <p:nvPr>
            <p:custDataLst>
              <p:tags r:id="rId13"/>
            </p:custDataLst>
          </p:nvPr>
        </p:nvCxnSpPr>
        <p:spPr bwMode="auto">
          <a:xfrm>
            <a:off x="6238875"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6C251024-6D12-40EB-8F95-05C0D1CD66F9}"/>
              </a:ext>
            </a:extLst>
          </p:cNvPr>
          <p:cNvCxnSpPr/>
          <p:nvPr>
            <p:custDataLst>
              <p:tags r:id="rId14"/>
            </p:custDataLst>
          </p:nvPr>
        </p:nvCxnSpPr>
        <p:spPr bwMode="auto">
          <a:xfrm>
            <a:off x="3208338" y="1335088"/>
            <a:ext cx="0" cy="77803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20F47DA1-548A-41B4-94FC-A1CC6B888284}"/>
              </a:ext>
            </a:extLst>
          </p:cNvPr>
          <p:cNvCxnSpPr/>
          <p:nvPr>
            <p:custDataLst>
              <p:tags r:id="rId15"/>
            </p:custDataLst>
          </p:nvPr>
        </p:nvCxnSpPr>
        <p:spPr bwMode="auto">
          <a:xfrm>
            <a:off x="804863" y="1335088"/>
            <a:ext cx="0" cy="77803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A1F7437-67FD-45EC-8E8B-B8F98FD71E4F}"/>
              </a:ext>
            </a:extLst>
          </p:cNvPr>
          <p:cNvCxnSpPr/>
          <p:nvPr>
            <p:custDataLst>
              <p:tags r:id="rId16"/>
            </p:custDataLst>
          </p:nvPr>
        </p:nvCxnSpPr>
        <p:spPr bwMode="auto">
          <a:xfrm>
            <a:off x="3489325"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F14F2BE-90E4-452D-8562-5179407D7BC3}"/>
              </a:ext>
            </a:extLst>
          </p:cNvPr>
          <p:cNvCxnSpPr/>
          <p:nvPr>
            <p:custDataLst>
              <p:tags r:id="rId17"/>
            </p:custDataLst>
          </p:nvPr>
        </p:nvCxnSpPr>
        <p:spPr bwMode="auto">
          <a:xfrm>
            <a:off x="3881438"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11C8C143-9941-45CE-ADD8-4A28B20B8347}"/>
              </a:ext>
            </a:extLst>
          </p:cNvPr>
          <p:cNvCxnSpPr/>
          <p:nvPr>
            <p:custDataLst>
              <p:tags r:id="rId18"/>
            </p:custDataLst>
          </p:nvPr>
        </p:nvCxnSpPr>
        <p:spPr bwMode="auto">
          <a:xfrm>
            <a:off x="4275138"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436FEC7-565A-426C-93A2-00C60E98572E}"/>
              </a:ext>
            </a:extLst>
          </p:cNvPr>
          <p:cNvCxnSpPr/>
          <p:nvPr>
            <p:custDataLst>
              <p:tags r:id="rId19"/>
            </p:custDataLst>
          </p:nvPr>
        </p:nvCxnSpPr>
        <p:spPr bwMode="auto">
          <a:xfrm>
            <a:off x="4667250"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D6DD547-622C-4ECF-833A-4016082C7CC3}"/>
              </a:ext>
            </a:extLst>
          </p:cNvPr>
          <p:cNvCxnSpPr/>
          <p:nvPr>
            <p:custDataLst>
              <p:tags r:id="rId20"/>
            </p:custDataLst>
          </p:nvPr>
        </p:nvCxnSpPr>
        <p:spPr bwMode="auto">
          <a:xfrm>
            <a:off x="5060950"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EFCECAB-87DE-4642-BD33-AF4EC9F8C73B}"/>
              </a:ext>
            </a:extLst>
          </p:cNvPr>
          <p:cNvCxnSpPr/>
          <p:nvPr>
            <p:custDataLst>
              <p:tags r:id="rId21"/>
            </p:custDataLst>
          </p:nvPr>
        </p:nvCxnSpPr>
        <p:spPr bwMode="auto">
          <a:xfrm>
            <a:off x="5453063"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5443138-B413-4318-B58A-0D492AAE3E3C}"/>
              </a:ext>
            </a:extLst>
          </p:cNvPr>
          <p:cNvCxnSpPr/>
          <p:nvPr>
            <p:custDataLst>
              <p:tags r:id="rId22"/>
            </p:custDataLst>
          </p:nvPr>
        </p:nvCxnSpPr>
        <p:spPr bwMode="auto">
          <a:xfrm>
            <a:off x="5846763" y="1335087"/>
            <a:ext cx="0" cy="77803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5C994B93-5DD5-4F40-828B-BD02BEFF58A9}"/>
              </a:ext>
            </a:extLst>
          </p:cNvPr>
          <p:cNvCxnSpPr/>
          <p:nvPr>
            <p:custDataLst>
              <p:tags r:id="rId23"/>
            </p:custDataLst>
          </p:nvPr>
        </p:nvCxnSpPr>
        <p:spPr bwMode="auto">
          <a:xfrm>
            <a:off x="6632575" y="1335088"/>
            <a:ext cx="0" cy="77803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A9D112A-CCB1-4C62-BF74-A990094CCEE0}"/>
              </a:ext>
            </a:extLst>
          </p:cNvPr>
          <p:cNvCxnSpPr/>
          <p:nvPr>
            <p:custDataLst>
              <p:tags r:id="rId24"/>
            </p:custDataLst>
          </p:nvPr>
        </p:nvCxnSpPr>
        <p:spPr bwMode="auto">
          <a:xfrm>
            <a:off x="804864" y="7351713"/>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DDD76211-2A62-47B0-9218-030E1A186C0B}"/>
              </a:ext>
            </a:extLst>
          </p:cNvPr>
          <p:cNvCxnSpPr/>
          <p:nvPr>
            <p:custDataLst>
              <p:tags r:id="rId25"/>
            </p:custDataLst>
          </p:nvPr>
        </p:nvCxnSpPr>
        <p:spPr bwMode="auto">
          <a:xfrm>
            <a:off x="804864" y="4927600"/>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a16="http://schemas.microsoft.com/office/drawing/2014/main" id="{9A20770D-3A2D-4F92-9483-73BAF4712B6F}"/>
              </a:ext>
            </a:extLst>
          </p:cNvPr>
          <p:cNvCxnSpPr/>
          <p:nvPr>
            <p:custDataLst>
              <p:tags r:id="rId26"/>
            </p:custDataLst>
          </p:nvPr>
        </p:nvCxnSpPr>
        <p:spPr bwMode="auto">
          <a:xfrm>
            <a:off x="804864" y="5503863"/>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5F80C16-2901-4E94-9B99-EB0960A8E263}"/>
              </a:ext>
            </a:extLst>
          </p:cNvPr>
          <p:cNvCxnSpPr/>
          <p:nvPr>
            <p:custDataLst>
              <p:tags r:id="rId27"/>
            </p:custDataLst>
          </p:nvPr>
        </p:nvCxnSpPr>
        <p:spPr bwMode="auto">
          <a:xfrm>
            <a:off x="804864" y="8389938"/>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3556061-F3D8-4ACC-8C7D-4DDBA2BA8696}"/>
              </a:ext>
            </a:extLst>
          </p:cNvPr>
          <p:cNvCxnSpPr/>
          <p:nvPr>
            <p:custDataLst>
              <p:tags r:id="rId28"/>
            </p:custDataLst>
          </p:nvPr>
        </p:nvCxnSpPr>
        <p:spPr bwMode="auto">
          <a:xfrm>
            <a:off x="804864" y="6657975"/>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Connecteur droit 206">
            <a:extLst>
              <a:ext uri="{FF2B5EF4-FFF2-40B4-BE49-F238E27FC236}">
                <a16:creationId xmlns:a16="http://schemas.microsoft.com/office/drawing/2014/main" id="{03420BEF-E82B-4749-8A60-925279604EFF}"/>
              </a:ext>
            </a:extLst>
          </p:cNvPr>
          <p:cNvCxnSpPr/>
          <p:nvPr>
            <p:custDataLst>
              <p:tags r:id="rId29"/>
            </p:custDataLst>
          </p:nvPr>
        </p:nvCxnSpPr>
        <p:spPr bwMode="auto">
          <a:xfrm>
            <a:off x="804864" y="4351338"/>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882370A9-11EF-4881-939C-5CD3CF840CB1}"/>
              </a:ext>
            </a:extLst>
          </p:cNvPr>
          <p:cNvCxnSpPr/>
          <p:nvPr>
            <p:custDataLst>
              <p:tags r:id="rId30"/>
            </p:custDataLst>
          </p:nvPr>
        </p:nvCxnSpPr>
        <p:spPr bwMode="auto">
          <a:xfrm>
            <a:off x="804864" y="3773488"/>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a16="http://schemas.microsoft.com/office/drawing/2014/main" id="{6A7BF94A-7CCA-49D7-9AD9-5EADA7FC1CE2}"/>
              </a:ext>
            </a:extLst>
          </p:cNvPr>
          <p:cNvCxnSpPr/>
          <p:nvPr>
            <p:custDataLst>
              <p:tags r:id="rId31"/>
            </p:custDataLst>
          </p:nvPr>
        </p:nvCxnSpPr>
        <p:spPr bwMode="auto">
          <a:xfrm>
            <a:off x="804864" y="1903413"/>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D3213652-D3A7-409F-B618-4930F3F9550F}"/>
              </a:ext>
            </a:extLst>
          </p:cNvPr>
          <p:cNvCxnSpPr/>
          <p:nvPr>
            <p:custDataLst>
              <p:tags r:id="rId32"/>
            </p:custDataLst>
          </p:nvPr>
        </p:nvCxnSpPr>
        <p:spPr bwMode="auto">
          <a:xfrm>
            <a:off x="804864" y="3197225"/>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3FBB6BF-AAA8-4AAE-B55E-07844F750A53}"/>
              </a:ext>
            </a:extLst>
          </p:cNvPr>
          <p:cNvCxnSpPr/>
          <p:nvPr>
            <p:custDataLst>
              <p:tags r:id="rId33"/>
            </p:custDataLst>
          </p:nvPr>
        </p:nvCxnSpPr>
        <p:spPr bwMode="auto">
          <a:xfrm>
            <a:off x="804864" y="7843838"/>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D678874-2436-49CF-B383-1F868ACBD5C9}"/>
              </a:ext>
            </a:extLst>
          </p:cNvPr>
          <p:cNvCxnSpPr/>
          <p:nvPr>
            <p:custDataLst>
              <p:tags r:id="rId34"/>
            </p:custDataLst>
          </p:nvPr>
        </p:nvCxnSpPr>
        <p:spPr bwMode="auto">
          <a:xfrm>
            <a:off x="804864" y="6081713"/>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14F227D4-C1B3-474E-98EA-533B33644B62}"/>
              </a:ext>
            </a:extLst>
          </p:cNvPr>
          <p:cNvCxnSpPr/>
          <p:nvPr>
            <p:custDataLst>
              <p:tags r:id="rId35"/>
            </p:custDataLst>
          </p:nvPr>
        </p:nvCxnSpPr>
        <p:spPr bwMode="auto">
          <a:xfrm>
            <a:off x="804864" y="2619375"/>
            <a:ext cx="5827713"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7885BFF8-C31D-406F-A64B-5BE07806C030}"/>
              </a:ext>
            </a:extLst>
          </p:cNvPr>
          <p:cNvCxnSpPr/>
          <p:nvPr>
            <p:custDataLst>
              <p:tags r:id="rId36"/>
            </p:custDataLst>
          </p:nvPr>
        </p:nvCxnSpPr>
        <p:spPr bwMode="auto">
          <a:xfrm>
            <a:off x="804864" y="9115425"/>
            <a:ext cx="582771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E017C0B7-AB7C-48B1-9A4C-8D38A9C4222D}"/>
              </a:ext>
            </a:extLst>
          </p:cNvPr>
          <p:cNvCxnSpPr/>
          <p:nvPr>
            <p:custDataLst>
              <p:tags r:id="rId37"/>
            </p:custDataLst>
          </p:nvPr>
        </p:nvCxnSpPr>
        <p:spPr bwMode="auto">
          <a:xfrm>
            <a:off x="804864" y="1335088"/>
            <a:ext cx="582771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Espace réservé du texte 2">
            <a:extLst>
              <a:ext uri="{FF2B5EF4-FFF2-40B4-BE49-F238E27FC236}">
                <a16:creationId xmlns:a16="http://schemas.microsoft.com/office/drawing/2014/main" id="{45AECDAA-5E5F-44E5-8E1E-8FD365A39DD9}"/>
              </a:ext>
            </a:extLst>
          </p:cNvPr>
          <p:cNvSpPr>
            <a:spLocks noGrp="1"/>
          </p:cNvSpPr>
          <p:nvPr>
            <p:custDataLst>
              <p:tags r:id="rId38"/>
            </p:custDataLst>
          </p:nvPr>
        </p:nvSpPr>
        <p:spPr bwMode="auto">
          <a:xfrm>
            <a:off x="5846763" y="5667375"/>
            <a:ext cx="776288"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03" name="Espace réservé du texte 2">
            <a:extLst>
              <a:ext uri="{FF2B5EF4-FFF2-40B4-BE49-F238E27FC236}">
                <a16:creationId xmlns:a16="http://schemas.microsoft.com/office/drawing/2014/main" id="{A92DB644-BA70-419D-BD38-78F898DD3CBE}"/>
              </a:ext>
            </a:extLst>
          </p:cNvPr>
          <p:cNvSpPr>
            <a:spLocks noGrp="1"/>
          </p:cNvSpPr>
          <p:nvPr>
            <p:custDataLst>
              <p:tags r:id="rId39"/>
            </p:custDataLst>
          </p:nvPr>
        </p:nvSpPr>
        <p:spPr bwMode="auto">
          <a:xfrm>
            <a:off x="5453063" y="6243638"/>
            <a:ext cx="1169988"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09" name="Espace réservé du texte 2">
            <a:extLst>
              <a:ext uri="{FF2B5EF4-FFF2-40B4-BE49-F238E27FC236}">
                <a16:creationId xmlns:a16="http://schemas.microsoft.com/office/drawing/2014/main" id="{EB86D1C2-ADE4-4B22-9172-B4BFCC79AE2D}"/>
              </a:ext>
            </a:extLst>
          </p:cNvPr>
          <p:cNvSpPr>
            <a:spLocks noGrp="1"/>
          </p:cNvSpPr>
          <p:nvPr>
            <p:custDataLst>
              <p:tags r:id="rId40"/>
            </p:custDataLst>
          </p:nvPr>
        </p:nvSpPr>
        <p:spPr bwMode="auto">
          <a:xfrm>
            <a:off x="5453063" y="8551863"/>
            <a:ext cx="1169988"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08" name="Espace réservé du texte 2">
            <a:extLst>
              <a:ext uri="{FF2B5EF4-FFF2-40B4-BE49-F238E27FC236}">
                <a16:creationId xmlns:a16="http://schemas.microsoft.com/office/drawing/2014/main" id="{E2D98FD1-22E1-42DF-809C-A77E28B3E479}"/>
              </a:ext>
            </a:extLst>
          </p:cNvPr>
          <p:cNvSpPr>
            <a:spLocks noGrp="1"/>
          </p:cNvSpPr>
          <p:nvPr>
            <p:custDataLst>
              <p:tags r:id="rId41"/>
            </p:custDataLst>
          </p:nvPr>
        </p:nvSpPr>
        <p:spPr bwMode="auto">
          <a:xfrm>
            <a:off x="5453063" y="7975600"/>
            <a:ext cx="1169988"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71" name="Espace réservé du texte 2">
            <a:extLst>
              <a:ext uri="{FF2B5EF4-FFF2-40B4-BE49-F238E27FC236}">
                <a16:creationId xmlns:a16="http://schemas.microsoft.com/office/drawing/2014/main" id="{08F83188-1D48-4D98-B241-F4BC6CDD359C}"/>
              </a:ext>
            </a:extLst>
          </p:cNvPr>
          <p:cNvSpPr>
            <a:spLocks noGrp="1"/>
          </p:cNvSpPr>
          <p:nvPr>
            <p:custDataLst>
              <p:tags r:id="rId42"/>
            </p:custDataLst>
          </p:nvPr>
        </p:nvSpPr>
        <p:spPr bwMode="auto">
          <a:xfrm>
            <a:off x="4667250" y="1489075"/>
            <a:ext cx="1571625"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90" name="Espace réservé du texte 2">
            <a:extLst>
              <a:ext uri="{FF2B5EF4-FFF2-40B4-BE49-F238E27FC236}">
                <a16:creationId xmlns:a16="http://schemas.microsoft.com/office/drawing/2014/main" id="{DF4B4E28-5096-4E44-BBF9-2E978D62D36E}"/>
              </a:ext>
            </a:extLst>
          </p:cNvPr>
          <p:cNvSpPr>
            <a:spLocks noGrp="1"/>
          </p:cNvSpPr>
          <p:nvPr>
            <p:custDataLst>
              <p:tags r:id="rId43"/>
            </p:custDataLst>
          </p:nvPr>
        </p:nvSpPr>
        <p:spPr bwMode="auto">
          <a:xfrm>
            <a:off x="3208338" y="2065338"/>
            <a:ext cx="2244725"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92" name="Espace réservé du texte 2">
            <a:extLst>
              <a:ext uri="{FF2B5EF4-FFF2-40B4-BE49-F238E27FC236}">
                <a16:creationId xmlns:a16="http://schemas.microsoft.com/office/drawing/2014/main" id="{15332D36-6260-483D-96D0-496FDD8CC099}"/>
              </a:ext>
            </a:extLst>
          </p:cNvPr>
          <p:cNvSpPr>
            <a:spLocks noGrp="1"/>
          </p:cNvSpPr>
          <p:nvPr>
            <p:custDataLst>
              <p:tags r:id="rId44"/>
            </p:custDataLst>
          </p:nvPr>
        </p:nvSpPr>
        <p:spPr bwMode="auto">
          <a:xfrm>
            <a:off x="3208338" y="3359150"/>
            <a:ext cx="2244725"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04" name="Espace réservé du texte 2">
            <a:extLst>
              <a:ext uri="{FF2B5EF4-FFF2-40B4-BE49-F238E27FC236}">
                <a16:creationId xmlns:a16="http://schemas.microsoft.com/office/drawing/2014/main" id="{42B4EF1A-6C3A-42CE-A254-E8728DE752A4}"/>
              </a:ext>
            </a:extLst>
          </p:cNvPr>
          <p:cNvSpPr>
            <a:spLocks noGrp="1"/>
          </p:cNvSpPr>
          <p:nvPr>
            <p:custDataLst>
              <p:tags r:id="rId45"/>
            </p:custDataLst>
          </p:nvPr>
        </p:nvSpPr>
        <p:spPr bwMode="auto">
          <a:xfrm>
            <a:off x="5453063" y="6821488"/>
            <a:ext cx="1169988"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98" name="Espace réservé du texte 2">
            <a:extLst>
              <a:ext uri="{FF2B5EF4-FFF2-40B4-BE49-F238E27FC236}">
                <a16:creationId xmlns:a16="http://schemas.microsoft.com/office/drawing/2014/main" id="{94A67B6D-7553-4009-9AE8-54F171E0AD47}"/>
              </a:ext>
            </a:extLst>
          </p:cNvPr>
          <p:cNvSpPr>
            <a:spLocks noGrp="1"/>
          </p:cNvSpPr>
          <p:nvPr>
            <p:custDataLst>
              <p:tags r:id="rId46"/>
            </p:custDataLst>
          </p:nvPr>
        </p:nvSpPr>
        <p:spPr bwMode="auto">
          <a:xfrm>
            <a:off x="4217988" y="3937000"/>
            <a:ext cx="1628775"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06" name="Espace réservé du texte 2">
            <a:extLst>
              <a:ext uri="{FF2B5EF4-FFF2-40B4-BE49-F238E27FC236}">
                <a16:creationId xmlns:a16="http://schemas.microsoft.com/office/drawing/2014/main" id="{CC0E91B1-EB55-4DE7-AA1A-2D6AC5ED5CC2}"/>
              </a:ext>
            </a:extLst>
          </p:cNvPr>
          <p:cNvSpPr>
            <a:spLocks noGrp="1"/>
          </p:cNvSpPr>
          <p:nvPr>
            <p:custDataLst>
              <p:tags r:id="rId47"/>
            </p:custDataLst>
          </p:nvPr>
        </p:nvSpPr>
        <p:spPr bwMode="auto">
          <a:xfrm>
            <a:off x="4667250" y="7491413"/>
            <a:ext cx="1628775"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91" name="Espace réservé du texte 2">
            <a:extLst>
              <a:ext uri="{FF2B5EF4-FFF2-40B4-BE49-F238E27FC236}">
                <a16:creationId xmlns:a16="http://schemas.microsoft.com/office/drawing/2014/main" id="{F8CE941B-99D8-43AE-995F-B5688D6BD216}"/>
              </a:ext>
            </a:extLst>
          </p:cNvPr>
          <p:cNvSpPr>
            <a:spLocks noGrp="1"/>
          </p:cNvSpPr>
          <p:nvPr>
            <p:custDataLst>
              <p:tags r:id="rId48"/>
            </p:custDataLst>
          </p:nvPr>
        </p:nvSpPr>
        <p:spPr bwMode="auto">
          <a:xfrm>
            <a:off x="3208338" y="2782888"/>
            <a:ext cx="1458913"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99" name="Espace réservé du texte 2">
            <a:extLst>
              <a:ext uri="{FF2B5EF4-FFF2-40B4-BE49-F238E27FC236}">
                <a16:creationId xmlns:a16="http://schemas.microsoft.com/office/drawing/2014/main" id="{79CC3A79-F3A0-4858-8158-241C581B6D61}"/>
              </a:ext>
            </a:extLst>
          </p:cNvPr>
          <p:cNvSpPr>
            <a:spLocks noGrp="1"/>
          </p:cNvSpPr>
          <p:nvPr>
            <p:custDataLst>
              <p:tags r:id="rId49"/>
            </p:custDataLst>
          </p:nvPr>
        </p:nvSpPr>
        <p:spPr bwMode="auto">
          <a:xfrm>
            <a:off x="3208337" y="4513263"/>
            <a:ext cx="1066800"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6" name="Espace réservé du texte 2">
            <a:extLst>
              <a:ext uri="{FF2B5EF4-FFF2-40B4-BE49-F238E27FC236}">
                <a16:creationId xmlns:a16="http://schemas.microsoft.com/office/drawing/2014/main" id="{C28D4701-ECFC-4022-AA81-158B7C3C70C5}"/>
              </a:ext>
            </a:extLst>
          </p:cNvPr>
          <p:cNvSpPr>
            <a:spLocks noGrp="1"/>
          </p:cNvSpPr>
          <p:nvPr>
            <p:custDataLst>
              <p:tags r:id="rId50"/>
            </p:custDataLst>
          </p:nvPr>
        </p:nvSpPr>
        <p:spPr bwMode="auto">
          <a:xfrm>
            <a:off x="3208337" y="5089525"/>
            <a:ext cx="1066800" cy="222250"/>
          </a:xfrm>
          <a:prstGeom prst="homePlate">
            <a:avLst>
              <a:gd name="adj" fmla="val 17857"/>
            </a:avLst>
          </a:prstGeom>
          <a:solidFill>
            <a:schemeClr val="hlink"/>
          </a:solidFill>
          <a:ln w="9525" algn="ctr">
            <a:solidFill>
              <a:schemeClr val="tx1"/>
            </a:solidFill>
          </a:ln>
        </p:spPr>
        <p:txBody>
          <a:bodyPr vert="horz" wrap="none" lIns="90488" tIns="45720" rIns="0" bIns="45720" numCol="1" spcCol="0" rtlCol="0" anchor="ctr"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endParaRPr lang="fr-FR">
              <a:solidFill>
                <a:schemeClr val="bg1"/>
              </a:solidFill>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78" name="Espace réservé du texte 2">
            <a:extLst>
              <a:ext uri="{FF2B5EF4-FFF2-40B4-BE49-F238E27FC236}">
                <a16:creationId xmlns:a16="http://schemas.microsoft.com/office/drawing/2014/main" id="{FD4CAADB-5000-4BEB-89C5-EE17000015D0}"/>
              </a:ext>
            </a:extLst>
          </p:cNvPr>
          <p:cNvSpPr>
            <a:spLocks noGrp="1"/>
          </p:cNvSpPr>
          <p:nvPr>
            <p:custDataLst>
              <p:tags r:id="rId51"/>
            </p:custDataLst>
          </p:nvPr>
        </p:nvSpPr>
        <p:spPr bwMode="auto">
          <a:xfrm>
            <a:off x="846138" y="6816725"/>
            <a:ext cx="2320925" cy="419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F0618AD7-64A1-4E1A-86B9-535CCF64AC95}" type="thinkcell&lt;?xml version=&quot;1.0&quot; encoding=&quot;UTF-16&quot; standalone=&quot;yes&quot;?&gt;&lt;root reqver=&quot;27037&quot;&gt;&lt;version val=&quot;32780&quot;/&gt;&lt;PersistentType&gt;&lt;m_guid val=&quot;17b3899a-a37a-4a2c-b869-af805f155375&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10. Préparer l’intégration des outils 
de recensement des créneaux de soins 
non programmés à la plateforme numérique du SAS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2" name="Espace réservé du texte 2">
            <a:extLst>
              <a:ext uri="{FF2B5EF4-FFF2-40B4-BE49-F238E27FC236}">
                <a16:creationId xmlns:a16="http://schemas.microsoft.com/office/drawing/2014/main" id="{7962B339-0AD6-494F-922A-CCBC94FD4587}"/>
              </a:ext>
            </a:extLst>
          </p:cNvPr>
          <p:cNvSpPr>
            <a:spLocks noGrp="1"/>
          </p:cNvSpPr>
          <p:nvPr>
            <p:custDataLst>
              <p:tags r:id="rId52"/>
            </p:custDataLst>
          </p:nvPr>
        </p:nvSpPr>
        <p:spPr bwMode="auto">
          <a:xfrm>
            <a:off x="846138" y="7970838"/>
            <a:ext cx="1908175"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4C6DE8DD-DCD7-41AC-9FC4-08D142A93112}" type="thinkcell&lt;?xml version=&quot;1.0&quot; encoding=&quot;UTF-16&quot; standalone=&quot;yes&quot;?&gt;&lt;root reqver=&quot;27037&quot;&gt;&lt;version val=&quot;32760&quot;/&gt;&lt;PersistentType&gt;&lt;m_guid val=&quot;df3b689e-4eaa-4785-976f-c26993a5f025&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12. Définir et déployer une communication 
adaptée sur le territoire</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8" name="Espace réservé du texte 2">
            <a:extLst>
              <a:ext uri="{FF2B5EF4-FFF2-40B4-BE49-F238E27FC236}">
                <a16:creationId xmlns:a16="http://schemas.microsoft.com/office/drawing/2014/main" id="{3542E450-02B2-45B4-9091-AA079BA44129}"/>
              </a:ext>
            </a:extLst>
          </p:cNvPr>
          <p:cNvSpPr>
            <a:spLocks noGrp="1"/>
          </p:cNvSpPr>
          <p:nvPr>
            <p:custDataLst>
              <p:tags r:id="rId53"/>
            </p:custDataLst>
          </p:nvPr>
        </p:nvSpPr>
        <p:spPr bwMode="auto">
          <a:xfrm>
            <a:off x="846139" y="3932238"/>
            <a:ext cx="1389063"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B83A1859-0057-483F-B192-A3B93806E090}" type="thinkcell&lt;?xml version=&quot;1.0&quot; encoding=&quot;UTF-16&quot; standalone=&quot;yes&quot;?&gt;&lt;root reqver=&quot;25060&quot;&gt;&lt;version val=&quot;28414&quot;/&gt;&lt;PersistentType&gt;&lt;m_guid val=&quot;745c05ba-4501-4ddb-87be-e68265d719de&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5. Préciser le parcours patient 
et définir les processus associés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205" name="Espace réservé du texte 2">
            <a:extLst>
              <a:ext uri="{FF2B5EF4-FFF2-40B4-BE49-F238E27FC236}">
                <a16:creationId xmlns:a16="http://schemas.microsoft.com/office/drawing/2014/main" id="{4C2AECB9-2DE1-436F-9DF1-E6E5738443C7}"/>
              </a:ext>
            </a:extLst>
          </p:cNvPr>
          <p:cNvSpPr>
            <a:spLocks noGrp="1"/>
          </p:cNvSpPr>
          <p:nvPr>
            <p:custDataLst>
              <p:tags r:id="rId54"/>
            </p:custDataLst>
          </p:nvPr>
        </p:nvSpPr>
        <p:spPr bwMode="auto">
          <a:xfrm>
            <a:off x="846139" y="5662613"/>
            <a:ext cx="1008063"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C30C47C6-7AF8-4909-9B93-C5C8ECCDF231}" type="datetime'8.'' Mett''r''e en place les &#10;indicateurs de pil''ot''''age'">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spcBef>
                  <a:spcPct val="0"/>
                </a:spcBef>
                <a:spcAft>
                  <a:spcPct val="0"/>
                </a:spcAft>
              </a:pPr>
              <a:t>8. Mettre en place les 
indicateurs de pilotage</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75" name="Espace réservé du texte 2">
            <a:extLst>
              <a:ext uri="{FF2B5EF4-FFF2-40B4-BE49-F238E27FC236}">
                <a16:creationId xmlns:a16="http://schemas.microsoft.com/office/drawing/2014/main" id="{73A35C73-44C1-4E5F-81E0-5463F464FE32}"/>
              </a:ext>
            </a:extLst>
          </p:cNvPr>
          <p:cNvSpPr>
            <a:spLocks noGrp="1"/>
          </p:cNvSpPr>
          <p:nvPr>
            <p:custDataLst>
              <p:tags r:id="rId55"/>
            </p:custDataLst>
          </p:nvPr>
        </p:nvSpPr>
        <p:spPr bwMode="auto">
          <a:xfrm>
            <a:off x="846138" y="6238875"/>
            <a:ext cx="1412875"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1A4D94C9-A005-41CF-8868-84519EBB513C}" type="datetime'9. Met''tre en place ''la ré''gulati''on &#10;téléphonique du SAS'">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spcBef>
                  <a:spcPct val="0"/>
                </a:spcBef>
                <a:spcAft>
                  <a:spcPct val="0"/>
                </a:spcAft>
              </a:pPr>
              <a:t>9. Mettre en place la régulation 
téléphonique du SAS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6" name="Espace réservé du texte 2">
            <a:extLst>
              <a:ext uri="{FF2B5EF4-FFF2-40B4-BE49-F238E27FC236}">
                <a16:creationId xmlns:a16="http://schemas.microsoft.com/office/drawing/2014/main" id="{5DD3B7FC-FCB4-4AB3-AE51-A5533AF8B89E}"/>
              </a:ext>
            </a:extLst>
          </p:cNvPr>
          <p:cNvSpPr>
            <a:spLocks noGrp="1"/>
          </p:cNvSpPr>
          <p:nvPr>
            <p:custDataLst>
              <p:tags r:id="rId56"/>
            </p:custDataLst>
          </p:nvPr>
        </p:nvSpPr>
        <p:spPr bwMode="auto">
          <a:xfrm>
            <a:off x="846138" y="2778125"/>
            <a:ext cx="1265238"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85CB9111-411A-493D-8A99-9FBF62BCFB0B}" type="thinkcell&lt;?xml version=&quot;1.0&quot; encoding=&quot;UTF-16&quot; standalone=&quot;yes&quot;?&gt;&lt;root reqver=&quot;25060&quot;&gt;&lt;version val=&quot;28414&quot;/&gt;&lt;PersistentType&gt;&lt;m_guid val=&quot;0a82598b-7812-43cd-97c2-ac06edf439f8&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3. Définir et mettre en place 
l’articulation avec la PDSA</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5" name="Espace réservé du texte 2">
            <a:extLst>
              <a:ext uri="{FF2B5EF4-FFF2-40B4-BE49-F238E27FC236}">
                <a16:creationId xmlns:a16="http://schemas.microsoft.com/office/drawing/2014/main" id="{1E628B2E-BE6E-4240-88D8-3703E42377C2}"/>
              </a:ext>
            </a:extLst>
          </p:cNvPr>
          <p:cNvSpPr>
            <a:spLocks noGrp="1"/>
          </p:cNvSpPr>
          <p:nvPr>
            <p:custDataLst>
              <p:tags r:id="rId57"/>
            </p:custDataLst>
          </p:nvPr>
        </p:nvSpPr>
        <p:spPr bwMode="auto">
          <a:xfrm>
            <a:off x="846138" y="2060575"/>
            <a:ext cx="1885950" cy="419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DA179503-6B0A-4606-A722-72B6EA9AA394}" type="thinkcell&lt;?xml version=&quot;1.0&quot; encoding=&quot;UTF-16&quot; standalone=&quot;yes&quot;?&gt;&lt;root reqver=&quot;25060&quot;&gt;&lt;version val=&quot;28414&quot;/&gt;&lt;PersistentType&gt;&lt;m_guid val=&quot;46b58dd2-36cf-465c-acc5-2d5875d13036&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2. Définir et mettre en place l’organisation 
avec les structures locales organisées 
pour répondre aux SNP</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7" name="Espace réservé du texte 2">
            <a:extLst>
              <a:ext uri="{FF2B5EF4-FFF2-40B4-BE49-F238E27FC236}">
                <a16:creationId xmlns:a16="http://schemas.microsoft.com/office/drawing/2014/main" id="{F8C3E72F-5E3B-470C-8B5E-007C08517707}"/>
              </a:ext>
            </a:extLst>
          </p:cNvPr>
          <p:cNvSpPr>
            <a:spLocks noGrp="1"/>
          </p:cNvSpPr>
          <p:nvPr>
            <p:custDataLst>
              <p:tags r:id="rId58"/>
            </p:custDataLst>
          </p:nvPr>
        </p:nvSpPr>
        <p:spPr bwMode="auto">
          <a:xfrm>
            <a:off x="846138" y="5084763"/>
            <a:ext cx="1219200"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030C8769-D963-4C62-958B-29030C27D262}" type="datetime'7. Déf''inir le'' s''ta''tu''''t j''''u''r''idique &#10;''du SAS'">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spcBef>
                  <a:spcPct val="0"/>
                </a:spcBef>
                <a:spcAft>
                  <a:spcPct val="0"/>
                </a:spcAft>
              </a:pPr>
              <a:t>7. Définir le statut juridique 
du SAS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9" name="Espace réservé du texte 2">
            <a:extLst>
              <a:ext uri="{FF2B5EF4-FFF2-40B4-BE49-F238E27FC236}">
                <a16:creationId xmlns:a16="http://schemas.microsoft.com/office/drawing/2014/main" id="{2E8A8A66-A193-4864-BA6B-A664B3C5FE60}"/>
              </a:ext>
            </a:extLst>
          </p:cNvPr>
          <p:cNvSpPr>
            <a:spLocks noGrp="1"/>
          </p:cNvSpPr>
          <p:nvPr>
            <p:custDataLst>
              <p:tags r:id="rId59"/>
            </p:custDataLst>
          </p:nvPr>
        </p:nvSpPr>
        <p:spPr bwMode="auto">
          <a:xfrm>
            <a:off x="846138" y="4508500"/>
            <a:ext cx="1265238"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20B9657E-F361-4791-841E-E11B8C819703}" type="datetime'6. ''Définir et mettre en pl''a''ce &#10;la'' gouvernance du SAS'">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spcBef>
                  <a:spcPct val="0"/>
                </a:spcBef>
                <a:spcAft>
                  <a:spcPct val="0"/>
                </a:spcAft>
              </a:pPr>
              <a:t>6. Définir et mettre en place 
la gouvernance du SAS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0" name="Espace réservé du texte 2">
            <a:extLst>
              <a:ext uri="{FF2B5EF4-FFF2-40B4-BE49-F238E27FC236}">
                <a16:creationId xmlns:a16="http://schemas.microsoft.com/office/drawing/2014/main" id="{58F69F66-51B6-41DA-8AB2-53B01A39A5B7}"/>
              </a:ext>
            </a:extLst>
          </p:cNvPr>
          <p:cNvSpPr>
            <a:spLocks noGrp="1"/>
          </p:cNvSpPr>
          <p:nvPr>
            <p:custDataLst>
              <p:tags r:id="rId60"/>
            </p:custDataLst>
          </p:nvPr>
        </p:nvSpPr>
        <p:spPr bwMode="auto">
          <a:xfrm>
            <a:off x="846139" y="7532688"/>
            <a:ext cx="1712913" cy="1397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53609547-ACA6-4BBE-BBBC-318141963985}" type="datetime'''''11''.'''' Quantif''ier le besoin de'' fina''nc''e''men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spcBef>
                  <a:spcPct val="0"/>
                </a:spcBef>
                <a:spcAft>
                  <a:spcPct val="0"/>
                </a:spcAft>
              </a:pPr>
              <a:t>11. Quantifier le besoin de financement</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120" name="Espace réservé du texte 2">
            <a:extLst>
              <a:ext uri="{FF2B5EF4-FFF2-40B4-BE49-F238E27FC236}">
                <a16:creationId xmlns:a16="http://schemas.microsoft.com/office/drawing/2014/main" id="{B30DD373-6BB7-46A2-9B5D-51F47B9B51F6}"/>
              </a:ext>
            </a:extLst>
          </p:cNvPr>
          <p:cNvSpPr>
            <a:spLocks noGrp="1"/>
          </p:cNvSpPr>
          <p:nvPr>
            <p:custDataLst>
              <p:tags r:id="rId61"/>
            </p:custDataLst>
          </p:nvPr>
        </p:nvSpPr>
        <p:spPr bwMode="auto">
          <a:xfrm>
            <a:off x="2787651" y="1181100"/>
            <a:ext cx="379413" cy="1397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gn="r">
              <a:spcBef>
                <a:spcPct val="0"/>
              </a:spcBef>
              <a:spcAft>
                <a:spcPct val="0"/>
              </a:spcAft>
            </a:pPr>
            <a:fld id="{C077133A-DCA0-41E9-8F22-D55C6DC44676}" type="datetime'S''''''''e''''''''''''''''''m''''a''ine'''''''''''''''">
              <a:rPr lang="fr-FR" altLang="en-US" b="1" smtClean="0">
                <a:effectLst/>
                <a:latin typeface="Segoe UI Light" panose="020B0502040204020203" pitchFamily="34" charset="0"/>
                <a:cs typeface="Segoe UI Light" panose="020B0502040204020203" pitchFamily="34" charset="0"/>
                <a:sym typeface="Segoe UI Light" panose="020B0502040204020203" pitchFamily="34" charset="0"/>
              </a:rPr>
              <a:pPr algn="r">
                <a:spcBef>
                  <a:spcPct val="0"/>
                </a:spcBef>
                <a:spcAft>
                  <a:spcPct val="0"/>
                </a:spcAft>
              </a:pPr>
              <a:t>Semaine</a:t>
            </a:fld>
            <a:endParaRPr lang="fr-FR" b="1">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47" name="Espace réservé du texte 2">
            <a:extLst>
              <a:ext uri="{FF2B5EF4-FFF2-40B4-BE49-F238E27FC236}">
                <a16:creationId xmlns:a16="http://schemas.microsoft.com/office/drawing/2014/main" id="{CC989714-19F1-4CD7-AD51-E6E22643EA34}"/>
              </a:ext>
            </a:extLst>
          </p:cNvPr>
          <p:cNvSpPr>
            <a:spLocks noGrp="1"/>
          </p:cNvSpPr>
          <p:nvPr>
            <p:custDataLst>
              <p:tags r:id="rId62"/>
            </p:custDataLst>
          </p:nvPr>
        </p:nvSpPr>
        <p:spPr bwMode="auto">
          <a:xfrm>
            <a:off x="846138" y="3354388"/>
            <a:ext cx="1276350" cy="279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4A416F3C-8068-4C4B-BDCE-19BCA7E1EC10}" type="thinkcell&lt;?xml version=&quot;1.0&quot; encoding=&quot;UTF-16&quot; standalone=&quot;yes&quot;?&gt;&lt;root reqver=&quot;25060&quot;&gt;&lt;version val=&quot;28414&quot;/&gt;&lt;PersistentType&gt;&lt;m_guid val=&quot;44f231a3-f177-4a9b-b851-a66801676d3d&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4. Définir et mettre en place 
l’organisation interne du SAS</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83" name="Espace réservé du texte 2">
            <a:extLst>
              <a:ext uri="{FF2B5EF4-FFF2-40B4-BE49-F238E27FC236}">
                <a16:creationId xmlns:a16="http://schemas.microsoft.com/office/drawing/2014/main" id="{6D8204A8-515E-4634-A06C-7A778EA36E38}"/>
              </a:ext>
            </a:extLst>
          </p:cNvPr>
          <p:cNvSpPr>
            <a:spLocks noGrp="1"/>
          </p:cNvSpPr>
          <p:nvPr>
            <p:custDataLst>
              <p:tags r:id="rId63"/>
            </p:custDataLst>
          </p:nvPr>
        </p:nvSpPr>
        <p:spPr bwMode="auto">
          <a:xfrm>
            <a:off x="846138" y="8547100"/>
            <a:ext cx="1138238" cy="419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33039" rtl="0" eaLnBrk="1" latinLnBrk="0" hangingPunct="1">
              <a:lnSpc>
                <a:spcPct val="110000"/>
              </a:lnSpc>
              <a:spcBef>
                <a:spcPts val="415"/>
              </a:spcBef>
              <a:buFont typeface="Arial" panose="020B0604020202020204" pitchFamily="34" charset="0"/>
              <a:buNone/>
              <a:defRPr sz="831" kern="1200">
                <a:solidFill>
                  <a:schemeClr val="tx1"/>
                </a:solidFill>
                <a:latin typeface="+mn-lt"/>
                <a:ea typeface="+mn-ea"/>
                <a:cs typeface="+mn-cs"/>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spcBef>
                <a:spcPct val="0"/>
              </a:spcBef>
              <a:spcAft>
                <a:spcPct val="0"/>
              </a:spcAft>
            </a:pPr>
            <a:fld id="{9E4B181F-F7AC-4E91-8E30-1AFC4445635D}" type="thinkcell&lt;?xml version=&quot;1.0&quot; encoding=&quot;UTF-16&quot; standalone=&quot;yes&quot;?&gt;&lt;root reqver=&quot;27037&quot;&gt;&lt;version val=&quot;32760&quot;/&gt;&lt;PersistentType&gt;&lt;m_guid val=&quot;9f23d131-e48d-4252-afe7-9b6cefe7fb85&quot;/&gt;&lt;m_prec&gt;&lt;m_yearfmt&gt;&lt;begin val=&quot;0&quot;/&gt;&lt;end val=&quot;4&quot;/&gt;&lt;/m_yearfmt&gt;&lt;/m_prec&gt;&lt;/PersistentType&gt;&lt;/root&gt;">
              <a:rPr lang="fr-FR" altLang="en-US" smtClean="0">
                <a:latin typeface="Segoe UI Light" panose="020B0502040204020203" pitchFamily="34" charset="0"/>
                <a:cs typeface="Segoe UI Light" panose="020B0502040204020203" pitchFamily="34" charset="0"/>
                <a:sym typeface="Segoe UI Light" panose="020B0502040204020203" pitchFamily="34" charset="0"/>
              </a:rPr>
              <a:pPr/>
              <a:t>13. Définir et déployer un 
plan de conduite du 
changement adapté</a:t>
            </a:fld>
            <a:endParaRPr lang="fr-FR">
              <a:latin typeface="Segoe UI Light" panose="020B0502040204020203" pitchFamily="34" charset="0"/>
              <a:cs typeface="Segoe UI Light" panose="020B0502040204020203" pitchFamily="34" charset="0"/>
              <a:sym typeface="Segoe UI Light" panose="020B0502040204020203" pitchFamily="34" charset="0"/>
            </a:endParaRPr>
          </a:p>
        </p:txBody>
      </p:sp>
      <p:sp>
        <p:nvSpPr>
          <p:cNvPr id="23" name="Rectangle 22">
            <a:extLst>
              <a:ext uri="{FF2B5EF4-FFF2-40B4-BE49-F238E27FC236}">
                <a16:creationId xmlns:a16="http://schemas.microsoft.com/office/drawing/2014/main" id="{D1A6D3CE-09F9-49F9-B631-C477903F78E2}"/>
              </a:ext>
            </a:extLst>
          </p:cNvPr>
          <p:cNvSpPr/>
          <p:nvPr/>
        </p:nvSpPr>
        <p:spPr>
          <a:xfrm>
            <a:off x="225000" y="1334746"/>
            <a:ext cx="578878" cy="1860891"/>
          </a:xfrm>
          <a:prstGeom prst="rect">
            <a:avLst/>
          </a:prstGeom>
          <a:solidFill>
            <a:schemeClr val="accent3"/>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900" b="1">
                <a:latin typeface="Segoe UI Light" panose="020B0502040204020203" pitchFamily="34" charset="0"/>
                <a:cs typeface="Segoe UI Light" panose="020B0502040204020203" pitchFamily="34" charset="0"/>
              </a:rPr>
              <a:t>Organisation territoriale</a:t>
            </a:r>
          </a:p>
        </p:txBody>
      </p:sp>
      <p:sp>
        <p:nvSpPr>
          <p:cNvPr id="110" name="Rectangle 109">
            <a:extLst>
              <a:ext uri="{FF2B5EF4-FFF2-40B4-BE49-F238E27FC236}">
                <a16:creationId xmlns:a16="http://schemas.microsoft.com/office/drawing/2014/main" id="{C6EF0573-AD4C-4EED-B773-8776700C1D65}"/>
              </a:ext>
            </a:extLst>
          </p:cNvPr>
          <p:cNvSpPr/>
          <p:nvPr/>
        </p:nvSpPr>
        <p:spPr>
          <a:xfrm>
            <a:off x="225000" y="3195637"/>
            <a:ext cx="578878" cy="1154112"/>
          </a:xfrm>
          <a:prstGeom prst="rect">
            <a:avLst/>
          </a:prstGeom>
          <a:solidFill>
            <a:schemeClr val="accent5">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000" b="1">
                <a:latin typeface="Segoe UI Light" panose="020B0502040204020203" pitchFamily="34" charset="0"/>
                <a:cs typeface="Segoe UI Light" panose="020B0502040204020203" pitchFamily="34" charset="0"/>
              </a:rPr>
              <a:t>Organisation interne du SAS</a:t>
            </a:r>
          </a:p>
        </p:txBody>
      </p:sp>
      <p:sp>
        <p:nvSpPr>
          <p:cNvPr id="111" name="Rectangle 110">
            <a:extLst>
              <a:ext uri="{FF2B5EF4-FFF2-40B4-BE49-F238E27FC236}">
                <a16:creationId xmlns:a16="http://schemas.microsoft.com/office/drawing/2014/main" id="{FE5DDCB5-65F9-42E4-BB43-6067DEC87FA5}"/>
              </a:ext>
            </a:extLst>
          </p:cNvPr>
          <p:cNvSpPr/>
          <p:nvPr/>
        </p:nvSpPr>
        <p:spPr>
          <a:xfrm>
            <a:off x="225000" y="4349749"/>
            <a:ext cx="578878" cy="1731963"/>
          </a:xfrm>
          <a:prstGeom prst="rect">
            <a:avLst/>
          </a:prstGeom>
          <a:solidFill>
            <a:schemeClr val="accent2"/>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000" b="1">
                <a:latin typeface="Segoe UI Light" panose="020B0502040204020203" pitchFamily="34" charset="0"/>
                <a:cs typeface="Segoe UI Light" panose="020B0502040204020203" pitchFamily="34" charset="0"/>
              </a:rPr>
              <a:t>Gouvernance et statuts juridiques</a:t>
            </a:r>
          </a:p>
        </p:txBody>
      </p:sp>
      <p:sp>
        <p:nvSpPr>
          <p:cNvPr id="113" name="Rectangle 112">
            <a:extLst>
              <a:ext uri="{FF2B5EF4-FFF2-40B4-BE49-F238E27FC236}">
                <a16:creationId xmlns:a16="http://schemas.microsoft.com/office/drawing/2014/main" id="{F41649A5-B8AD-4B44-99AF-F5EF17B13076}"/>
              </a:ext>
            </a:extLst>
          </p:cNvPr>
          <p:cNvSpPr/>
          <p:nvPr/>
        </p:nvSpPr>
        <p:spPr>
          <a:xfrm>
            <a:off x="224399" y="6078533"/>
            <a:ext cx="578878" cy="1271587"/>
          </a:xfrm>
          <a:prstGeom prst="rect">
            <a:avLst/>
          </a:prstGeom>
          <a:solidFill>
            <a:srgbClr val="7030A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000" b="1">
                <a:latin typeface="Segoe UI Light" panose="020B0502040204020203" pitchFamily="34" charset="0"/>
                <a:cs typeface="Segoe UI Light" panose="020B0502040204020203" pitchFamily="34" charset="0"/>
              </a:rPr>
              <a:t>Outils techniques</a:t>
            </a:r>
          </a:p>
        </p:txBody>
      </p:sp>
      <p:sp>
        <p:nvSpPr>
          <p:cNvPr id="114" name="Rectangle 113">
            <a:extLst>
              <a:ext uri="{FF2B5EF4-FFF2-40B4-BE49-F238E27FC236}">
                <a16:creationId xmlns:a16="http://schemas.microsoft.com/office/drawing/2014/main" id="{B48868C7-2107-4A60-8340-C3303B498C80}"/>
              </a:ext>
            </a:extLst>
          </p:cNvPr>
          <p:cNvSpPr/>
          <p:nvPr/>
        </p:nvSpPr>
        <p:spPr>
          <a:xfrm>
            <a:off x="225000" y="7353299"/>
            <a:ext cx="578878" cy="488947"/>
          </a:xfrm>
          <a:prstGeom prst="rect">
            <a:avLst/>
          </a:prstGeom>
          <a:solidFill>
            <a:schemeClr val="accent4"/>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000" b="1">
                <a:latin typeface="Segoe UI Light" panose="020B0502040204020203" pitchFamily="34" charset="0"/>
                <a:cs typeface="Segoe UI Light" panose="020B0502040204020203" pitchFamily="34" charset="0"/>
              </a:rPr>
              <a:t>Finance-ment</a:t>
            </a:r>
          </a:p>
        </p:txBody>
      </p:sp>
      <p:sp>
        <p:nvSpPr>
          <p:cNvPr id="115" name="Rectangle 114">
            <a:extLst>
              <a:ext uri="{FF2B5EF4-FFF2-40B4-BE49-F238E27FC236}">
                <a16:creationId xmlns:a16="http://schemas.microsoft.com/office/drawing/2014/main" id="{A6D7AAC8-5288-4E33-A632-3C647DFF74EA}"/>
              </a:ext>
            </a:extLst>
          </p:cNvPr>
          <p:cNvSpPr/>
          <p:nvPr/>
        </p:nvSpPr>
        <p:spPr>
          <a:xfrm>
            <a:off x="225000" y="7843838"/>
            <a:ext cx="578878" cy="1271583"/>
          </a:xfrm>
          <a:prstGeom prst="rect">
            <a:avLst/>
          </a:prstGeom>
          <a:solidFill>
            <a:schemeClr val="bg1">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000" b="1">
                <a:latin typeface="Segoe UI Light" panose="020B0502040204020203" pitchFamily="34" charset="0"/>
                <a:cs typeface="Segoe UI Light" panose="020B0502040204020203" pitchFamily="34" charset="0"/>
              </a:rPr>
              <a:t>Communication et conduite du changement</a:t>
            </a:r>
          </a:p>
        </p:txBody>
      </p:sp>
      <p:sp>
        <p:nvSpPr>
          <p:cNvPr id="4" name="ZoneTexte 3">
            <a:extLst>
              <a:ext uri="{FF2B5EF4-FFF2-40B4-BE49-F238E27FC236}">
                <a16:creationId xmlns:a16="http://schemas.microsoft.com/office/drawing/2014/main" id="{84A3E4D9-1728-416C-846F-A0BF9229C2D0}"/>
              </a:ext>
            </a:extLst>
          </p:cNvPr>
          <p:cNvSpPr txBox="1"/>
          <p:nvPr/>
        </p:nvSpPr>
        <p:spPr>
          <a:xfrm>
            <a:off x="785021" y="1436988"/>
            <a:ext cx="1928811" cy="347788"/>
          </a:xfrm>
          <a:prstGeom prst="rect">
            <a:avLst/>
          </a:prstGeom>
          <a:noFill/>
        </p:spPr>
        <p:txBody>
          <a:bodyPr wrap="square" rtlCol="0">
            <a:spAutoFit/>
          </a:bodyPr>
          <a:lstStyle/>
          <a:p>
            <a:r>
              <a:rPr lang="fr-FR" sz="830">
                <a:latin typeface="Segoe UI Light" panose="020B0502040204020203" pitchFamily="34" charset="0"/>
                <a:cs typeface="Segoe UI Light" panose="020B0502040204020203" pitchFamily="34" charset="0"/>
              </a:rPr>
              <a:t>1. Définir et mettre en place l’organisation entre SAS et SIS</a:t>
            </a:r>
          </a:p>
        </p:txBody>
      </p:sp>
    </p:spTree>
    <p:extLst>
      <p:ext uri="{BB962C8B-B14F-4D97-AF65-F5344CB8AC3E}">
        <p14:creationId xmlns:p14="http://schemas.microsoft.com/office/powerpoint/2010/main" val="426815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entre SAS et SIS</a:t>
            </a:r>
          </a:p>
        </p:txBody>
      </p:sp>
      <p:sp>
        <p:nvSpPr>
          <p:cNvPr id="9" name="Rectangle 8">
            <a:extLst>
              <a:ext uri="{FF2B5EF4-FFF2-40B4-BE49-F238E27FC236}">
                <a16:creationId xmlns:a16="http://schemas.microsoft.com/office/drawing/2014/main" id="{541F22A6-56EB-4494-BF8E-B2390EA68862}"/>
              </a:ext>
            </a:extLst>
          </p:cNvPr>
          <p:cNvSpPr/>
          <p:nvPr/>
        </p:nvSpPr>
        <p:spPr>
          <a:xfrm>
            <a:off x="82804"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211920" y="3444329"/>
            <a:ext cx="3606527" cy="4616648"/>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endParaRPr lang="fr-FR" sz="1050">
              <a:latin typeface="Segoe UI Light" panose="020B0502040204020203" pitchFamily="34" charset="0"/>
              <a:cs typeface="Segoe UI Light" panose="020B0502040204020203" pitchFamily="34" charset="0"/>
            </a:endParaRPr>
          </a:p>
          <a:p>
            <a:pPr marL="182563"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050" b="1">
                <a:latin typeface="Segoe UI Light" panose="020B0502040204020203" pitchFamily="34" charset="0"/>
                <a:cs typeface="Segoe UI Light" panose="020B0502040204020203" pitchFamily="34" charset="0"/>
              </a:rPr>
              <a:t>Organiser le renvoi des appels entre le SAS et le SIS dans le respect de leurs missions respectives et dans les meilleurs délais </a:t>
            </a:r>
            <a:r>
              <a:rPr lang="fr-FR" sz="1050">
                <a:latin typeface="Segoe UI Light" panose="020B0502040204020203" pitchFamily="34" charset="0"/>
                <a:cs typeface="Segoe UI Light" panose="020B0502040204020203" pitchFamily="34" charset="0"/>
              </a:rPr>
              <a:t>:</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Appel de type santé reçu par le SIS à retransférer au SAS (front office) ou via un accès direct aux ARM de la brique aide médicale urgente et au médecin régulateur urgentiste (MRU) en fonction de l’urgence, afin d’éviter les pertes de chance (accès direct par les sapeurs-pompiers, sans passer systématiquement par le front office) ;</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Appel de type secours reçu par le SAS à retransférer au bon niveau du SIS ;</a:t>
            </a:r>
          </a:p>
          <a:p>
            <a:pPr marL="182563"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050" b="1">
                <a:latin typeface="Segoe UI Light" panose="020B0502040204020203" pitchFamily="34" charset="0"/>
                <a:cs typeface="Segoe UI Light" panose="020B0502040204020203" pitchFamily="34" charset="0"/>
              </a:rPr>
              <a:t>Favoriser l’interconnexion des logiciels métiers afin de permettre l’échange automatisé d’informations pour :</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Demander l’engagement d’un prompt secours et assurer l’engagement du vecteur de secours sollicité ;</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S’assurer de l’engagement du vecteur de secours sollicité ;</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Informer de l’engagement d’un vecteur de l’AMU (SMUR, ambulance, etc.)</a:t>
            </a:r>
          </a:p>
          <a:p>
            <a:pPr marL="446087" lvl="1" indent="-171450" algn="just" defTabSz="457200">
              <a:spcBef>
                <a:spcPct val="20000"/>
              </a:spcBef>
              <a:buFont typeface="Courier New" panose="02070309020205020404" pitchFamily="49" charset="0"/>
              <a:buChar char="o"/>
              <a:defRPr/>
            </a:pPr>
            <a:r>
              <a:rPr lang="fr-FR" sz="1050">
                <a:latin typeface="Segoe UI Light" panose="020B0502040204020203" pitchFamily="34" charset="0"/>
                <a:cs typeface="Segoe UI Light" panose="020B0502040204020203" pitchFamily="34" charset="0"/>
              </a:rPr>
              <a:t>Réceptionner les bilans SIS et confirmer l’orientation dans le parcours de soin par un accès priorisé à l’ARM ou au MRU.</a:t>
            </a:r>
          </a:p>
          <a:p>
            <a:pPr marL="446087" lvl="1" indent="-171450" algn="just" defTabSz="457200">
              <a:spcBef>
                <a:spcPct val="20000"/>
              </a:spcBef>
              <a:buFont typeface="Courier New" panose="02070309020205020404" pitchFamily="49" charset="0"/>
              <a:buChar char="o"/>
              <a:defRPr/>
            </a:pPr>
            <a:endParaRPr lang="fr-FR" sz="1050">
              <a:latin typeface="Segoe UI Light" panose="020B0502040204020203" pitchFamily="34" charset="0"/>
              <a:cs typeface="Segoe UI Light" panose="020B0502040204020203" pitchFamily="34" charset="0"/>
            </a:endParaRPr>
          </a:p>
          <a:p>
            <a:pPr marL="446087" lvl="1" indent="-171450" algn="just" defTabSz="457200">
              <a:spcBef>
                <a:spcPct val="20000"/>
              </a:spcBef>
              <a:buFont typeface="Courier New" panose="02070309020205020404" pitchFamily="49" charset="0"/>
              <a:buChar char="o"/>
              <a:defRPr/>
            </a:pPr>
            <a:endParaRPr lang="fr-FR" sz="1050">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432743"/>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969744"/>
            <a:ext cx="2808000" cy="200691"/>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2253582"/>
            <a:ext cx="3437266" cy="972574"/>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a:latin typeface="Segoe UI Light" panose="020B0502040204020203" pitchFamily="34" charset="0"/>
                <a:cs typeface="Segoe UI Light" panose="020B0502040204020203" pitchFamily="34" charset="0"/>
              </a:rPr>
              <a:t>Organiser les relations entre les centres de traitement de l’alerte (CTA) des Services d’incendie et de secours (SIS) et le SAS dans une volonté de performance partagée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a:latin typeface="Segoe UI Light" panose="020B0502040204020203" pitchFamily="34" charset="0"/>
                <a:cs typeface="Segoe UI Light" panose="020B0502040204020203" pitchFamily="34" charset="0"/>
              </a:rPr>
              <a:t>Formaliser les processus partagés entre SAS et SIS.</a:t>
            </a:r>
            <a:endParaRPr kumimoji="0" lang="fr-FR" sz="11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spcBef>
                  <a:spcPts val="600"/>
                </a:spcBef>
                <a:spcAft>
                  <a:spcPts val="600"/>
                </a:spcAft>
                <a:buClr>
                  <a:schemeClr val="tx1"/>
                </a:buClr>
                <a:buNone/>
              </a:pPr>
              <a:r>
                <a:rPr lang="fr-FR" sz="1200">
                  <a:cs typeface="Segoe UI Light" panose="020B0502040204020203" pitchFamily="34" charset="0"/>
                </a:rPr>
                <a:t>Processus et protocoles partagés entre SAS et SIS garantissant la réponse adéquate dans les meilleurs délais </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904117"/>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8121112"/>
            <a:ext cx="3279988" cy="87100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ARS</a:t>
            </a:r>
          </a:p>
          <a:p>
            <a:pPr marL="263525"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Préfet / conseil départemental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SAMU</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CTA / SIS</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38720" y="8121112"/>
            <a:ext cx="3279988" cy="87100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Constitution d’un groupe de travail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Réunions avec l’ensemble des parties prenantes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Formalisation des processus</a:t>
            </a:r>
            <a:endParaRPr lang="fr-FR" sz="1100">
              <a:latin typeface="Segoe UI Light" panose="020B0502040204020203" pitchFamily="34" charset="0"/>
              <a:cs typeface="Segoe UI Light" panose="020B0502040204020203" pitchFamily="34" charset="0"/>
            </a:endParaRPr>
          </a:p>
          <a:p>
            <a:pPr marL="263525"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Signature de conventions SAS/SIS et SAMU/SIS</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776339"/>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791643"/>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3374482"/>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spc="0">
                <a:solidFill>
                  <a:srgbClr val="174BA3"/>
                </a:solidFill>
                <a:latin typeface="Segoe UI Light" panose="020B0502040204020203" pitchFamily="34" charset="0"/>
                <a:cs typeface="Segoe UI Light" panose="020B0502040204020203" pitchFamily="34" charset="0"/>
              </a:rPr>
              <a:t>Structurer les relations SAS - </a:t>
            </a:r>
            <a:r>
              <a:rPr lang="fr-FR" sz="1600" spc="0">
                <a:latin typeface="Segoe UI Light" panose="020B0502040204020203" pitchFamily="34" charset="0"/>
                <a:cs typeface="Segoe UI Light" panose="020B0502040204020203" pitchFamily="34" charset="0"/>
              </a:rPr>
              <a:t>SIS</a:t>
            </a:r>
            <a:endParaRPr kumimoji="0" lang="fr-FR" sz="16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 name="Rectangle : avec coins arrondis en diagonale 1">
            <a:extLst>
              <a:ext uri="{FF2B5EF4-FFF2-40B4-BE49-F238E27FC236}">
                <a16:creationId xmlns:a16="http://schemas.microsoft.com/office/drawing/2014/main" id="{B7CDAC8F-8240-4552-AB15-6EC1855B42AB}"/>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
        <p:nvSpPr>
          <p:cNvPr id="15" name="Rectangle 14">
            <a:extLst>
              <a:ext uri="{FF2B5EF4-FFF2-40B4-BE49-F238E27FC236}">
                <a16:creationId xmlns:a16="http://schemas.microsoft.com/office/drawing/2014/main" id="{B3B60FA9-C634-4C09-980F-F91AD936DDF5}"/>
              </a:ext>
            </a:extLst>
          </p:cNvPr>
          <p:cNvSpPr/>
          <p:nvPr/>
        </p:nvSpPr>
        <p:spPr>
          <a:xfrm>
            <a:off x="3804794" y="3563706"/>
            <a:ext cx="1253435" cy="26152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chemeClr val="tx1"/>
                </a:solidFill>
                <a:latin typeface="Segoe UI Light" panose="020B0502040204020203" pitchFamily="34" charset="0"/>
                <a:cs typeface="Segoe UI Light" panose="020B0502040204020203" pitchFamily="34" charset="0"/>
              </a:rPr>
              <a:t>SIS</a:t>
            </a:r>
          </a:p>
        </p:txBody>
      </p:sp>
      <p:sp>
        <p:nvSpPr>
          <p:cNvPr id="17" name="Rectangle 16">
            <a:extLst>
              <a:ext uri="{FF2B5EF4-FFF2-40B4-BE49-F238E27FC236}">
                <a16:creationId xmlns:a16="http://schemas.microsoft.com/office/drawing/2014/main" id="{C414B97D-F790-439D-81D8-6E24F3925F45}"/>
              </a:ext>
            </a:extLst>
          </p:cNvPr>
          <p:cNvSpPr/>
          <p:nvPr/>
        </p:nvSpPr>
        <p:spPr>
          <a:xfrm>
            <a:off x="5321200" y="3563706"/>
            <a:ext cx="1253435" cy="9417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rgbClr val="3399FF"/>
                </a:solidFill>
                <a:latin typeface="Segoe UI Light" panose="020B0502040204020203" pitchFamily="34" charset="0"/>
                <a:cs typeface="Segoe UI Light" panose="020B0502040204020203" pitchFamily="34" charset="0"/>
              </a:rPr>
              <a:t>SAS</a:t>
            </a:r>
          </a:p>
        </p:txBody>
      </p:sp>
      <p:sp>
        <p:nvSpPr>
          <p:cNvPr id="18" name="Rectangle 17">
            <a:extLst>
              <a:ext uri="{FF2B5EF4-FFF2-40B4-BE49-F238E27FC236}">
                <a16:creationId xmlns:a16="http://schemas.microsoft.com/office/drawing/2014/main" id="{F8F540D9-5AE7-4EEF-83C2-5CF30FF962BD}"/>
              </a:ext>
            </a:extLst>
          </p:cNvPr>
          <p:cNvSpPr/>
          <p:nvPr/>
        </p:nvSpPr>
        <p:spPr>
          <a:xfrm>
            <a:off x="5407917" y="3829757"/>
            <a:ext cx="1080000" cy="5659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100" b="1">
                <a:solidFill>
                  <a:schemeClr val="bg1">
                    <a:lumMod val="50000"/>
                  </a:schemeClr>
                </a:solidFill>
                <a:latin typeface="Segoe UI Light" panose="020B0502040204020203" pitchFamily="34" charset="0"/>
                <a:cs typeface="Segoe UI Light" panose="020B0502040204020203" pitchFamily="34" charset="0"/>
              </a:rPr>
              <a:t>Décroché ARM SAS</a:t>
            </a:r>
          </a:p>
          <a:p>
            <a:pPr algn="ctr"/>
            <a:r>
              <a:rPr lang="fr-FR" sz="1100" i="1">
                <a:solidFill>
                  <a:schemeClr val="bg1">
                    <a:lumMod val="50000"/>
                  </a:schemeClr>
                </a:solidFill>
                <a:latin typeface="Segoe UI Light" panose="020B0502040204020203" pitchFamily="34" charset="0"/>
                <a:cs typeface="Segoe UI Light" panose="020B0502040204020203" pitchFamily="34" charset="0"/>
              </a:rPr>
              <a:t>(front office)</a:t>
            </a:r>
          </a:p>
        </p:txBody>
      </p:sp>
      <p:sp>
        <p:nvSpPr>
          <p:cNvPr id="19" name="Rectangle 18">
            <a:extLst>
              <a:ext uri="{FF2B5EF4-FFF2-40B4-BE49-F238E27FC236}">
                <a16:creationId xmlns:a16="http://schemas.microsoft.com/office/drawing/2014/main" id="{104564A6-C5B5-46DE-8DF1-CB4F8BD5A9A5}"/>
              </a:ext>
            </a:extLst>
          </p:cNvPr>
          <p:cNvSpPr/>
          <p:nvPr/>
        </p:nvSpPr>
        <p:spPr>
          <a:xfrm>
            <a:off x="5321200" y="4652062"/>
            <a:ext cx="1253435" cy="15268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rgbClr val="3399FF"/>
                </a:solidFill>
                <a:latin typeface="Segoe UI Light" panose="020B0502040204020203" pitchFamily="34" charset="0"/>
                <a:cs typeface="Segoe UI Light" panose="020B0502040204020203" pitchFamily="34" charset="0"/>
              </a:rPr>
              <a:t>SAMU</a:t>
            </a:r>
          </a:p>
        </p:txBody>
      </p:sp>
      <p:sp>
        <p:nvSpPr>
          <p:cNvPr id="20" name="Rectangle 19">
            <a:extLst>
              <a:ext uri="{FF2B5EF4-FFF2-40B4-BE49-F238E27FC236}">
                <a16:creationId xmlns:a16="http://schemas.microsoft.com/office/drawing/2014/main" id="{1394D300-86AD-486D-808B-0C157F028710}"/>
              </a:ext>
            </a:extLst>
          </p:cNvPr>
          <p:cNvSpPr/>
          <p:nvPr/>
        </p:nvSpPr>
        <p:spPr>
          <a:xfrm>
            <a:off x="5407917" y="5008272"/>
            <a:ext cx="108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100" b="1">
                <a:solidFill>
                  <a:schemeClr val="bg1">
                    <a:lumMod val="50000"/>
                  </a:schemeClr>
                </a:solidFill>
                <a:latin typeface="Segoe UI Light" panose="020B0502040204020203" pitchFamily="34" charset="0"/>
                <a:cs typeface="Segoe UI Light" panose="020B0502040204020203" pitchFamily="34" charset="0"/>
              </a:rPr>
              <a:t>ARM AMU</a:t>
            </a:r>
            <a:endParaRPr lang="fr-FR" sz="1100" i="1">
              <a:solidFill>
                <a:schemeClr val="bg1">
                  <a:lumMod val="50000"/>
                </a:schemeClr>
              </a:solidFill>
              <a:latin typeface="Segoe UI Light" panose="020B0502040204020203" pitchFamily="34" charset="0"/>
              <a:cs typeface="Segoe UI Light" panose="020B0502040204020203" pitchFamily="34" charset="0"/>
            </a:endParaRPr>
          </a:p>
        </p:txBody>
      </p:sp>
      <p:sp>
        <p:nvSpPr>
          <p:cNvPr id="21" name="Rectangle 20">
            <a:extLst>
              <a:ext uri="{FF2B5EF4-FFF2-40B4-BE49-F238E27FC236}">
                <a16:creationId xmlns:a16="http://schemas.microsoft.com/office/drawing/2014/main" id="{82B737D0-AC4F-4C7C-A6B7-E0D58B5037D2}"/>
              </a:ext>
            </a:extLst>
          </p:cNvPr>
          <p:cNvSpPr/>
          <p:nvPr/>
        </p:nvSpPr>
        <p:spPr>
          <a:xfrm>
            <a:off x="5407917" y="5486229"/>
            <a:ext cx="108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100" b="1">
                <a:solidFill>
                  <a:schemeClr val="bg1">
                    <a:lumMod val="50000"/>
                  </a:schemeClr>
                </a:solidFill>
                <a:latin typeface="Segoe UI Light" panose="020B0502040204020203" pitchFamily="34" charset="0"/>
                <a:cs typeface="Segoe UI Light" panose="020B0502040204020203" pitchFamily="34" charset="0"/>
              </a:rPr>
              <a:t>MRU</a:t>
            </a:r>
            <a:endParaRPr lang="fr-FR" sz="1100" i="1">
              <a:solidFill>
                <a:schemeClr val="bg1">
                  <a:lumMod val="50000"/>
                </a:schemeClr>
              </a:solidFill>
              <a:latin typeface="Segoe UI Light" panose="020B0502040204020203" pitchFamily="34" charset="0"/>
              <a:cs typeface="Segoe UI Light" panose="020B0502040204020203" pitchFamily="34" charset="0"/>
            </a:endParaRPr>
          </a:p>
        </p:txBody>
      </p:sp>
      <p:sp>
        <p:nvSpPr>
          <p:cNvPr id="22" name="Rectangle 21">
            <a:extLst>
              <a:ext uri="{FF2B5EF4-FFF2-40B4-BE49-F238E27FC236}">
                <a16:creationId xmlns:a16="http://schemas.microsoft.com/office/drawing/2014/main" id="{C0F6C187-EB7D-4D9D-AA7A-125C0FDDFDB0}"/>
              </a:ext>
            </a:extLst>
          </p:cNvPr>
          <p:cNvSpPr/>
          <p:nvPr/>
        </p:nvSpPr>
        <p:spPr>
          <a:xfrm>
            <a:off x="3898804" y="3925507"/>
            <a:ext cx="108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100" b="1">
                <a:solidFill>
                  <a:schemeClr val="tx1"/>
                </a:solidFill>
                <a:latin typeface="Segoe UI Light" panose="020B0502040204020203" pitchFamily="34" charset="0"/>
                <a:cs typeface="Segoe UI Light" panose="020B0502040204020203" pitchFamily="34" charset="0"/>
              </a:rPr>
              <a:t>Décroché CTA</a:t>
            </a:r>
          </a:p>
          <a:p>
            <a:pPr algn="ctr"/>
            <a:r>
              <a:rPr lang="fr-FR" sz="1100" i="1">
                <a:solidFill>
                  <a:schemeClr val="tx1"/>
                </a:solidFill>
                <a:latin typeface="Segoe UI Light" panose="020B0502040204020203" pitchFamily="34" charset="0"/>
                <a:cs typeface="Segoe UI Light" panose="020B0502040204020203" pitchFamily="34" charset="0"/>
              </a:rPr>
              <a:t>(18 – 112)</a:t>
            </a:r>
          </a:p>
        </p:txBody>
      </p:sp>
      <p:sp>
        <p:nvSpPr>
          <p:cNvPr id="23" name="Flèche : courbe vers le bas 22">
            <a:extLst>
              <a:ext uri="{FF2B5EF4-FFF2-40B4-BE49-F238E27FC236}">
                <a16:creationId xmlns:a16="http://schemas.microsoft.com/office/drawing/2014/main" id="{AC2FDE91-23F3-4F49-A679-9DC74BF6213F}"/>
              </a:ext>
            </a:extLst>
          </p:cNvPr>
          <p:cNvSpPr/>
          <p:nvPr/>
        </p:nvSpPr>
        <p:spPr>
          <a:xfrm>
            <a:off x="4893781" y="3473876"/>
            <a:ext cx="586406" cy="213992"/>
          </a:xfrm>
          <a:prstGeom prst="curved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Segoe UI Light" panose="020B0502040204020203" pitchFamily="34" charset="0"/>
              <a:cs typeface="Segoe UI Light" panose="020B0502040204020203" pitchFamily="34" charset="0"/>
            </a:endParaRPr>
          </a:p>
        </p:txBody>
      </p:sp>
      <p:sp>
        <p:nvSpPr>
          <p:cNvPr id="24" name="Flèche : courbe vers le bas 23">
            <a:extLst>
              <a:ext uri="{FF2B5EF4-FFF2-40B4-BE49-F238E27FC236}">
                <a16:creationId xmlns:a16="http://schemas.microsoft.com/office/drawing/2014/main" id="{61BC4CC4-EB47-4842-A887-7C2B4E7E825E}"/>
              </a:ext>
            </a:extLst>
          </p:cNvPr>
          <p:cNvSpPr/>
          <p:nvPr/>
        </p:nvSpPr>
        <p:spPr>
          <a:xfrm rot="10800000">
            <a:off x="4861298" y="3688422"/>
            <a:ext cx="586406" cy="232031"/>
          </a:xfrm>
          <a:prstGeom prst="curvedDown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Segoe UI Light" panose="020B0502040204020203" pitchFamily="34" charset="0"/>
              <a:cs typeface="Segoe UI Light" panose="020B0502040204020203" pitchFamily="34" charset="0"/>
            </a:endParaRPr>
          </a:p>
        </p:txBody>
      </p:sp>
      <p:sp>
        <p:nvSpPr>
          <p:cNvPr id="25" name="Espace réservé du contenu 2">
            <a:extLst>
              <a:ext uri="{FF2B5EF4-FFF2-40B4-BE49-F238E27FC236}">
                <a16:creationId xmlns:a16="http://schemas.microsoft.com/office/drawing/2014/main" id="{56342823-46EE-4503-8C10-0E0DF62C3F73}"/>
              </a:ext>
            </a:extLst>
          </p:cNvPr>
          <p:cNvSpPr txBox="1">
            <a:spLocks/>
          </p:cNvSpPr>
          <p:nvPr/>
        </p:nvSpPr>
        <p:spPr>
          <a:xfrm>
            <a:off x="4677268" y="3062482"/>
            <a:ext cx="1032183" cy="396012"/>
          </a:xfrm>
          <a:prstGeom prst="rect">
            <a:avLst/>
          </a:prstGeom>
          <a:noFill/>
        </p:spPr>
        <p:txBody>
          <a:bodyPr vert="horz" lIns="72000" tIns="72000" rIns="72000" bIns="72000" rtlCol="0">
            <a:no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lgn="ctr">
              <a:spcBef>
                <a:spcPts val="600"/>
              </a:spcBef>
              <a:spcAft>
                <a:spcPts val="600"/>
              </a:spcAft>
              <a:buClr>
                <a:schemeClr val="tx1"/>
              </a:buClr>
              <a:buNone/>
            </a:pPr>
            <a:r>
              <a:rPr lang="fr-FR" sz="1000" b="1" i="1">
                <a:cs typeface="Segoe UI Light" panose="020B0502040204020203" pitchFamily="34" charset="0"/>
              </a:rPr>
              <a:t>Interopérabilité des SI </a:t>
            </a:r>
          </a:p>
        </p:txBody>
      </p:sp>
      <p:sp>
        <p:nvSpPr>
          <p:cNvPr id="26" name="Organigramme : Disque magnétique 25">
            <a:extLst>
              <a:ext uri="{FF2B5EF4-FFF2-40B4-BE49-F238E27FC236}">
                <a16:creationId xmlns:a16="http://schemas.microsoft.com/office/drawing/2014/main" id="{82DE2147-3251-4008-83FF-91BA417085D7}"/>
              </a:ext>
            </a:extLst>
          </p:cNvPr>
          <p:cNvSpPr/>
          <p:nvPr/>
        </p:nvSpPr>
        <p:spPr>
          <a:xfrm>
            <a:off x="4912821" y="5896157"/>
            <a:ext cx="548325" cy="365053"/>
          </a:xfrm>
          <a:prstGeom prst="flowChartMagneticDisk">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7" name="Espace réservé du contenu 2">
            <a:extLst>
              <a:ext uri="{FF2B5EF4-FFF2-40B4-BE49-F238E27FC236}">
                <a16:creationId xmlns:a16="http://schemas.microsoft.com/office/drawing/2014/main" id="{23FC7DFE-B1D0-4BE3-BDAC-11EB0EFD6B09}"/>
              </a:ext>
            </a:extLst>
          </p:cNvPr>
          <p:cNvSpPr txBox="1">
            <a:spLocks/>
          </p:cNvSpPr>
          <p:nvPr/>
        </p:nvSpPr>
        <p:spPr>
          <a:xfrm>
            <a:off x="4206352" y="6183523"/>
            <a:ext cx="2178420" cy="191499"/>
          </a:xfrm>
          <a:prstGeom prst="rect">
            <a:avLst/>
          </a:prstGeom>
          <a:noFill/>
        </p:spPr>
        <p:txBody>
          <a:bodyPr vert="horz" lIns="72000" tIns="72000" rIns="72000" bIns="72000" rtlCol="0">
            <a:no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lgn="ctr">
              <a:spcBef>
                <a:spcPts val="600"/>
              </a:spcBef>
              <a:spcAft>
                <a:spcPts val="600"/>
              </a:spcAft>
              <a:buClr>
                <a:schemeClr val="tx1"/>
              </a:buClr>
              <a:buNone/>
            </a:pPr>
            <a:r>
              <a:rPr lang="fr-FR" sz="900" b="1" i="1">
                <a:solidFill>
                  <a:schemeClr val="accent5">
                    <a:lumMod val="75000"/>
                  </a:schemeClr>
                </a:solidFill>
                <a:cs typeface="Segoe UI Light" panose="020B0502040204020203" pitchFamily="34" charset="0"/>
              </a:rPr>
              <a:t>BDD partagée (interventions communes)</a:t>
            </a:r>
          </a:p>
        </p:txBody>
      </p:sp>
      <p:cxnSp>
        <p:nvCxnSpPr>
          <p:cNvPr id="29" name="Connecteur droit avec flèche 28">
            <a:extLst>
              <a:ext uri="{FF2B5EF4-FFF2-40B4-BE49-F238E27FC236}">
                <a16:creationId xmlns:a16="http://schemas.microsoft.com/office/drawing/2014/main" id="{B5746981-2FCC-4775-9DAA-5FB3497BBA40}"/>
              </a:ext>
            </a:extLst>
          </p:cNvPr>
          <p:cNvCxnSpPr/>
          <p:nvPr/>
        </p:nvCxnSpPr>
        <p:spPr>
          <a:xfrm>
            <a:off x="4978804" y="4105507"/>
            <a:ext cx="429113" cy="0"/>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3F3D040-1980-492C-8D2E-05CC388F56D2}"/>
              </a:ext>
            </a:extLst>
          </p:cNvPr>
          <p:cNvCxnSpPr>
            <a:cxnSpLocks/>
            <a:endCxn id="20" idx="1"/>
          </p:cNvCxnSpPr>
          <p:nvPr/>
        </p:nvCxnSpPr>
        <p:spPr>
          <a:xfrm>
            <a:off x="4978804" y="4105507"/>
            <a:ext cx="429113" cy="108276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1F28EE32-EA87-41D8-B61D-4A47DD2C27E3}"/>
              </a:ext>
            </a:extLst>
          </p:cNvPr>
          <p:cNvCxnSpPr>
            <a:cxnSpLocks/>
            <a:endCxn id="21" idx="1"/>
          </p:cNvCxnSpPr>
          <p:nvPr/>
        </p:nvCxnSpPr>
        <p:spPr>
          <a:xfrm>
            <a:off x="4978804" y="4105506"/>
            <a:ext cx="429113" cy="1560723"/>
          </a:xfrm>
          <a:prstGeom prst="straightConnector1">
            <a:avLst/>
          </a:prstGeom>
          <a:ln w="190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20EA298-FA8F-426F-A159-31A96957A505}"/>
              </a:ext>
            </a:extLst>
          </p:cNvPr>
          <p:cNvCxnSpPr>
            <a:cxnSpLocks/>
          </p:cNvCxnSpPr>
          <p:nvPr/>
        </p:nvCxnSpPr>
        <p:spPr>
          <a:xfrm>
            <a:off x="3824194" y="6505798"/>
            <a:ext cx="360000" cy="0"/>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3BFA1D6C-0AB5-4796-9A10-C3CF3BDDCB1C}"/>
              </a:ext>
            </a:extLst>
          </p:cNvPr>
          <p:cNvCxnSpPr>
            <a:cxnSpLocks/>
          </p:cNvCxnSpPr>
          <p:nvPr/>
        </p:nvCxnSpPr>
        <p:spPr>
          <a:xfrm>
            <a:off x="3824194" y="6708661"/>
            <a:ext cx="360000"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BEC990EE-B3B9-4DAD-AB64-2B7A53FE8149}"/>
              </a:ext>
            </a:extLst>
          </p:cNvPr>
          <p:cNvCxnSpPr>
            <a:cxnSpLocks/>
          </p:cNvCxnSpPr>
          <p:nvPr/>
        </p:nvCxnSpPr>
        <p:spPr>
          <a:xfrm>
            <a:off x="3804794" y="6893835"/>
            <a:ext cx="360000" cy="0"/>
          </a:xfrm>
          <a:prstGeom prst="straightConnector1">
            <a:avLst/>
          </a:prstGeom>
          <a:ln w="1905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40" name="Espace réservé du contenu 2">
            <a:extLst>
              <a:ext uri="{FF2B5EF4-FFF2-40B4-BE49-F238E27FC236}">
                <a16:creationId xmlns:a16="http://schemas.microsoft.com/office/drawing/2014/main" id="{74FE1D9E-B5EB-46A3-86C9-B7D971F58C57}"/>
              </a:ext>
            </a:extLst>
          </p:cNvPr>
          <p:cNvSpPr txBox="1">
            <a:spLocks/>
          </p:cNvSpPr>
          <p:nvPr/>
        </p:nvSpPr>
        <p:spPr>
          <a:xfrm>
            <a:off x="4127155" y="6771289"/>
            <a:ext cx="2447480" cy="245093"/>
          </a:xfrm>
          <a:prstGeom prst="rect">
            <a:avLst/>
          </a:prstGeom>
          <a:noFill/>
        </p:spPr>
        <p:txBody>
          <a:bodyPr vert="horz" lIns="72000" tIns="72000" rIns="72000" bIns="72000" rtlCol="0">
            <a:no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lgn="just">
              <a:spcBef>
                <a:spcPts val="600"/>
              </a:spcBef>
              <a:spcAft>
                <a:spcPts val="600"/>
              </a:spcAft>
              <a:buClr>
                <a:schemeClr val="tx1"/>
              </a:buClr>
              <a:buNone/>
            </a:pPr>
            <a:r>
              <a:rPr lang="fr-FR" sz="900">
                <a:cs typeface="Segoe UI Light" panose="020B0502040204020203" pitchFamily="34" charset="0"/>
              </a:rPr>
              <a:t>Appels santé relevant d’une urgence médicale et devant être transféré directement sur le numéro dédié d’accès au MRU</a:t>
            </a:r>
          </a:p>
        </p:txBody>
      </p:sp>
      <p:sp>
        <p:nvSpPr>
          <p:cNvPr id="42" name="Espace réservé du contenu 2">
            <a:extLst>
              <a:ext uri="{FF2B5EF4-FFF2-40B4-BE49-F238E27FC236}">
                <a16:creationId xmlns:a16="http://schemas.microsoft.com/office/drawing/2014/main" id="{1C3EBDDF-942A-4B46-AE2F-066B8A733BF8}"/>
              </a:ext>
            </a:extLst>
          </p:cNvPr>
          <p:cNvSpPr txBox="1">
            <a:spLocks/>
          </p:cNvSpPr>
          <p:nvPr/>
        </p:nvSpPr>
        <p:spPr>
          <a:xfrm>
            <a:off x="4141610" y="6350598"/>
            <a:ext cx="2504470" cy="245093"/>
          </a:xfrm>
          <a:prstGeom prst="rect">
            <a:avLst/>
          </a:prstGeom>
          <a:noFill/>
        </p:spPr>
        <p:txBody>
          <a:bodyPr vert="horz" lIns="72000" tIns="72000" rIns="72000" bIns="72000" rtlCol="0">
            <a:no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spcBef>
                <a:spcPts val="600"/>
              </a:spcBef>
              <a:spcAft>
                <a:spcPts val="600"/>
              </a:spcAft>
              <a:buClr>
                <a:schemeClr val="tx1"/>
              </a:buClr>
              <a:buNone/>
            </a:pPr>
            <a:r>
              <a:rPr lang="fr-FR" sz="1000">
                <a:cs typeface="Segoe UI Light" panose="020B0502040204020203" pitchFamily="34" charset="0"/>
              </a:rPr>
              <a:t>Appels santé ne relevant pas d’une urgence</a:t>
            </a:r>
          </a:p>
        </p:txBody>
      </p:sp>
      <p:sp>
        <p:nvSpPr>
          <p:cNvPr id="43" name="Espace réservé du contenu 2">
            <a:extLst>
              <a:ext uri="{FF2B5EF4-FFF2-40B4-BE49-F238E27FC236}">
                <a16:creationId xmlns:a16="http://schemas.microsoft.com/office/drawing/2014/main" id="{65A01C83-682B-43EE-B6BC-2F43A3B78830}"/>
              </a:ext>
            </a:extLst>
          </p:cNvPr>
          <p:cNvSpPr txBox="1">
            <a:spLocks/>
          </p:cNvSpPr>
          <p:nvPr/>
        </p:nvSpPr>
        <p:spPr>
          <a:xfrm>
            <a:off x="4142927" y="6574262"/>
            <a:ext cx="2431707" cy="245093"/>
          </a:xfrm>
          <a:prstGeom prst="rect">
            <a:avLst/>
          </a:prstGeom>
          <a:noFill/>
        </p:spPr>
        <p:txBody>
          <a:bodyPr vert="horz" lIns="72000" tIns="72000" rIns="72000" bIns="72000" rtlCol="0">
            <a:no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lvl="1" indent="0" algn="just">
              <a:spcBef>
                <a:spcPts val="600"/>
              </a:spcBef>
              <a:spcAft>
                <a:spcPts val="600"/>
              </a:spcAft>
              <a:buClr>
                <a:schemeClr val="tx1"/>
              </a:buClr>
              <a:buNone/>
            </a:pPr>
            <a:r>
              <a:rPr lang="fr-FR" sz="900">
                <a:cs typeface="Segoe UI Light" panose="020B0502040204020203" pitchFamily="34" charset="0"/>
              </a:rPr>
              <a:t>Appels santé relevant d’une urgence médicale</a:t>
            </a:r>
          </a:p>
        </p:txBody>
      </p:sp>
    </p:spTree>
    <p:extLst>
      <p:ext uri="{BB962C8B-B14F-4D97-AF65-F5344CB8AC3E}">
        <p14:creationId xmlns:p14="http://schemas.microsoft.com/office/powerpoint/2010/main" val="1533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1E211E-2B36-4873-A61E-6C52B6F29443}"/>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entre SAS et SIS</a:t>
            </a: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Analyser les relations SAMU-SIS actuelles pour les optimiser dans le SAS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8" name="Rectangle 7">
            <a:extLst>
              <a:ext uri="{FF2B5EF4-FFF2-40B4-BE49-F238E27FC236}">
                <a16:creationId xmlns:a16="http://schemas.microsoft.com/office/drawing/2014/main" id="{3A830F12-7EF1-4672-B50E-4DC1EF3C4618}"/>
              </a:ext>
            </a:extLst>
          </p:cNvPr>
          <p:cNvSpPr/>
          <p:nvPr/>
        </p:nvSpPr>
        <p:spPr>
          <a:xfrm>
            <a:off x="434795" y="2179222"/>
            <a:ext cx="6156925" cy="1954381"/>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Faire l’inventaire des coopérations actuelles entre </a:t>
            </a:r>
            <a:r>
              <a:rPr lang="fr-FR" sz="1100" b="1">
                <a:latin typeface="Segoe UI Light" panose="020B0502040204020203" pitchFamily="34" charset="0"/>
                <a:cs typeface="Segoe UI Light" panose="020B0502040204020203" pitchFamily="34" charset="0"/>
              </a:rPr>
              <a:t>SAMU et SIS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Une convention bipartite existe-t-elle ?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Les processus de transfert d’appels entre </a:t>
            </a:r>
            <a:r>
              <a:rPr lang="fr-FR" sz="1100">
                <a:latin typeface="Segoe UI Light" panose="020B0502040204020203" pitchFamily="34" charset="0"/>
                <a:cs typeface="Segoe UI Light" panose="020B0502040204020203" pitchFamily="34" charset="0"/>
              </a:rPr>
              <a:t>SAMU et SIS sont-ils formalisés (protocoles) ? Si oui, sont-ils mis en œuvre ? Sont-ils adaptés ?</a:t>
            </a:r>
          </a:p>
          <a:p>
            <a:pPr marL="800100" lvl="1" indent="-342900" algn="just">
              <a:buFont typeface="Arial" panose="020B0604020202020204" pitchFamily="34" charset="0"/>
              <a:buChar char="•"/>
            </a:pPr>
            <a:r>
              <a:rPr lang="fr-FR" sz="1100">
                <a:latin typeface="Segoe UI Light" panose="020B0502040204020203" pitchFamily="34" charset="0"/>
                <a:cs typeface="Segoe UI Light" panose="020B0502040204020203" pitchFamily="34" charset="0"/>
              </a:rPr>
              <a:t>Les relations entre SAMU et SIS sont-elles fo</a:t>
            </a:r>
            <a:r>
              <a:rPr lang="fr-FR" sz="1100">
                <a:solidFill>
                  <a:schemeClr val="tx2"/>
                </a:solidFill>
                <a:latin typeface="Segoe UI Light" panose="020B0502040204020203" pitchFamily="34" charset="0"/>
                <a:cs typeface="Segoe UI Light" panose="020B0502040204020203" pitchFamily="34" charset="0"/>
              </a:rPr>
              <a:t>rmalisées (instances de partage d’informations, RETEX inter équipe, etc.)</a:t>
            </a:r>
          </a:p>
          <a:p>
            <a:pPr lvl="1" algn="just"/>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Evaluer le niveau de maturité de l’interconnexion des outils SAMU </a:t>
            </a:r>
            <a:r>
              <a:rPr lang="fr-FR" sz="1100" b="1">
                <a:latin typeface="Segoe UI Light" panose="020B0502040204020203" pitchFamily="34" charset="0"/>
                <a:cs typeface="Segoe UI Light" panose="020B0502040204020203" pitchFamily="34" charset="0"/>
              </a:rPr>
              <a:t>et SIS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Les SI sont-ils interconnectés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Les informations sont-elles partagées automatiquement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Existe-t-il un accès téléphonique privilégié du </a:t>
            </a:r>
            <a:r>
              <a:rPr lang="fr-FR" sz="1100">
                <a:latin typeface="Segoe UI Light" panose="020B0502040204020203" pitchFamily="34" charset="0"/>
                <a:cs typeface="Segoe UI Light" panose="020B0502040204020203" pitchFamily="34" charset="0"/>
              </a:rPr>
              <a:t>SIS au </a:t>
            </a:r>
            <a:r>
              <a:rPr lang="fr-FR" sz="1100">
                <a:solidFill>
                  <a:schemeClr val="tx2"/>
                </a:solidFill>
                <a:latin typeface="Segoe UI Light" panose="020B0502040204020203" pitchFamily="34" charset="0"/>
                <a:cs typeface="Segoe UI Light" panose="020B0502040204020203" pitchFamily="34" charset="0"/>
              </a:rPr>
              <a:t>SAMU ?</a:t>
            </a:r>
          </a:p>
        </p:txBody>
      </p:sp>
      <p:sp>
        <p:nvSpPr>
          <p:cNvPr id="10" name="Flèche : pentagone 9">
            <a:extLst>
              <a:ext uri="{FF2B5EF4-FFF2-40B4-BE49-F238E27FC236}">
                <a16:creationId xmlns:a16="http://schemas.microsoft.com/office/drawing/2014/main" id="{19AEF534-B474-476B-9042-01A6FDB5F461}"/>
              </a:ext>
            </a:extLst>
          </p:cNvPr>
          <p:cNvSpPr/>
          <p:nvPr/>
        </p:nvSpPr>
        <p:spPr>
          <a:xfrm>
            <a:off x="558544" y="1898080"/>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Réaliser un diagnostic des relations actuelles entre </a:t>
            </a:r>
            <a:r>
              <a:rPr lang="fr-FR" sz="1400" b="1">
                <a:solidFill>
                  <a:srgbClr val="006A9A"/>
                </a:solidFill>
                <a:latin typeface="Segoe UI Light" panose="020B0502040204020203" pitchFamily="34" charset="0"/>
                <a:cs typeface="Segoe UI Light" panose="020B0502040204020203" pitchFamily="34" charset="0"/>
              </a:rPr>
              <a:t>SAMU et SIS</a:t>
            </a:r>
          </a:p>
        </p:txBody>
      </p:sp>
      <p:sp>
        <p:nvSpPr>
          <p:cNvPr id="11" name="Flèche : chevron 10">
            <a:extLst>
              <a:ext uri="{FF2B5EF4-FFF2-40B4-BE49-F238E27FC236}">
                <a16:creationId xmlns:a16="http://schemas.microsoft.com/office/drawing/2014/main" id="{057C4001-B0A9-4CA5-B0C1-A11DADDF5FF5}"/>
              </a:ext>
            </a:extLst>
          </p:cNvPr>
          <p:cNvSpPr/>
          <p:nvPr/>
        </p:nvSpPr>
        <p:spPr>
          <a:xfrm>
            <a:off x="558546" y="4214811"/>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Définir collégialement les modes de fonctionnement entre SAS-SAMU et </a:t>
            </a:r>
            <a:r>
              <a:rPr lang="fr-FR" sz="1400" b="1">
                <a:solidFill>
                  <a:srgbClr val="006A9A"/>
                </a:solidFill>
                <a:latin typeface="Segoe UI Light" panose="020B0502040204020203" pitchFamily="34" charset="0"/>
                <a:cs typeface="Segoe UI Light" panose="020B0502040204020203" pitchFamily="34" charset="0"/>
              </a:rPr>
              <a:t>SIS </a:t>
            </a:r>
          </a:p>
        </p:txBody>
      </p:sp>
      <p:sp>
        <p:nvSpPr>
          <p:cNvPr id="12" name="Flèche : chevron 11">
            <a:extLst>
              <a:ext uri="{FF2B5EF4-FFF2-40B4-BE49-F238E27FC236}">
                <a16:creationId xmlns:a16="http://schemas.microsoft.com/office/drawing/2014/main" id="{7A575F26-09D1-400B-9D8D-A25D0270094A}"/>
              </a:ext>
            </a:extLst>
          </p:cNvPr>
          <p:cNvSpPr/>
          <p:nvPr/>
        </p:nvSpPr>
        <p:spPr>
          <a:xfrm>
            <a:off x="605133" y="7299462"/>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Formaliser l’organisation et définir les modalités d’animation </a:t>
            </a:r>
          </a:p>
        </p:txBody>
      </p:sp>
      <p:sp>
        <p:nvSpPr>
          <p:cNvPr id="16" name="Rectangle 15">
            <a:extLst>
              <a:ext uri="{FF2B5EF4-FFF2-40B4-BE49-F238E27FC236}">
                <a16:creationId xmlns:a16="http://schemas.microsoft.com/office/drawing/2014/main" id="{0D273A22-1860-453C-B97C-EF3662385F16}"/>
              </a:ext>
            </a:extLst>
          </p:cNvPr>
          <p:cNvSpPr/>
          <p:nvPr/>
        </p:nvSpPr>
        <p:spPr>
          <a:xfrm>
            <a:off x="401547" y="4564167"/>
            <a:ext cx="6223420" cy="2631490"/>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Ajuster, voire créer de nouveaux processus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Elaboration des processus cibles (processus, acteurs, responsabilités, outils associés) :</a:t>
            </a:r>
          </a:p>
          <a:p>
            <a:pPr marL="1168400" lvl="2" indent="-2540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Transferts d’appels en fonction de l’urgence (accès direct aux ARM AMU ou aux MRU) ;</a:t>
            </a:r>
          </a:p>
          <a:p>
            <a:pPr marL="1168400" lvl="2" indent="-2540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Déclenchement et suivi de l’engagement de véhicules de secours ;</a:t>
            </a:r>
          </a:p>
          <a:p>
            <a:pPr marL="1168400" lvl="2" indent="-2540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Traitement des bilans…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Partage et ajustements des processus avec l’ensemble des parties prenantes.</a:t>
            </a:r>
          </a:p>
          <a:p>
            <a:pPr marL="800100" lvl="1" indent="-342900" algn="just">
              <a:buFont typeface="Arial" panose="020B0604020202020204" pitchFamily="34" charset="0"/>
              <a:buChar char="•"/>
            </a:pPr>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Adapter les organisations et les outils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Evaluation des impacts de la mise en place des processus cibles sur l’organisation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Adaptation des organisations (ex : intégration d’un opérateur CTA au sein du volet AMU du SAS pour optimiser les demandes d’engagement de prompt secours et fluidifier le lien avec le CTA)</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Mettre en place les outils adaptés (numéros dédiés, interconnexion des SI, cartographie partagée…) permettant le strict respect du secret médical.</a:t>
            </a:r>
          </a:p>
        </p:txBody>
      </p:sp>
      <p:sp>
        <p:nvSpPr>
          <p:cNvPr id="26" name="Rectangle 25">
            <a:extLst>
              <a:ext uri="{FF2B5EF4-FFF2-40B4-BE49-F238E27FC236}">
                <a16:creationId xmlns:a16="http://schemas.microsoft.com/office/drawing/2014/main" id="{EEF3639C-1C32-4949-B011-5C9B55BFEF86}"/>
              </a:ext>
            </a:extLst>
          </p:cNvPr>
          <p:cNvSpPr/>
          <p:nvPr/>
        </p:nvSpPr>
        <p:spPr>
          <a:xfrm>
            <a:off x="434795" y="7621818"/>
            <a:ext cx="6156925" cy="1446550"/>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Formaliser les relations </a:t>
            </a:r>
            <a:r>
              <a:rPr lang="fr-FR" sz="1100" b="1">
                <a:latin typeface="Segoe UI Light" panose="020B0502040204020203" pitchFamily="34" charset="0"/>
                <a:cs typeface="Segoe UI Light" panose="020B0502040204020203" pitchFamily="34" charset="0"/>
              </a:rPr>
              <a:t>SAS-SIS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Formalisation des processus et protocoles (conventions)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Signature de conventions (l’ARS pouvant être une partie prenante).</a:t>
            </a:r>
          </a:p>
          <a:p>
            <a:pPr lvl="1" algn="just"/>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Définir l’animation des relations </a:t>
            </a:r>
            <a:r>
              <a:rPr lang="fr-FR" sz="1100" b="1">
                <a:latin typeface="Segoe UI Light" panose="020B0502040204020203" pitchFamily="34" charset="0"/>
                <a:cs typeface="Segoe UI Light" panose="020B0502040204020203" pitchFamily="34" charset="0"/>
              </a:rPr>
              <a:t>SAS-SIS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Conférence selon les besoins pour optimiser la décision d’engagement secours / santé</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RETEX inter équipe pour favoriser une démarche qualité, créer un langage commun et favoriser l’échange des bonnes pratiques</a:t>
            </a:r>
          </a:p>
        </p:txBody>
      </p:sp>
      <p:sp>
        <p:nvSpPr>
          <p:cNvPr id="28" name="Ellipse 27">
            <a:extLst>
              <a:ext uri="{FF2B5EF4-FFF2-40B4-BE49-F238E27FC236}">
                <a16:creationId xmlns:a16="http://schemas.microsoft.com/office/drawing/2014/main" id="{5D13EA50-9EFC-4A44-BE0C-0B4E3EF87A46}"/>
              </a:ext>
            </a:extLst>
          </p:cNvPr>
          <p:cNvSpPr/>
          <p:nvPr/>
        </p:nvSpPr>
        <p:spPr>
          <a:xfrm>
            <a:off x="344698" y="187084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29" name="Ellipse 28">
            <a:extLst>
              <a:ext uri="{FF2B5EF4-FFF2-40B4-BE49-F238E27FC236}">
                <a16:creationId xmlns:a16="http://schemas.microsoft.com/office/drawing/2014/main" id="{2AF3068C-5E64-4609-BB89-60CB80817DB6}"/>
              </a:ext>
            </a:extLst>
          </p:cNvPr>
          <p:cNvSpPr/>
          <p:nvPr/>
        </p:nvSpPr>
        <p:spPr>
          <a:xfrm>
            <a:off x="344698" y="4187811"/>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33" name="Ellipse 32">
            <a:extLst>
              <a:ext uri="{FF2B5EF4-FFF2-40B4-BE49-F238E27FC236}">
                <a16:creationId xmlns:a16="http://schemas.microsoft.com/office/drawing/2014/main" id="{90294ECB-4903-4EE4-A3E9-901D2F647DD1}"/>
              </a:ext>
            </a:extLst>
          </p:cNvPr>
          <p:cNvSpPr/>
          <p:nvPr/>
        </p:nvSpPr>
        <p:spPr>
          <a:xfrm>
            <a:off x="344698" y="7272462"/>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2" name="Rectangle : avec coins arrondis en diagonale 21">
            <a:extLst>
              <a:ext uri="{FF2B5EF4-FFF2-40B4-BE49-F238E27FC236}">
                <a16:creationId xmlns:a16="http://schemas.microsoft.com/office/drawing/2014/main" id="{C42B04D2-58B8-454D-A309-88352C77736A}"/>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Tree>
    <p:extLst>
      <p:ext uri="{BB962C8B-B14F-4D97-AF65-F5344CB8AC3E}">
        <p14:creationId xmlns:p14="http://schemas.microsoft.com/office/powerpoint/2010/main" val="386655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0172"/>
            <a:ext cx="6621360" cy="682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2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avec les structures locales organisées pour répondre aux besoins de soins non programmés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775643"/>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6904888"/>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3" y="2253582"/>
            <a:ext cx="3568699" cy="1237262"/>
          </a:xfrm>
          <a:prstGeom prst="rect">
            <a:avLst/>
          </a:prstGeom>
          <a:noFill/>
        </p:spPr>
        <p:txBody>
          <a:bodyPr wrap="square" rtlCol="0">
            <a:spAutoFit/>
          </a:bodyPr>
          <a:lstStyle/>
          <a:p>
            <a:pPr marL="263525" lvl="0" indent="-171450" algn="just" defTabSz="457200">
              <a:spcBef>
                <a:spcPct val="20000"/>
              </a:spcBef>
              <a:buFont typeface="Arial" panose="020B0604020202020204" pitchFamily="34" charset="0"/>
              <a:buChar char="•"/>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Organiser la collaboration entre le SAS et les structures de santé pouvant contribuer à la régulation médicale et/ou assurer l’effection des </a:t>
            </a:r>
            <a:r>
              <a:rPr lang="fr-FR" sz="1200" b="1">
                <a:latin typeface="Segoe UI Light" panose="020B0502040204020203" pitchFamily="34" charset="0"/>
                <a:cs typeface="Segoe UI Light" panose="020B0502040204020203" pitchFamily="34" charset="0"/>
              </a:rPr>
              <a:t>soins non programmés (SNP) </a:t>
            </a: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sur le territoire</a:t>
            </a:r>
            <a:endParaRPr lang="fr-FR" sz="1200" b="1">
              <a:latin typeface="Segoe UI Light" panose="020B0502040204020203" pitchFamily="34" charset="0"/>
              <a:cs typeface="Segoe UI Light" panose="020B0502040204020203" pitchFamily="34" charset="0"/>
            </a:endParaRP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Contractualiser avec les effecteurs de SNP sur les relations avec le SAS</a:t>
            </a:r>
            <a:endPar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fontScale="92500" lnSpcReduction="10000"/>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Cartographie des acteurs impliqués dans l’effection des SNP ;</a:t>
              </a:r>
            </a:p>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Contractualisation entre le SAS et les effecteurs de SNP (convention).</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6904888"/>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56166" y="7143696"/>
            <a:ext cx="3037621" cy="1785104"/>
          </a:xfrm>
          <a:prstGeom prst="rect">
            <a:avLst/>
          </a:prstGeom>
          <a:noFill/>
        </p:spPr>
        <p:txBody>
          <a:bodyPr wrap="square" rtlCol="0">
            <a:spAutoFit/>
          </a:bodyPr>
          <a:lstStyle/>
          <a:p>
            <a:pPr marL="263525"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ARS</a:t>
            </a:r>
          </a:p>
          <a:p>
            <a:pPr marL="263525"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Assurance Maladie</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CPTS ; transports sanitaires</a:t>
            </a:r>
          </a:p>
          <a:p>
            <a:pPr marL="263525" lvl="0"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Autres structures : SOS médecins, MSP, centres de santé, hôpitaux de proximité, CMSI, etc.</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Organisations professionnelles du territoire (URPS, Ordre, etc.)</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AMU (à informer)</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6879739"/>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6879739"/>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3717382"/>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Intégrer le SAS dans l’écosystème local de soins non</a:t>
            </a:r>
            <a:r>
              <a:rPr kumimoji="0" lang="fr-FR" sz="1600" i="0" u="none" strike="noStrike" kern="1200" cap="none" spc="0" normalizeH="0" noProof="0">
                <a:ln>
                  <a:noFill/>
                </a:ln>
                <a:solidFill>
                  <a:srgbClr val="174BA3"/>
                </a:solidFill>
                <a:effectLst/>
                <a:uLnTx/>
                <a:uFillTx/>
                <a:latin typeface="Segoe UI Light" panose="020B0502040204020203" pitchFamily="34" charset="0"/>
                <a:cs typeface="Segoe UI Light" panose="020B0502040204020203" pitchFamily="34" charset="0"/>
              </a:rPr>
              <a:t> </a:t>
            </a: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programmés</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22F1A7D7-C597-497A-8A25-EEA51BE656AA}"/>
              </a:ext>
            </a:extLst>
          </p:cNvPr>
          <p:cNvSpPr txBox="1"/>
          <p:nvPr/>
        </p:nvSpPr>
        <p:spPr>
          <a:xfrm>
            <a:off x="211920" y="3787229"/>
            <a:ext cx="6434160" cy="2665345"/>
          </a:xfrm>
          <a:prstGeom prst="rect">
            <a:avLst/>
          </a:prstGeom>
          <a:noFill/>
        </p:spPr>
        <p:txBody>
          <a:bodyPr wrap="square" rtlCol="0">
            <a:spAutoFit/>
          </a:bodyPr>
          <a:lstStyle/>
          <a:p>
            <a:pPr marR="0" lvl="0" algn="just" defTabSz="457200" rtl="0" eaLnBrk="1" fontAlgn="auto" latinLnBrk="0" hangingPunct="1">
              <a:lnSpc>
                <a:spcPct val="100000"/>
              </a:lnSpc>
              <a:spcBef>
                <a:spcPct val="20000"/>
              </a:spcBef>
              <a:spcAft>
                <a:spcPts val="0"/>
              </a:spcAft>
              <a:buClrTx/>
              <a:buSzTx/>
              <a:tabLst/>
              <a:defRPr/>
            </a:pPr>
            <a:endParaRPr lang="fr-FR" sz="1100" b="1">
              <a:latin typeface="Segoe UI Light" panose="020B0502040204020203" pitchFamily="34" charset="0"/>
              <a:cs typeface="Segoe UI Light" panose="020B0502040204020203" pitchFamily="34" charset="0"/>
            </a:endParaRPr>
          </a:p>
          <a:p>
            <a:pPr algn="just" defTabSz="457200">
              <a:spcBef>
                <a:spcPct val="20000"/>
              </a:spcBef>
              <a:defRPr/>
            </a:pP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Principes inflexibles </a:t>
            </a:r>
            <a:r>
              <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 passages obligés ») </a:t>
            </a: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a:t>
            </a:r>
            <a:endParaRPr lang="fr-FR" sz="1100" b="1">
              <a:latin typeface="Segoe UI Light" panose="020B0502040204020203" pitchFamily="34" charset="0"/>
              <a:cs typeface="Segoe UI Light" panose="020B0502040204020203" pitchFamily="34" charset="0"/>
            </a:endParaRPr>
          </a:p>
          <a:p>
            <a:pPr marL="182563"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a:latin typeface="Segoe UI Light" panose="020B0502040204020203" pitchFamily="34" charset="0"/>
                <a:cs typeface="Segoe UI Light" panose="020B0502040204020203" pitchFamily="34" charset="0"/>
              </a:rPr>
              <a:t>Prendre en compte les structures existantes sur le territoire concerné en </a:t>
            </a:r>
            <a:r>
              <a:rPr lang="fr-FR" sz="1100">
                <a:latin typeface="Segoe UI Light" panose="020B0502040204020203" pitchFamily="34" charset="0"/>
                <a:cs typeface="Segoe UI Light" panose="020B0502040204020203" pitchFamily="34" charset="0"/>
              </a:rPr>
              <a:t>:</a:t>
            </a:r>
          </a:p>
          <a:p>
            <a:pPr marL="446087" lvl="1" indent="-171450" algn="just" defTabSz="457200">
              <a:spcBef>
                <a:spcPct val="20000"/>
              </a:spcBef>
              <a:buFont typeface="Courier New" panose="02070309020205020404" pitchFamily="49" charset="0"/>
              <a:buChar char="o"/>
              <a:defRPr/>
            </a:pPr>
            <a:r>
              <a:rPr lang="fr-FR" sz="1100">
                <a:latin typeface="Segoe UI Light" panose="020B0502040204020203" pitchFamily="34" charset="0"/>
                <a:cs typeface="Segoe UI Light" panose="020B0502040204020203" pitchFamily="34" charset="0"/>
              </a:rPr>
              <a:t>Créant des partenariats en priorité entre le SAS et la/les Communauté(s) professionnelle(s) territoriale(s) de santé (CPTS) existantes. Ces dernières sont le vecteur clé de la structuration des SNP sur le territoire et sont, par conséquent, une partie prenante centrale pour la filière MG du SAS</a:t>
            </a:r>
          </a:p>
          <a:p>
            <a:pPr marL="446087" lvl="1" indent="-171450" algn="just" defTabSz="457200">
              <a:spcBef>
                <a:spcPct val="20000"/>
              </a:spcBef>
              <a:buFont typeface="Courier New" panose="02070309020205020404" pitchFamily="49" charset="0"/>
              <a:buChar char="o"/>
              <a:defRPr/>
            </a:pPr>
            <a:r>
              <a:rPr lang="fr-FR" sz="1100">
                <a:latin typeface="Segoe UI Light" panose="020B0502040204020203" pitchFamily="34" charset="0"/>
                <a:cs typeface="Segoe UI Light" panose="020B0502040204020203" pitchFamily="34" charset="0"/>
              </a:rPr>
              <a:t>Formalisant des partenariats avec tous types d’acteurs pertinents du territoire : SOS Médecins, maisons de santé pluriprofessionnelles (MSP), centres de santé (CDS), hôpitaux de proximité, centre de soins non programmés, etc.</a:t>
            </a:r>
          </a:p>
          <a:p>
            <a:pPr marL="171450" indent="-171450" algn="just" defTabSz="457200">
              <a:spcBef>
                <a:spcPct val="20000"/>
              </a:spcBef>
              <a:buFont typeface="Arial" panose="020B0604020202020204" pitchFamily="34" charset="0"/>
              <a:buChar char="•"/>
              <a:defRPr/>
            </a:pPr>
            <a:r>
              <a:rPr lang="fr-FR" sz="1100" b="1">
                <a:latin typeface="Segoe UI Light" panose="020B0502040204020203" pitchFamily="34" charset="0"/>
                <a:cs typeface="Segoe UI Light" panose="020B0502040204020203" pitchFamily="34" charset="0"/>
              </a:rPr>
              <a:t>Mettre en capacité les acteurs du SAS d’articuler le service avec les dispositifs de réponse ambulatoire </a:t>
            </a:r>
            <a:r>
              <a:rPr lang="fr-FR" sz="1100">
                <a:latin typeface="Segoe UI Light" panose="020B0502040204020203" pitchFamily="34" charset="0"/>
                <a:cs typeface="Segoe UI Light" panose="020B0502040204020203" pitchFamily="34" charset="0"/>
              </a:rPr>
              <a:t>(plages disponibles de consultations en cabinet libéral, MSP, CDS…)</a:t>
            </a:r>
            <a:r>
              <a:rPr lang="fr-FR" sz="1100" b="1">
                <a:latin typeface="Segoe UI Light" panose="020B0502040204020203" pitchFamily="34" charset="0"/>
                <a:cs typeface="Segoe UI Light" panose="020B0502040204020203" pitchFamily="34" charset="0"/>
              </a:rPr>
              <a:t> afin de rendre visible cette offre de soins </a:t>
            </a:r>
            <a:r>
              <a:rPr lang="fr-FR" sz="1100">
                <a:latin typeface="Segoe UI Light" panose="020B0502040204020203" pitchFamily="34" charset="0"/>
                <a:cs typeface="Segoe UI Light" panose="020B0502040204020203" pitchFamily="34" charset="0"/>
              </a:rPr>
              <a:t>sur le territoire en l’absence de CPTS assurant cette structuration</a:t>
            </a:r>
          </a:p>
          <a:p>
            <a:pPr marL="182563"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a:latin typeface="Segoe UI Light" panose="020B0502040204020203" pitchFamily="34" charset="0"/>
                <a:cs typeface="Segoe UI Light" panose="020B0502040204020203" pitchFamily="34" charset="0"/>
              </a:rPr>
              <a:t>Réaliser une étude sur les solutions de prise de rendez-vous utilisée par ces structures pour l’accès aux soins non-programmés afin d’interfacer ensuite la plateforme numérique SAS avec ces éditeurs </a:t>
            </a:r>
          </a:p>
        </p:txBody>
      </p:sp>
      <p:sp>
        <p:nvSpPr>
          <p:cNvPr id="38" name="ZoneTexte 37">
            <a:extLst>
              <a:ext uri="{FF2B5EF4-FFF2-40B4-BE49-F238E27FC236}">
                <a16:creationId xmlns:a16="http://schemas.microsoft.com/office/drawing/2014/main" id="{AB288306-50B2-40FA-A865-2DAAFBA43242}"/>
              </a:ext>
            </a:extLst>
          </p:cNvPr>
          <p:cNvSpPr txBox="1"/>
          <p:nvPr/>
        </p:nvSpPr>
        <p:spPr>
          <a:xfrm>
            <a:off x="3293788" y="7143987"/>
            <a:ext cx="3279988" cy="87100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Constitution d’un groupe de travail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Réunions avec l’ensemble des parties prenantes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Formalisation des processus</a:t>
            </a:r>
            <a:endParaRPr lang="fr-FR" sz="1100">
              <a:latin typeface="Segoe UI Light" panose="020B0502040204020203" pitchFamily="34" charset="0"/>
              <a:cs typeface="Segoe UI Light" panose="020B0502040204020203" pitchFamily="34" charset="0"/>
            </a:endParaRP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Signature d</a:t>
            </a:r>
            <a:r>
              <a:rPr lang="fr-FR" sz="1100">
                <a:latin typeface="Segoe UI Light" panose="020B0502040204020203" pitchFamily="34" charset="0"/>
                <a:cs typeface="Segoe UI Light" panose="020B0502040204020203" pitchFamily="34" charset="0"/>
              </a:rPr>
              <a:t>e conventions/partenariats</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26" name="Rectangle : avec coins arrondis en diagonale 25">
            <a:extLst>
              <a:ext uri="{FF2B5EF4-FFF2-40B4-BE49-F238E27FC236}">
                <a16:creationId xmlns:a16="http://schemas.microsoft.com/office/drawing/2014/main" id="{52771EE2-3784-4B8D-AB2C-94F58F34A3BC}"/>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Tree>
    <p:extLst>
      <p:ext uri="{BB962C8B-B14F-4D97-AF65-F5344CB8AC3E}">
        <p14:creationId xmlns:p14="http://schemas.microsoft.com/office/powerpoint/2010/main" val="339291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2825570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901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407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Définir une stratégie d’intégration du SAS au sein du territoire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409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29" name="Rectangle 28">
            <a:extLst>
              <a:ext uri="{FF2B5EF4-FFF2-40B4-BE49-F238E27FC236}">
                <a16:creationId xmlns:a16="http://schemas.microsoft.com/office/drawing/2014/main" id="{40DA4D99-D78E-4970-8B1C-F4D37DB7B4C3}"/>
              </a:ext>
            </a:extLst>
          </p:cNvPr>
          <p:cNvSpPr/>
          <p:nvPr/>
        </p:nvSpPr>
        <p:spPr>
          <a:xfrm>
            <a:off x="434795" y="2306222"/>
            <a:ext cx="6156925" cy="1692771"/>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Les responsables du SAS </a:t>
            </a:r>
            <a:r>
              <a:rPr lang="fr-FR" sz="1200" b="1">
                <a:latin typeface="Segoe UI Light" panose="020B0502040204020203" pitchFamily="34" charset="0"/>
                <a:cs typeface="Segoe UI Light" panose="020B0502040204020203" pitchFamily="34" charset="0"/>
              </a:rPr>
              <a:t>listent les effecteurs de SNP </a:t>
            </a:r>
            <a:r>
              <a:rPr lang="fr-FR" sz="1200" b="1">
                <a:solidFill>
                  <a:schemeClr val="tx2"/>
                </a:solidFill>
                <a:latin typeface="Segoe UI Light" panose="020B0502040204020203" pitchFamily="34" charset="0"/>
                <a:cs typeface="Segoe UI Light" panose="020B0502040204020203" pitchFamily="34" charset="0"/>
              </a:rPr>
              <a:t>qui existent sur le territoire</a:t>
            </a:r>
          </a:p>
          <a:p>
            <a:pPr marL="342900" indent="-342900" algn="just">
              <a:buFont typeface="+mj-lt"/>
              <a:buAutoNum type="arabicPeriod"/>
            </a:pPr>
            <a:endParaRPr lang="fr-FR" sz="1200" b="1">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Dans cette démarche de recensement, les responsables du SAS peuvent solliciter l’aide des acteurs suivants : </a:t>
            </a:r>
            <a:r>
              <a:rPr lang="fr-FR" sz="1200" b="1">
                <a:latin typeface="Segoe UI Light" panose="020B0502040204020203" pitchFamily="34" charset="0"/>
                <a:cs typeface="Segoe UI Light" panose="020B0502040204020203" pitchFamily="34" charset="0"/>
              </a:rPr>
              <a:t>l’URPS, le conseil départemental de l’Ordre de médecins, </a:t>
            </a:r>
            <a:r>
              <a:rPr lang="fr-FR" sz="1200">
                <a:solidFill>
                  <a:schemeClr val="tx2"/>
                </a:solidFill>
                <a:latin typeface="Segoe UI Light" panose="020B0502040204020203" pitchFamily="34" charset="0"/>
                <a:cs typeface="Segoe UI Light" panose="020B0502040204020203" pitchFamily="34" charset="0"/>
              </a:rPr>
              <a:t>l’Assurance Maladie, l’ARS</a:t>
            </a:r>
            <a:endParaRPr lang="fr-FR" sz="1200" strike="sngStrike">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endParaRPr lang="fr-FR" sz="8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Exemples des effecteurs SNP existants sur un territoire : </a:t>
            </a:r>
            <a:r>
              <a:rPr lang="fr-FR" sz="1200">
                <a:solidFill>
                  <a:schemeClr val="tx2"/>
                </a:solidFill>
                <a:latin typeface="Segoe UI Light" panose="020B0502040204020203" pitchFamily="34" charset="0"/>
                <a:cs typeface="Segoe UI Light" panose="020B0502040204020203" pitchFamily="34" charset="0"/>
              </a:rPr>
              <a:t>SOS médecins, maisons de santé pluriprofessionnelles</a:t>
            </a:r>
            <a:r>
              <a:rPr lang="fr-FR" sz="1200">
                <a:latin typeface="Segoe UI Light" panose="020B0502040204020203" pitchFamily="34" charset="0"/>
                <a:cs typeface="Segoe UI Light" panose="020B0502040204020203" pitchFamily="34" charset="0"/>
              </a:rPr>
              <a:t>, centres de santé, hôpitaux de proximité, centres de soins non programmés, etc.</a:t>
            </a:r>
          </a:p>
        </p:txBody>
      </p:sp>
      <p:sp>
        <p:nvSpPr>
          <p:cNvPr id="31" name="Flèche : pentagone 30">
            <a:extLst>
              <a:ext uri="{FF2B5EF4-FFF2-40B4-BE49-F238E27FC236}">
                <a16:creationId xmlns:a16="http://schemas.microsoft.com/office/drawing/2014/main" id="{4810F330-9FB3-429E-A38F-11C9ACEA8037}"/>
              </a:ext>
            </a:extLst>
          </p:cNvPr>
          <p:cNvSpPr/>
          <p:nvPr/>
        </p:nvSpPr>
        <p:spPr>
          <a:xfrm>
            <a:off x="558544" y="2025080"/>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Recenser les effecteurs SNP du territoire</a:t>
            </a:r>
          </a:p>
        </p:txBody>
      </p:sp>
      <p:sp>
        <p:nvSpPr>
          <p:cNvPr id="32" name="Flèche : chevron 31">
            <a:extLst>
              <a:ext uri="{FF2B5EF4-FFF2-40B4-BE49-F238E27FC236}">
                <a16:creationId xmlns:a16="http://schemas.microsoft.com/office/drawing/2014/main" id="{91F9600B-1877-4B14-AB87-A37A57004541}"/>
              </a:ext>
            </a:extLst>
          </p:cNvPr>
          <p:cNvSpPr/>
          <p:nvPr/>
        </p:nvSpPr>
        <p:spPr>
          <a:xfrm>
            <a:off x="558545" y="5734472"/>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Cadrer l’organisation et la gouvernance avec les structures SNP locales</a:t>
            </a:r>
          </a:p>
        </p:txBody>
      </p:sp>
      <p:sp>
        <p:nvSpPr>
          <p:cNvPr id="34" name="Ellipse 33">
            <a:extLst>
              <a:ext uri="{FF2B5EF4-FFF2-40B4-BE49-F238E27FC236}">
                <a16:creationId xmlns:a16="http://schemas.microsoft.com/office/drawing/2014/main" id="{94E9D63A-4190-4C6E-8CBF-560634088953}"/>
              </a:ext>
            </a:extLst>
          </p:cNvPr>
          <p:cNvSpPr/>
          <p:nvPr/>
        </p:nvSpPr>
        <p:spPr>
          <a:xfrm>
            <a:off x="344698" y="199784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35" name="Ellipse 34">
            <a:extLst>
              <a:ext uri="{FF2B5EF4-FFF2-40B4-BE49-F238E27FC236}">
                <a16:creationId xmlns:a16="http://schemas.microsoft.com/office/drawing/2014/main" id="{593096EE-638E-455B-9DBD-70A4E0C5FBF0}"/>
              </a:ext>
            </a:extLst>
          </p:cNvPr>
          <p:cNvSpPr/>
          <p:nvPr/>
        </p:nvSpPr>
        <p:spPr>
          <a:xfrm>
            <a:off x="344698" y="5707472"/>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37" name="Rectangle 36">
            <a:extLst>
              <a:ext uri="{FF2B5EF4-FFF2-40B4-BE49-F238E27FC236}">
                <a16:creationId xmlns:a16="http://schemas.microsoft.com/office/drawing/2014/main" id="{61D182EE-44CB-416D-8D68-B43AA58CF25E}"/>
              </a:ext>
            </a:extLst>
          </p:cNvPr>
          <p:cNvSpPr/>
          <p:nvPr/>
        </p:nvSpPr>
        <p:spPr>
          <a:xfrm>
            <a:off x="368299" y="6196771"/>
            <a:ext cx="6223420" cy="1754326"/>
          </a:xfrm>
          <a:prstGeom prst="rect">
            <a:avLst/>
          </a:prstGeom>
        </p:spPr>
        <p:txBody>
          <a:bodyPr wrap="square">
            <a:spAutoFit/>
          </a:bodyPr>
          <a:lstStyle/>
          <a:p>
            <a:pPr marL="342900" indent="-342900" algn="just">
              <a:buFont typeface="+mj-lt"/>
              <a:buAutoNum type="arabicPeriod"/>
            </a:pPr>
            <a:r>
              <a:rPr lang="fr-FR" sz="1200" b="1">
                <a:latin typeface="Segoe UI Light" panose="020B0502040204020203" pitchFamily="34" charset="0"/>
                <a:cs typeface="Segoe UI Light" panose="020B0502040204020203" pitchFamily="34" charset="0"/>
              </a:rPr>
              <a:t>S’inspirer des modalité s de gouvernance </a:t>
            </a:r>
            <a:r>
              <a:rPr lang="fr-FR" sz="1200" b="1">
                <a:solidFill>
                  <a:schemeClr val="tx2"/>
                </a:solidFill>
                <a:latin typeface="Segoe UI Light" panose="020B0502040204020203" pitchFamily="34" charset="0"/>
                <a:cs typeface="Segoe UI Light" panose="020B0502040204020203" pitchFamily="34" charset="0"/>
              </a:rPr>
              <a:t>existantes </a:t>
            </a:r>
            <a:r>
              <a:rPr lang="fr-FR" sz="1200" b="1">
                <a:latin typeface="Segoe UI Light" panose="020B0502040204020203" pitchFamily="34" charset="0"/>
                <a:cs typeface="Segoe UI Light" panose="020B0502040204020203" pitchFamily="34" charset="0"/>
              </a:rPr>
              <a:t>quand elles existent déjà sur le territoire. </a:t>
            </a:r>
            <a:r>
              <a:rPr lang="fr-FR" sz="1200" b="1">
                <a:solidFill>
                  <a:schemeClr val="tx2"/>
                </a:solidFill>
                <a:latin typeface="Segoe UI Light" panose="020B0502040204020203" pitchFamily="34" charset="0"/>
                <a:cs typeface="Segoe UI Light" panose="020B0502040204020203" pitchFamily="34" charset="0"/>
              </a:rPr>
              <a:t>La gouvernance doit permettre la </a:t>
            </a:r>
            <a:r>
              <a:rPr lang="fr-FR" sz="1200" b="1">
                <a:latin typeface="Segoe UI Light" panose="020B0502040204020203" pitchFamily="34" charset="0"/>
                <a:cs typeface="Segoe UI Light" panose="020B0502040204020203" pitchFamily="34" charset="0"/>
              </a:rPr>
              <a:t>participation de l’ensemble des acteurs de la ville offreurs de soins non programmés</a:t>
            </a:r>
            <a:endParaRPr lang="fr-FR" sz="1200" b="1" strike="sngStrike">
              <a:latin typeface="Segoe UI Light" panose="020B0502040204020203" pitchFamily="34" charset="0"/>
              <a:cs typeface="Segoe UI Light" panose="020B0502040204020203" pitchFamily="34" charset="0"/>
            </a:endParaRPr>
          </a:p>
          <a:p>
            <a:pPr lvl="1" algn="just"/>
            <a:endParaRPr lang="fr-FR" sz="1200" b="1" strike="sngStrike">
              <a:solidFill>
                <a:schemeClr val="tx2"/>
              </a:solidFill>
              <a:latin typeface="Segoe UI Light" panose="020B0502040204020203" pitchFamily="34" charset="0"/>
              <a:cs typeface="Segoe UI Light" panose="020B0502040204020203" pitchFamily="34" charset="0"/>
            </a:endParaRPr>
          </a:p>
          <a:p>
            <a:pPr marL="228600" indent="-228600" algn="just">
              <a:buFont typeface="+mj-lt"/>
              <a:buAutoNum type="arabicPeriod"/>
            </a:pPr>
            <a:r>
              <a:rPr lang="fr-FR" sz="1200" b="1">
                <a:latin typeface="Segoe UI Light" panose="020B0502040204020203" pitchFamily="34" charset="0"/>
                <a:cs typeface="Segoe UI Light" panose="020B0502040204020203" pitchFamily="34" charset="0"/>
              </a:rPr>
              <a:t>Définir les enjeux d’interfaçage SI entre le SAS et les professionnels de santé de la ville (CPTS, MSP, CDS ou </a:t>
            </a:r>
            <a:r>
              <a:rPr lang="fr-FR" sz="1200" b="1">
                <a:solidFill>
                  <a:schemeClr val="tx2"/>
                </a:solidFill>
                <a:latin typeface="Segoe UI Light" panose="020B0502040204020203" pitchFamily="34" charset="0"/>
                <a:cs typeface="Segoe UI Light" panose="020B0502040204020203" pitchFamily="34" charset="0"/>
              </a:rPr>
              <a:t>autres structures pertinentes dans la réponse aux SNP)</a:t>
            </a:r>
          </a:p>
          <a:p>
            <a:pPr marL="228600" indent="-228600" algn="just">
              <a:buFont typeface="+mj-lt"/>
              <a:buAutoNum type="arabicPeriod"/>
            </a:pPr>
            <a:endParaRPr lang="fr-FR" sz="1200" b="1">
              <a:solidFill>
                <a:schemeClr val="tx2"/>
              </a:solidFill>
              <a:latin typeface="Segoe UI Light" panose="020B0502040204020203" pitchFamily="34" charset="0"/>
              <a:cs typeface="Segoe UI Light" panose="020B0502040204020203" pitchFamily="34" charset="0"/>
            </a:endParaRPr>
          </a:p>
          <a:p>
            <a:pPr marL="228600" indent="-228600" algn="just">
              <a:buFont typeface="+mj-lt"/>
              <a:buAutoNum type="arabicPeriod"/>
            </a:pPr>
            <a:r>
              <a:rPr lang="fr-FR" sz="1200" b="1">
                <a:latin typeface="Segoe UI Light" panose="020B0502040204020203" pitchFamily="34" charset="0"/>
                <a:cs typeface="Segoe UI Light" panose="020B0502040204020203" pitchFamily="34" charset="0"/>
              </a:rPr>
              <a:t>Contractualiser s</a:t>
            </a:r>
            <a:r>
              <a:rPr lang="fr-FR" sz="1200" b="1">
                <a:solidFill>
                  <a:schemeClr val="tx2"/>
                </a:solidFill>
                <a:latin typeface="Segoe UI Light" panose="020B0502040204020203" pitchFamily="34" charset="0"/>
                <a:cs typeface="Segoe UI Light" panose="020B0502040204020203" pitchFamily="34" charset="0"/>
              </a:rPr>
              <a:t>ous forme de convention quand cela est nécessaire entre le SAS et les effecteurs SNP </a:t>
            </a:r>
            <a:endParaRPr lang="fr-FR" sz="1200">
              <a:solidFill>
                <a:schemeClr val="tx2"/>
              </a:solidFill>
              <a:highlight>
                <a:srgbClr val="FFFF00"/>
              </a:highlight>
              <a:latin typeface="Segoe UI Light" panose="020B0502040204020203" pitchFamily="34" charset="0"/>
              <a:cs typeface="Segoe UI Light" panose="020B0502040204020203" pitchFamily="34" charset="0"/>
            </a:endParaRPr>
          </a:p>
        </p:txBody>
      </p:sp>
      <p:sp>
        <p:nvSpPr>
          <p:cNvPr id="24" name="Rectangle 23">
            <a:extLst>
              <a:ext uri="{FF2B5EF4-FFF2-40B4-BE49-F238E27FC236}">
                <a16:creationId xmlns:a16="http://schemas.microsoft.com/office/drawing/2014/main" id="{F7671864-1EAC-49B7-A0E0-D407D7EBB0BC}"/>
              </a:ext>
            </a:extLst>
          </p:cNvPr>
          <p:cNvSpPr/>
          <p:nvPr/>
        </p:nvSpPr>
        <p:spPr>
          <a:xfrm>
            <a:off x="118320" y="540172"/>
            <a:ext cx="6621360" cy="682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2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avec les structures locales organisées pour répondre aux SNP</a:t>
            </a:r>
          </a:p>
        </p:txBody>
      </p:sp>
      <p:sp>
        <p:nvSpPr>
          <p:cNvPr id="27" name="Flèche : chevron 26">
            <a:extLst>
              <a:ext uri="{FF2B5EF4-FFF2-40B4-BE49-F238E27FC236}">
                <a16:creationId xmlns:a16="http://schemas.microsoft.com/office/drawing/2014/main" id="{31F2B683-7197-400A-A011-EE2FEE97C998}"/>
              </a:ext>
            </a:extLst>
          </p:cNvPr>
          <p:cNvSpPr/>
          <p:nvPr/>
        </p:nvSpPr>
        <p:spPr>
          <a:xfrm>
            <a:off x="558545" y="4069140"/>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Identifier les médecins pouvant participer à la régulation médicale</a:t>
            </a:r>
          </a:p>
        </p:txBody>
      </p:sp>
      <p:sp>
        <p:nvSpPr>
          <p:cNvPr id="28" name="Ellipse 27">
            <a:extLst>
              <a:ext uri="{FF2B5EF4-FFF2-40B4-BE49-F238E27FC236}">
                <a16:creationId xmlns:a16="http://schemas.microsoft.com/office/drawing/2014/main" id="{6CA22F0E-CA81-4DE4-B367-4C2CC1956FAD}"/>
              </a:ext>
            </a:extLst>
          </p:cNvPr>
          <p:cNvSpPr/>
          <p:nvPr/>
        </p:nvSpPr>
        <p:spPr>
          <a:xfrm>
            <a:off x="344698" y="4042140"/>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39" name="Rectangle 38">
            <a:extLst>
              <a:ext uri="{FF2B5EF4-FFF2-40B4-BE49-F238E27FC236}">
                <a16:creationId xmlns:a16="http://schemas.microsoft.com/office/drawing/2014/main" id="{B86D504A-8DEE-45E6-914D-64EBDC694A02}"/>
              </a:ext>
            </a:extLst>
          </p:cNvPr>
          <p:cNvSpPr/>
          <p:nvPr/>
        </p:nvSpPr>
        <p:spPr>
          <a:xfrm>
            <a:off x="368301" y="4423209"/>
            <a:ext cx="6223420" cy="1569660"/>
          </a:xfrm>
          <a:prstGeom prst="rect">
            <a:avLst/>
          </a:prstGeom>
        </p:spPr>
        <p:txBody>
          <a:bodyPr wrap="square">
            <a:spAutoFit/>
          </a:bodyPr>
          <a:lstStyle/>
          <a:p>
            <a:pPr marL="342900" indent="-342900" algn="just">
              <a:buFont typeface="+mj-lt"/>
              <a:buAutoNum type="arabicPeriod"/>
            </a:pPr>
            <a:r>
              <a:rPr lang="fr-FR" sz="1200" b="1">
                <a:latin typeface="Segoe UI Light" panose="020B0502040204020203" pitchFamily="34" charset="0"/>
                <a:cs typeface="Segoe UI Light" panose="020B0502040204020203" pitchFamily="34" charset="0"/>
              </a:rPr>
              <a:t>Identification </a:t>
            </a:r>
            <a:r>
              <a:rPr lang="fr-FR" sz="1200" b="1" strike="sngStrike">
                <a:latin typeface="Segoe UI Light" panose="020B0502040204020203" pitchFamily="34" charset="0"/>
                <a:cs typeface="Segoe UI Light" panose="020B0502040204020203" pitchFamily="34" charset="0"/>
              </a:rPr>
              <a:t>par</a:t>
            </a:r>
            <a:r>
              <a:rPr lang="fr-FR" sz="1200" b="1">
                <a:latin typeface="Segoe UI Light" panose="020B0502040204020203" pitchFamily="34" charset="0"/>
                <a:cs typeface="Segoe UI Light" panose="020B0502040204020203" pitchFamily="34" charset="0"/>
              </a:rPr>
              <a:t> via les organisations concernées (associations de médecins régulateurs, CPTS, etc.) ou avec l’aide des organisations professionnelles du territoire (URPS, Ordre) </a:t>
            </a:r>
            <a:r>
              <a:rPr lang="fr-FR" sz="1200" b="1">
                <a:solidFill>
                  <a:schemeClr val="tx2"/>
                </a:solidFill>
                <a:latin typeface="Segoe UI Light" panose="020B0502040204020203" pitchFamily="34" charset="0"/>
                <a:cs typeface="Segoe UI Light" panose="020B0502040204020203" pitchFamily="34" charset="0"/>
              </a:rPr>
              <a:t>des médecins volontaires pour participer à la régulation médicale du SAS</a:t>
            </a:r>
          </a:p>
          <a:p>
            <a:pPr marL="342900" indent="-342900" algn="just">
              <a:buFont typeface="+mj-lt"/>
              <a:buAutoNum type="arabicPeriod"/>
            </a:pPr>
            <a:endParaRPr lang="fr-FR" sz="1200" b="1">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Coordination entre </a:t>
            </a:r>
            <a:r>
              <a:rPr lang="fr-FR" sz="1200" b="1">
                <a:latin typeface="Segoe UI Light" panose="020B0502040204020203" pitchFamily="34" charset="0"/>
                <a:cs typeface="Segoe UI Light" panose="020B0502040204020203" pitchFamily="34" charset="0"/>
              </a:rPr>
              <a:t>l’ARS et le responsable de la filière </a:t>
            </a:r>
            <a:r>
              <a:rPr lang="fr-FR" sz="1200" b="1">
                <a:solidFill>
                  <a:schemeClr val="tx2"/>
                </a:solidFill>
                <a:latin typeface="Segoe UI Light" panose="020B0502040204020203" pitchFamily="34" charset="0"/>
                <a:cs typeface="Segoe UI Light" panose="020B0502040204020203" pitchFamily="34" charset="0"/>
              </a:rPr>
              <a:t>MG pour recenser les médecins libéraux non rattachés à des organisations locales (CPTS, associations…)</a:t>
            </a:r>
            <a:endParaRPr lang="fr-FR" sz="1200">
              <a:solidFill>
                <a:schemeClr val="tx2"/>
              </a:solidFill>
              <a:latin typeface="Segoe UI Light" panose="020B0502040204020203" pitchFamily="34" charset="0"/>
              <a:cs typeface="Segoe UI Light" panose="020B0502040204020203" pitchFamily="34" charset="0"/>
            </a:endParaRPr>
          </a:p>
          <a:p>
            <a:pPr algn="just"/>
            <a:endParaRPr lang="fr-FR" sz="12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endParaRPr lang="fr-FR" sz="1200">
              <a:solidFill>
                <a:schemeClr val="tx2"/>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2" name="Rectangle : avec coins arrondis en diagonale 21">
            <a:extLst>
              <a:ext uri="{FF2B5EF4-FFF2-40B4-BE49-F238E27FC236}">
                <a16:creationId xmlns:a16="http://schemas.microsoft.com/office/drawing/2014/main" id="{C6A1EA3E-F0BD-47F1-B66B-A43AD661B1EC}"/>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Tree>
    <p:extLst>
      <p:ext uri="{BB962C8B-B14F-4D97-AF65-F5344CB8AC3E}">
        <p14:creationId xmlns:p14="http://schemas.microsoft.com/office/powerpoint/2010/main" val="116264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3 : </a:t>
            </a:r>
            <a:r>
              <a:rPr lang="fr-FR" sz="1600" b="1">
                <a:solidFill>
                  <a:schemeClr val="tx1"/>
                </a:solidFill>
                <a:latin typeface="Segoe UI Light" panose="020B0502040204020203" pitchFamily="34" charset="0"/>
                <a:cs typeface="Segoe UI Light" panose="020B0502040204020203" pitchFamily="34" charset="0"/>
              </a:rPr>
              <a:t>Définir et mettre en place l’articulation avec la PDSA</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118320" y="3515324"/>
            <a:ext cx="6131580" cy="3748719"/>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2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Principes inflexibles </a:t>
            </a:r>
            <a:r>
              <a:rPr kumimoji="0" lang="fr-FR" sz="12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 passages obligés ») </a:t>
            </a:r>
            <a:r>
              <a:rPr kumimoji="0" lang="fr-FR" sz="12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a:t>
            </a:r>
            <a:endParaRPr kumimoji="0" lang="fr-FR" sz="1200" b="0" i="0" u="none"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lvl="0" indent="-182563" algn="just" defTabSz="457200">
              <a:spcBef>
                <a:spcPct val="20000"/>
              </a:spcBef>
              <a:buFont typeface="Arial" panose="020B0604020202020204" pitchFamily="34" charset="0"/>
              <a:buChar char="•"/>
              <a:defRPr/>
            </a:pPr>
            <a:r>
              <a:rPr lang="fr-FR" sz="1200">
                <a:latin typeface="Segoe UI Light" panose="020B0502040204020203" pitchFamily="34" charset="0"/>
                <a:ea typeface="Calibri"/>
                <a:cs typeface="Segoe UI Light" panose="020B0502040204020203" pitchFamily="34" charset="0"/>
              </a:rPr>
              <a:t>Les règles nationales d’organisation et de rémunération de la PDSA ne sont pas modifiées ;</a:t>
            </a:r>
            <a:endParaRPr kumimoji="0" lang="fr-FR" sz="1200" b="0" i="0" u="none" kern="1200" cap="none" spc="0" normalizeH="0" noProof="0">
              <a:ln>
                <a:noFill/>
              </a:ln>
              <a:effectLst/>
              <a:uLnTx/>
              <a:uFillTx/>
              <a:latin typeface="Segoe UI Light" panose="020B0502040204020203" pitchFamily="34" charset="0"/>
              <a:ea typeface="Calibri"/>
              <a:cs typeface="Segoe UI Light" panose="020B0502040204020203" pitchFamily="34" charset="0"/>
            </a:endParaRP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ea typeface="Calibri"/>
                <a:cs typeface="Segoe UI Light" panose="020B0502040204020203" pitchFamily="34" charset="0"/>
              </a:rPr>
              <a:t>Aucun doublon ne doit exister entre PDSA et SAS : en termes d’horaires, financement des associations de médecin, de la formation et des outils de régulation médicale à distance ;</a:t>
            </a:r>
            <a:endParaRPr kumimoji="0" lang="fr-FR" sz="1200" b="0" i="0" u="non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ea typeface="Calibri"/>
                <a:cs typeface="Segoe UI Light" panose="020B0502040204020203" pitchFamily="34" charset="0"/>
              </a:rPr>
              <a:t>Il n’est pas prévu d’étendre les horaires de la PDSA. Les extensions horaires mises en place de manière expérimentale sur certains territoires devront être intégrées dans le dispositif SAS ;</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ea typeface="Calibri"/>
                <a:cs typeface="Segoe UI Light" panose="020B0502040204020203" pitchFamily="34" charset="0"/>
              </a:rPr>
              <a:t>La disponibilité d’un médecin libéral régulateur en journée doit être assurée ;</a:t>
            </a:r>
          </a:p>
          <a:p>
            <a:pPr marL="365125" lvl="0" indent="-182563" algn="just" defTabSz="457200">
              <a:spcBef>
                <a:spcPct val="20000"/>
              </a:spcBef>
              <a:buFont typeface="Arial" panose="020B0604020202020204" pitchFamily="34" charset="0"/>
              <a:buChar char="•"/>
              <a:defRPr/>
            </a:pPr>
            <a:r>
              <a:rPr lang="fr-FR" sz="1200">
                <a:latin typeface="Segoe UI Light" panose="020B0502040204020203" pitchFamily="34" charset="0"/>
                <a:ea typeface="Calibri"/>
                <a:cs typeface="Segoe UI Light" panose="020B0502040204020203" pitchFamily="34" charset="0"/>
              </a:rPr>
              <a:t>Le montant des forfaits de régulation médicale des médecins régulateurs SAS (hors PDSA) est fixé par la convention médicale (avenant 9) à 90€ par heure</a:t>
            </a:r>
          </a:p>
          <a:p>
            <a:pPr marL="365125" lvl="0" indent="-182563" algn="just" defTabSz="457200">
              <a:spcBef>
                <a:spcPct val="20000"/>
              </a:spcBef>
              <a:buFont typeface="Arial" panose="020B0604020202020204" pitchFamily="34" charset="0"/>
              <a:buChar char="•"/>
              <a:defRPr/>
            </a:pPr>
            <a:endParaRPr lang="fr-FR" sz="1200">
              <a:latin typeface="Segoe UI Light" panose="020B0502040204020203" pitchFamily="34" charset="0"/>
              <a:ea typeface="Calibri"/>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2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Marges de manœuvre :</a:t>
            </a:r>
            <a:endParaRPr kumimoji="0" lang="fr-FR" sz="12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indent="-182563"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Recommandation d’une mutualisation supra départementale pour permettre la disponibilité permanente d’un médecin libéral régulateur 24h/24 à terme ;</a:t>
            </a:r>
          </a:p>
          <a:p>
            <a:pPr marL="365125" indent="-182563"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La régulation médicale à distance, si elle existe, doit suivre les recommandations de la HAS de 2011 (enregistrement des conversations, durée d’archivage, etc.)</a:t>
            </a:r>
            <a:endParaRPr lang="fr-FR" sz="1200">
              <a:solidFill>
                <a:srgbClr val="FF0000"/>
              </a:solidFill>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603447" y="3191379"/>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89376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563361"/>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fontScale="92500" lnSpcReduction="10000"/>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Planning de régulation médicale des SNP sans doublon entre SAS et PDSA</a:t>
              </a:r>
            </a:p>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Organigramme de la gouvernance articulée entre SAS et PDSA</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563361"/>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802169"/>
            <a:ext cx="3279988" cy="941796"/>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ARS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Médecins régulateurs de la PDSA</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Médecins effecteurs de la PDSA</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Médecins de la filière MG</a:t>
            </a: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7820232"/>
            <a:ext cx="3279988" cy="276999"/>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Réalisation de réunions de travail</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82478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538212"/>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538212"/>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4803" y="3133118"/>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spc="0">
                <a:solidFill>
                  <a:srgbClr val="174BA3"/>
                </a:solidFill>
                <a:latin typeface="Segoe UI Light" panose="020B0502040204020203" pitchFamily="34" charset="0"/>
                <a:cs typeface="Segoe UI Light" panose="020B0502040204020203" pitchFamily="34" charset="0"/>
              </a:rPr>
              <a:t>Permettre une articulation pertinente entre la PDSA et le SAS</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B572F644-D1B0-4CE7-AF49-7B055D765AE1}"/>
              </a:ext>
            </a:extLst>
          </p:cNvPr>
          <p:cNvSpPr txBox="1"/>
          <p:nvPr/>
        </p:nvSpPr>
        <p:spPr>
          <a:xfrm>
            <a:off x="205134" y="2156926"/>
            <a:ext cx="3790860" cy="830997"/>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Assurer un fonctionnement fluide de la régulation médicale et de l’effection des SNP au sein du territoire, en articulant la permanence des soins ambulatoires (PDSA) et la filière MG du SAS</a:t>
            </a:r>
            <a:endPar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28" name="Rectangle : avec coins arrondis en diagonale 27">
            <a:extLst>
              <a:ext uri="{FF2B5EF4-FFF2-40B4-BE49-F238E27FC236}">
                <a16:creationId xmlns:a16="http://schemas.microsoft.com/office/drawing/2014/main" id="{1E751E7B-0A85-429E-9E14-DB155517A3DF}"/>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Tree>
    <p:extLst>
      <p:ext uri="{BB962C8B-B14F-4D97-AF65-F5344CB8AC3E}">
        <p14:creationId xmlns:p14="http://schemas.microsoft.com/office/powerpoint/2010/main" val="178688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Répondre aux questions clés pour formaliser l’articulation</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22" name="Rectangle 21">
            <a:extLst>
              <a:ext uri="{FF2B5EF4-FFF2-40B4-BE49-F238E27FC236}">
                <a16:creationId xmlns:a16="http://schemas.microsoft.com/office/drawing/2014/main" id="{47C9E492-2CE0-4491-AB05-1EEC1A06C894}"/>
              </a:ext>
            </a:extLst>
          </p:cNvPr>
          <p:cNvSpPr/>
          <p:nvPr/>
        </p:nvSpPr>
        <p:spPr>
          <a:xfrm>
            <a:off x="558544" y="2455447"/>
            <a:ext cx="5909428" cy="3046988"/>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Cartographie de l’existant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Comment est actuellement organisée la PDSA au sein du territoire ?</a:t>
            </a:r>
          </a:p>
          <a:p>
            <a:pPr marL="1257300" lvl="2" indent="-342900" algn="just">
              <a:buFont typeface="Courier New" panose="02070309020205020404" pitchFamily="49" charset="0"/>
              <a:buChar char="o"/>
            </a:pPr>
            <a:r>
              <a:rPr lang="fr-FR" sz="1200">
                <a:solidFill>
                  <a:schemeClr val="tx2"/>
                </a:solidFill>
                <a:latin typeface="Segoe UI Light" panose="020B0502040204020203" pitchFamily="34" charset="0"/>
                <a:cs typeface="Segoe UI Light" panose="020B0502040204020203" pitchFamily="34" charset="0"/>
              </a:rPr>
              <a:t>Quels horaires ?</a:t>
            </a:r>
          </a:p>
          <a:p>
            <a:pPr marL="1257300" lvl="2" indent="-342900" algn="just">
              <a:buFont typeface="Courier New" panose="02070309020205020404" pitchFamily="49" charset="0"/>
              <a:buChar char="o"/>
            </a:pPr>
            <a:r>
              <a:rPr lang="fr-FR" sz="1200">
                <a:solidFill>
                  <a:schemeClr val="tx2"/>
                </a:solidFill>
                <a:latin typeface="Segoe UI Light" panose="020B0502040204020203" pitchFamily="34" charset="0"/>
                <a:cs typeface="Segoe UI Light" panose="020B0502040204020203" pitchFamily="34" charset="0"/>
              </a:rPr>
              <a:t>Quels médecins libéraux assurent son fonctionnement ?</a:t>
            </a:r>
          </a:p>
          <a:p>
            <a:pPr marL="1257300" lvl="2" indent="-342900" algn="just">
              <a:buFont typeface="Courier New" panose="02070309020205020404" pitchFamily="49" charset="0"/>
              <a:buChar char="o"/>
            </a:pPr>
            <a:r>
              <a:rPr lang="fr-FR" sz="1200">
                <a:solidFill>
                  <a:schemeClr val="tx2"/>
                </a:solidFill>
                <a:latin typeface="Segoe UI Light" panose="020B0502040204020203" pitchFamily="34" charset="0"/>
                <a:cs typeface="Segoe UI Light" panose="020B0502040204020203" pitchFamily="34" charset="0"/>
              </a:rPr>
              <a:t>Existe-t-il une régulation médicale à distance ?</a:t>
            </a:r>
          </a:p>
          <a:p>
            <a:pPr marL="1257300" lvl="2" indent="-342900" algn="just">
              <a:buFont typeface="Courier New" panose="02070309020205020404" pitchFamily="49" charset="0"/>
              <a:buChar char="o"/>
            </a:pPr>
            <a:r>
              <a:rPr lang="fr-FR" sz="1200">
                <a:solidFill>
                  <a:schemeClr val="tx2"/>
                </a:solidFill>
                <a:latin typeface="Segoe UI Light" panose="020B0502040204020203" pitchFamily="34" charset="0"/>
                <a:cs typeface="Segoe UI Light" panose="020B0502040204020203" pitchFamily="34" charset="0"/>
              </a:rPr>
              <a:t>Quels financements </a:t>
            </a:r>
            <a:r>
              <a:rPr lang="fr-FR" sz="1200">
                <a:latin typeface="Segoe UI Light" panose="020B0502040204020203" pitchFamily="34" charset="0"/>
                <a:cs typeface="Segoe UI Light" panose="020B0502040204020203" pitchFamily="34" charset="0"/>
              </a:rPr>
              <a:t>existent pour les associations </a:t>
            </a:r>
            <a:r>
              <a:rPr lang="fr-FR" sz="1200">
                <a:solidFill>
                  <a:schemeClr val="tx2"/>
                </a:solidFill>
                <a:latin typeface="Segoe UI Light" panose="020B0502040204020203" pitchFamily="34" charset="0"/>
                <a:cs typeface="Segoe UI Light" panose="020B0502040204020203" pitchFamily="34" charset="0"/>
              </a:rPr>
              <a:t>de médecin, la formation, les outils ?</a:t>
            </a:r>
          </a:p>
          <a:p>
            <a:pPr marL="800100" lvl="1" indent="-342900" algn="just">
              <a:buFont typeface="Arial" panose="020B0604020202020204" pitchFamily="34" charset="0"/>
              <a:buChar char="•"/>
            </a:pPr>
            <a:endParaRPr lang="fr-FR" sz="1200">
              <a:solidFill>
                <a:schemeClr val="tx2"/>
              </a:solidFill>
              <a:highlight>
                <a:srgbClr val="FFFF00"/>
              </a:highlight>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Organisation et articulation cibles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Est-il pertinent d’assurer la disponibilité d’un médecin libéral régulateur 24h/24 au sein du territoire ?</a:t>
            </a:r>
          </a:p>
          <a:p>
            <a:pPr marL="1085850" lvl="2" indent="-171450" algn="just">
              <a:buFont typeface="Courier New" panose="02070309020205020404" pitchFamily="49" charset="0"/>
              <a:buChar char="o"/>
            </a:pPr>
            <a:r>
              <a:rPr lang="fr-FR" sz="1200">
                <a:solidFill>
                  <a:schemeClr val="tx2"/>
                </a:solidFill>
                <a:latin typeface="Segoe UI Light" panose="020B0502040204020203" pitchFamily="34" charset="0"/>
                <a:cs typeface="Segoe UI Light" panose="020B0502040204020203" pitchFamily="34" charset="0"/>
              </a:rPr>
              <a:t>Si non, quelles mutualisations supra départementales sont envisageables avec les territoires voisins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Si une régulation à distance est envisagée, est-ce que les recommandations de la HAS de 2011 peuvent être respectées ?</a:t>
            </a:r>
          </a:p>
          <a:p>
            <a:pPr marL="800100" lvl="1" indent="-342900" algn="just">
              <a:buFont typeface="Arial" panose="020B0604020202020204" pitchFamily="34" charset="0"/>
              <a:buChar char="•"/>
            </a:pPr>
            <a:endParaRPr lang="fr-FR" sz="1200">
              <a:solidFill>
                <a:schemeClr val="tx2"/>
              </a:solidFill>
              <a:latin typeface="Segoe UI Light" panose="020B0502040204020203" pitchFamily="34" charset="0"/>
              <a:cs typeface="Segoe UI Light" panose="020B0502040204020203" pitchFamily="34" charset="0"/>
            </a:endParaRPr>
          </a:p>
        </p:txBody>
      </p:sp>
      <p:sp>
        <p:nvSpPr>
          <p:cNvPr id="29" name="Flèche : pentagone 28">
            <a:extLst>
              <a:ext uri="{FF2B5EF4-FFF2-40B4-BE49-F238E27FC236}">
                <a16:creationId xmlns:a16="http://schemas.microsoft.com/office/drawing/2014/main" id="{5A24E511-C873-4E4A-8C21-74ED743B0B58}"/>
              </a:ext>
            </a:extLst>
          </p:cNvPr>
          <p:cNvSpPr/>
          <p:nvPr/>
        </p:nvSpPr>
        <p:spPr>
          <a:xfrm>
            <a:off x="558544" y="1985454"/>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Questions organisationnelles structurantes</a:t>
            </a:r>
          </a:p>
        </p:txBody>
      </p:sp>
      <p:sp>
        <p:nvSpPr>
          <p:cNvPr id="3" name="Rectangle 2">
            <a:extLst>
              <a:ext uri="{FF2B5EF4-FFF2-40B4-BE49-F238E27FC236}">
                <a16:creationId xmlns:a16="http://schemas.microsoft.com/office/drawing/2014/main" id="{FA5E5894-1E7B-4302-BC6E-D23E031975CE}"/>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3 : </a:t>
            </a:r>
            <a:r>
              <a:rPr lang="fr-FR" sz="1600" b="1">
                <a:solidFill>
                  <a:schemeClr val="tx1"/>
                </a:solidFill>
                <a:latin typeface="Segoe UI Light" panose="020B0502040204020203" pitchFamily="34" charset="0"/>
                <a:cs typeface="Segoe UI Light" panose="020B0502040204020203" pitchFamily="34" charset="0"/>
              </a:rPr>
              <a:t>Définir et mettre en place l’articulation avec la PDSA</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33" name="Flèche : pentagone 32">
            <a:extLst>
              <a:ext uri="{FF2B5EF4-FFF2-40B4-BE49-F238E27FC236}">
                <a16:creationId xmlns:a16="http://schemas.microsoft.com/office/drawing/2014/main" id="{B8F742D2-B82E-483B-9C15-7C63B898DC63}"/>
              </a:ext>
            </a:extLst>
          </p:cNvPr>
          <p:cNvSpPr/>
          <p:nvPr/>
        </p:nvSpPr>
        <p:spPr>
          <a:xfrm>
            <a:off x="558544" y="5497659"/>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Formalisation de l’articulation</a:t>
            </a:r>
          </a:p>
        </p:txBody>
      </p:sp>
      <p:sp>
        <p:nvSpPr>
          <p:cNvPr id="35" name="Rectangle 34">
            <a:extLst>
              <a:ext uri="{FF2B5EF4-FFF2-40B4-BE49-F238E27FC236}">
                <a16:creationId xmlns:a16="http://schemas.microsoft.com/office/drawing/2014/main" id="{CA8CDDEE-B8B2-4C4B-B4FB-C9005698E707}"/>
              </a:ext>
            </a:extLst>
          </p:cNvPr>
          <p:cNvSpPr/>
          <p:nvPr/>
        </p:nvSpPr>
        <p:spPr>
          <a:xfrm>
            <a:off x="558544" y="5965649"/>
            <a:ext cx="5909428" cy="461665"/>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Réunir les acteurs de la PDSA et du SAS</a:t>
            </a: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S’accorder sur une organisation et articulation entre SAS et PDSA</a:t>
            </a:r>
            <a:endParaRPr lang="fr-FR" sz="1200">
              <a:solidFill>
                <a:schemeClr val="tx2"/>
              </a:solidFill>
              <a:latin typeface="Segoe UI Light" panose="020B0502040204020203" pitchFamily="34" charset="0"/>
              <a:cs typeface="Segoe UI Light" panose="020B0502040204020203" pitchFamily="34" charset="0"/>
            </a:endParaRPr>
          </a:p>
        </p:txBody>
      </p:sp>
      <p:sp>
        <p:nvSpPr>
          <p:cNvPr id="23" name="Rectangle : avec coins arrondis en diagonale 22">
            <a:extLst>
              <a:ext uri="{FF2B5EF4-FFF2-40B4-BE49-F238E27FC236}">
                <a16:creationId xmlns:a16="http://schemas.microsoft.com/office/drawing/2014/main" id="{1969AF02-1AD5-4E93-B46C-9789191A9675}"/>
              </a:ext>
            </a:extLst>
          </p:cNvPr>
          <p:cNvSpPr/>
          <p:nvPr/>
        </p:nvSpPr>
        <p:spPr>
          <a:xfrm rot="10800000" flipV="1">
            <a:off x="4093917" y="548086"/>
            <a:ext cx="2628000" cy="216000"/>
          </a:xfrm>
          <a:prstGeom prst="round2DiagRect">
            <a:avLst>
              <a:gd name="adj1" fmla="val 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3">
                    <a:lumMod val="75000"/>
                  </a:schemeClr>
                </a:solidFill>
                <a:latin typeface="Segoe UI Light" panose="020B0502040204020203" pitchFamily="34" charset="0"/>
                <a:cs typeface="Segoe UI Light" panose="020B0502040204020203" pitchFamily="34" charset="0"/>
              </a:rPr>
              <a:t>Organisation territoriale</a:t>
            </a:r>
          </a:p>
        </p:txBody>
      </p:sp>
    </p:spTree>
    <p:extLst>
      <p:ext uri="{BB962C8B-B14F-4D97-AF65-F5344CB8AC3E}">
        <p14:creationId xmlns:p14="http://schemas.microsoft.com/office/powerpoint/2010/main" val="369797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4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interne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343872" y="3979373"/>
            <a:ext cx="6053098" cy="3748719"/>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1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L’organisation interne du SAS </a:t>
            </a:r>
            <a:r>
              <a:rPr lang="fr-FR" sz="1100" b="1">
                <a:latin typeface="Segoe UI Light" panose="020B0502040204020203" pitchFamily="34" charset="0"/>
                <a:cs typeface="Segoe UI Light" panose="020B0502040204020203" pitchFamily="34" charset="0"/>
              </a:rPr>
              <a:t>à</a:t>
            </a:r>
            <a:r>
              <a:rPr kumimoji="0" lang="fr-FR" sz="11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 l’échelle locale doit garantir un </a:t>
            </a:r>
            <a:r>
              <a:rPr kumimoji="0" lang="fr-FR" sz="1100" b="1" i="0" u="none"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fonctionnement fluide du SAS. Cette organisation doit être équilibrée entre les deux filières (AMU et MG). Plusieurs principes sont importants dans la définition de l’organisation cible :</a:t>
            </a:r>
          </a:p>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Principes inflexibles </a:t>
            </a:r>
            <a:r>
              <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 passages obligés ») </a:t>
            </a: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a:t>
            </a:r>
            <a:endPar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lvl="0" indent="-182563" algn="just" defTabSz="457200">
              <a:spcBef>
                <a:spcPct val="20000"/>
              </a:spcBef>
              <a:buFont typeface="Arial" panose="020B0604020202020204" pitchFamily="34" charset="0"/>
              <a:buChar char="•"/>
              <a:defRPr/>
            </a:pPr>
            <a:r>
              <a:rPr lang="fr-FR" sz="1100">
                <a:latin typeface="Segoe UI Light" panose="020B0502040204020203" pitchFamily="34" charset="0"/>
                <a:ea typeface="Calibri"/>
                <a:cs typeface="Segoe UI Light" panose="020B0502040204020203" pitchFamily="34" charset="0"/>
              </a:rPr>
              <a:t>Identification de la localisation de la ou des plateformes téléphoniques ;</a:t>
            </a:r>
          </a:p>
          <a:p>
            <a:pPr marL="365125" lvl="0" indent="-182563" algn="just" defTabSz="457200">
              <a:spcBef>
                <a:spcPct val="20000"/>
              </a:spcBef>
              <a:buFont typeface="Arial" panose="020B0604020202020204" pitchFamily="34" charset="0"/>
              <a:buChar char="•"/>
              <a:defRPr/>
            </a:pPr>
            <a:r>
              <a:rPr lang="fr-FR" sz="1100">
                <a:latin typeface="Segoe UI Light" panose="020B0502040204020203" pitchFamily="34" charset="0"/>
                <a:ea typeface="Calibri"/>
                <a:cs typeface="Segoe UI Light" panose="020B0502040204020203" pitchFamily="34" charset="0"/>
              </a:rPr>
              <a:t>Pour la filière AMU : présence d’ARM et d’au moins un médecin urgentiste à tout moment (H24) ;</a:t>
            </a:r>
          </a:p>
          <a:p>
            <a:pPr marL="365125" lvl="0" indent="-182563" algn="just" defTabSz="457200">
              <a:spcBef>
                <a:spcPct val="20000"/>
              </a:spcBef>
              <a:buFont typeface="Arial" panose="020B0604020202020204" pitchFamily="34" charset="0"/>
              <a:buChar char="•"/>
              <a:defRPr/>
            </a:pPr>
            <a:r>
              <a:rPr lang="fr-FR" sz="1100">
                <a:latin typeface="Segoe UI Light" panose="020B0502040204020203" pitchFamily="34" charset="0"/>
                <a:ea typeface="Calibri"/>
                <a:cs typeface="Segoe UI Light" panose="020B0502040204020203" pitchFamily="34" charset="0"/>
              </a:rPr>
              <a:t>Pour la filière MG : la présence en journée des OSNP, ainsi que la disponibilité d’au moins un médecin généraliste présent physiquement sur site ou à distance (régulation médicale à distance ou articulation territoriale entre SAS) </a:t>
            </a:r>
          </a:p>
          <a:p>
            <a:pPr marL="365125" lvl="0" indent="-182563" algn="just" defTabSz="457200">
              <a:spcBef>
                <a:spcPct val="20000"/>
              </a:spcBef>
              <a:buFont typeface="Arial" panose="020B0604020202020204" pitchFamily="34" charset="0"/>
              <a:buChar char="•"/>
              <a:defRPr/>
            </a:pPr>
            <a:r>
              <a:rPr lang="fr-FR" sz="1100">
                <a:latin typeface="Segoe UI Light" panose="020B0502040204020203" pitchFamily="34" charset="0"/>
                <a:ea typeface="Calibri"/>
                <a:cs typeface="Segoe UI Light" panose="020B0502040204020203" pitchFamily="34" charset="0"/>
              </a:rPr>
              <a:t>Selon les organisations locales mises en place de manière concertée entre la ville et l’hôpital, présence </a:t>
            </a:r>
            <a:r>
              <a:rPr kumimoji="0" lang="fr-FR" sz="1100" b="0" i="0" u="none"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d’un superviseur de salle pour </a:t>
            </a:r>
            <a:r>
              <a:rPr lang="fr-FR" sz="1100">
                <a:latin typeface="Segoe UI Light" panose="020B0502040204020203" pitchFamily="34" charset="0"/>
                <a:ea typeface="Calibri"/>
                <a:cs typeface="Segoe UI Light" panose="020B0502040204020203" pitchFamily="34" charset="0"/>
              </a:rPr>
              <a:t>organiser le fonctionnement opérationnel de la salle de régulation médicale, coordonner les différents opérateurs et assistants de régulation médicale et articuler les filières.</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Rédaction de protocoles locaux pour cadrer la procédure permettant de déterminer l’urgence de la prise en charge, élaborés de manière conjointe entre les médecins urgentistes et les médecins généralistes puis validés par la gouvernance du SAS</a:t>
            </a:r>
            <a:endParaRPr kumimoji="0" lang="fr-FR" sz="1100" b="0" i="0" u="none"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Marges de manœuvre :</a:t>
            </a:r>
            <a:endPar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indent="-182563" algn="just" defTabSz="457200">
              <a:spcBef>
                <a:spcPct val="20000"/>
              </a:spcBef>
              <a:buFont typeface="Arial" panose="020B0604020202020204" pitchFamily="34" charset="0"/>
              <a:buChar char="•"/>
              <a:defRPr/>
            </a:pPr>
            <a:r>
              <a:rPr lang="fr-FR" sz="1100">
                <a:latin typeface="Segoe UI Light" panose="020B0502040204020203" pitchFamily="34" charset="0"/>
                <a:ea typeface="Calibri"/>
                <a:cs typeface="Segoe UI Light" panose="020B0502040204020203" pitchFamily="34" charset="0"/>
              </a:rPr>
              <a:t>Possibilité pour les médecins généralistes libéraux d’effectuer la </a:t>
            </a:r>
            <a:r>
              <a:rPr lang="fr-FR" sz="1100">
                <a:latin typeface="Segoe UI Light" panose="020B0502040204020203" pitchFamily="34" charset="0"/>
                <a:cs typeface="Segoe UI Light" panose="020B0502040204020203" pitchFamily="34" charset="0"/>
              </a:rPr>
              <a:t>régulation médicale pour la filière MG à distance, en dehors des locaux du SAS (par exemple, depuis les cabinets de ville).</a:t>
            </a: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90083" y="3716935"/>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204616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7564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630840" y="2222450"/>
            <a:ext cx="3279988" cy="1458861"/>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Définir un lieu hébergeant physiquement la plateforme d’appels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Identifier les acteurs et leur rôle au sein du SAS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Définir les processus de fonctionnement du SAS : interactions, management, pratiques de travail…</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20862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21317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lnSpcReduction="10000"/>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Organigramme et annuaire des acteurs du SAS</a:t>
              </a:r>
            </a:p>
            <a:p>
              <a:pPr marL="185738" lvl="1" indent="-185738">
                <a:spcBef>
                  <a:spcPts val="0"/>
                </a:spcBef>
                <a:spcAft>
                  <a:spcPts val="600"/>
                </a:spcAft>
                <a:buClr>
                  <a:schemeClr val="tx1"/>
                </a:buClr>
                <a:buFont typeface="Arial" panose="020B0604020202020204" pitchFamily="34" charset="0"/>
                <a:buChar char="•"/>
              </a:pPr>
              <a:r>
                <a:rPr lang="fr-FR" sz="1200">
                  <a:cs typeface="Segoe UI Light" panose="020B0502040204020203" pitchFamily="34" charset="0"/>
                </a:rPr>
                <a:t>Cartographie des processus organisationnels</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7564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995277"/>
            <a:ext cx="3279988" cy="1074140"/>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SAMU</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ARM</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MRU - MRG</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Opérateurs SNP</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Médecins libéraux et organisations SNP</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8013340"/>
            <a:ext cx="3279988" cy="972574"/>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Réalisation de réunions de travail</a:t>
            </a:r>
          </a:p>
          <a:p>
            <a:pPr marL="263525" lvl="0" indent="-171450" defTabSz="457200">
              <a:spcBef>
                <a:spcPct val="20000"/>
              </a:spcBef>
              <a:buFont typeface="Arial" panose="020B0604020202020204" pitchFamily="34" charset="0"/>
              <a:buChar char="•"/>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Réalisation d’un partenariat avec les CPTS existantes ou en projet sur le territoire, et avec tout autre type d’acteur pertinent du territoire </a:t>
            </a:r>
            <a:r>
              <a:rPr lang="fr-FR" sz="1100">
                <a:latin typeface="Segoe UI Light" panose="020B0502040204020203" pitchFamily="34" charset="0"/>
                <a:cs typeface="Segoe UI Light" panose="020B0502040204020203" pitchFamily="34" charset="0"/>
              </a:rPr>
              <a:t>(URPS, MSP, CDS, SOS </a:t>
            </a: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médecins</a:t>
            </a:r>
            <a:r>
              <a:rPr lang="fr-FR" sz="1100">
                <a:latin typeface="Segoe UI Light" panose="020B0502040204020203" pitchFamily="34" charset="0"/>
                <a:cs typeface="Segoe UI Light" panose="020B0502040204020203" pitchFamily="34" charset="0"/>
              </a:rPr>
              <a:t>,</a:t>
            </a: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 etc.)</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7718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731320"/>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731320"/>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7823" y="3660691"/>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Définir une organisation permettant un fonctionnement fluide et efficace</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9264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 avec coins arrondis en diagonale 25">
            <a:extLst>
              <a:ext uri="{FF2B5EF4-FFF2-40B4-BE49-F238E27FC236}">
                <a16:creationId xmlns:a16="http://schemas.microsoft.com/office/drawing/2014/main" id="{482EA63A-5C6D-4095-8ACC-F0697721C6BD}"/>
              </a:ext>
            </a:extLst>
          </p:cNvPr>
          <p:cNvSpPr/>
          <p:nvPr/>
        </p:nvSpPr>
        <p:spPr>
          <a:xfrm rot="10800000" flipV="1">
            <a:off x="4093917" y="548086"/>
            <a:ext cx="2628000" cy="216000"/>
          </a:xfrm>
          <a:prstGeom prst="round2DiagRect">
            <a:avLst>
              <a:gd name="adj1" fmla="val 0"/>
              <a:gd name="adj2" fmla="val 50000"/>
            </a:avLst>
          </a:prstGeom>
          <a:solidFill>
            <a:srgbClr val="9DD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spTree>
    <p:extLst>
      <p:ext uri="{BB962C8B-B14F-4D97-AF65-F5344CB8AC3E}">
        <p14:creationId xmlns:p14="http://schemas.microsoft.com/office/powerpoint/2010/main" val="110690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9BB37C2D-ABAB-41DD-9CFB-6293DB781D96}"/>
              </a:ext>
            </a:extLst>
          </p:cNvPr>
          <p:cNvGraphicFramePr>
            <a:graphicFrameLocks noChangeAspect="1"/>
          </p:cNvGraphicFramePr>
          <p:nvPr>
            <p:custDataLst>
              <p:tags r:id="rId2"/>
            </p:custDataLst>
            <p:extLst>
              <p:ext uri="{D42A27DB-BD31-4B8C-83A1-F6EECF244321}">
                <p14:modId xmlns:p14="http://schemas.microsoft.com/office/powerpoint/2010/main" val="165215610"/>
              </p:ext>
            </p:ext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9220"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9BB37C2D-ABAB-41DD-9CFB-6293DB781D96}"/>
                          </a:ext>
                        </a:extLst>
                      </p:cNvPr>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D6E8FC1-DD1C-4697-BE77-656265AEE9F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2400" b="1">
              <a:solidFill>
                <a:schemeClr val="tx1"/>
              </a:solidFill>
              <a:latin typeface="Segoe Condensed" panose="020B0606040200020203" pitchFamily="34" charset="0"/>
              <a:cs typeface="Calibri" panose="020F0502020204030204" pitchFamily="34" charset="0"/>
              <a:sym typeface="Segoe Condensed" panose="020B0606040200020203" pitchFamily="34" charset="0"/>
            </a:endParaRPr>
          </a:p>
        </p:txBody>
      </p:sp>
      <p:sp>
        <p:nvSpPr>
          <p:cNvPr id="27" name="Rectangle 26">
            <a:extLst>
              <a:ext uri="{FF2B5EF4-FFF2-40B4-BE49-F238E27FC236}">
                <a16:creationId xmlns:a16="http://schemas.microsoft.com/office/drawing/2014/main" id="{537DA36E-BD76-48EB-B3E1-4E57CEB8207E}"/>
              </a:ext>
            </a:extLst>
          </p:cNvPr>
          <p:cNvSpPr/>
          <p:nvPr/>
        </p:nvSpPr>
        <p:spPr>
          <a:xfrm>
            <a:off x="0" y="0"/>
            <a:ext cx="2232000" cy="990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endParaRPr lang="fr-FR" sz="1447"/>
          </a:p>
        </p:txBody>
      </p:sp>
      <p:sp>
        <p:nvSpPr>
          <p:cNvPr id="6" name="Rectangle 5">
            <a:extLst>
              <a:ext uri="{FF2B5EF4-FFF2-40B4-BE49-F238E27FC236}">
                <a16:creationId xmlns:a16="http://schemas.microsoft.com/office/drawing/2014/main" id="{D5CC9611-CB74-4D69-B5C6-4FEB737E0D44}"/>
              </a:ext>
            </a:extLst>
          </p:cNvPr>
          <p:cNvSpPr/>
          <p:nvPr/>
        </p:nvSpPr>
        <p:spPr>
          <a:xfrm>
            <a:off x="234000" y="215900"/>
            <a:ext cx="1764000" cy="609600"/>
          </a:xfrm>
          <a:prstGeom prst="rect">
            <a:avLst/>
          </a:prstGeom>
          <a:solidFill>
            <a:srgbClr val="174BA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chemeClr val="bg1"/>
                </a:solidFill>
                <a:latin typeface="Segoe UI Light" panose="020B0502040204020203" pitchFamily="34" charset="0"/>
                <a:cs typeface="Segoe UI Light" panose="020B0502040204020203" pitchFamily="34" charset="0"/>
              </a:rPr>
              <a:t>Sommaire</a:t>
            </a:r>
          </a:p>
        </p:txBody>
      </p:sp>
      <p:cxnSp>
        <p:nvCxnSpPr>
          <p:cNvPr id="4" name="Connecteur droit 3">
            <a:extLst>
              <a:ext uri="{FF2B5EF4-FFF2-40B4-BE49-F238E27FC236}">
                <a16:creationId xmlns:a16="http://schemas.microsoft.com/office/drawing/2014/main" id="{558AB62B-7797-49C6-810E-DE820EC69035}"/>
              </a:ext>
            </a:extLst>
          </p:cNvPr>
          <p:cNvCxnSpPr/>
          <p:nvPr/>
        </p:nvCxnSpPr>
        <p:spPr>
          <a:xfrm>
            <a:off x="2362200" y="1752297"/>
            <a:ext cx="43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5CD8FE2F-7A63-4984-AA15-7892395E59CF}"/>
              </a:ext>
            </a:extLst>
          </p:cNvPr>
          <p:cNvSpPr txBox="1"/>
          <p:nvPr/>
        </p:nvSpPr>
        <p:spPr>
          <a:xfrm>
            <a:off x="2362200" y="1447497"/>
            <a:ext cx="4320000" cy="307777"/>
          </a:xfrm>
          <a:prstGeom prst="rect">
            <a:avLst/>
          </a:prstGeom>
          <a:noFill/>
        </p:spPr>
        <p:txBody>
          <a:bodyPr wrap="square" rtlCol="0">
            <a:spAutoFit/>
          </a:bodyPr>
          <a:lstStyle/>
          <a:p>
            <a:r>
              <a:rPr lang="fr-FR" sz="1400" b="1">
                <a:solidFill>
                  <a:srgbClr val="002060"/>
                </a:solidFill>
                <a:latin typeface="Segoe UI Light" panose="020B0502040204020203" pitchFamily="34" charset="0"/>
                <a:cs typeface="Segoe UI Light" panose="020B0502040204020203" pitchFamily="34" charset="0"/>
              </a:rPr>
              <a:t>2. Présentation du SAS</a:t>
            </a:r>
          </a:p>
        </p:txBody>
      </p:sp>
      <p:sp>
        <p:nvSpPr>
          <p:cNvPr id="7" name="ZoneTexte 6">
            <a:extLst>
              <a:ext uri="{FF2B5EF4-FFF2-40B4-BE49-F238E27FC236}">
                <a16:creationId xmlns:a16="http://schemas.microsoft.com/office/drawing/2014/main" id="{2DDA6205-BCC7-4245-A4F4-9C1C4E50FEE7}"/>
              </a:ext>
            </a:extLst>
          </p:cNvPr>
          <p:cNvSpPr txBox="1"/>
          <p:nvPr/>
        </p:nvSpPr>
        <p:spPr>
          <a:xfrm>
            <a:off x="2423281" y="1803097"/>
            <a:ext cx="4320000" cy="646331"/>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Description du SAS</a:t>
            </a:r>
          </a:p>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Parcours usager</a:t>
            </a:r>
          </a:p>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Cartographie des 22 pilotes SAS</a:t>
            </a:r>
          </a:p>
        </p:txBody>
      </p:sp>
      <p:cxnSp>
        <p:nvCxnSpPr>
          <p:cNvPr id="13" name="Connecteur droit 12">
            <a:extLst>
              <a:ext uri="{FF2B5EF4-FFF2-40B4-BE49-F238E27FC236}">
                <a16:creationId xmlns:a16="http://schemas.microsoft.com/office/drawing/2014/main" id="{D9D1B8ED-FD7C-4AE2-B6ED-B9C01C7D6EFA}"/>
              </a:ext>
            </a:extLst>
          </p:cNvPr>
          <p:cNvCxnSpPr/>
          <p:nvPr/>
        </p:nvCxnSpPr>
        <p:spPr>
          <a:xfrm>
            <a:off x="2362200" y="2986679"/>
            <a:ext cx="43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DBC4DB9-8D52-4810-991C-A3B0116759B4}"/>
              </a:ext>
            </a:extLst>
          </p:cNvPr>
          <p:cNvSpPr txBox="1"/>
          <p:nvPr/>
        </p:nvSpPr>
        <p:spPr>
          <a:xfrm>
            <a:off x="2362200" y="2681879"/>
            <a:ext cx="4541542" cy="307777"/>
          </a:xfrm>
          <a:prstGeom prst="rect">
            <a:avLst/>
          </a:prstGeom>
          <a:noFill/>
        </p:spPr>
        <p:txBody>
          <a:bodyPr wrap="square" rtlCol="0">
            <a:spAutoFit/>
          </a:bodyPr>
          <a:lstStyle/>
          <a:p>
            <a:r>
              <a:rPr lang="fr-FR" sz="1400" b="1">
                <a:solidFill>
                  <a:srgbClr val="002060"/>
                </a:solidFill>
                <a:latin typeface="Segoe UI Light" panose="020B0502040204020203" pitchFamily="34" charset="0"/>
                <a:cs typeface="Segoe UI Light" panose="020B0502040204020203" pitchFamily="34" charset="0"/>
              </a:rPr>
              <a:t>3. Fiches Actions</a:t>
            </a:r>
          </a:p>
        </p:txBody>
      </p:sp>
      <p:cxnSp>
        <p:nvCxnSpPr>
          <p:cNvPr id="16" name="Connecteur droit 15">
            <a:extLst>
              <a:ext uri="{FF2B5EF4-FFF2-40B4-BE49-F238E27FC236}">
                <a16:creationId xmlns:a16="http://schemas.microsoft.com/office/drawing/2014/main" id="{85FCEAE1-2BE8-46D7-856C-92D487E37399}"/>
              </a:ext>
            </a:extLst>
          </p:cNvPr>
          <p:cNvCxnSpPr/>
          <p:nvPr/>
        </p:nvCxnSpPr>
        <p:spPr>
          <a:xfrm>
            <a:off x="2362200" y="518160"/>
            <a:ext cx="43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8747E9EF-5FD7-4C37-922D-55142538368F}"/>
              </a:ext>
            </a:extLst>
          </p:cNvPr>
          <p:cNvSpPr txBox="1"/>
          <p:nvPr/>
        </p:nvSpPr>
        <p:spPr>
          <a:xfrm>
            <a:off x="2362200" y="213360"/>
            <a:ext cx="4320000" cy="307777"/>
          </a:xfrm>
          <a:prstGeom prst="rect">
            <a:avLst/>
          </a:prstGeom>
          <a:noFill/>
        </p:spPr>
        <p:txBody>
          <a:bodyPr wrap="square" rtlCol="0">
            <a:spAutoFit/>
          </a:bodyPr>
          <a:lstStyle/>
          <a:p>
            <a:r>
              <a:rPr lang="fr-FR" sz="1400" b="1">
                <a:solidFill>
                  <a:srgbClr val="002060"/>
                </a:solidFill>
                <a:latin typeface="Segoe UI Light" panose="020B0502040204020203" pitchFamily="34" charset="0"/>
                <a:cs typeface="Segoe UI Light" panose="020B0502040204020203" pitchFamily="34" charset="0"/>
              </a:rPr>
              <a:t>1. Contexte, objectifs et calendrier</a:t>
            </a:r>
          </a:p>
        </p:txBody>
      </p:sp>
      <p:sp>
        <p:nvSpPr>
          <p:cNvPr id="24" name="Rectangle 23">
            <a:extLst>
              <a:ext uri="{FF2B5EF4-FFF2-40B4-BE49-F238E27FC236}">
                <a16:creationId xmlns:a16="http://schemas.microsoft.com/office/drawing/2014/main" id="{6809931D-B46B-4645-8385-96E3139A9E3A}"/>
              </a:ext>
            </a:extLst>
          </p:cNvPr>
          <p:cNvSpPr/>
          <p:nvPr/>
        </p:nvSpPr>
        <p:spPr>
          <a:xfrm>
            <a:off x="2334460" y="3359194"/>
            <a:ext cx="4500000" cy="98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a:solidFill>
                  <a:schemeClr val="tx1"/>
                </a:solidFill>
                <a:latin typeface="Segoe UI Light" panose="020B0502040204020203" pitchFamily="34" charset="0"/>
                <a:cs typeface="Segoe UI Light" panose="020B0502040204020203" pitchFamily="34" charset="0"/>
              </a:rPr>
              <a:t>Organisation territoriale</a:t>
            </a:r>
            <a:endParaRPr lang="fr-FR" sz="1200">
              <a:solidFill>
                <a:schemeClr val="tx1"/>
              </a:solidFill>
              <a:latin typeface="Segoe UI Light" panose="020B0502040204020203" pitchFamily="34" charset="0"/>
              <a:cs typeface="Segoe UI Light" panose="020B0502040204020203" pitchFamily="34" charset="0"/>
            </a:endParaRPr>
          </a:p>
          <a:p>
            <a:pPr algn="just"/>
            <a:r>
              <a:rPr lang="fr-FR" sz="1200" b="1">
                <a:solidFill>
                  <a:srgbClr val="174BA3"/>
                </a:solidFill>
                <a:latin typeface="Segoe UI Light" panose="020B0502040204020203" pitchFamily="34" charset="0"/>
                <a:cs typeface="Segoe UI Light" panose="020B0502040204020203" pitchFamily="34" charset="0"/>
              </a:rPr>
              <a:t>Fiche 1 : </a:t>
            </a:r>
            <a:r>
              <a:rPr lang="fr-FR" sz="1200">
                <a:solidFill>
                  <a:schemeClr val="tx1"/>
                </a:solidFill>
                <a:latin typeface="Segoe UI Light" panose="020B0502040204020203" pitchFamily="34" charset="0"/>
                <a:cs typeface="Segoe UI Light" panose="020B0502040204020203" pitchFamily="34" charset="0"/>
              </a:rPr>
              <a:t>Définir et mettre en place l’organisation entre SAS et SIS</a:t>
            </a:r>
          </a:p>
          <a:p>
            <a:pPr algn="just"/>
            <a:r>
              <a:rPr lang="fr-FR" sz="1200" b="1">
                <a:solidFill>
                  <a:srgbClr val="174BA3"/>
                </a:solidFill>
                <a:latin typeface="Segoe UI Light" panose="020B0502040204020203" pitchFamily="34" charset="0"/>
                <a:cs typeface="Segoe UI Light" panose="020B0502040204020203" pitchFamily="34" charset="0"/>
              </a:rPr>
              <a:t>Fiche 2 : </a:t>
            </a:r>
            <a:r>
              <a:rPr lang="fr-FR" sz="1200">
                <a:solidFill>
                  <a:schemeClr val="tx1"/>
                </a:solidFill>
                <a:latin typeface="Segoe UI Light" panose="020B0502040204020203" pitchFamily="34" charset="0"/>
                <a:cs typeface="Segoe UI Light" panose="020B0502040204020203" pitchFamily="34" charset="0"/>
              </a:rPr>
              <a:t>Définir et mettre en place l’organisation avec les structures locales organisées pour répondre aux SNP</a:t>
            </a:r>
          </a:p>
          <a:p>
            <a:pPr algn="just"/>
            <a:r>
              <a:rPr lang="fr-FR" sz="1200" b="1">
                <a:solidFill>
                  <a:srgbClr val="174BA3"/>
                </a:solidFill>
                <a:latin typeface="Segoe UI Light" panose="020B0502040204020203" pitchFamily="34" charset="0"/>
                <a:cs typeface="Segoe UI Light" panose="020B0502040204020203" pitchFamily="34" charset="0"/>
              </a:rPr>
              <a:t>Fiche 3 : </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Définir et mettre en place l’articulation avec la PDSA</a:t>
            </a:r>
            <a:endParaRPr lang="fr-FR" sz="1200">
              <a:solidFill>
                <a:schemeClr val="tx1"/>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DCEC72A9-1B28-42CB-8FEE-05EAE0308DD3}"/>
              </a:ext>
            </a:extLst>
          </p:cNvPr>
          <p:cNvSpPr/>
          <p:nvPr/>
        </p:nvSpPr>
        <p:spPr>
          <a:xfrm>
            <a:off x="2334460" y="4439346"/>
            <a:ext cx="4500000" cy="742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a:solidFill>
                  <a:schemeClr val="tx1"/>
                </a:solidFill>
                <a:latin typeface="Segoe UI Light" panose="020B0502040204020203" pitchFamily="34" charset="0"/>
                <a:cs typeface="Segoe UI Light" panose="020B0502040204020203" pitchFamily="34" charset="0"/>
              </a:rPr>
              <a:t>Organisation interne du SAS</a:t>
            </a:r>
            <a:endParaRPr lang="fr-FR" sz="1200" b="1">
              <a:solidFill>
                <a:srgbClr val="174BA3"/>
              </a:solidFill>
              <a:latin typeface="Segoe UI Light" panose="020B0502040204020203" pitchFamily="34" charset="0"/>
              <a:cs typeface="Segoe UI Light" panose="020B0502040204020203" pitchFamily="34" charset="0"/>
            </a:endParaRPr>
          </a:p>
          <a:p>
            <a:pPr algn="just"/>
            <a:r>
              <a:rPr lang="fr-FR" sz="1200" b="1">
                <a:solidFill>
                  <a:srgbClr val="174BA3"/>
                </a:solidFill>
                <a:latin typeface="Segoe UI Light" panose="020B0502040204020203" pitchFamily="34" charset="0"/>
                <a:cs typeface="Segoe UI Light" panose="020B0502040204020203" pitchFamily="34" charset="0"/>
              </a:rPr>
              <a:t>Fiche 4 : </a:t>
            </a:r>
            <a:r>
              <a:rPr lang="fr-FR" sz="1200">
                <a:solidFill>
                  <a:schemeClr val="tx1"/>
                </a:solidFill>
                <a:latin typeface="Segoe UI Light" panose="020B0502040204020203" pitchFamily="34" charset="0"/>
                <a:cs typeface="Segoe UI Light" panose="020B0502040204020203" pitchFamily="34" charset="0"/>
              </a:rPr>
              <a:t>Définir et mettre en place l’organisation interne du SAS</a:t>
            </a:r>
          </a:p>
          <a:p>
            <a:pPr algn="just"/>
            <a:r>
              <a:rPr lang="fr-FR" sz="1200" b="1">
                <a:solidFill>
                  <a:srgbClr val="174BA3"/>
                </a:solidFill>
                <a:latin typeface="Segoe UI Light" panose="020B0502040204020203" pitchFamily="34" charset="0"/>
                <a:cs typeface="Segoe UI Light" panose="020B0502040204020203" pitchFamily="34" charset="0"/>
              </a:rPr>
              <a:t>Fiche 5 : </a:t>
            </a:r>
            <a:r>
              <a:rPr lang="fr-FR" sz="1200">
                <a:solidFill>
                  <a:schemeClr val="tx1"/>
                </a:solidFill>
                <a:latin typeface="Segoe UI Light" panose="020B0502040204020203" pitchFamily="34" charset="0"/>
                <a:cs typeface="Segoe UI Light" panose="020B0502040204020203" pitchFamily="34" charset="0"/>
              </a:rPr>
              <a:t>Préciser le parcours du patient et définir les processus associés</a:t>
            </a:r>
            <a:r>
              <a:rPr lang="fr-FR" sz="1200" b="1">
                <a:solidFill>
                  <a:srgbClr val="174BA3"/>
                </a:solidFill>
                <a:latin typeface="Segoe UI Light" panose="020B0502040204020203" pitchFamily="34" charset="0"/>
                <a:cs typeface="Segoe UI Light" panose="020B0502040204020203" pitchFamily="34" charset="0"/>
              </a:rPr>
              <a:t> </a:t>
            </a:r>
            <a:endParaRPr lang="fr-FR" sz="1200">
              <a:solidFill>
                <a:schemeClr val="tx1"/>
              </a:solidFill>
              <a:latin typeface="Segoe UI Light" panose="020B0502040204020203" pitchFamily="34" charset="0"/>
              <a:cs typeface="Segoe UI Light" panose="020B0502040204020203" pitchFamily="34" charset="0"/>
            </a:endParaRPr>
          </a:p>
        </p:txBody>
      </p:sp>
      <p:sp>
        <p:nvSpPr>
          <p:cNvPr id="35" name="Rectangle 34">
            <a:extLst>
              <a:ext uri="{FF2B5EF4-FFF2-40B4-BE49-F238E27FC236}">
                <a16:creationId xmlns:a16="http://schemas.microsoft.com/office/drawing/2014/main" id="{1D3904F8-631C-4C90-9502-139B1A123BCA}"/>
              </a:ext>
            </a:extLst>
          </p:cNvPr>
          <p:cNvSpPr/>
          <p:nvPr/>
        </p:nvSpPr>
        <p:spPr>
          <a:xfrm>
            <a:off x="2334460" y="5331581"/>
            <a:ext cx="4500000" cy="792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a:solidFill>
                  <a:schemeClr val="tx1"/>
                </a:solidFill>
                <a:latin typeface="Segoe UI Light" panose="020B0502040204020203" pitchFamily="34" charset="0"/>
                <a:cs typeface="Segoe UI Light" panose="020B0502040204020203" pitchFamily="34" charset="0"/>
              </a:rPr>
              <a:t>Gouvernance et statuts juridiques		</a:t>
            </a:r>
            <a:endParaRPr lang="fr-FR" sz="1200" b="1">
              <a:solidFill>
                <a:srgbClr val="174BA3"/>
              </a:solidFill>
              <a:latin typeface="Segoe UI Light" panose="020B0502040204020203" pitchFamily="34" charset="0"/>
              <a:cs typeface="Segoe UI Light" panose="020B0502040204020203" pitchFamily="34" charset="0"/>
            </a:endParaRPr>
          </a:p>
          <a:p>
            <a:pPr algn="just"/>
            <a:r>
              <a:rPr lang="fr-FR" sz="1200" b="1">
                <a:solidFill>
                  <a:srgbClr val="174BA3"/>
                </a:solidFill>
                <a:latin typeface="Segoe UI Light" panose="020B0502040204020203" pitchFamily="34" charset="0"/>
                <a:cs typeface="Segoe UI Light" panose="020B0502040204020203" pitchFamily="34" charset="0"/>
              </a:rPr>
              <a:t>Fiche 6 : </a:t>
            </a:r>
            <a:r>
              <a:rPr lang="fr-FR" sz="1200">
                <a:solidFill>
                  <a:schemeClr val="tx1"/>
                </a:solidFill>
                <a:latin typeface="Segoe UI Light" panose="020B0502040204020203" pitchFamily="34" charset="0"/>
                <a:cs typeface="Segoe UI Light" panose="020B0502040204020203" pitchFamily="34" charset="0"/>
              </a:rPr>
              <a:t>Définir et mettre en place la gouvernance du SAS</a:t>
            </a:r>
          </a:p>
          <a:p>
            <a:pPr algn="just"/>
            <a:r>
              <a:rPr lang="fr-FR" sz="1200" b="1">
                <a:solidFill>
                  <a:srgbClr val="174BA3"/>
                </a:solidFill>
                <a:latin typeface="Segoe UI Light" panose="020B0502040204020203" pitchFamily="34" charset="0"/>
                <a:cs typeface="Segoe UI Light" panose="020B0502040204020203" pitchFamily="34" charset="0"/>
              </a:rPr>
              <a:t>Fiche 7 : </a:t>
            </a:r>
            <a:r>
              <a:rPr lang="fr-FR" sz="1200">
                <a:solidFill>
                  <a:schemeClr val="tx1"/>
                </a:solidFill>
                <a:latin typeface="Segoe UI Light" panose="020B0502040204020203" pitchFamily="34" charset="0"/>
                <a:cs typeface="Segoe UI Light" panose="020B0502040204020203" pitchFamily="34" charset="0"/>
              </a:rPr>
              <a:t>Définir le statut juridique du SAS</a:t>
            </a:r>
          </a:p>
          <a:p>
            <a:pPr algn="just"/>
            <a:r>
              <a:rPr lang="fr-FR" sz="1200" b="1">
                <a:solidFill>
                  <a:srgbClr val="174BA3"/>
                </a:solidFill>
                <a:latin typeface="Segoe UI Light" panose="020B0502040204020203" pitchFamily="34" charset="0"/>
                <a:cs typeface="Segoe UI Light" panose="020B0502040204020203" pitchFamily="34" charset="0"/>
              </a:rPr>
              <a:t>Fiche 8 : </a:t>
            </a:r>
            <a:r>
              <a:rPr lang="fr-FR" sz="1200">
                <a:solidFill>
                  <a:schemeClr val="tx1"/>
                </a:solidFill>
                <a:latin typeface="Segoe UI Light" panose="020B0502040204020203" pitchFamily="34" charset="0"/>
                <a:cs typeface="Segoe UI Light" panose="020B0502040204020203" pitchFamily="34" charset="0"/>
              </a:rPr>
              <a:t>Mettre en place les indicateurs de pilotage	</a:t>
            </a:r>
          </a:p>
        </p:txBody>
      </p:sp>
      <p:sp>
        <p:nvSpPr>
          <p:cNvPr id="42" name="Rectangle 41">
            <a:extLst>
              <a:ext uri="{FF2B5EF4-FFF2-40B4-BE49-F238E27FC236}">
                <a16:creationId xmlns:a16="http://schemas.microsoft.com/office/drawing/2014/main" id="{281D6602-2A01-4C71-9FCD-423345B66E3C}"/>
              </a:ext>
            </a:extLst>
          </p:cNvPr>
          <p:cNvSpPr/>
          <p:nvPr/>
        </p:nvSpPr>
        <p:spPr>
          <a:xfrm>
            <a:off x="2334460" y="6273769"/>
            <a:ext cx="4500000" cy="1092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a:solidFill>
                  <a:schemeClr val="tx1"/>
                </a:solidFill>
                <a:latin typeface="Segoe UI Light" panose="020B0502040204020203" pitchFamily="34" charset="0"/>
                <a:cs typeface="Segoe UI Light" panose="020B0502040204020203" pitchFamily="34" charset="0"/>
              </a:rPr>
              <a:t>Outils techniques</a:t>
            </a:r>
            <a:endParaRPr lang="fr-FR" sz="1200" b="1">
              <a:solidFill>
                <a:srgbClr val="174BA3"/>
              </a:solidFill>
              <a:latin typeface="Segoe UI Light" panose="020B0502040204020203" pitchFamily="34" charset="0"/>
              <a:cs typeface="Segoe UI Light" panose="020B0502040204020203" pitchFamily="34" charset="0"/>
            </a:endParaRPr>
          </a:p>
          <a:p>
            <a:pPr algn="just"/>
            <a:r>
              <a:rPr lang="fr-FR" sz="1200" b="1">
                <a:solidFill>
                  <a:srgbClr val="174BA3"/>
                </a:solidFill>
                <a:latin typeface="Segoe UI Light" panose="020B0502040204020203" pitchFamily="34" charset="0"/>
                <a:cs typeface="Segoe UI Light" panose="020B0502040204020203" pitchFamily="34" charset="0"/>
              </a:rPr>
              <a:t>Fiche 9 : </a:t>
            </a:r>
            <a:r>
              <a:rPr lang="fr-FR" sz="1200">
                <a:solidFill>
                  <a:schemeClr val="tx1"/>
                </a:solidFill>
                <a:latin typeface="Segoe UI Light" panose="020B0502040204020203" pitchFamily="34" charset="0"/>
                <a:cs typeface="Segoe UI Light" panose="020B0502040204020203" pitchFamily="34" charset="0"/>
              </a:rPr>
              <a:t>Mettre en place la régulation médicale téléphonique du SAS</a:t>
            </a:r>
          </a:p>
          <a:p>
            <a:pPr algn="just"/>
            <a:r>
              <a:rPr lang="fr-FR" sz="1200" b="1">
                <a:solidFill>
                  <a:srgbClr val="174BA3"/>
                </a:solidFill>
                <a:latin typeface="Segoe UI Light" panose="020B0502040204020203" pitchFamily="34" charset="0"/>
                <a:cs typeface="Segoe UI Light" panose="020B0502040204020203" pitchFamily="34" charset="0"/>
              </a:rPr>
              <a:t>Fiche 10 : </a:t>
            </a:r>
            <a:r>
              <a:rPr lang="fr-FR" sz="1200">
                <a:solidFill>
                  <a:schemeClr val="tx1"/>
                </a:solidFill>
                <a:latin typeface="Segoe UI Light" panose="020B0502040204020203" pitchFamily="34" charset="0"/>
                <a:cs typeface="Segoe UI Light" panose="020B0502040204020203" pitchFamily="34" charset="0"/>
              </a:rPr>
              <a:t>Interfacer les solutions de prise de rendez-vous avec la plateforme numérique du SAS</a:t>
            </a:r>
          </a:p>
        </p:txBody>
      </p:sp>
      <p:sp>
        <p:nvSpPr>
          <p:cNvPr id="46" name="Rectangle 45">
            <a:extLst>
              <a:ext uri="{FF2B5EF4-FFF2-40B4-BE49-F238E27FC236}">
                <a16:creationId xmlns:a16="http://schemas.microsoft.com/office/drawing/2014/main" id="{0135849A-A916-4AD5-8049-83CE1DD13252}"/>
              </a:ext>
            </a:extLst>
          </p:cNvPr>
          <p:cNvSpPr/>
          <p:nvPr/>
        </p:nvSpPr>
        <p:spPr>
          <a:xfrm>
            <a:off x="2334460" y="7516357"/>
            <a:ext cx="4500000" cy="418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tx1"/>
                </a:solidFill>
                <a:latin typeface="Segoe UI Light" panose="020B0502040204020203" pitchFamily="34" charset="0"/>
                <a:cs typeface="Segoe UI Light" panose="020B0502040204020203" pitchFamily="34" charset="0"/>
              </a:rPr>
              <a:t>Financement</a:t>
            </a:r>
            <a:endParaRPr lang="fr-FR" sz="1200" b="1">
              <a:solidFill>
                <a:srgbClr val="174BA3"/>
              </a:solidFill>
              <a:latin typeface="Segoe UI Light" panose="020B0502040204020203" pitchFamily="34" charset="0"/>
              <a:cs typeface="Segoe UI Light" panose="020B0502040204020203" pitchFamily="34" charset="0"/>
            </a:endParaRPr>
          </a:p>
          <a:p>
            <a:r>
              <a:rPr lang="fr-FR" sz="1200" b="1">
                <a:solidFill>
                  <a:srgbClr val="174BA3"/>
                </a:solidFill>
                <a:latin typeface="Segoe UI Light" panose="020B0502040204020203" pitchFamily="34" charset="0"/>
                <a:cs typeface="Segoe UI Light" panose="020B0502040204020203" pitchFamily="34" charset="0"/>
              </a:rPr>
              <a:t>Fiche 11 : </a:t>
            </a:r>
            <a:r>
              <a:rPr lang="fr-FR" sz="1200">
                <a:solidFill>
                  <a:schemeClr val="tx1"/>
                </a:solidFill>
                <a:latin typeface="Segoe UI Light" panose="020B0502040204020203" pitchFamily="34" charset="0"/>
                <a:cs typeface="Segoe UI Light" panose="020B0502040204020203" pitchFamily="34" charset="0"/>
              </a:rPr>
              <a:t>Quantifier le besoin de financement du SAS	</a:t>
            </a:r>
          </a:p>
        </p:txBody>
      </p:sp>
      <p:sp>
        <p:nvSpPr>
          <p:cNvPr id="49" name="Rectangle 48">
            <a:extLst>
              <a:ext uri="{FF2B5EF4-FFF2-40B4-BE49-F238E27FC236}">
                <a16:creationId xmlns:a16="http://schemas.microsoft.com/office/drawing/2014/main" id="{BA11BEA6-53D9-4FD8-AB35-413CDA1B9EB1}"/>
              </a:ext>
            </a:extLst>
          </p:cNvPr>
          <p:cNvSpPr/>
          <p:nvPr/>
        </p:nvSpPr>
        <p:spPr>
          <a:xfrm>
            <a:off x="2334460" y="8085307"/>
            <a:ext cx="4541542" cy="98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tx1"/>
                </a:solidFill>
                <a:latin typeface="Segoe UI Light" panose="020B0502040204020203" pitchFamily="34" charset="0"/>
                <a:cs typeface="Segoe UI Light" panose="020B0502040204020203" pitchFamily="34" charset="0"/>
              </a:rPr>
              <a:t>Communication et conduite du changement</a:t>
            </a:r>
            <a:endParaRPr lang="fr-FR" sz="1200" b="1">
              <a:solidFill>
                <a:srgbClr val="174BA3"/>
              </a:solidFill>
              <a:latin typeface="Segoe UI Light" panose="020B0502040204020203" pitchFamily="34" charset="0"/>
              <a:cs typeface="Segoe UI Light" panose="020B0502040204020203" pitchFamily="34" charset="0"/>
            </a:endParaRPr>
          </a:p>
          <a:p>
            <a:r>
              <a:rPr lang="fr-FR" sz="1200" b="1">
                <a:solidFill>
                  <a:srgbClr val="174BA3"/>
                </a:solidFill>
                <a:latin typeface="Segoe UI Light" panose="020B0502040204020203" pitchFamily="34" charset="0"/>
                <a:cs typeface="Segoe UI Light" panose="020B0502040204020203" pitchFamily="34" charset="0"/>
              </a:rPr>
              <a:t>Fiche 12 : </a:t>
            </a:r>
            <a:r>
              <a:rPr lang="fr-FR" sz="1200">
                <a:solidFill>
                  <a:schemeClr val="tx1"/>
                </a:solidFill>
                <a:latin typeface="Segoe UI Light" panose="020B0502040204020203" pitchFamily="34" charset="0"/>
                <a:cs typeface="Segoe UI Light" panose="020B0502040204020203" pitchFamily="34" charset="0"/>
              </a:rPr>
              <a:t>Définir et déployer une communication adaptée sur le territoire</a:t>
            </a:r>
          </a:p>
          <a:p>
            <a:r>
              <a:rPr lang="fr-FR" sz="1200" b="1">
                <a:solidFill>
                  <a:srgbClr val="174BA3"/>
                </a:solidFill>
                <a:latin typeface="Segoe UI Light" panose="020B0502040204020203" pitchFamily="34" charset="0"/>
                <a:cs typeface="Segoe UI Light" panose="020B0502040204020203" pitchFamily="34" charset="0"/>
              </a:rPr>
              <a:t>Fiche 13 : </a:t>
            </a:r>
            <a:r>
              <a:rPr lang="fr-FR" sz="1200">
                <a:solidFill>
                  <a:schemeClr val="tx1"/>
                </a:solidFill>
                <a:latin typeface="Segoe UI Light" panose="020B0502040204020203" pitchFamily="34" charset="0"/>
                <a:cs typeface="Segoe UI Light" panose="020B0502040204020203" pitchFamily="34" charset="0"/>
              </a:rPr>
              <a:t>Définir et déployer un plan de conduite du changement adapté</a:t>
            </a:r>
          </a:p>
        </p:txBody>
      </p:sp>
      <p:sp>
        <p:nvSpPr>
          <p:cNvPr id="8" name="ZoneTexte 7">
            <a:extLst>
              <a:ext uri="{FF2B5EF4-FFF2-40B4-BE49-F238E27FC236}">
                <a16:creationId xmlns:a16="http://schemas.microsoft.com/office/drawing/2014/main" id="{31FDE124-687D-4528-BAD0-22944007070B}"/>
              </a:ext>
            </a:extLst>
          </p:cNvPr>
          <p:cNvSpPr txBox="1"/>
          <p:nvPr/>
        </p:nvSpPr>
        <p:spPr>
          <a:xfrm>
            <a:off x="2362200" y="556769"/>
            <a:ext cx="4320000" cy="646331"/>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Contexte</a:t>
            </a:r>
          </a:p>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Objectifs du guide</a:t>
            </a:r>
          </a:p>
          <a:p>
            <a:pPr marL="171450" indent="-171450">
              <a:buFont typeface="Arial" panose="020B0604020202020204" pitchFamily="34" charset="0"/>
              <a:buChar char="•"/>
            </a:pPr>
            <a:r>
              <a:rPr lang="fr-FR" sz="1200">
                <a:latin typeface="Segoe UI Light" panose="020B0502040204020203" pitchFamily="34" charset="0"/>
                <a:cs typeface="Segoe UI Light" panose="020B0502040204020203" pitchFamily="34" charset="0"/>
              </a:rPr>
              <a:t>Calendrier de déploiement</a:t>
            </a:r>
          </a:p>
        </p:txBody>
      </p:sp>
      <p:sp>
        <p:nvSpPr>
          <p:cNvPr id="52" name="ZoneTexte 51">
            <a:extLst>
              <a:ext uri="{FF2B5EF4-FFF2-40B4-BE49-F238E27FC236}">
                <a16:creationId xmlns:a16="http://schemas.microsoft.com/office/drawing/2014/main" id="{9EE3B4DC-BCB8-489C-82B2-A167FE0509F1}"/>
              </a:ext>
            </a:extLst>
          </p:cNvPr>
          <p:cNvSpPr txBox="1"/>
          <p:nvPr/>
        </p:nvSpPr>
        <p:spPr>
          <a:xfrm>
            <a:off x="2362203" y="3050899"/>
            <a:ext cx="4320000" cy="276999"/>
          </a:xfrm>
          <a:prstGeom prst="rect">
            <a:avLst/>
          </a:prstGeom>
          <a:noFill/>
        </p:spPr>
        <p:txBody>
          <a:bodyPr wrap="square" rtlCol="0">
            <a:spAutoFit/>
          </a:bodyPr>
          <a:lstStyle/>
          <a:p>
            <a:r>
              <a:rPr lang="fr-FR" sz="1200">
                <a:latin typeface="Segoe UI Light" panose="020B0502040204020203" pitchFamily="34" charset="0"/>
                <a:cs typeface="Segoe UI Light" panose="020B0502040204020203" pitchFamily="34" charset="0"/>
              </a:rPr>
              <a:t>Mise en mode projet</a:t>
            </a:r>
          </a:p>
        </p:txBody>
      </p:sp>
    </p:spTree>
    <p:extLst>
      <p:ext uri="{BB962C8B-B14F-4D97-AF65-F5344CB8AC3E}">
        <p14:creationId xmlns:p14="http://schemas.microsoft.com/office/powerpoint/2010/main" val="37675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8756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Répondre aux questions clés pour cadrer le périmètre et formaliser l’organigramme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22" name="Rectangle 21">
            <a:extLst>
              <a:ext uri="{FF2B5EF4-FFF2-40B4-BE49-F238E27FC236}">
                <a16:creationId xmlns:a16="http://schemas.microsoft.com/office/drawing/2014/main" id="{47C9E492-2CE0-4491-AB05-1EEC1A06C894}"/>
              </a:ext>
            </a:extLst>
          </p:cNvPr>
          <p:cNvSpPr/>
          <p:nvPr/>
        </p:nvSpPr>
        <p:spPr>
          <a:xfrm>
            <a:off x="434795" y="2255422"/>
            <a:ext cx="6156925" cy="3139321"/>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Localisation du front office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Où sera positionnée la plateforme </a:t>
            </a:r>
            <a:r>
              <a:rPr lang="fr-FR" sz="1100">
                <a:latin typeface="Segoe UI Light" panose="020B0502040204020203" pitchFamily="34" charset="0"/>
                <a:cs typeface="Segoe UI Light" panose="020B0502040204020203" pitchFamily="34" charset="0"/>
              </a:rPr>
              <a:t>commune</a:t>
            </a:r>
            <a:r>
              <a:rPr lang="fr-FR" sz="1100">
                <a:solidFill>
                  <a:schemeClr val="accent6"/>
                </a:solidFill>
                <a:latin typeface="Segoe UI Light" panose="020B0502040204020203" pitchFamily="34" charset="0"/>
                <a:cs typeface="Segoe UI Light" panose="020B0502040204020203" pitchFamily="34" charset="0"/>
              </a:rPr>
              <a:t> </a:t>
            </a:r>
            <a:r>
              <a:rPr lang="fr-FR" sz="1100">
                <a:solidFill>
                  <a:schemeClr val="tx2"/>
                </a:solidFill>
                <a:latin typeface="Segoe UI Light" panose="020B0502040204020203" pitchFamily="34" charset="0"/>
                <a:cs typeface="Segoe UI Light" panose="020B0502040204020203" pitchFamily="34" charset="0"/>
              </a:rPr>
              <a:t>d’appels : au sein du SAMU ?</a:t>
            </a:r>
            <a:endParaRPr lang="fr-FR" sz="1100" strike="sngStrike">
              <a:solidFill>
                <a:srgbClr val="FF0000"/>
              </a:solidFill>
              <a:latin typeface="Segoe UI Light" panose="020B0502040204020203" pitchFamily="34" charset="0"/>
              <a:cs typeface="Segoe UI Light" panose="020B0502040204020203" pitchFamily="34" charset="0"/>
            </a:endParaRP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Les capacités d’accueil de cette plateforme sont-elles compatibles avec le projet SAS ?</a:t>
            </a:r>
          </a:p>
          <a:p>
            <a:pPr marL="800100" lvl="1" indent="-342900" algn="just">
              <a:buFont typeface="Arial" panose="020B0604020202020204" pitchFamily="34" charset="0"/>
              <a:buChar char="•"/>
            </a:pPr>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Coordination entre les acteurs de la régulation médicale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 temps sur site et à distance pour les médecins généralistes libéraux ? À quelle fréquence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Quelle rotation prévoir pour assurer la présence d’ARM et d’au moins un médecin régulateur à tout moment au sein de la filière AMU, et la présence d’OSNP et la disponibilité d’un médecin généraliste régulateur au moins en journée au sein de la </a:t>
            </a:r>
            <a:r>
              <a:rPr lang="fr-FR" sz="1100">
                <a:latin typeface="Segoe UI Light" panose="020B0502040204020203" pitchFamily="34" charset="0"/>
                <a:cs typeface="Segoe UI Light" panose="020B0502040204020203" pitchFamily="34" charset="0"/>
              </a:rPr>
              <a:t>filière MG (en complément de l’organisation PDSA)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Quels protocoles locaux mettre en place ?</a:t>
            </a:r>
          </a:p>
          <a:p>
            <a:pPr marL="800100" lvl="1" indent="-342900" algn="just">
              <a:buFont typeface="Arial" panose="020B0604020202020204" pitchFamily="34" charset="0"/>
              <a:buChar char="•"/>
            </a:pPr>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Coordination avec les acteurs du territoire </a:t>
            </a:r>
            <a:r>
              <a:rPr lang="fr-FR" sz="1100" i="1">
                <a:solidFill>
                  <a:schemeClr val="tx2"/>
                </a:solidFill>
                <a:latin typeface="Segoe UI Light" panose="020B0502040204020203" pitchFamily="34" charset="0"/>
                <a:cs typeface="Segoe UI Light" panose="020B0502040204020203" pitchFamily="34" charset="0"/>
              </a:rPr>
              <a:t>(voir fiche #2) </a:t>
            </a:r>
            <a:r>
              <a:rPr lang="fr-FR" sz="1100" b="1">
                <a:solidFill>
                  <a:schemeClr val="tx2"/>
                </a:solidFill>
                <a:latin typeface="Segoe UI Light" panose="020B0502040204020203" pitchFamily="34" charset="0"/>
                <a:cs typeface="Segoe UI Light" panose="020B0502040204020203" pitchFamily="34" charset="0"/>
              </a:rPr>
              <a:t>:</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Quelles sont les CPTS ou autres organisations du territoire ? Qui sont les responsables de ces structures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Quelles prochaines étapes pour avancer sur un partenariat dans l’optique d’identifier et d’enrichir l’offre de SNP mobilisable par le SAS ? </a:t>
            </a:r>
          </a:p>
        </p:txBody>
      </p:sp>
      <p:grpSp>
        <p:nvGrpSpPr>
          <p:cNvPr id="23" name="Groupe 23">
            <a:extLst>
              <a:ext uri="{FF2B5EF4-FFF2-40B4-BE49-F238E27FC236}">
                <a16:creationId xmlns:a16="http://schemas.microsoft.com/office/drawing/2014/main" id="{ED495B5C-7690-4204-BE5B-8F3CF3108EA5}"/>
              </a:ext>
            </a:extLst>
          </p:cNvPr>
          <p:cNvGrpSpPr/>
          <p:nvPr/>
        </p:nvGrpSpPr>
        <p:grpSpPr>
          <a:xfrm>
            <a:off x="1252378" y="6125470"/>
            <a:ext cx="4691604" cy="1367767"/>
            <a:chOff x="0" y="362446"/>
            <a:chExt cx="5337832" cy="1721426"/>
          </a:xfrm>
        </p:grpSpPr>
        <p:sp>
          <p:nvSpPr>
            <p:cNvPr id="24" name="Rectangle à coins arrondis 13">
              <a:extLst>
                <a:ext uri="{FF2B5EF4-FFF2-40B4-BE49-F238E27FC236}">
                  <a16:creationId xmlns:a16="http://schemas.microsoft.com/office/drawing/2014/main" id="{56ADFE67-BB26-4C48-B908-E19C7CF94CB6}"/>
                </a:ext>
              </a:extLst>
            </p:cNvPr>
            <p:cNvSpPr/>
            <p:nvPr/>
          </p:nvSpPr>
          <p:spPr>
            <a:xfrm>
              <a:off x="1900051" y="878774"/>
              <a:ext cx="1809750" cy="70064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Filière MG :</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opérateur SNP</a:t>
              </a:r>
              <a:r>
                <a:rPr lang="fr-FR" sz="1000">
                  <a:effectLst/>
                  <a:latin typeface="Segoe UI Light" panose="020B0502040204020203" pitchFamily="34" charset="0"/>
                  <a:ea typeface="Calibri" panose="020F0502020204030204" pitchFamily="34" charset="0"/>
                  <a:cs typeface="Segoe UI Light" panose="020B0502040204020203" pitchFamily="34" charset="0"/>
                </a:rPr>
                <a:t> </a:t>
              </a:r>
              <a:r>
                <a:rPr lang="fr-FR" sz="1000" b="1">
                  <a:effectLst/>
                  <a:latin typeface="Segoe UI Light" panose="020B0502040204020203" pitchFamily="34" charset="0"/>
                  <a:ea typeface="Calibri" panose="020F0502020204030204" pitchFamily="34" charset="0"/>
                  <a:cs typeface="Segoe UI Light" panose="020B0502040204020203" pitchFamily="34" charset="0"/>
                </a:rPr>
                <a:t>+ MG</a:t>
              </a:r>
              <a:r>
                <a:rPr lang="fr-FR" sz="1000">
                  <a:effectLst/>
                  <a:latin typeface="Segoe UI Light" panose="020B0502040204020203" pitchFamily="34" charset="0"/>
                  <a:ea typeface="Calibri" panose="020F0502020204030204" pitchFamily="34" charset="0"/>
                  <a:cs typeface="Segoe UI Light" panose="020B0502040204020203" pitchFamily="34" charset="0"/>
                </a:rPr>
                <a:t> </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5" name="Rectangle à coins arrondis 15">
              <a:extLst>
                <a:ext uri="{FF2B5EF4-FFF2-40B4-BE49-F238E27FC236}">
                  <a16:creationId xmlns:a16="http://schemas.microsoft.com/office/drawing/2014/main" id="{51E64ADC-9B36-4ABD-9D97-C890B3E4FD90}"/>
                </a:ext>
              </a:extLst>
            </p:cNvPr>
            <p:cNvSpPr/>
            <p:nvPr/>
          </p:nvSpPr>
          <p:spPr>
            <a:xfrm>
              <a:off x="0" y="878774"/>
              <a:ext cx="1809750" cy="688769"/>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Filière AMU :</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ARM + MU </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6" name="Rectangle à coins arrondis 17">
              <a:extLst>
                <a:ext uri="{FF2B5EF4-FFF2-40B4-BE49-F238E27FC236}">
                  <a16:creationId xmlns:a16="http://schemas.microsoft.com/office/drawing/2014/main" id="{976F88B4-D75C-47E4-BB2C-0A69F1D2A3E4}"/>
                </a:ext>
              </a:extLst>
            </p:cNvPr>
            <p:cNvSpPr/>
            <p:nvPr/>
          </p:nvSpPr>
          <p:spPr>
            <a:xfrm>
              <a:off x="147451" y="362446"/>
              <a:ext cx="3562350" cy="36195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Front office : ARM</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7" name="Rectangle à coins arrondis 18">
              <a:extLst>
                <a:ext uri="{FF2B5EF4-FFF2-40B4-BE49-F238E27FC236}">
                  <a16:creationId xmlns:a16="http://schemas.microsoft.com/office/drawing/2014/main" id="{54E14B17-0CAA-47A8-914C-A451DF699378}"/>
                </a:ext>
              </a:extLst>
            </p:cNvPr>
            <p:cNvSpPr/>
            <p:nvPr/>
          </p:nvSpPr>
          <p:spPr>
            <a:xfrm>
              <a:off x="95002" y="1721922"/>
              <a:ext cx="3562350" cy="361950"/>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1000" b="1">
                  <a:effectLst/>
                  <a:latin typeface="Segoe UI Light" panose="020B0502040204020203" pitchFamily="34" charset="0"/>
                  <a:ea typeface="Calibri" panose="020F0502020204030204" pitchFamily="34" charset="0"/>
                  <a:cs typeface="Segoe UI Light" panose="020B0502040204020203" pitchFamily="34" charset="0"/>
                </a:rPr>
                <a:t>Secrétariat</a:t>
              </a:r>
              <a:endParaRPr lang="fr-FR" sz="11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8" name="Rectangle à coins arrondis 19">
              <a:extLst>
                <a:ext uri="{FF2B5EF4-FFF2-40B4-BE49-F238E27FC236}">
                  <a16:creationId xmlns:a16="http://schemas.microsoft.com/office/drawing/2014/main" id="{CAF4B04F-99D6-40B1-BB55-B6E8ECE70636}"/>
                </a:ext>
              </a:extLst>
            </p:cNvPr>
            <p:cNvSpPr/>
            <p:nvPr/>
          </p:nvSpPr>
          <p:spPr>
            <a:xfrm>
              <a:off x="3852548" y="573671"/>
              <a:ext cx="1485284" cy="770422"/>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10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Eventuellement</a:t>
              </a:r>
              <a:r>
                <a:rPr lang="fr-FR" sz="1000" b="1">
                  <a:solidFill>
                    <a:schemeClr val="accent6"/>
                  </a:solidFill>
                  <a:effectLst/>
                  <a:latin typeface="Segoe UI Light" panose="020B0502040204020203" pitchFamily="34" charset="0"/>
                  <a:ea typeface="Calibri" panose="020F0502020204030204" pitchFamily="34" charset="0"/>
                  <a:cs typeface="Segoe UI Light" panose="020B0502040204020203" pitchFamily="34" charset="0"/>
                </a:rPr>
                <a:t> </a:t>
              </a:r>
            </a:p>
            <a:p>
              <a:pPr algn="ctr">
                <a:lnSpc>
                  <a:spcPct val="120000"/>
                </a:lnSpc>
                <a:spcBef>
                  <a:spcPts val="300"/>
                </a:spcBef>
                <a:spcAft>
                  <a:spcPts val="300"/>
                </a:spcAft>
              </a:pPr>
              <a:r>
                <a:rPr lang="fr-FR" sz="10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Superviseur de salle</a:t>
              </a:r>
              <a:endParaRPr lang="fr-FR"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p:txBody>
        </p:sp>
      </p:grpSp>
      <p:sp>
        <p:nvSpPr>
          <p:cNvPr id="29" name="Flèche : pentagone 28">
            <a:extLst>
              <a:ext uri="{FF2B5EF4-FFF2-40B4-BE49-F238E27FC236}">
                <a16:creationId xmlns:a16="http://schemas.microsoft.com/office/drawing/2014/main" id="{5A24E511-C873-4E4A-8C21-74ED743B0B58}"/>
              </a:ext>
            </a:extLst>
          </p:cNvPr>
          <p:cNvSpPr/>
          <p:nvPr/>
        </p:nvSpPr>
        <p:spPr>
          <a:xfrm>
            <a:off x="558544" y="1985454"/>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Questions organisationnelles structurantes</a:t>
            </a:r>
          </a:p>
        </p:txBody>
      </p:sp>
      <p:sp>
        <p:nvSpPr>
          <p:cNvPr id="31" name="Flèche : chevron 30">
            <a:extLst>
              <a:ext uri="{FF2B5EF4-FFF2-40B4-BE49-F238E27FC236}">
                <a16:creationId xmlns:a16="http://schemas.microsoft.com/office/drawing/2014/main" id="{F67CA117-4EC0-4D7C-AA70-4D1ABB9D7109}"/>
              </a:ext>
            </a:extLst>
          </p:cNvPr>
          <p:cNvSpPr/>
          <p:nvPr/>
        </p:nvSpPr>
        <p:spPr>
          <a:xfrm>
            <a:off x="558545" y="5497856"/>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Identification des acteurs et organigramme</a:t>
            </a:r>
          </a:p>
        </p:txBody>
      </p:sp>
      <p:sp>
        <p:nvSpPr>
          <p:cNvPr id="32" name="ZoneTexte 31">
            <a:extLst>
              <a:ext uri="{FF2B5EF4-FFF2-40B4-BE49-F238E27FC236}">
                <a16:creationId xmlns:a16="http://schemas.microsoft.com/office/drawing/2014/main" id="{5CCA2558-305A-4C65-9487-84D7D8D0768C}"/>
              </a:ext>
            </a:extLst>
          </p:cNvPr>
          <p:cNvSpPr txBox="1"/>
          <p:nvPr/>
        </p:nvSpPr>
        <p:spPr>
          <a:xfrm>
            <a:off x="498532" y="5783702"/>
            <a:ext cx="4658626" cy="261610"/>
          </a:xfrm>
          <a:prstGeom prst="rect">
            <a:avLst/>
          </a:prstGeom>
          <a:noFill/>
        </p:spPr>
        <p:txBody>
          <a:bodyPr wrap="square">
            <a:spAutoFit/>
          </a:bodyPr>
          <a:lstStyle/>
          <a:p>
            <a:pPr algn="just"/>
            <a:r>
              <a:rPr lang="fr-FR" sz="1050" b="1" i="1">
                <a:solidFill>
                  <a:schemeClr val="tx2"/>
                </a:solidFill>
                <a:latin typeface="Segoe UI Light" panose="020B0502040204020203" pitchFamily="34" charset="0"/>
                <a:cs typeface="Segoe UI Light" panose="020B0502040204020203" pitchFamily="34" charset="0"/>
              </a:rPr>
              <a:t>Rappel du schéma organisationnel type </a:t>
            </a:r>
          </a:p>
        </p:txBody>
      </p:sp>
      <p:sp>
        <p:nvSpPr>
          <p:cNvPr id="34" name="Rectangle 33">
            <a:extLst>
              <a:ext uri="{FF2B5EF4-FFF2-40B4-BE49-F238E27FC236}">
                <a16:creationId xmlns:a16="http://schemas.microsoft.com/office/drawing/2014/main" id="{403DD411-0697-4907-ABAE-279BC7E450EE}"/>
              </a:ext>
            </a:extLst>
          </p:cNvPr>
          <p:cNvSpPr/>
          <p:nvPr/>
        </p:nvSpPr>
        <p:spPr>
          <a:xfrm>
            <a:off x="434795" y="7708343"/>
            <a:ext cx="6093187" cy="1338828"/>
          </a:xfrm>
          <a:prstGeom prst="rect">
            <a:avLst/>
          </a:prstGeom>
        </p:spPr>
        <p:txBody>
          <a:bodyPr wrap="square">
            <a:spAutoFit/>
          </a:bodyPr>
          <a:lstStyle/>
          <a:p>
            <a:pPr marL="342900" indent="-342900" algn="just">
              <a:spcAft>
                <a:spcPts val="600"/>
              </a:spcAf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Lister les ressources humaines disponibles</a:t>
            </a:r>
            <a:r>
              <a:rPr lang="fr-FR" sz="1100">
                <a:solidFill>
                  <a:schemeClr val="tx2"/>
                </a:solidFill>
                <a:latin typeface="Segoe UI Light" panose="020B0502040204020203" pitchFamily="34" charset="0"/>
                <a:cs typeface="Segoe UI Light" panose="020B0502040204020203" pitchFamily="34" charset="0"/>
              </a:rPr>
              <a:t> à chaque niveau de l’organisation (Front </a:t>
            </a:r>
            <a:r>
              <a:rPr lang="fr-FR" sz="1100">
                <a:latin typeface="Segoe UI Light" panose="020B0502040204020203" pitchFamily="34" charset="0"/>
                <a:cs typeface="Segoe UI Light" panose="020B0502040204020203" pitchFamily="34" charset="0"/>
              </a:rPr>
              <a:t>office, filière AMU, filière MG…) </a:t>
            </a:r>
          </a:p>
          <a:p>
            <a:pPr marL="342900" indent="-342900" algn="just">
              <a:spcAft>
                <a:spcPts val="600"/>
              </a:spcAf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Formaliser l’organigramme et créer un annuaire </a:t>
            </a:r>
            <a:r>
              <a:rPr lang="fr-FR" sz="1100" b="1">
                <a:solidFill>
                  <a:schemeClr val="tx2"/>
                </a:solidFill>
                <a:latin typeface="Segoe UI Light" panose="020B0502040204020203" pitchFamily="34" charset="0"/>
                <a:ea typeface="Calibri" panose="020F0502020204030204" pitchFamily="34" charset="0"/>
                <a:cs typeface="Segoe UI Light" panose="020B0502040204020203" pitchFamily="34" charset="0"/>
              </a:rPr>
              <a:t>des acteurs du SAS</a:t>
            </a:r>
            <a:endParaRPr lang="fr-FR" sz="1100" b="1">
              <a:solidFill>
                <a:schemeClr val="tx2"/>
              </a:solidFill>
              <a:latin typeface="Segoe UI Light" panose="020B0502040204020203" pitchFamily="34" charset="0"/>
              <a:cs typeface="Segoe UI Light" panose="020B0502040204020203" pitchFamily="34" charset="0"/>
            </a:endParaRPr>
          </a:p>
          <a:p>
            <a:pPr marL="342900" indent="-342900" algn="just">
              <a:spcAft>
                <a:spcPts val="600"/>
              </a:spcAf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Définir le temps disponible et les plannings prévisionnels du personnel</a:t>
            </a:r>
          </a:p>
          <a:p>
            <a:pPr marL="342900" indent="-342900" algn="just">
              <a:spcAft>
                <a:spcPts val="600"/>
              </a:spcAf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Vérifier que les ressources disponibles permettent de répondre aux services socles du SAS </a:t>
            </a:r>
            <a:r>
              <a:rPr lang="fr-FR" sz="1100">
                <a:solidFill>
                  <a:schemeClr val="tx2"/>
                </a:solidFill>
                <a:latin typeface="Segoe UI Light" panose="020B0502040204020203" pitchFamily="34" charset="0"/>
                <a:cs typeface="Segoe UI Light" panose="020B0502040204020203" pitchFamily="34" charset="0"/>
              </a:rPr>
              <a:t>(régulation médicale 24h/</a:t>
            </a:r>
            <a:r>
              <a:rPr lang="fr-FR" sz="1100">
                <a:latin typeface="Segoe UI Light" panose="020B0502040204020203" pitchFamily="34" charset="0"/>
                <a:cs typeface="Segoe UI Light" panose="020B0502040204020203" pitchFamily="34" charset="0"/>
              </a:rPr>
              <a:t>24 pour l’AMU</a:t>
            </a:r>
            <a:r>
              <a:rPr lang="fr-FR" sz="1100">
                <a:solidFill>
                  <a:schemeClr val="tx2"/>
                </a:solidFill>
                <a:latin typeface="Segoe UI Light" panose="020B0502040204020203" pitchFamily="34" charset="0"/>
                <a:cs typeface="Segoe UI Light" panose="020B0502040204020203" pitchFamily="34" charset="0"/>
              </a:rPr>
              <a:t>) et préciser les besoins de recrutement le cas échéant </a:t>
            </a:r>
            <a:endParaRPr lang="fr-FR" sz="1100" b="1">
              <a:solidFill>
                <a:schemeClr val="tx2"/>
              </a:solidFill>
              <a:latin typeface="Segoe UI Light" panose="020B0502040204020203" pitchFamily="34" charset="0"/>
              <a:cs typeface="Segoe UI Light" panose="020B0502040204020203" pitchFamily="34" charset="0"/>
            </a:endParaRPr>
          </a:p>
        </p:txBody>
      </p:sp>
      <p:sp>
        <p:nvSpPr>
          <p:cNvPr id="3" name="Rectangle 2">
            <a:extLst>
              <a:ext uri="{FF2B5EF4-FFF2-40B4-BE49-F238E27FC236}">
                <a16:creationId xmlns:a16="http://schemas.microsoft.com/office/drawing/2014/main" id="{FA5E5894-1E7B-4302-BC6E-D23E031975CE}"/>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4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interne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7" name="Accolade fermante 6">
            <a:extLst>
              <a:ext uri="{FF2B5EF4-FFF2-40B4-BE49-F238E27FC236}">
                <a16:creationId xmlns:a16="http://schemas.microsoft.com/office/drawing/2014/main" id="{97FE2C06-68AF-4746-9539-6BEFFCB13C0E}"/>
              </a:ext>
            </a:extLst>
          </p:cNvPr>
          <p:cNvSpPr/>
          <p:nvPr/>
        </p:nvSpPr>
        <p:spPr>
          <a:xfrm>
            <a:off x="4536993" y="6197953"/>
            <a:ext cx="203044" cy="1080178"/>
          </a:xfrm>
          <a:prstGeom prst="rightBrace">
            <a:avLst>
              <a:gd name="adj1" fmla="val 8333"/>
              <a:gd name="adj2" fmla="val 345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36" name="Rectangle : avec coins arrondis en diagonale 35">
            <a:extLst>
              <a:ext uri="{FF2B5EF4-FFF2-40B4-BE49-F238E27FC236}">
                <a16:creationId xmlns:a16="http://schemas.microsoft.com/office/drawing/2014/main" id="{0C054D43-B2F9-481E-9080-AB63B70E0FA3}"/>
              </a:ext>
            </a:extLst>
          </p:cNvPr>
          <p:cNvSpPr/>
          <p:nvPr/>
        </p:nvSpPr>
        <p:spPr>
          <a:xfrm rot="10800000" flipV="1">
            <a:off x="4093917" y="548086"/>
            <a:ext cx="2628000" cy="216000"/>
          </a:xfrm>
          <a:prstGeom prst="round2DiagRect">
            <a:avLst>
              <a:gd name="adj1" fmla="val 0"/>
              <a:gd name="adj2" fmla="val 50000"/>
            </a:avLst>
          </a:prstGeom>
          <a:solidFill>
            <a:srgbClr val="9DD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spTree>
    <p:extLst>
      <p:ext uri="{BB962C8B-B14F-4D97-AF65-F5344CB8AC3E}">
        <p14:creationId xmlns:p14="http://schemas.microsoft.com/office/powerpoint/2010/main" val="175473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Première cartographie des acteurs du SAS </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aphicFrame>
        <p:nvGraphicFramePr>
          <p:cNvPr id="41" name="Tableau 40">
            <a:extLst>
              <a:ext uri="{FF2B5EF4-FFF2-40B4-BE49-F238E27FC236}">
                <a16:creationId xmlns:a16="http://schemas.microsoft.com/office/drawing/2014/main" id="{925A5724-C1CF-483E-809B-2AFDEC3A632C}"/>
              </a:ext>
            </a:extLst>
          </p:cNvPr>
          <p:cNvGraphicFramePr>
            <a:graphicFrameLocks noGrp="1"/>
          </p:cNvGraphicFramePr>
          <p:nvPr/>
        </p:nvGraphicFramePr>
        <p:xfrm>
          <a:off x="268680" y="2739498"/>
          <a:ext cx="6323039" cy="5505345"/>
        </p:xfrm>
        <a:graphic>
          <a:graphicData uri="http://schemas.openxmlformats.org/drawingml/2006/table">
            <a:tbl>
              <a:tblPr firstRow="1" bandRow="1"/>
              <a:tblGrid>
                <a:gridCol w="1125603">
                  <a:extLst>
                    <a:ext uri="{9D8B030D-6E8A-4147-A177-3AD203B41FA5}">
                      <a16:colId xmlns:a16="http://schemas.microsoft.com/office/drawing/2014/main" val="1291356410"/>
                    </a:ext>
                  </a:extLst>
                </a:gridCol>
                <a:gridCol w="695024">
                  <a:extLst>
                    <a:ext uri="{9D8B030D-6E8A-4147-A177-3AD203B41FA5}">
                      <a16:colId xmlns:a16="http://schemas.microsoft.com/office/drawing/2014/main" val="3010452032"/>
                    </a:ext>
                  </a:extLst>
                </a:gridCol>
                <a:gridCol w="1125603">
                  <a:extLst>
                    <a:ext uri="{9D8B030D-6E8A-4147-A177-3AD203B41FA5}">
                      <a16:colId xmlns:a16="http://schemas.microsoft.com/office/drawing/2014/main" val="2449432939"/>
                    </a:ext>
                  </a:extLst>
                </a:gridCol>
                <a:gridCol w="1125603">
                  <a:extLst>
                    <a:ext uri="{9D8B030D-6E8A-4147-A177-3AD203B41FA5}">
                      <a16:colId xmlns:a16="http://schemas.microsoft.com/office/drawing/2014/main" val="663709328"/>
                    </a:ext>
                  </a:extLst>
                </a:gridCol>
                <a:gridCol w="1125603">
                  <a:extLst>
                    <a:ext uri="{9D8B030D-6E8A-4147-A177-3AD203B41FA5}">
                      <a16:colId xmlns:a16="http://schemas.microsoft.com/office/drawing/2014/main" val="2808998543"/>
                    </a:ext>
                  </a:extLst>
                </a:gridCol>
                <a:gridCol w="1125603">
                  <a:extLst>
                    <a:ext uri="{9D8B030D-6E8A-4147-A177-3AD203B41FA5}">
                      <a16:colId xmlns:a16="http://schemas.microsoft.com/office/drawing/2014/main" val="1403957422"/>
                    </a:ext>
                  </a:extLst>
                </a:gridCol>
              </a:tblGrid>
              <a:tr h="579510">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a:t>Département</a:t>
                      </a:r>
                    </a:p>
                  </a:txBody>
                  <a:tcPr marL="36000" marR="36000" anchor="ctr">
                    <a:lnL w="19050" cap="flat" cmpd="sng" algn="ctr">
                      <a:solidFill>
                        <a:srgbClr val="5B9BD5">
                          <a:lumMod val="75000"/>
                        </a:srgbClr>
                      </a:solidFill>
                      <a:prstDash val="solid"/>
                      <a:round/>
                      <a:headEnd type="none" w="med" len="med"/>
                      <a:tailEnd type="none" w="med" len="med"/>
                    </a:lnL>
                    <a:lnR>
                      <a:noFill/>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a:t>Rôle </a:t>
                      </a:r>
                    </a:p>
                  </a:txBody>
                  <a:tcPr marL="36000" marR="36000" anchor="ctr">
                    <a:lnL>
                      <a:noFill/>
                    </a:lnL>
                    <a:lnR>
                      <a:noFill/>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a:t>Nom / Prénom</a:t>
                      </a:r>
                    </a:p>
                  </a:txBody>
                  <a:tcPr marL="36000" marR="36000" anchor="ctr">
                    <a:lnL>
                      <a:noFill/>
                    </a:lnL>
                    <a:lnR>
                      <a:noFill/>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b="1"/>
                        <a:t>Contact mail</a:t>
                      </a:r>
                    </a:p>
                  </a:txBody>
                  <a:tcPr marL="36000" marR="36000" anchor="ctr">
                    <a:lnL>
                      <a:noFill/>
                    </a:lnL>
                    <a:lnR>
                      <a:noFill/>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b="1"/>
                        <a:t>Téléphone</a:t>
                      </a:r>
                    </a:p>
                  </a:txBody>
                  <a:tcPr marL="36000" marR="36000" anchor="ctr">
                    <a:lnL>
                      <a:noFill/>
                    </a:lnL>
                    <a:lnR>
                      <a:noFill/>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b="1" kern="1200">
                          <a:solidFill>
                            <a:schemeClr val="tx1"/>
                          </a:solidFill>
                          <a:latin typeface="Calibri" panose="020F0502020204030204"/>
                        </a:defRPr>
                      </a:lvl1pPr>
                      <a:lvl2pPr marL="316520" algn="l" defTabSz="633039" rtl="0" eaLnBrk="1" latinLnBrk="0" hangingPunct="1">
                        <a:defRPr sz="1246" b="1" kern="1200">
                          <a:solidFill>
                            <a:schemeClr val="tx1"/>
                          </a:solidFill>
                          <a:latin typeface="Calibri" panose="020F0502020204030204"/>
                        </a:defRPr>
                      </a:lvl2pPr>
                      <a:lvl3pPr marL="633039" algn="l" defTabSz="633039" rtl="0" eaLnBrk="1" latinLnBrk="0" hangingPunct="1">
                        <a:defRPr sz="1246" b="1" kern="1200">
                          <a:solidFill>
                            <a:schemeClr val="tx1"/>
                          </a:solidFill>
                          <a:latin typeface="Calibri" panose="020F0502020204030204"/>
                        </a:defRPr>
                      </a:lvl3pPr>
                      <a:lvl4pPr marL="949559" algn="l" defTabSz="633039" rtl="0" eaLnBrk="1" latinLnBrk="0" hangingPunct="1">
                        <a:defRPr sz="1246" b="1" kern="1200">
                          <a:solidFill>
                            <a:schemeClr val="tx1"/>
                          </a:solidFill>
                          <a:latin typeface="Calibri" panose="020F0502020204030204"/>
                        </a:defRPr>
                      </a:lvl4pPr>
                      <a:lvl5pPr marL="1266078" algn="l" defTabSz="633039" rtl="0" eaLnBrk="1" latinLnBrk="0" hangingPunct="1">
                        <a:defRPr sz="1246" b="1" kern="1200">
                          <a:solidFill>
                            <a:schemeClr val="tx1"/>
                          </a:solidFill>
                          <a:latin typeface="Calibri" panose="020F0502020204030204"/>
                        </a:defRPr>
                      </a:lvl5pPr>
                      <a:lvl6pPr marL="1582598" algn="l" defTabSz="633039" rtl="0" eaLnBrk="1" latinLnBrk="0" hangingPunct="1">
                        <a:defRPr sz="1246" b="1" kern="1200">
                          <a:solidFill>
                            <a:schemeClr val="tx1"/>
                          </a:solidFill>
                          <a:latin typeface="Calibri" panose="020F0502020204030204"/>
                        </a:defRPr>
                      </a:lvl6pPr>
                      <a:lvl7pPr marL="1899117" algn="l" defTabSz="633039" rtl="0" eaLnBrk="1" latinLnBrk="0" hangingPunct="1">
                        <a:defRPr sz="1246" b="1" kern="1200">
                          <a:solidFill>
                            <a:schemeClr val="tx1"/>
                          </a:solidFill>
                          <a:latin typeface="Calibri" panose="020F0502020204030204"/>
                        </a:defRPr>
                      </a:lvl7pPr>
                      <a:lvl8pPr marL="2215637" algn="l" defTabSz="633039" rtl="0" eaLnBrk="1" latinLnBrk="0" hangingPunct="1">
                        <a:defRPr sz="1246" b="1" kern="1200">
                          <a:solidFill>
                            <a:schemeClr val="tx1"/>
                          </a:solidFill>
                          <a:latin typeface="Calibri" panose="020F0502020204030204"/>
                        </a:defRPr>
                      </a:lvl8pPr>
                      <a:lvl9pPr marL="2532156" algn="l" defTabSz="633039" rtl="0" eaLnBrk="1" latinLnBrk="0" hangingPunct="1">
                        <a:defRPr sz="1246" b="1" kern="1200">
                          <a:solidFill>
                            <a:schemeClr val="tx1"/>
                          </a:solidFill>
                          <a:latin typeface="Calibri" panose="020F0502020204030204"/>
                        </a:defRPr>
                      </a:lvl9pPr>
                    </a:lstStyle>
                    <a:p>
                      <a:pPr algn="ctr"/>
                      <a:r>
                        <a:rPr lang="fr-FR" sz="1200" b="1"/>
                        <a:t>Temps disponible</a:t>
                      </a:r>
                    </a:p>
                  </a:txBody>
                  <a:tcPr marL="36000" marR="36000" anchor="ctr">
                    <a:lnL>
                      <a:noFill/>
                    </a:lnL>
                    <a:lnR w="19050" cap="flat" cmpd="sng" algn="ctr">
                      <a:solidFill>
                        <a:srgbClr val="5B9BD5">
                          <a:lumMod val="75000"/>
                        </a:srgbClr>
                      </a:solidFill>
                      <a:prstDash val="solid"/>
                      <a:round/>
                      <a:headEnd type="none" w="med" len="med"/>
                      <a:tailEnd type="none" w="med" len="med"/>
                    </a:lnR>
                    <a:lnT w="1905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28775"/>
                  </a:ext>
                </a:extLst>
              </a:tr>
              <a:tr h="328389">
                <a:tc rowSpan="3">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FRONT OFFICE</a:t>
                      </a:r>
                    </a:p>
                  </a:txBody>
                  <a:tcPr marL="36000" marR="36000" anchor="ctr">
                    <a:lnL w="19050" cap="flat" cmpd="sng" algn="ctr">
                      <a:solidFill>
                        <a:srgbClr val="5B9BD5">
                          <a:lumMod val="75000"/>
                        </a:srgbClr>
                      </a:solidFill>
                      <a:prstDash val="solid"/>
                      <a:round/>
                      <a:headEnd type="none" w="med" len="med"/>
                      <a:tailEnd type="none" w="med" len="med"/>
                    </a:lnL>
                    <a:lnR>
                      <a:noFill/>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ARM</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73811927"/>
                  </a:ext>
                </a:extLst>
              </a:tr>
              <a:tr h="328389">
                <a:tc vMerge="1">
                  <a:txBody>
                    <a:bodyPr/>
                    <a:lstStyle/>
                    <a:p>
                      <a:endParaRPr lang="fr-FR"/>
                    </a:p>
                  </a:txBody>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ARM</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80003404"/>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702588649"/>
                  </a:ext>
                </a:extLst>
              </a:tr>
              <a:tr h="328389">
                <a:tc rowSpan="5">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FILIERE AMU</a:t>
                      </a:r>
                    </a:p>
                  </a:txBody>
                  <a:tcPr marL="36000" marR="36000" anchor="ctr">
                    <a:lnL w="19050" cap="flat" cmpd="sng" algn="ctr">
                      <a:solidFill>
                        <a:srgbClr val="5B9BD5">
                          <a:lumMod val="75000"/>
                        </a:srgbClr>
                      </a:solidFill>
                      <a:prstDash val="solid"/>
                      <a:round/>
                      <a:headEnd type="none" w="med" len="med"/>
                      <a:tailEnd type="none" w="med" len="med"/>
                    </a:lnL>
                    <a:lnR>
                      <a:noFill/>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ARM </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1814805"/>
                  </a:ext>
                </a:extLst>
              </a:tr>
              <a:tr h="328389">
                <a:tc vMerge="1">
                  <a:txBody>
                    <a:bodyPr/>
                    <a:lstStyle/>
                    <a:p>
                      <a:endParaRPr lang="fr-FR"/>
                    </a:p>
                  </a:txBody>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ARM</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580770177"/>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MU</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13352987"/>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MU</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831659330"/>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904244"/>
                  </a:ext>
                </a:extLst>
              </a:tr>
              <a:tr h="328389">
                <a:tc rowSpan="5">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prstClr val="black"/>
                          </a:solidFill>
                          <a:effectLst/>
                          <a:uLnTx/>
                          <a:uFillTx/>
                        </a:rPr>
                        <a:t>FILIERE MG</a:t>
                      </a:r>
                      <a:endParaRPr kumimoji="0" lang="fr-FR" sz="1100" b="1" i="0" u="none" strike="noStrike" kern="1200" cap="none" spc="0" normalizeH="0" baseline="0" noProof="0">
                        <a:ln>
                          <a:noFill/>
                        </a:ln>
                        <a:solidFill>
                          <a:prstClr val="black"/>
                        </a:solidFill>
                        <a:effectLst/>
                        <a:uLnTx/>
                        <a:uFillTx/>
                        <a:latin typeface="+mn-lt"/>
                        <a:ea typeface="+mn-ea"/>
                        <a:cs typeface="+mn-cs"/>
                      </a:endParaRPr>
                    </a:p>
                  </a:txBody>
                  <a:tcPr marL="36000" marR="36000" anchor="ctr">
                    <a:lnL w="19050" cap="flat" cmpd="sng" algn="ctr">
                      <a:solidFill>
                        <a:srgbClr val="5B9BD5">
                          <a:lumMod val="75000"/>
                        </a:srgbClr>
                      </a:solidFill>
                      <a:prstDash val="solid"/>
                      <a:round/>
                      <a:headEnd type="none" w="med" len="med"/>
                      <a:tailEnd type="none" w="med" len="med"/>
                    </a:lnL>
                    <a:lnR>
                      <a:noFill/>
                    </a:lnR>
                    <a:lnT w="12700" cap="flat" cmpd="sng" algn="ctr">
                      <a:solidFill>
                        <a:srgbClr val="5B9BD5">
                          <a:lumMod val="75000"/>
                        </a:srgbClr>
                      </a:solidFill>
                      <a:prstDash val="solid"/>
                      <a:round/>
                      <a:headEnd type="none" w="med" len="med"/>
                      <a:tailEnd type="none" w="med" len="med"/>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prstClr val="black"/>
                          </a:solidFill>
                          <a:effectLst/>
                          <a:uLnTx/>
                          <a:uFillTx/>
                        </a:rPr>
                        <a:t>OSNP</a:t>
                      </a:r>
                      <a:endParaRPr kumimoji="0" lang="fr-FR" sz="1100" b="1" i="0" u="none" strike="noStrike" kern="1200" cap="none" spc="0" normalizeH="0" baseline="0" noProof="0">
                        <a:ln>
                          <a:noFill/>
                        </a:ln>
                        <a:solidFill>
                          <a:prstClr val="black"/>
                        </a:solidFill>
                        <a:effectLst/>
                        <a:uLnTx/>
                        <a:uFillTx/>
                        <a:latin typeface="+mn-lt"/>
                        <a:ea typeface="+mn-ea"/>
                        <a:cs typeface="+mn-cs"/>
                      </a:endParaRP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3450195767"/>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OSNP</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6766479"/>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MG</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10"/>
                  </a:ext>
                </a:extLst>
              </a:tr>
              <a:tr h="328389">
                <a:tc vMerge="1">
                  <a:txBody>
                    <a:bodyPr/>
                    <a:lstStyle/>
                    <a:p>
                      <a:endParaRPr lang="fr-FR"/>
                    </a:p>
                  </a:txBody>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MG</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78222354"/>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a:noFill/>
                    </a:lnT>
                    <a:lnB w="1270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307437050"/>
                  </a:ext>
                </a:extLst>
              </a:tr>
              <a:tr h="328389">
                <a:tc rowSpan="2">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SECRETARIAT</a:t>
                      </a:r>
                    </a:p>
                  </a:txBody>
                  <a:tcPr marL="36000" marR="36000" anchor="ctr">
                    <a:lnL w="19050" cap="flat" cmpd="sng" algn="ctr">
                      <a:solidFill>
                        <a:srgbClr val="5B9BD5">
                          <a:lumMod val="75000"/>
                        </a:srgbClr>
                      </a:solidFill>
                      <a:prstDash val="solid"/>
                      <a:round/>
                      <a:headEnd type="none" w="med" len="med"/>
                      <a:tailEnd type="none" w="med" len="med"/>
                    </a:lnL>
                    <a:lnR>
                      <a:noFill/>
                    </a:lnR>
                    <a:lnT w="12700" cap="flat" cmpd="sng" algn="ctr">
                      <a:solidFill>
                        <a:srgbClr val="5B9BD5">
                          <a:lumMod val="75000"/>
                        </a:srgbClr>
                      </a:solid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a:noFill/>
                    </a:lnR>
                    <a:lnT w="12700" cap="flat" cmpd="sng" algn="ctr">
                      <a:solidFill>
                        <a:srgbClr val="5B9BD5">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r>
                        <a:rPr lang="fr-FR" sz="1100"/>
                        <a:t>-</a:t>
                      </a:r>
                    </a:p>
                  </a:txBody>
                  <a:tcPr marL="36000" marR="36000" anchor="ctr">
                    <a:lnL>
                      <a:noFill/>
                    </a:lnL>
                    <a:lnR w="19050" cap="flat" cmpd="sng" algn="ctr">
                      <a:solidFill>
                        <a:srgbClr val="5B9BD5">
                          <a:lumMod val="75000"/>
                        </a:srgbClr>
                      </a:solidFill>
                      <a:prstDash val="solid"/>
                      <a:round/>
                      <a:headEnd type="none" w="med" len="med"/>
                      <a:tailEnd type="none" w="med" len="med"/>
                    </a:lnR>
                    <a:lnT w="12700" cap="flat" cmpd="sng" algn="ctr">
                      <a:solidFill>
                        <a:srgbClr val="5B9BD5">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822219"/>
                  </a:ext>
                </a:extLst>
              </a:tr>
              <a:tr h="3283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a:p>
                  </a:txBody>
                  <a:tcPr marL="36000" marR="36000" anchor="ctr">
                    <a:lnL w="1905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a:t>…</a:t>
                      </a:r>
                    </a:p>
                  </a:txBody>
                  <a:tcPr marL="36000" marR="36000" anchor="ctr">
                    <a:lnL>
                      <a:noFill/>
                    </a:lnL>
                    <a:lnR>
                      <a:noFill/>
                    </a:lnR>
                    <a:lnT w="12700" cap="flat" cmpd="sng" algn="ctr">
                      <a:no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endParaRPr lang="fr-FR" sz="1100"/>
                    </a:p>
                  </a:txBody>
                  <a:tcPr marL="36000" marR="36000" anchor="ctr">
                    <a:lnL>
                      <a:noFill/>
                    </a:lnL>
                    <a:lnR>
                      <a:noFill/>
                    </a:lnR>
                    <a:lnT w="12700" cap="flat" cmpd="sng" algn="ctr">
                      <a:no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endParaRPr lang="fr-FR" sz="1100"/>
                    </a:p>
                  </a:txBody>
                  <a:tcPr marL="36000" marR="36000" anchor="ctr">
                    <a:lnL>
                      <a:noFill/>
                    </a:lnL>
                    <a:lnR>
                      <a:noFill/>
                    </a:lnR>
                    <a:lnT w="12700" cap="flat" cmpd="sng" algn="ctr">
                      <a:no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endParaRPr lang="fr-FR" sz="1100"/>
                    </a:p>
                  </a:txBody>
                  <a:tcPr marL="36000" marR="36000" anchor="ctr">
                    <a:lnL>
                      <a:noFill/>
                    </a:lnL>
                    <a:lnR>
                      <a:noFill/>
                    </a:lnR>
                    <a:lnT w="12700" cap="flat" cmpd="sng" algn="ctr">
                      <a:no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tc>
                  <a:txBody>
                    <a:bodyPr/>
                    <a:lstStyle>
                      <a:lvl1pPr marL="0" algn="l" defTabSz="633039" rtl="0" eaLnBrk="1" latinLnBrk="0" hangingPunct="1">
                        <a:defRPr sz="1246" kern="1200">
                          <a:solidFill>
                            <a:schemeClr val="tx1"/>
                          </a:solidFill>
                          <a:latin typeface="Calibri" panose="020F0502020204030204"/>
                        </a:defRPr>
                      </a:lvl1pPr>
                      <a:lvl2pPr marL="316520" algn="l" defTabSz="633039" rtl="0" eaLnBrk="1" latinLnBrk="0" hangingPunct="1">
                        <a:defRPr sz="1246" kern="1200">
                          <a:solidFill>
                            <a:schemeClr val="tx1"/>
                          </a:solidFill>
                          <a:latin typeface="Calibri" panose="020F0502020204030204"/>
                        </a:defRPr>
                      </a:lvl2pPr>
                      <a:lvl3pPr marL="633039" algn="l" defTabSz="633039" rtl="0" eaLnBrk="1" latinLnBrk="0" hangingPunct="1">
                        <a:defRPr sz="1246" kern="1200">
                          <a:solidFill>
                            <a:schemeClr val="tx1"/>
                          </a:solidFill>
                          <a:latin typeface="Calibri" panose="020F0502020204030204"/>
                        </a:defRPr>
                      </a:lvl3pPr>
                      <a:lvl4pPr marL="949559" algn="l" defTabSz="633039" rtl="0" eaLnBrk="1" latinLnBrk="0" hangingPunct="1">
                        <a:defRPr sz="1246" kern="1200">
                          <a:solidFill>
                            <a:schemeClr val="tx1"/>
                          </a:solidFill>
                          <a:latin typeface="Calibri" panose="020F0502020204030204"/>
                        </a:defRPr>
                      </a:lvl4pPr>
                      <a:lvl5pPr marL="1266078" algn="l" defTabSz="633039" rtl="0" eaLnBrk="1" latinLnBrk="0" hangingPunct="1">
                        <a:defRPr sz="1246" kern="1200">
                          <a:solidFill>
                            <a:schemeClr val="tx1"/>
                          </a:solidFill>
                          <a:latin typeface="Calibri" panose="020F0502020204030204"/>
                        </a:defRPr>
                      </a:lvl5pPr>
                      <a:lvl6pPr marL="1582598" algn="l" defTabSz="633039" rtl="0" eaLnBrk="1" latinLnBrk="0" hangingPunct="1">
                        <a:defRPr sz="1246" kern="1200">
                          <a:solidFill>
                            <a:schemeClr val="tx1"/>
                          </a:solidFill>
                          <a:latin typeface="Calibri" panose="020F0502020204030204"/>
                        </a:defRPr>
                      </a:lvl6pPr>
                      <a:lvl7pPr marL="1899117" algn="l" defTabSz="633039" rtl="0" eaLnBrk="1" latinLnBrk="0" hangingPunct="1">
                        <a:defRPr sz="1246" kern="1200">
                          <a:solidFill>
                            <a:schemeClr val="tx1"/>
                          </a:solidFill>
                          <a:latin typeface="Calibri" panose="020F0502020204030204"/>
                        </a:defRPr>
                      </a:lvl7pPr>
                      <a:lvl8pPr marL="2215637" algn="l" defTabSz="633039" rtl="0" eaLnBrk="1" latinLnBrk="0" hangingPunct="1">
                        <a:defRPr sz="1246" kern="1200">
                          <a:solidFill>
                            <a:schemeClr val="tx1"/>
                          </a:solidFill>
                          <a:latin typeface="Calibri" panose="020F0502020204030204"/>
                        </a:defRPr>
                      </a:lvl8pPr>
                      <a:lvl9pPr marL="2532156" algn="l" defTabSz="633039" rtl="0" eaLnBrk="1" latinLnBrk="0" hangingPunct="1">
                        <a:defRPr sz="1246" kern="1200">
                          <a:solidFill>
                            <a:schemeClr val="tx1"/>
                          </a:solidFill>
                          <a:latin typeface="Calibri" panose="020F0502020204030204"/>
                        </a:defRPr>
                      </a:lvl9pPr>
                    </a:lstStyle>
                    <a:p>
                      <a:pPr algn="ctr"/>
                      <a:endParaRPr lang="fr-FR" sz="1100"/>
                    </a:p>
                  </a:txBody>
                  <a:tcPr marL="36000" marR="36000" anchor="ctr">
                    <a:lnL>
                      <a:noFill/>
                    </a:lnL>
                    <a:lnR w="19050" cap="flat" cmpd="sng" algn="ctr">
                      <a:solidFill>
                        <a:srgbClr val="5B9BD5">
                          <a:lumMod val="75000"/>
                        </a:srgb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646666025"/>
                  </a:ext>
                </a:extLst>
              </a:tr>
            </a:tbl>
          </a:graphicData>
        </a:graphic>
      </p:graphicFrame>
      <p:sp>
        <p:nvSpPr>
          <p:cNvPr id="42" name="Rectangle 25">
            <a:extLst>
              <a:ext uri="{FF2B5EF4-FFF2-40B4-BE49-F238E27FC236}">
                <a16:creationId xmlns:a16="http://schemas.microsoft.com/office/drawing/2014/main" id="{BA5B5587-882F-4CE2-96FB-F7CC19D6424A}"/>
              </a:ext>
            </a:extLst>
          </p:cNvPr>
          <p:cNvSpPr/>
          <p:nvPr/>
        </p:nvSpPr>
        <p:spPr>
          <a:xfrm>
            <a:off x="268681" y="2122497"/>
            <a:ext cx="6323038" cy="407344"/>
          </a:xfrm>
          <a:prstGeom prst="rect">
            <a:avLst/>
          </a:prstGeom>
          <a:solidFill>
            <a:sysClr val="window" lastClr="FFFFFF"/>
          </a:solidFill>
          <a:ln>
            <a:solidFill>
              <a:srgbClr val="00517E"/>
            </a:solidFill>
          </a:ln>
          <a:effectLst>
            <a:outerShdw blurRad="50800" dist="38100" dir="2700000" algn="tl" rotWithShape="0">
              <a:prstClr val="black">
                <a:alpha val="40000"/>
              </a:prstClr>
            </a:outerShdw>
          </a:effectLst>
        </p:spPr>
        <p:txBody>
          <a:bodyPr wrap="square" anchor="ctr">
            <a:noAutofit/>
          </a:bodyPr>
          <a:lstStyle/>
          <a:p>
            <a:pPr marL="0" marR="0" lvl="0" indent="0" algn="just" defTabSz="457200" eaLnBrk="1" fontAlgn="auto" latinLnBrk="0" hangingPunct="1">
              <a:lnSpc>
                <a:spcPct val="100000"/>
              </a:lnSpc>
              <a:spcBef>
                <a:spcPct val="20000"/>
              </a:spcBef>
              <a:spcAft>
                <a:spcPts val="0"/>
              </a:spcAft>
              <a:buClrTx/>
              <a:buSzTx/>
              <a:buFontTx/>
              <a:buNone/>
              <a:tabLst/>
              <a:defRPr/>
            </a:pPr>
            <a:r>
              <a:rPr kumimoji="0" lang="fr-FR" sz="1400" b="1" u="none" strike="noStrike" kern="0" cap="none" spc="0" normalizeH="0" baseline="0" noProof="0">
                <a:ln>
                  <a:noFill/>
                </a:ln>
                <a:effectLst/>
                <a:uLnTx/>
                <a:uFillTx/>
                <a:latin typeface="Segoe UI Light" panose="020B0502040204020203" pitchFamily="34" charset="0"/>
                <a:ea typeface="Calibri"/>
                <a:cs typeface="Segoe UI Light" panose="020B0502040204020203" pitchFamily="34" charset="0"/>
              </a:rPr>
              <a:t>Identifier et recenser les ressources disponibles dans les différentes filières du SAS</a:t>
            </a:r>
          </a:p>
        </p:txBody>
      </p:sp>
      <p:sp>
        <p:nvSpPr>
          <p:cNvPr id="3" name="Rectangle 2">
            <a:extLst>
              <a:ext uri="{FF2B5EF4-FFF2-40B4-BE49-F238E27FC236}">
                <a16:creationId xmlns:a16="http://schemas.microsoft.com/office/drawing/2014/main" id="{33141889-5685-49A7-B1E3-3F83308BD51A}"/>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4 : </a:t>
            </a:r>
            <a:r>
              <a:rPr lang="fr-FR" sz="1600" b="1">
                <a:solidFill>
                  <a:schemeClr val="tx1"/>
                </a:solidFill>
                <a:latin typeface="Segoe UI Light" panose="020B0502040204020203" pitchFamily="34" charset="0"/>
                <a:cs typeface="Segoe UI Light" panose="020B0502040204020203" pitchFamily="34" charset="0"/>
              </a:rPr>
              <a:t>Définir et mettre en place l’organisation interne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2" name="Rectangle : avec coins arrondis en diagonale 11">
            <a:extLst>
              <a:ext uri="{FF2B5EF4-FFF2-40B4-BE49-F238E27FC236}">
                <a16:creationId xmlns:a16="http://schemas.microsoft.com/office/drawing/2014/main" id="{79321D87-5423-4247-8238-6BF5BD75E8C4}"/>
              </a:ext>
            </a:extLst>
          </p:cNvPr>
          <p:cNvSpPr/>
          <p:nvPr/>
        </p:nvSpPr>
        <p:spPr>
          <a:xfrm rot="10800000" flipV="1">
            <a:off x="4093917" y="548086"/>
            <a:ext cx="2628000" cy="216000"/>
          </a:xfrm>
          <a:prstGeom prst="round2DiagRect">
            <a:avLst>
              <a:gd name="adj1" fmla="val 0"/>
              <a:gd name="adj2" fmla="val 50000"/>
            </a:avLst>
          </a:prstGeom>
          <a:solidFill>
            <a:srgbClr val="9DD4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spTree>
    <p:extLst>
      <p:ext uri="{BB962C8B-B14F-4D97-AF65-F5344CB8AC3E}">
        <p14:creationId xmlns:p14="http://schemas.microsoft.com/office/powerpoint/2010/main" val="134924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5 : </a:t>
            </a:r>
            <a:r>
              <a:rPr lang="fr-FR" sz="1600" b="1">
                <a:solidFill>
                  <a:schemeClr val="tx1"/>
                </a:solidFill>
                <a:latin typeface="Segoe UI Light" panose="020B0502040204020203" pitchFamily="34" charset="0"/>
                <a:cs typeface="Segoe UI Light" panose="020B0502040204020203" pitchFamily="34" charset="0"/>
              </a:rPr>
              <a:t>Préciser le parcours du patient et définir les processus associés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19580" y="3321449"/>
            <a:ext cx="6053098" cy="3647152"/>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1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L’organisation interne du SAS à l’échelle locale doit garantir un </a:t>
            </a:r>
            <a:r>
              <a:rPr kumimoji="0" lang="fr-FR" sz="1100" b="1" i="0" u="none"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fonctionnement fluide, grâce à des processus clairement établis permettant un parcours patient normé et fluide. </a:t>
            </a:r>
          </a:p>
          <a:p>
            <a:pPr marL="92075" marR="0" lvl="0" algn="just" defTabSz="457200" rtl="0" eaLnBrk="1" fontAlgn="auto" latinLnBrk="0" hangingPunct="1">
              <a:lnSpc>
                <a:spcPct val="100000"/>
              </a:lnSpc>
              <a:spcBef>
                <a:spcPct val="20000"/>
              </a:spcBef>
              <a:spcAft>
                <a:spcPts val="0"/>
              </a:spcAft>
              <a:buClrTx/>
              <a:buSzTx/>
              <a:buFontTx/>
              <a:buNone/>
              <a:tabLst/>
              <a:defRPr/>
            </a:pPr>
            <a:endParaRPr lang="fr-FR" sz="1100" b="1">
              <a:latin typeface="Segoe UI Light" panose="020B0502040204020203" pitchFamily="34" charset="0"/>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Principes inflexibles </a:t>
            </a:r>
            <a:r>
              <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 passages obligés ») </a:t>
            </a: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a:t>
            </a:r>
            <a:endParaRPr kumimoji="0" lang="fr-FR" sz="1100" b="1" i="1"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Tout appel bénéficie d’une régulation médicale par contact direct avec le médecin régulateur ou par validation par un médecin régulateur MRU ou MRG ;</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Pour toute demande urgente, l’usager contacte le SAS pour être mis en contact avec le Samu et la filière de l’Aide Médicale Urgente ;</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Pour tout besoin de soins non programmés, l’usager doit être incité à contacter en priorité son médecin traitant. Le recours au SAS intervient si le patient n’a pas trouvé de réponse à son besoin de consultation.</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Des processus permettent de requalifier un appel patient à tout moment, en basculant directement d’une filière à une autre pour répondre de la manière la plus pertinente au besoin du patient (exemple : basculement d’un appel de la filière MG vers AMU, ou inversement).</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La plateforme numérique du SAS donne de la visibilité sur l’organisation de la prise en charge des SNP tels qu’organisés par les CPTS.</a:t>
            </a:r>
          </a:p>
          <a:p>
            <a:pPr marL="365125" marR="0" lvl="0" indent="-182563"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L’articulation avec les CPTS constituées est à privilégier </a:t>
            </a:r>
            <a:r>
              <a:rPr lang="fr-FR" sz="1100" i="1">
                <a:latin typeface="Segoe UI Light" panose="020B0502040204020203" pitchFamily="34" charset="0"/>
                <a:cs typeface="Segoe UI Light" panose="020B0502040204020203" pitchFamily="34" charset="0"/>
              </a:rPr>
              <a:t>(voir fiche #2).</a:t>
            </a:r>
          </a:p>
          <a:p>
            <a:pPr marL="365125" indent="-182563" algn="just"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Rédaction de protocoles locaux de traitement des appels.</a:t>
            </a:r>
          </a:p>
          <a:p>
            <a:pPr marL="92075" marR="0" lvl="0" algn="just" defTabSz="457200" rtl="0" eaLnBrk="1" fontAlgn="auto" latinLnBrk="0" hangingPunct="1">
              <a:lnSpc>
                <a:spcPct val="100000"/>
              </a:lnSpc>
              <a:spcBef>
                <a:spcPct val="20000"/>
              </a:spcBef>
              <a:spcAft>
                <a:spcPts val="0"/>
              </a:spcAft>
              <a:buClrTx/>
              <a:buSzTx/>
              <a:buFontTx/>
              <a:buNone/>
              <a:tabLst/>
              <a:defRPr/>
            </a:pPr>
            <a:endPar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067258"/>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665353"/>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2253582"/>
            <a:ext cx="3279988" cy="461665"/>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D</a:t>
            </a:r>
            <a:r>
              <a:rPr kumimoji="0" lang="fr-FR" sz="1200" b="1" i="0" u="none" strike="noStrike" kern="1200" cap="none" spc="0" normalizeH="0" baseline="0">
                <a:ln>
                  <a:noFill/>
                </a:ln>
                <a:effectLst/>
                <a:uLnTx/>
                <a:uFillTx/>
                <a:latin typeface="Segoe UI Light" panose="020B0502040204020203" pitchFamily="34" charset="0"/>
                <a:cs typeface="Segoe UI Light" panose="020B0502040204020203" pitchFamily="34" charset="0"/>
              </a:rPr>
              <a:t>éfinir</a:t>
            </a: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 et cartographier les processus induits par le traitement d’un appel patient </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lnSpcReduction="10000"/>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Cartographie du parcours patient</a:t>
              </a:r>
            </a:p>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Protocoles de traitement des appels</a:t>
              </a:r>
            </a:p>
            <a:p>
              <a:pPr marL="185738" lvl="1" indent="-185738">
                <a:spcBef>
                  <a:spcPts val="600"/>
                </a:spcBef>
                <a:spcAft>
                  <a:spcPts val="600"/>
                </a:spcAft>
                <a:buClr>
                  <a:schemeClr val="tx1"/>
                </a:buClr>
                <a:buFont typeface="Arial" panose="020B0604020202020204" pitchFamily="34" charset="0"/>
                <a:buChar char="•"/>
              </a:pPr>
              <a:endParaRPr lang="fr-FR" sz="1200">
                <a:cs typeface="Segoe UI Light" panose="020B0502040204020203" pitchFamily="34" charset="0"/>
              </a:endParaRP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665353"/>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904161"/>
            <a:ext cx="3279988" cy="1074140"/>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SAMU</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ARM</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MRU - MRG</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Opérateurs SNP</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Médecins libéraux et organisations SNP</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7922224"/>
            <a:ext cx="3279988" cy="1006429"/>
          </a:xfrm>
          <a:prstGeom prst="rect">
            <a:avLst/>
          </a:prstGeom>
          <a:noFill/>
        </p:spPr>
        <p:txBody>
          <a:bodyPr wrap="square" rtlCol="0">
            <a:spAutoFit/>
          </a:bodyPr>
          <a:lstStyle/>
          <a:p>
            <a:pPr marL="263525" indent="-171450" defTabSz="457200">
              <a:spcBef>
                <a:spcPct val="20000"/>
              </a:spcBef>
              <a:buFont typeface="Arial" panose="020B0604020202020204" pitchFamily="34" charset="0"/>
              <a:buChar char="•"/>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Réalisation de réunions de travail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Intégration des CPTS et organisations existantes dans les processus du SAS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Ateliers de travail sur la formalisation des processus / protocoles de traitement des appels</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640204"/>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640204"/>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3008997"/>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Décrire </a:t>
            </a:r>
            <a:r>
              <a:rPr lang="fr-FR" sz="1600" spc="0">
                <a:solidFill>
                  <a:srgbClr val="174BA3"/>
                </a:solidFill>
                <a:latin typeface="Segoe UI Light" panose="020B0502040204020203" pitchFamily="34" charset="0"/>
                <a:cs typeface="Segoe UI Light" panose="020B0502040204020203" pitchFamily="34" charset="0"/>
              </a:rPr>
              <a:t>les parcours et processus de traitement des appels</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3" name="Rectangle : avec coins arrondis en diagonale 2">
            <a:extLst>
              <a:ext uri="{FF2B5EF4-FFF2-40B4-BE49-F238E27FC236}">
                <a16:creationId xmlns:a16="http://schemas.microsoft.com/office/drawing/2014/main" id="{0B977F8C-5861-43DF-8B98-B20D3571576F}"/>
              </a:ext>
            </a:extLst>
          </p:cNvPr>
          <p:cNvSpPr/>
          <p:nvPr/>
        </p:nvSpPr>
        <p:spPr>
          <a:xfrm rot="10800000" flipV="1">
            <a:off x="4108800" y="558202"/>
            <a:ext cx="2628000" cy="216000"/>
          </a:xfrm>
          <a:prstGeom prst="round2DiagRect">
            <a:avLst>
              <a:gd name="adj1" fmla="val 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spTree>
    <p:extLst>
      <p:ext uri="{BB962C8B-B14F-4D97-AF65-F5344CB8AC3E}">
        <p14:creationId xmlns:p14="http://schemas.microsoft.com/office/powerpoint/2010/main" val="115670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Définir les processus adaptés en lien avec les parcours usagers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7" name="Rectangle 6">
            <a:extLst>
              <a:ext uri="{FF2B5EF4-FFF2-40B4-BE49-F238E27FC236}">
                <a16:creationId xmlns:a16="http://schemas.microsoft.com/office/drawing/2014/main" id="{FD1CB077-AE1A-44F4-975A-FB89F1F485A5}"/>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5 : </a:t>
            </a:r>
            <a:r>
              <a:rPr lang="fr-FR" sz="1600" b="1">
                <a:solidFill>
                  <a:schemeClr val="tx1"/>
                </a:solidFill>
                <a:latin typeface="Segoe UI Light" panose="020B0502040204020203" pitchFamily="34" charset="0"/>
                <a:cs typeface="Segoe UI Light" panose="020B0502040204020203" pitchFamily="34" charset="0"/>
              </a:rPr>
              <a:t>Préciser le parcours du patient et définir les processus associés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id="{047B8165-A219-4F06-B7C8-FB52D9F18796}"/>
              </a:ext>
            </a:extLst>
          </p:cNvPr>
          <p:cNvSpPr/>
          <p:nvPr/>
        </p:nvSpPr>
        <p:spPr>
          <a:xfrm>
            <a:off x="434795" y="2141122"/>
            <a:ext cx="6156925" cy="2031325"/>
          </a:xfrm>
          <a:prstGeom prst="rect">
            <a:avLst/>
          </a:prstGeom>
          <a:noFill/>
        </p:spPr>
        <p:txBody>
          <a:bodyPr wrap="square">
            <a:spAutoFit/>
          </a:bodyPr>
          <a:lstStyle/>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Faire l’inventaire des acteurs à mobiliser pour la définition des processus</a:t>
            </a:r>
            <a:r>
              <a:rPr lang="fr-FR" sz="900">
                <a:solidFill>
                  <a:schemeClr val="tx2"/>
                </a:solidFill>
                <a:latin typeface="Segoe UI Light" panose="020B0502040204020203" pitchFamily="34" charset="0"/>
                <a:cs typeface="Segoe UI Light" panose="020B0502040204020203" pitchFamily="34" charset="0"/>
              </a:rPr>
              <a:t> </a:t>
            </a:r>
          </a:p>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Réunir les acteurs sous forme de groupe de travail</a:t>
            </a:r>
          </a:p>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Définir les rôles (cf. ci-dessous) et objectifs des acteurs du SAS </a:t>
            </a:r>
          </a:p>
          <a:p>
            <a:pPr marL="342900" indent="-342900" algn="just">
              <a:buFont typeface="Arial" panose="020B0604020202020204" pitchFamily="34" charset="0"/>
              <a:buChar char="•"/>
            </a:pPr>
            <a:endParaRPr lang="fr-FR" sz="900" b="1">
              <a:solidFill>
                <a:schemeClr val="tx2"/>
              </a:solidFill>
              <a:latin typeface="Segoe UI Light" panose="020B0502040204020203" pitchFamily="34" charset="0"/>
              <a:cs typeface="Segoe UI Light" panose="020B0502040204020203" pitchFamily="34" charset="0"/>
            </a:endParaRPr>
          </a:p>
          <a:p>
            <a:pPr marL="171450" indent="-171450" algn="just">
              <a:buFont typeface="Arial" panose="020B0604020202020204" pitchFamily="34" charset="0"/>
              <a:buChar char="•"/>
            </a:pPr>
            <a:r>
              <a:rPr lang="fr-FR" sz="900">
                <a:latin typeface="Segoe UI Light" panose="020B0502040204020203" pitchFamily="34" charset="0"/>
                <a:cs typeface="Segoe UI Light" panose="020B0502040204020203" pitchFamily="34" charset="0"/>
              </a:rPr>
              <a:t>L’ARM (N1) assure </a:t>
            </a:r>
            <a:r>
              <a:rPr lang="fr-FR" sz="900">
                <a:solidFill>
                  <a:schemeClr val="tx2"/>
                </a:solidFill>
                <a:latin typeface="Segoe UI Light" panose="020B0502040204020203" pitchFamily="34" charset="0"/>
                <a:cs typeface="Segoe UI Light" panose="020B0502040204020203" pitchFamily="34" charset="0"/>
              </a:rPr>
              <a:t>le 1er niveau de régulation avec la mission au sein du front office d’accueillir, qualifier et transmettre la demande. Il a pour objectif de réaliser un tri et une orientation très rapides </a:t>
            </a:r>
            <a:r>
              <a:rPr lang="fr-FR" sz="900">
                <a:latin typeface="Segoe UI Light" panose="020B0502040204020203" pitchFamily="34" charset="0"/>
                <a:cs typeface="Segoe UI Light" panose="020B0502040204020203" pitchFamily="34" charset="0"/>
              </a:rPr>
              <a:t>vers la filière adéquate (AMU, MG,…)</a:t>
            </a:r>
          </a:p>
          <a:p>
            <a:pPr marL="171450" indent="-171450" algn="just">
              <a:buFont typeface="Arial" panose="020B0604020202020204" pitchFamily="34" charset="0"/>
              <a:buChar char="•"/>
            </a:pPr>
            <a:r>
              <a:rPr lang="fr-FR" sz="900">
                <a:solidFill>
                  <a:schemeClr val="tx2"/>
                </a:solidFill>
                <a:latin typeface="Segoe UI Light" panose="020B0502040204020203" pitchFamily="34" charset="0"/>
                <a:cs typeface="Segoe UI Light" panose="020B0502040204020203" pitchFamily="34" charset="0"/>
              </a:rPr>
              <a:t>L’ARM (N2) de l’AMU reçoit les </a:t>
            </a:r>
            <a:r>
              <a:rPr lang="fr-FR" sz="900">
                <a:latin typeface="Segoe UI Light" panose="020B0502040204020203" pitchFamily="34" charset="0"/>
                <a:cs typeface="Segoe UI Light" panose="020B0502040204020203" pitchFamily="34" charset="0"/>
              </a:rPr>
              <a:t>appels transférés par l’ARM (N1)</a:t>
            </a:r>
            <a:r>
              <a:rPr lang="fr-FR" sz="900">
                <a:solidFill>
                  <a:schemeClr val="tx2"/>
                </a:solidFill>
                <a:latin typeface="Segoe UI Light" panose="020B0502040204020203" pitchFamily="34" charset="0"/>
                <a:cs typeface="Segoe UI Light" panose="020B0502040204020203" pitchFamily="34" charset="0"/>
              </a:rPr>
              <a:t>, complète les informations et transmet au médecin régulateur urgentiste (MRU).</a:t>
            </a:r>
          </a:p>
          <a:p>
            <a:pPr marL="171450" indent="-171450" algn="just">
              <a:buFont typeface="Arial" panose="020B0604020202020204" pitchFamily="34" charset="0"/>
              <a:buChar char="•"/>
            </a:pPr>
            <a:r>
              <a:rPr lang="fr-FR" sz="900">
                <a:solidFill>
                  <a:schemeClr val="tx2"/>
                </a:solidFill>
                <a:latin typeface="Segoe UI Light" panose="020B0502040204020203" pitchFamily="34" charset="0"/>
                <a:cs typeface="Segoe UI Light" panose="020B0502040204020203" pitchFamily="34" charset="0"/>
              </a:rPr>
              <a:t>L’OSNP reçoit les appels </a:t>
            </a:r>
            <a:r>
              <a:rPr lang="fr-FR" sz="900">
                <a:latin typeface="Segoe UI Light" panose="020B0502040204020203" pitchFamily="34" charset="0"/>
                <a:cs typeface="Segoe UI Light" panose="020B0502040204020203" pitchFamily="34" charset="0"/>
              </a:rPr>
              <a:t>transférés par l’ARM (N1) pour </a:t>
            </a:r>
            <a:r>
              <a:rPr lang="fr-FR" sz="900">
                <a:solidFill>
                  <a:schemeClr val="tx2"/>
                </a:solidFill>
                <a:latin typeface="Segoe UI Light" panose="020B0502040204020203" pitchFamily="34" charset="0"/>
                <a:cs typeface="Segoe UI Light" panose="020B0502040204020203" pitchFamily="34" charset="0"/>
              </a:rPr>
              <a:t>les SNP, priorise et transmet au médecin régulateur généraliste (MRG).</a:t>
            </a:r>
          </a:p>
          <a:p>
            <a:pPr marL="171450" indent="-171450" algn="just">
              <a:buFont typeface="Arial" panose="020B0604020202020204" pitchFamily="34" charset="0"/>
              <a:buChar char="•"/>
            </a:pPr>
            <a:r>
              <a:rPr lang="fr-FR" sz="900">
                <a:solidFill>
                  <a:schemeClr val="tx2"/>
                </a:solidFill>
                <a:latin typeface="Segoe UI Light" panose="020B0502040204020203" pitchFamily="34" charset="0"/>
                <a:cs typeface="Segoe UI Light" panose="020B0502040204020203" pitchFamily="34" charset="0"/>
              </a:rPr>
              <a:t>Le médecin régulateur urgentiste (MRU) reçoit et traite les appels de la filière AMU, dont les appels pour urgence vitale </a:t>
            </a:r>
            <a:r>
              <a:rPr lang="fr-FR" sz="900">
                <a:latin typeface="Segoe UI Light" panose="020B0502040204020203" pitchFamily="34" charset="0"/>
                <a:cs typeface="Segoe UI Light" panose="020B0502040204020203" pitchFamily="34" charset="0"/>
              </a:rPr>
              <a:t>ou fonctionnelle </a:t>
            </a:r>
            <a:r>
              <a:rPr lang="fr-FR" sz="900">
                <a:solidFill>
                  <a:schemeClr val="tx2"/>
                </a:solidFill>
                <a:latin typeface="Segoe UI Light" panose="020B0502040204020203" pitchFamily="34" charset="0"/>
                <a:cs typeface="Segoe UI Light" panose="020B0502040204020203" pitchFamily="34" charset="0"/>
              </a:rPr>
              <a:t>en priorité.</a:t>
            </a:r>
          </a:p>
          <a:p>
            <a:pPr marL="171450" indent="-171450" algn="just">
              <a:buFont typeface="Arial" panose="020B0604020202020204" pitchFamily="34" charset="0"/>
              <a:buChar char="•"/>
            </a:pPr>
            <a:r>
              <a:rPr lang="fr-FR" sz="900">
                <a:solidFill>
                  <a:schemeClr val="tx2"/>
                </a:solidFill>
                <a:latin typeface="Segoe UI Light" panose="020B0502040204020203" pitchFamily="34" charset="0"/>
                <a:cs typeface="Segoe UI Light" panose="020B0502040204020203" pitchFamily="34" charset="0"/>
              </a:rPr>
              <a:t>Le médecin régulateur généraliste (MRG) apporte une réponse médicale adaptée aux besoins du patient ne relevant pas de la filière AMU (conseil médical, prescription, orientation vers MT, etc.)</a:t>
            </a:r>
          </a:p>
        </p:txBody>
      </p:sp>
      <p:sp>
        <p:nvSpPr>
          <p:cNvPr id="16" name="Flèche : pentagone 15">
            <a:extLst>
              <a:ext uri="{FF2B5EF4-FFF2-40B4-BE49-F238E27FC236}">
                <a16:creationId xmlns:a16="http://schemas.microsoft.com/office/drawing/2014/main" id="{0D564690-BD27-427E-AB28-4C5C83DE8C4E}"/>
              </a:ext>
            </a:extLst>
          </p:cNvPr>
          <p:cNvSpPr/>
          <p:nvPr/>
        </p:nvSpPr>
        <p:spPr>
          <a:xfrm>
            <a:off x="558544" y="1859980"/>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Mobiliser les acteurs</a:t>
            </a:r>
          </a:p>
        </p:txBody>
      </p:sp>
      <p:sp>
        <p:nvSpPr>
          <p:cNvPr id="17" name="Flèche : chevron 16">
            <a:extLst>
              <a:ext uri="{FF2B5EF4-FFF2-40B4-BE49-F238E27FC236}">
                <a16:creationId xmlns:a16="http://schemas.microsoft.com/office/drawing/2014/main" id="{361AEB01-9104-474E-9D9A-A7DA61659152}"/>
              </a:ext>
            </a:extLst>
          </p:cNvPr>
          <p:cNvSpPr/>
          <p:nvPr/>
        </p:nvSpPr>
        <p:spPr>
          <a:xfrm>
            <a:off x="558545" y="694179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Formaliser des processus internes adaptés</a:t>
            </a:r>
          </a:p>
        </p:txBody>
      </p:sp>
      <p:sp>
        <p:nvSpPr>
          <p:cNvPr id="23" name="Ellipse 22">
            <a:extLst>
              <a:ext uri="{FF2B5EF4-FFF2-40B4-BE49-F238E27FC236}">
                <a16:creationId xmlns:a16="http://schemas.microsoft.com/office/drawing/2014/main" id="{CCE9F4FF-EB4B-47E6-B59C-6865B9C55600}"/>
              </a:ext>
            </a:extLst>
          </p:cNvPr>
          <p:cNvSpPr/>
          <p:nvPr/>
        </p:nvSpPr>
        <p:spPr>
          <a:xfrm>
            <a:off x="344698" y="183274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24" name="Ellipse 23">
            <a:extLst>
              <a:ext uri="{FF2B5EF4-FFF2-40B4-BE49-F238E27FC236}">
                <a16:creationId xmlns:a16="http://schemas.microsoft.com/office/drawing/2014/main" id="{0BA11313-3BE4-41A4-B3A7-F4BA1C1ABBCD}"/>
              </a:ext>
            </a:extLst>
          </p:cNvPr>
          <p:cNvSpPr/>
          <p:nvPr/>
        </p:nvSpPr>
        <p:spPr>
          <a:xfrm>
            <a:off x="344698" y="691479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5" name="Flèche : chevron 24">
            <a:extLst>
              <a:ext uri="{FF2B5EF4-FFF2-40B4-BE49-F238E27FC236}">
                <a16:creationId xmlns:a16="http://schemas.microsoft.com/office/drawing/2014/main" id="{733B9CF0-D5CD-4ADB-A292-CAFFE6125772}"/>
              </a:ext>
            </a:extLst>
          </p:cNvPr>
          <p:cNvSpPr/>
          <p:nvPr/>
        </p:nvSpPr>
        <p:spPr>
          <a:xfrm>
            <a:off x="558545" y="439100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Mettre en place les protocoles de traitement des appels</a:t>
            </a:r>
          </a:p>
        </p:txBody>
      </p:sp>
      <p:sp>
        <p:nvSpPr>
          <p:cNvPr id="26" name="Rectangle 25">
            <a:extLst>
              <a:ext uri="{FF2B5EF4-FFF2-40B4-BE49-F238E27FC236}">
                <a16:creationId xmlns:a16="http://schemas.microsoft.com/office/drawing/2014/main" id="{05DCD225-982C-4860-917F-2455E0C41802}"/>
              </a:ext>
            </a:extLst>
          </p:cNvPr>
          <p:cNvSpPr/>
          <p:nvPr/>
        </p:nvSpPr>
        <p:spPr>
          <a:xfrm>
            <a:off x="434795" y="4756714"/>
            <a:ext cx="6223420" cy="1892826"/>
          </a:xfrm>
          <a:prstGeom prst="rect">
            <a:avLst/>
          </a:prstGeom>
        </p:spPr>
        <p:txBody>
          <a:bodyPr wrap="square">
            <a:spAutoFit/>
          </a:bodyPr>
          <a:lstStyle/>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Définir le protocole de qualification de la demande </a:t>
            </a:r>
            <a:r>
              <a:rPr lang="fr-FR" sz="900">
                <a:solidFill>
                  <a:schemeClr val="tx2"/>
                </a:solidFill>
                <a:latin typeface="Segoe UI Light" panose="020B0502040204020203" pitchFamily="34" charset="0"/>
                <a:cs typeface="Segoe UI Light" panose="020B0502040204020203" pitchFamily="34" charset="0"/>
              </a:rPr>
              <a:t>(urgence vitale, </a:t>
            </a:r>
            <a:r>
              <a:rPr lang="fr-FR" sz="900">
                <a:latin typeface="Segoe UI Light" panose="020B0502040204020203" pitchFamily="34" charset="0"/>
                <a:cs typeface="Segoe UI Light" panose="020B0502040204020203" pitchFamily="34" charset="0"/>
              </a:rPr>
              <a:t>fonctionnelle ou besoin de SNP), </a:t>
            </a:r>
            <a:r>
              <a:rPr lang="fr-FR" sz="900" b="1">
                <a:latin typeface="Segoe UI Light" panose="020B0502040204020203" pitchFamily="34" charset="0"/>
                <a:cs typeface="Segoe UI Light" panose="020B0502040204020203" pitchFamily="34" charset="0"/>
              </a:rPr>
              <a:t>si </a:t>
            </a:r>
            <a:r>
              <a:rPr lang="fr-FR" sz="900" b="1">
                <a:solidFill>
                  <a:schemeClr val="tx2"/>
                </a:solidFill>
                <a:latin typeface="Segoe UI Light" panose="020B0502040204020203" pitchFamily="34" charset="0"/>
                <a:cs typeface="Segoe UI Light" panose="020B0502040204020203" pitchFamily="34" charset="0"/>
              </a:rPr>
              <a:t>le principe de protocoles locaux est retenu</a:t>
            </a:r>
            <a:r>
              <a:rPr lang="fr-FR" sz="900">
                <a:solidFill>
                  <a:schemeClr val="tx2"/>
                </a:solidFill>
                <a:latin typeface="Segoe UI Light" panose="020B0502040204020203" pitchFamily="34" charset="0"/>
                <a:cs typeface="Segoe UI Light" panose="020B0502040204020203" pitchFamily="34" charset="0"/>
              </a:rPr>
              <a:t>, en réduisant au maximum le nombre </a:t>
            </a:r>
            <a:r>
              <a:rPr lang="fr-FR" sz="900">
                <a:latin typeface="Segoe UI Light" panose="020B0502040204020203" pitchFamily="34" charset="0"/>
                <a:cs typeface="Segoe UI Light" panose="020B0502040204020203" pitchFamily="34" charset="0"/>
              </a:rPr>
              <a:t>de questions et en conformité avec le Guide d’Aide à la Régulation Médicale SFMU et les recommandations de bonne pratique de l’HAS de 2011 et 2020;</a:t>
            </a:r>
          </a:p>
          <a:p>
            <a:pPr marL="342900" indent="-342900" algn="just">
              <a:buFont typeface="+mj-lt"/>
              <a:buAutoNum type="arabicPeriod"/>
            </a:pPr>
            <a:r>
              <a:rPr lang="fr-FR" sz="900" b="1">
                <a:latin typeface="Segoe UI Light" panose="020B0502040204020203" pitchFamily="34" charset="0"/>
                <a:cs typeface="Segoe UI Light" panose="020B0502040204020203" pitchFamily="34" charset="0"/>
              </a:rPr>
              <a:t>Définir précisément la gestion des appels P0, relevant d’une urgence vitale.</a:t>
            </a:r>
          </a:p>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Préciser pour chaque niveau </a:t>
            </a:r>
            <a:r>
              <a:rPr lang="fr-FR" sz="900">
                <a:solidFill>
                  <a:schemeClr val="tx2"/>
                </a:solidFill>
                <a:latin typeface="Segoe UI Light" panose="020B0502040204020203" pitchFamily="34" charset="0"/>
                <a:cs typeface="Segoe UI Light" panose="020B0502040204020203" pitchFamily="34" charset="0"/>
              </a:rPr>
              <a:t>(1</a:t>
            </a:r>
            <a:r>
              <a:rPr lang="fr-FR" sz="900" baseline="30000">
                <a:solidFill>
                  <a:schemeClr val="tx2"/>
                </a:solidFill>
                <a:latin typeface="Segoe UI Light" panose="020B0502040204020203" pitchFamily="34" charset="0"/>
                <a:cs typeface="Segoe UI Light" panose="020B0502040204020203" pitchFamily="34" charset="0"/>
              </a:rPr>
              <a:t>er</a:t>
            </a:r>
            <a:r>
              <a:rPr lang="fr-FR" sz="900">
                <a:solidFill>
                  <a:schemeClr val="tx2"/>
                </a:solidFill>
                <a:latin typeface="Segoe UI Light" panose="020B0502040204020203" pitchFamily="34" charset="0"/>
                <a:cs typeface="Segoe UI Light" panose="020B0502040204020203" pitchFamily="34" charset="0"/>
              </a:rPr>
              <a:t> décroché, filière MG et filière AMU)</a:t>
            </a:r>
            <a:r>
              <a:rPr lang="fr-FR" sz="900" b="1">
                <a:solidFill>
                  <a:schemeClr val="tx2"/>
                </a:solidFill>
                <a:latin typeface="Segoe UI Light" panose="020B0502040204020203" pitchFamily="34" charset="0"/>
                <a:cs typeface="Segoe UI Light" panose="020B0502040204020203" pitchFamily="34" charset="0"/>
              </a:rPr>
              <a:t> le protocole </a:t>
            </a:r>
            <a:r>
              <a:rPr lang="fr-FR" sz="900">
                <a:solidFill>
                  <a:schemeClr val="tx2"/>
                </a:solidFill>
                <a:latin typeface="Segoe UI Light" panose="020B0502040204020203" pitchFamily="34" charset="0"/>
                <a:cs typeface="Segoe UI Light" panose="020B0502040204020203" pitchFamily="34" charset="0"/>
              </a:rPr>
              <a:t>de traitement des appels, en s’assurant de son efficacité et des conditions de redirection des appels en fonction des réponses apportées par le demandeur</a:t>
            </a:r>
          </a:p>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Faire valider ces protocoles par la gouvernance </a:t>
            </a:r>
            <a:r>
              <a:rPr lang="fr-FR" sz="900" b="1">
                <a:latin typeface="Segoe UI Light" panose="020B0502040204020203" pitchFamily="34" charset="0"/>
                <a:cs typeface="Segoe UI Light" panose="020B0502040204020203" pitchFamily="34" charset="0"/>
              </a:rPr>
              <a:t>du SAS</a:t>
            </a:r>
            <a:r>
              <a:rPr lang="fr-FR" sz="900">
                <a:latin typeface="Segoe UI Light" panose="020B0502040204020203" pitchFamily="34" charset="0"/>
                <a:cs typeface="Segoe UI Light" panose="020B0502040204020203" pitchFamily="34" charset="0"/>
              </a:rPr>
              <a:t> (filières AMU et MG), </a:t>
            </a:r>
            <a:r>
              <a:rPr lang="fr-FR" sz="900">
                <a:solidFill>
                  <a:schemeClr val="tx2"/>
                </a:solidFill>
                <a:latin typeface="Segoe UI Light" panose="020B0502040204020203" pitchFamily="34" charset="0"/>
                <a:cs typeface="Segoe UI Light" panose="020B0502040204020203" pitchFamily="34" charset="0"/>
              </a:rPr>
              <a:t>en s’assurant de répondre aux questions structurantes :</a:t>
            </a:r>
          </a:p>
          <a:p>
            <a:pPr marL="800100" lvl="1" indent="-342900" algn="just">
              <a:buFont typeface="Courier New" panose="02070309020205020404" pitchFamily="49" charset="0"/>
              <a:buChar char="o"/>
            </a:pPr>
            <a:r>
              <a:rPr lang="fr-FR" sz="900">
                <a:solidFill>
                  <a:schemeClr val="tx2"/>
                </a:solidFill>
                <a:latin typeface="Segoe UI Light" panose="020B0502040204020203" pitchFamily="34" charset="0"/>
                <a:cs typeface="Segoe UI Light" panose="020B0502040204020203" pitchFamily="34" charset="0"/>
              </a:rPr>
              <a:t>Ces protocoles sont-ils en phase avec les grands principes du SAS et les objectifs du service à délivrer ? </a:t>
            </a:r>
          </a:p>
          <a:p>
            <a:pPr marL="800100" lvl="1" indent="-342900" algn="just">
              <a:buFont typeface="Courier New" panose="02070309020205020404" pitchFamily="49" charset="0"/>
              <a:buChar char="o"/>
            </a:pPr>
            <a:r>
              <a:rPr lang="fr-FR" sz="900">
                <a:solidFill>
                  <a:schemeClr val="tx2"/>
                </a:solidFill>
                <a:latin typeface="Segoe UI Light" panose="020B0502040204020203" pitchFamily="34" charset="0"/>
                <a:cs typeface="Segoe UI Light" panose="020B0502040204020203" pitchFamily="34" charset="0"/>
              </a:rPr>
              <a:t>Les protocoles permettent-ils d’assurer un service de qualité suffisante pour les usagers ?</a:t>
            </a:r>
          </a:p>
          <a:p>
            <a:pPr marL="800100" lvl="1" indent="-342900" algn="just">
              <a:buFont typeface="Courier New" panose="02070309020205020404" pitchFamily="49" charset="0"/>
              <a:buChar char="o"/>
            </a:pPr>
            <a:r>
              <a:rPr lang="fr-FR" sz="900">
                <a:solidFill>
                  <a:schemeClr val="tx2"/>
                </a:solidFill>
                <a:latin typeface="Segoe UI Light" panose="020B0502040204020203" pitchFamily="34" charset="0"/>
                <a:cs typeface="Segoe UI Light" panose="020B0502040204020203" pitchFamily="34" charset="0"/>
              </a:rPr>
              <a:t>Ces protocoles sont-ils adaptés aux filières et partenaires du SAS ?</a:t>
            </a:r>
          </a:p>
          <a:p>
            <a:pPr marL="800100" lvl="1" indent="-342900" algn="just">
              <a:buFont typeface="Courier New" panose="02070309020205020404" pitchFamily="49" charset="0"/>
              <a:buChar char="o"/>
            </a:pPr>
            <a:r>
              <a:rPr lang="fr-FR" sz="900">
                <a:solidFill>
                  <a:schemeClr val="tx2"/>
                </a:solidFill>
                <a:latin typeface="Segoe UI Light" panose="020B0502040204020203" pitchFamily="34" charset="0"/>
                <a:cs typeface="Segoe UI Light" panose="020B0502040204020203" pitchFamily="34" charset="0"/>
              </a:rPr>
              <a:t>Quel impact ont ces protocoles en termes de gouvernance entre les différents acteurs ?</a:t>
            </a:r>
          </a:p>
        </p:txBody>
      </p:sp>
      <p:sp>
        <p:nvSpPr>
          <p:cNvPr id="27" name="Ellipse 26">
            <a:extLst>
              <a:ext uri="{FF2B5EF4-FFF2-40B4-BE49-F238E27FC236}">
                <a16:creationId xmlns:a16="http://schemas.microsoft.com/office/drawing/2014/main" id="{8FE0D36F-C0C1-4D08-A2FE-A7D7479C88D0}"/>
              </a:ext>
            </a:extLst>
          </p:cNvPr>
          <p:cNvSpPr/>
          <p:nvPr/>
        </p:nvSpPr>
        <p:spPr>
          <a:xfrm>
            <a:off x="344698" y="436400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8" name="Flèche : chevron 27">
            <a:extLst>
              <a:ext uri="{FF2B5EF4-FFF2-40B4-BE49-F238E27FC236}">
                <a16:creationId xmlns:a16="http://schemas.microsoft.com/office/drawing/2014/main" id="{48B7F988-74C9-4E59-B333-D9B211D0725E}"/>
              </a:ext>
            </a:extLst>
          </p:cNvPr>
          <p:cNvSpPr/>
          <p:nvPr/>
        </p:nvSpPr>
        <p:spPr>
          <a:xfrm>
            <a:off x="558545" y="825671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Définir des protocoles de redirection vers les partenaires externes</a:t>
            </a:r>
          </a:p>
        </p:txBody>
      </p:sp>
      <p:sp>
        <p:nvSpPr>
          <p:cNvPr id="31" name="Ellipse 30">
            <a:extLst>
              <a:ext uri="{FF2B5EF4-FFF2-40B4-BE49-F238E27FC236}">
                <a16:creationId xmlns:a16="http://schemas.microsoft.com/office/drawing/2014/main" id="{8F888FA0-9D16-4FD9-8E4D-0E84690C6A08}"/>
              </a:ext>
            </a:extLst>
          </p:cNvPr>
          <p:cNvSpPr/>
          <p:nvPr/>
        </p:nvSpPr>
        <p:spPr>
          <a:xfrm>
            <a:off x="344698" y="822971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4</a:t>
            </a:r>
          </a:p>
        </p:txBody>
      </p:sp>
      <p:sp>
        <p:nvSpPr>
          <p:cNvPr id="37" name="Rectangle 36">
            <a:extLst>
              <a:ext uri="{FF2B5EF4-FFF2-40B4-BE49-F238E27FC236}">
                <a16:creationId xmlns:a16="http://schemas.microsoft.com/office/drawing/2014/main" id="{02567EE3-92BF-411C-90A5-B8FE2940DD49}"/>
              </a:ext>
            </a:extLst>
          </p:cNvPr>
          <p:cNvSpPr/>
          <p:nvPr/>
        </p:nvSpPr>
        <p:spPr>
          <a:xfrm>
            <a:off x="368301" y="7234659"/>
            <a:ext cx="6223420" cy="646331"/>
          </a:xfrm>
          <a:prstGeom prst="rect">
            <a:avLst/>
          </a:prstGeom>
        </p:spPr>
        <p:txBody>
          <a:bodyPr wrap="square">
            <a:spAutoFit/>
          </a:bodyPr>
          <a:lstStyle/>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S’assurer du fonctionnement et de la qualité de chaque processus </a:t>
            </a:r>
            <a:r>
              <a:rPr lang="fr-FR" sz="900">
                <a:solidFill>
                  <a:schemeClr val="tx2"/>
                </a:solidFill>
                <a:latin typeface="Segoe UI Light" panose="020B0502040204020203" pitchFamily="34" charset="0"/>
                <a:cs typeface="Segoe UI Light" panose="020B0502040204020203" pitchFamily="34" charset="0"/>
              </a:rPr>
              <a:t>(application du protocole, transfert des demandes et appels vers les acteurs concernés…)</a:t>
            </a:r>
          </a:p>
          <a:p>
            <a:pPr marL="342900" indent="-342900" algn="just">
              <a:buFont typeface="+mj-lt"/>
              <a:buAutoNum type="arabicPeriod"/>
            </a:pPr>
            <a:r>
              <a:rPr lang="fr-FR" sz="900" b="1">
                <a:solidFill>
                  <a:schemeClr val="tx2"/>
                </a:solidFill>
                <a:latin typeface="Segoe UI Light" panose="020B0502040204020203" pitchFamily="34" charset="0"/>
                <a:cs typeface="Segoe UI Light" panose="020B0502040204020203" pitchFamily="34" charset="0"/>
              </a:rPr>
              <a:t>S’assurer pour la régulation médicale à distance que les outils sont suffisants et qu’elle suive les recommandations édictées par la HAS en 2011 </a:t>
            </a:r>
            <a:r>
              <a:rPr lang="fr-FR" sz="900">
                <a:solidFill>
                  <a:schemeClr val="tx2"/>
                </a:solidFill>
                <a:latin typeface="Segoe UI Light" panose="020B0502040204020203" pitchFamily="34" charset="0"/>
                <a:cs typeface="Segoe UI Light" panose="020B0502040204020203" pitchFamily="34" charset="0"/>
              </a:rPr>
              <a:t>(accessibilité aux DRM, enregistrement des appels…)</a:t>
            </a:r>
          </a:p>
        </p:txBody>
      </p:sp>
      <p:sp>
        <p:nvSpPr>
          <p:cNvPr id="38" name="Rectangle 37">
            <a:extLst>
              <a:ext uri="{FF2B5EF4-FFF2-40B4-BE49-F238E27FC236}">
                <a16:creationId xmlns:a16="http://schemas.microsoft.com/office/drawing/2014/main" id="{55710A9A-44A7-49BA-AED0-B1273E5FA9FA}"/>
              </a:ext>
            </a:extLst>
          </p:cNvPr>
          <p:cNvSpPr/>
          <p:nvPr/>
        </p:nvSpPr>
        <p:spPr>
          <a:xfrm>
            <a:off x="368301" y="8577759"/>
            <a:ext cx="6223420" cy="507831"/>
          </a:xfrm>
          <a:prstGeom prst="rect">
            <a:avLst/>
          </a:prstGeom>
        </p:spPr>
        <p:txBody>
          <a:bodyPr wrap="square">
            <a:spAutoFit/>
          </a:bodyPr>
          <a:lstStyle/>
          <a:p>
            <a:pPr algn="just"/>
            <a:r>
              <a:rPr lang="fr-FR" sz="900" b="1">
                <a:solidFill>
                  <a:schemeClr val="tx2"/>
                </a:solidFill>
                <a:latin typeface="Segoe UI Light" panose="020B0502040204020203" pitchFamily="34" charset="0"/>
                <a:cs typeface="Segoe UI Light" panose="020B0502040204020203" pitchFamily="34" charset="0"/>
              </a:rPr>
              <a:t>En fonction du choix de participation des professionnels de santé au SAS, la redirection pourra être réalisée vers les CPTS, MSP, CDS … par téléphone à partir des informations renseignées sur la plateforme. Pour les autres partenaires comme le SIS par exemple, les protocoles mis en place au niveau territorial persistent malgré la mise en place du SAS. </a:t>
            </a:r>
            <a:endParaRPr lang="fr-FR" sz="900">
              <a:solidFill>
                <a:schemeClr val="tx2"/>
              </a:solidFill>
              <a:highlight>
                <a:srgbClr val="FFFF00"/>
              </a:highlight>
              <a:latin typeface="Segoe UI Light" panose="020B0502040204020203" pitchFamily="34" charset="0"/>
              <a:cs typeface="Segoe UI Light" panose="020B0502040204020203" pitchFamily="34" charset="0"/>
            </a:endParaRPr>
          </a:p>
        </p:txBody>
      </p:sp>
      <p:sp>
        <p:nvSpPr>
          <p:cNvPr id="32" name="Rectangle : avec coins arrondis en diagonale 31">
            <a:extLst>
              <a:ext uri="{FF2B5EF4-FFF2-40B4-BE49-F238E27FC236}">
                <a16:creationId xmlns:a16="http://schemas.microsoft.com/office/drawing/2014/main" id="{B877AF73-AA0F-4E6A-A051-6712D459F58C}"/>
              </a:ext>
            </a:extLst>
          </p:cNvPr>
          <p:cNvSpPr/>
          <p:nvPr/>
        </p:nvSpPr>
        <p:spPr>
          <a:xfrm rot="10800000" flipV="1">
            <a:off x="4108800" y="558202"/>
            <a:ext cx="2628000" cy="216000"/>
          </a:xfrm>
          <a:prstGeom prst="round2DiagRect">
            <a:avLst>
              <a:gd name="adj1" fmla="val 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spTree>
    <p:extLst>
      <p:ext uri="{BB962C8B-B14F-4D97-AF65-F5344CB8AC3E}">
        <p14:creationId xmlns:p14="http://schemas.microsoft.com/office/powerpoint/2010/main" val="222396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768334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Parcours usager recommandé sur la plateforme téléphonique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F5A6709B-D015-4E28-818D-94214154D2FB}"/>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5 : </a:t>
            </a:r>
            <a:r>
              <a:rPr lang="fr-FR" sz="1600" b="1">
                <a:solidFill>
                  <a:schemeClr val="tx1"/>
                </a:solidFill>
                <a:latin typeface="Segoe UI Light" panose="020B0502040204020203" pitchFamily="34" charset="0"/>
                <a:cs typeface="Segoe UI Light" panose="020B0502040204020203" pitchFamily="34" charset="0"/>
              </a:rPr>
              <a:t>Préciser le parcours du patient et définir les processus associés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359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pic>
        <p:nvPicPr>
          <p:cNvPr id="137" name="Image 136">
            <a:extLst>
              <a:ext uri="{FF2B5EF4-FFF2-40B4-BE49-F238E27FC236}">
                <a16:creationId xmlns:a16="http://schemas.microsoft.com/office/drawing/2014/main" id="{FCDFAE27-812D-4729-ADD1-6A943C3FDA1B}"/>
              </a:ext>
            </a:extLst>
          </p:cNvPr>
          <p:cNvPicPr>
            <a:picLocks noChangeAspect="1"/>
          </p:cNvPicPr>
          <p:nvPr/>
        </p:nvPicPr>
        <p:blipFill>
          <a:blip r:embed="rId7"/>
          <a:stretch>
            <a:fillRect/>
          </a:stretch>
        </p:blipFill>
        <p:spPr>
          <a:xfrm>
            <a:off x="530774" y="1987516"/>
            <a:ext cx="5940000" cy="3850675"/>
          </a:xfrm>
          <a:prstGeom prst="rect">
            <a:avLst/>
          </a:prstGeom>
        </p:spPr>
      </p:pic>
      <p:sp>
        <p:nvSpPr>
          <p:cNvPr id="4" name="Rectangle à coins arrondis 3">
            <a:extLst>
              <a:ext uri="{FF2B5EF4-FFF2-40B4-BE49-F238E27FC236}">
                <a16:creationId xmlns:a16="http://schemas.microsoft.com/office/drawing/2014/main" id="{E9A38A5D-6B0C-FE43-B452-BC8088E671AE}"/>
              </a:ext>
            </a:extLst>
          </p:cNvPr>
          <p:cNvSpPr/>
          <p:nvPr/>
        </p:nvSpPr>
        <p:spPr>
          <a:xfrm>
            <a:off x="1127530" y="4386370"/>
            <a:ext cx="630197" cy="23375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latin typeface="Segoe UI Light" panose="020B0502040204020203" pitchFamily="34" charset="0"/>
                <a:cs typeface="Segoe UI Light" panose="020B0502040204020203" pitchFamily="34" charset="0"/>
              </a:rPr>
              <a:t>SMUR</a:t>
            </a:r>
          </a:p>
        </p:txBody>
      </p:sp>
      <p:sp>
        <p:nvSpPr>
          <p:cNvPr id="13" name="Rectangle à coins arrondis 12">
            <a:extLst>
              <a:ext uri="{FF2B5EF4-FFF2-40B4-BE49-F238E27FC236}">
                <a16:creationId xmlns:a16="http://schemas.microsoft.com/office/drawing/2014/main" id="{3B4D1228-E003-DD4D-8AD4-CB478CB195B4}"/>
              </a:ext>
            </a:extLst>
          </p:cNvPr>
          <p:cNvSpPr/>
          <p:nvPr/>
        </p:nvSpPr>
        <p:spPr>
          <a:xfrm>
            <a:off x="1143944" y="4716686"/>
            <a:ext cx="630197" cy="23375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b="1">
                <a:latin typeface="Segoe UI Light" panose="020B0502040204020203" pitchFamily="34" charset="0"/>
                <a:cs typeface="Segoe UI Light" panose="020B0502040204020203" pitchFamily="34" charset="0"/>
              </a:rPr>
              <a:t>Ambulance</a:t>
            </a:r>
            <a:endParaRPr lang="fr-FR" sz="500" b="1">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8FB09B8F-06BE-4295-AA76-BB09D31E5DE7}"/>
              </a:ext>
            </a:extLst>
          </p:cNvPr>
          <p:cNvSpPr/>
          <p:nvPr/>
        </p:nvSpPr>
        <p:spPr>
          <a:xfrm>
            <a:off x="3794125" y="2035174"/>
            <a:ext cx="2397125" cy="4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6" name="Rectangle 15">
            <a:extLst>
              <a:ext uri="{FF2B5EF4-FFF2-40B4-BE49-F238E27FC236}">
                <a16:creationId xmlns:a16="http://schemas.microsoft.com/office/drawing/2014/main" id="{4C8CAD5C-5E0A-456F-AF86-5D287E57A53A}"/>
              </a:ext>
            </a:extLst>
          </p:cNvPr>
          <p:cNvSpPr/>
          <p:nvPr/>
        </p:nvSpPr>
        <p:spPr>
          <a:xfrm>
            <a:off x="4978400" y="2393950"/>
            <a:ext cx="274637" cy="163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7" name="Rectangle 16">
            <a:extLst>
              <a:ext uri="{FF2B5EF4-FFF2-40B4-BE49-F238E27FC236}">
                <a16:creationId xmlns:a16="http://schemas.microsoft.com/office/drawing/2014/main" id="{0152DFA9-5B99-44B3-9314-B805E9A7C961}"/>
              </a:ext>
            </a:extLst>
          </p:cNvPr>
          <p:cNvSpPr/>
          <p:nvPr/>
        </p:nvSpPr>
        <p:spPr>
          <a:xfrm>
            <a:off x="3612192" y="2142022"/>
            <a:ext cx="274637" cy="163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0" name="Rectangle 19">
            <a:extLst>
              <a:ext uri="{FF2B5EF4-FFF2-40B4-BE49-F238E27FC236}">
                <a16:creationId xmlns:a16="http://schemas.microsoft.com/office/drawing/2014/main" id="{69FE8BFA-A785-4709-A69D-251B59651B61}"/>
              </a:ext>
            </a:extLst>
          </p:cNvPr>
          <p:cNvSpPr/>
          <p:nvPr/>
        </p:nvSpPr>
        <p:spPr>
          <a:xfrm>
            <a:off x="4992687" y="2567542"/>
            <a:ext cx="274637" cy="108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9" name="Rectangle : avec coins arrondis en diagonale 18">
            <a:extLst>
              <a:ext uri="{FF2B5EF4-FFF2-40B4-BE49-F238E27FC236}">
                <a16:creationId xmlns:a16="http://schemas.microsoft.com/office/drawing/2014/main" id="{88BDFEBA-66CD-4C01-BABE-4B115C65558A}"/>
              </a:ext>
            </a:extLst>
          </p:cNvPr>
          <p:cNvSpPr/>
          <p:nvPr/>
        </p:nvSpPr>
        <p:spPr>
          <a:xfrm rot="10800000" flipV="1">
            <a:off x="4108800" y="558202"/>
            <a:ext cx="2628000" cy="216000"/>
          </a:xfrm>
          <a:prstGeom prst="round2DiagRect">
            <a:avLst>
              <a:gd name="adj1" fmla="val 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chemeClr val="accent5">
                    <a:lumMod val="50000"/>
                  </a:schemeClr>
                </a:solidFill>
                <a:latin typeface="Segoe UI Light" panose="020B0502040204020203" pitchFamily="34" charset="0"/>
                <a:cs typeface="Segoe UI Light" panose="020B0502040204020203" pitchFamily="34" charset="0"/>
              </a:rPr>
              <a:t>Organisation interne</a:t>
            </a:r>
          </a:p>
        </p:txBody>
      </p:sp>
      <p:pic>
        <p:nvPicPr>
          <p:cNvPr id="18" name="Image 17">
            <a:extLst>
              <a:ext uri="{FF2B5EF4-FFF2-40B4-BE49-F238E27FC236}">
                <a16:creationId xmlns:a16="http://schemas.microsoft.com/office/drawing/2014/main" id="{E0B4603A-42E7-4D54-930B-EBC5AD5E2088}"/>
              </a:ext>
            </a:extLst>
          </p:cNvPr>
          <p:cNvPicPr>
            <a:picLocks noChangeAspect="1"/>
          </p:cNvPicPr>
          <p:nvPr/>
        </p:nvPicPr>
        <p:blipFill>
          <a:blip r:embed="rId8"/>
          <a:stretch>
            <a:fillRect/>
          </a:stretch>
        </p:blipFill>
        <p:spPr>
          <a:xfrm>
            <a:off x="530774" y="5753175"/>
            <a:ext cx="5652994" cy="3517750"/>
          </a:xfrm>
          <a:prstGeom prst="rect">
            <a:avLst/>
          </a:prstGeom>
        </p:spPr>
      </p:pic>
      <p:sp>
        <p:nvSpPr>
          <p:cNvPr id="3" name="Rectangle : coins arrondis 2">
            <a:extLst>
              <a:ext uri="{FF2B5EF4-FFF2-40B4-BE49-F238E27FC236}">
                <a16:creationId xmlns:a16="http://schemas.microsoft.com/office/drawing/2014/main" id="{8EAEFC09-EA93-4B11-81D2-ABA32C26726D}"/>
              </a:ext>
            </a:extLst>
          </p:cNvPr>
          <p:cNvSpPr/>
          <p:nvPr/>
        </p:nvSpPr>
        <p:spPr>
          <a:xfrm>
            <a:off x="2133600" y="7045036"/>
            <a:ext cx="388484" cy="110837"/>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3C7C34F3-E278-4616-81E2-AF3DE0FD2C33}"/>
              </a:ext>
            </a:extLst>
          </p:cNvPr>
          <p:cNvCxnSpPr/>
          <p:nvPr/>
        </p:nvCxnSpPr>
        <p:spPr>
          <a:xfrm>
            <a:off x="4461162" y="7556155"/>
            <a:ext cx="5760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1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6 : </a:t>
            </a:r>
            <a:r>
              <a:rPr lang="fr-FR" sz="1600" b="1">
                <a:solidFill>
                  <a:schemeClr val="tx1"/>
                </a:solidFill>
                <a:latin typeface="Segoe UI Light" panose="020B0502040204020203" pitchFamily="34" charset="0"/>
                <a:cs typeface="Segoe UI Light" panose="020B0502040204020203" pitchFamily="34" charset="0"/>
              </a:rPr>
              <a:t>Définir et mettre en place la gouvernance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19580" y="4331249"/>
            <a:ext cx="6053098" cy="2970044"/>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lang="fr-FR" sz="1100" b="1">
                <a:latin typeface="Segoe UI Light" panose="020B0502040204020203" pitchFamily="34" charset="0"/>
                <a:cs typeface="Segoe UI Light" panose="020B0502040204020203" pitchFamily="34" charset="0"/>
              </a:rPr>
              <a:t>La gouvernance au niveau local doit permettre une capacité d’action et de prise de décision efficaces au sein du SAS. Elle doit être équilibrée entre les deux filières (AMU et MG).</a:t>
            </a: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100" b="1" u="sng">
                <a:latin typeface="Segoe UI Light" panose="020B0502040204020203" pitchFamily="34" charset="0"/>
                <a:cs typeface="Segoe UI Light" panose="020B0502040204020203" pitchFamily="34" charset="0"/>
              </a:rPr>
              <a:t>Principes inflexibles (« passages obligés »)</a:t>
            </a:r>
            <a:r>
              <a:rPr lang="fr-FR" sz="1100" b="1">
                <a:latin typeface="Segoe UI Light" panose="020B0502040204020203" pitchFamily="34" charset="0"/>
                <a:cs typeface="Segoe UI Light" panose="020B0502040204020203" pitchFamily="34" charset="0"/>
              </a:rPr>
              <a:t> </a:t>
            </a:r>
            <a:r>
              <a:rPr lang="fr-FR" sz="1100">
                <a:latin typeface="Segoe UI Light" panose="020B0502040204020203" pitchFamily="34" charset="0"/>
                <a:cs typeface="Segoe UI Light" panose="020B0502040204020203" pitchFamily="34" charset="0"/>
              </a:rPr>
              <a:t>:</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Formalisation des instances de gouvernance du SAS dans un document socle (convention)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Désignation d’un (ou plusieurs) responsable(s) du SAS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Désignation pour chaque filière (AMU et MG) d’un référent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Articulation de la gouvernance du SAS avec la direction de l’établissement de santé siège du SAMU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Instauration de partenariats étroits entre le SAS et l’établissement de santé siège du SAMU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Organisation spécifique des filières Médecine Générale (prise en compte du statut des médecins libéraux) et AMU, qui doivent déterminer elles-mêmes leur gouvernance.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fr-FR" sz="1100">
              <a:latin typeface="Segoe UI Light" panose="020B0502040204020203" pitchFamily="34" charset="0"/>
              <a:cs typeface="Segoe UI Light" panose="020B0502040204020203" pitchFamily="34" charset="0"/>
            </a:endParaRPr>
          </a:p>
          <a:p>
            <a:pPr marL="92075" algn="just" defTabSz="457200">
              <a:spcBef>
                <a:spcPct val="20000"/>
              </a:spcBef>
              <a:defRPr/>
            </a:pPr>
            <a:r>
              <a:rPr kumimoji="0" lang="fr-FR" sz="1100" b="1" i="0" u="sng" strike="noStrike" kern="1200" cap="none" spc="0" normalizeH="0" baseline="0" noProof="0">
                <a:ln>
                  <a:noFill/>
                </a:ln>
                <a:effectLst/>
                <a:uLnTx/>
                <a:uFillTx/>
                <a:latin typeface="Segoe UI Light" panose="020B0502040204020203" pitchFamily="34" charset="0"/>
                <a:ea typeface="Calibri"/>
                <a:cs typeface="Segoe UI Light" panose="020B0502040204020203" pitchFamily="34" charset="0"/>
              </a:rPr>
              <a:t>Marges de manœuvre :</a:t>
            </a:r>
            <a:endParaRPr lang="fr-FR" sz="1100">
              <a:latin typeface="Segoe UI Light" panose="020B0502040204020203" pitchFamily="34" charset="0"/>
              <a:cs typeface="Segoe UI Light" panose="020B0502040204020203" pitchFamily="34" charset="0"/>
            </a:endParaRP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Elaboration d’une charte de fonctionnement et de règlement interne signée par chaque participant.</a:t>
            </a: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4077058"/>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540377"/>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2253582"/>
            <a:ext cx="3616236" cy="1680460"/>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Identifier les acteurs à intégrer dans la gouvernance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Formaliser le schéma de gouvernance du SAS au niveau local, au sein d’un document socle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Définir les organes de la gouvernance (comité stratégique, comité opérationnel, etc.), leurs rôles, leurs participants et leurs fréquences</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Formaliser un projet médical commun</a:t>
            </a:r>
            <a:endPar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Document socle (convention), comprenant le schéma de gouvernance</a:t>
              </a:r>
            </a:p>
            <a:p>
              <a:pPr marL="185738" lvl="1" indent="-185738">
                <a:spcBef>
                  <a:spcPts val="600"/>
                </a:spcBef>
                <a:spcAft>
                  <a:spcPts val="600"/>
                </a:spcAft>
                <a:buClr>
                  <a:schemeClr val="tx1"/>
                </a:buClr>
                <a:buFont typeface="Arial" panose="020B0604020202020204" pitchFamily="34" charset="0"/>
                <a:buChar char="•"/>
              </a:pPr>
              <a:endParaRPr lang="fr-FR" sz="1200">
                <a:cs typeface="Segoe UI Light" panose="020B0502040204020203" pitchFamily="34" charset="0"/>
              </a:endParaRP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540377"/>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779185"/>
            <a:ext cx="3279988" cy="1277273"/>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SAMU</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CODAMUPS-TS</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Médecins urgentistes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Médecins libéraux</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CPTS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URPS</a:t>
            </a: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7797248"/>
            <a:ext cx="3279988" cy="430887"/>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Réalisation de réunions de travail entre les acteurs à mobiliser</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515228"/>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515228"/>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4018797"/>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lvl="0" defTabSz="914400">
              <a:lnSpc>
                <a:spcPct val="100000"/>
              </a:lnSpc>
              <a:spcBef>
                <a:spcPts val="0"/>
              </a:spcBef>
              <a:defRPr/>
            </a:pPr>
            <a:r>
              <a:rPr lang="fr-FR" sz="1600" spc="0">
                <a:solidFill>
                  <a:srgbClr val="174BA3"/>
                </a:solidFill>
                <a:latin typeface="Segoe UI Light" panose="020B0502040204020203" pitchFamily="34" charset="0"/>
                <a:cs typeface="Segoe UI Light" panose="020B0502040204020203" pitchFamily="34" charset="0"/>
              </a:rPr>
              <a:t>Définir une gouvernance équilibrée et efficiente</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3" name="Rectangle : avec coins arrondis en diagonale 2">
            <a:extLst>
              <a:ext uri="{FF2B5EF4-FFF2-40B4-BE49-F238E27FC236}">
                <a16:creationId xmlns:a16="http://schemas.microsoft.com/office/drawing/2014/main" id="{0B977F8C-5861-43DF-8B98-B20D3571576F}"/>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416197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69491"/>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Répondre aux questions clés pour cadrer et formaliser la gouvernance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205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4" name="Rectangle 3">
            <a:extLst>
              <a:ext uri="{FF2B5EF4-FFF2-40B4-BE49-F238E27FC236}">
                <a16:creationId xmlns:a16="http://schemas.microsoft.com/office/drawing/2014/main" id="{459155C9-F528-4F5B-AD45-D19F5CDC25EB}"/>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6 : </a:t>
            </a:r>
            <a:r>
              <a:rPr lang="fr-FR" sz="1600" b="1">
                <a:solidFill>
                  <a:schemeClr val="tx1"/>
                </a:solidFill>
                <a:latin typeface="Segoe UI Light" panose="020B0502040204020203" pitchFamily="34" charset="0"/>
                <a:cs typeface="Segoe UI Light" panose="020B0502040204020203" pitchFamily="34" charset="0"/>
              </a:rPr>
              <a:t>Définir et mettre en place la gouvernance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id="{27F78A91-1496-43BF-9B8D-ABF07565131A}"/>
              </a:ext>
            </a:extLst>
          </p:cNvPr>
          <p:cNvSpPr/>
          <p:nvPr/>
        </p:nvSpPr>
        <p:spPr>
          <a:xfrm>
            <a:off x="434795" y="2252882"/>
            <a:ext cx="6156925" cy="3231654"/>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Instances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Quels instances/comités créer pour assurer la gouvernance du SAS ?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Quelles instances déjà existantes prendre en compte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Quels acteurs responsables et participant à ces instances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Quelle fréquence de réunion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Quels lieux de réunion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Quelles modalités de désignation des référents de chaque filière ?</a:t>
            </a: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Équilibre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Pour garantir le bon fonctionnement du SAS, quel équilibre des pouvoirs de décision et d’expression </a:t>
            </a:r>
            <a:r>
              <a:rPr lang="fr-FR" sz="1200">
                <a:latin typeface="Segoe UI Light" panose="020B0502040204020203" pitchFamily="34" charset="0"/>
                <a:cs typeface="Segoe UI Light" panose="020B0502040204020203" pitchFamily="34" charset="0"/>
              </a:rPr>
              <a:t>entre l’hôpital et la </a:t>
            </a:r>
            <a:r>
              <a:rPr lang="fr-FR" sz="1200">
                <a:solidFill>
                  <a:schemeClr val="tx2"/>
                </a:solidFill>
                <a:latin typeface="Segoe UI Light" panose="020B0502040204020203" pitchFamily="34" charset="0"/>
                <a:cs typeface="Segoe UI Light" panose="020B0502040204020203" pitchFamily="34" charset="0"/>
              </a:rPr>
              <a:t>ville ?</a:t>
            </a:r>
          </a:p>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Articulations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Comment assurer l’articulation de l’instance décisionnelle du SAS avec la direction de l’établissement de santé siège du SAMU ?</a:t>
            </a:r>
          </a:p>
          <a:p>
            <a:pPr marL="800100" lvl="1" indent="-342900" algn="just">
              <a:buFont typeface="Arial" panose="020B0604020202020204" pitchFamily="34" charset="0"/>
              <a:buChar char="•"/>
            </a:pPr>
            <a:r>
              <a:rPr lang="fr-FR" sz="1200">
                <a:solidFill>
                  <a:schemeClr val="tx2"/>
                </a:solidFill>
                <a:latin typeface="Segoe UI Light" panose="020B0502040204020203" pitchFamily="34" charset="0"/>
                <a:cs typeface="Segoe UI Light" panose="020B0502040204020203" pitchFamily="34" charset="0"/>
              </a:rPr>
              <a:t>Quels principes formaliser au sein d’un partenariat entre le SAS et l’établissement de santé concernant les sujets communs, l’organisation du service, le fonctionnement et le financement ?</a:t>
            </a:r>
          </a:p>
          <a:p>
            <a:pPr lvl="1" algn="just"/>
            <a:endParaRPr lang="fr-FR" sz="1200">
              <a:solidFill>
                <a:schemeClr val="tx2"/>
              </a:solidFill>
              <a:latin typeface="Segoe UI Light" panose="020B0502040204020203" pitchFamily="34" charset="0"/>
              <a:cs typeface="Segoe UI Light" panose="020B0502040204020203" pitchFamily="34" charset="0"/>
            </a:endParaRPr>
          </a:p>
        </p:txBody>
      </p:sp>
      <p:grpSp>
        <p:nvGrpSpPr>
          <p:cNvPr id="16" name="Groupe 23">
            <a:extLst>
              <a:ext uri="{FF2B5EF4-FFF2-40B4-BE49-F238E27FC236}">
                <a16:creationId xmlns:a16="http://schemas.microsoft.com/office/drawing/2014/main" id="{E3CC6147-984B-4BAD-9156-0C60912B260A}"/>
              </a:ext>
            </a:extLst>
          </p:cNvPr>
          <p:cNvGrpSpPr/>
          <p:nvPr/>
        </p:nvGrpSpPr>
        <p:grpSpPr>
          <a:xfrm>
            <a:off x="434795" y="5949692"/>
            <a:ext cx="2890450" cy="1552658"/>
            <a:chOff x="0" y="0"/>
            <a:chExt cx="3709801" cy="2083872"/>
          </a:xfrm>
        </p:grpSpPr>
        <p:sp>
          <p:nvSpPr>
            <p:cNvPr id="17" name="Rectangle à coins arrondis 13">
              <a:extLst>
                <a:ext uri="{FF2B5EF4-FFF2-40B4-BE49-F238E27FC236}">
                  <a16:creationId xmlns:a16="http://schemas.microsoft.com/office/drawing/2014/main" id="{5EDD85E2-8CD2-4FE9-913E-AC5BAF65C38E}"/>
                </a:ext>
              </a:extLst>
            </p:cNvPr>
            <p:cNvSpPr/>
            <p:nvPr/>
          </p:nvSpPr>
          <p:spPr>
            <a:xfrm>
              <a:off x="1900051" y="878774"/>
              <a:ext cx="1809750" cy="700644"/>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Filière MG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opérateur </a:t>
              </a:r>
              <a:r>
                <a:rPr lang="fr-FR" sz="8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SNP</a:t>
              </a:r>
              <a:r>
                <a:rPr lang="fr-FR" sz="8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8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 MRG</a:t>
              </a:r>
              <a:r>
                <a:rPr lang="fr-FR" sz="8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fr-FR" sz="10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2" name="Rectangle à coins arrondis 15">
              <a:extLst>
                <a:ext uri="{FF2B5EF4-FFF2-40B4-BE49-F238E27FC236}">
                  <a16:creationId xmlns:a16="http://schemas.microsoft.com/office/drawing/2014/main" id="{E7F8AF5B-E5E8-44D4-A335-0B7AE44019D6}"/>
                </a:ext>
              </a:extLst>
            </p:cNvPr>
            <p:cNvSpPr/>
            <p:nvPr/>
          </p:nvSpPr>
          <p:spPr>
            <a:xfrm>
              <a:off x="0" y="878774"/>
              <a:ext cx="1809750" cy="688769"/>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Filière AMU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ARM + </a:t>
              </a:r>
              <a:r>
                <a:rPr lang="fr-FR" sz="8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MRU </a:t>
              </a:r>
              <a:endParaRPr lang="fr-FR" sz="10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3" name="Rectangle à coins arrondis 17">
              <a:extLst>
                <a:ext uri="{FF2B5EF4-FFF2-40B4-BE49-F238E27FC236}">
                  <a16:creationId xmlns:a16="http://schemas.microsoft.com/office/drawing/2014/main" id="{4AC8AC68-082F-448E-93BE-48E30BDBCB71}"/>
                </a:ext>
              </a:extLst>
            </p:cNvPr>
            <p:cNvSpPr/>
            <p:nvPr/>
          </p:nvSpPr>
          <p:spPr>
            <a:xfrm>
              <a:off x="71251" y="0"/>
              <a:ext cx="3562350" cy="36195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Front office : ARM</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4" name="Rectangle à coins arrondis 18">
              <a:extLst>
                <a:ext uri="{FF2B5EF4-FFF2-40B4-BE49-F238E27FC236}">
                  <a16:creationId xmlns:a16="http://schemas.microsoft.com/office/drawing/2014/main" id="{186A9E4F-B1E8-4643-B2FF-4967D1652FFA}"/>
                </a:ext>
              </a:extLst>
            </p:cNvPr>
            <p:cNvSpPr/>
            <p:nvPr/>
          </p:nvSpPr>
          <p:spPr>
            <a:xfrm>
              <a:off x="95002" y="1721922"/>
              <a:ext cx="3562350" cy="361950"/>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800" b="1">
                  <a:effectLst/>
                  <a:latin typeface="Segoe UI Light" panose="020B0502040204020203" pitchFamily="34" charset="0"/>
                  <a:ea typeface="Calibri" panose="020F0502020204030204" pitchFamily="34" charset="0"/>
                  <a:cs typeface="Segoe UI Light" panose="020B0502040204020203" pitchFamily="34" charset="0"/>
                </a:rPr>
                <a:t>Secrétariat</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5" name="Rectangle à coins arrondis 19">
              <a:extLst>
                <a:ext uri="{FF2B5EF4-FFF2-40B4-BE49-F238E27FC236}">
                  <a16:creationId xmlns:a16="http://schemas.microsoft.com/office/drawing/2014/main" id="{860FAFA3-2F63-4855-8B03-E697915D08D9}"/>
                </a:ext>
              </a:extLst>
            </p:cNvPr>
            <p:cNvSpPr/>
            <p:nvPr/>
          </p:nvSpPr>
          <p:spPr>
            <a:xfrm>
              <a:off x="1259774" y="486888"/>
              <a:ext cx="1213988" cy="533399"/>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300"/>
                </a:spcBef>
                <a:spcAft>
                  <a:spcPts val="300"/>
                </a:spcAft>
              </a:pPr>
              <a:r>
                <a:rPr lang="fr-FR" sz="8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Eventuellement</a:t>
              </a:r>
              <a:r>
                <a:rPr lang="fr-FR" sz="800" b="1">
                  <a:solidFill>
                    <a:srgbClr val="FF0000"/>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8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Superviseur de salle</a:t>
              </a:r>
              <a:endParaRPr lang="fr-FR" sz="10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p:txBody>
        </p:sp>
      </p:grpSp>
      <p:sp>
        <p:nvSpPr>
          <p:cNvPr id="26" name="Flèche : pentagone 25">
            <a:extLst>
              <a:ext uri="{FF2B5EF4-FFF2-40B4-BE49-F238E27FC236}">
                <a16:creationId xmlns:a16="http://schemas.microsoft.com/office/drawing/2014/main" id="{C43BE343-C958-412D-A1A1-2FC763B1CBB3}"/>
              </a:ext>
            </a:extLst>
          </p:cNvPr>
          <p:cNvSpPr/>
          <p:nvPr/>
        </p:nvSpPr>
        <p:spPr>
          <a:xfrm>
            <a:off x="558544" y="1985454"/>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Questions organisationnelles structurantes</a:t>
            </a:r>
          </a:p>
        </p:txBody>
      </p:sp>
      <p:sp>
        <p:nvSpPr>
          <p:cNvPr id="27" name="Flèche : chevron 26">
            <a:extLst>
              <a:ext uri="{FF2B5EF4-FFF2-40B4-BE49-F238E27FC236}">
                <a16:creationId xmlns:a16="http://schemas.microsoft.com/office/drawing/2014/main" id="{0102E550-7A08-4E70-A469-41D6E0A3E6A2}"/>
              </a:ext>
            </a:extLst>
          </p:cNvPr>
          <p:cNvSpPr/>
          <p:nvPr/>
        </p:nvSpPr>
        <p:spPr>
          <a:xfrm>
            <a:off x="558545" y="5361586"/>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Identification des acteurs et organigramme</a:t>
            </a:r>
          </a:p>
        </p:txBody>
      </p:sp>
      <p:sp>
        <p:nvSpPr>
          <p:cNvPr id="28" name="ZoneTexte 27">
            <a:extLst>
              <a:ext uri="{FF2B5EF4-FFF2-40B4-BE49-F238E27FC236}">
                <a16:creationId xmlns:a16="http://schemas.microsoft.com/office/drawing/2014/main" id="{572F91C4-D07E-480D-AEE5-9CEAAA0FFDE6}"/>
              </a:ext>
            </a:extLst>
          </p:cNvPr>
          <p:cNvSpPr txBox="1"/>
          <p:nvPr/>
        </p:nvSpPr>
        <p:spPr>
          <a:xfrm>
            <a:off x="2137966" y="5643357"/>
            <a:ext cx="4658626" cy="261610"/>
          </a:xfrm>
          <a:prstGeom prst="rect">
            <a:avLst/>
          </a:prstGeom>
          <a:noFill/>
        </p:spPr>
        <p:txBody>
          <a:bodyPr wrap="square">
            <a:spAutoFit/>
          </a:bodyPr>
          <a:lstStyle/>
          <a:p>
            <a:pPr algn="just"/>
            <a:r>
              <a:rPr lang="fr-FR" sz="1050" b="1" i="1">
                <a:solidFill>
                  <a:schemeClr val="tx2"/>
                </a:solidFill>
                <a:latin typeface="Segoe UI Light" panose="020B0502040204020203" pitchFamily="34" charset="0"/>
                <a:cs typeface="Segoe UI Light" panose="020B0502040204020203" pitchFamily="34" charset="0"/>
              </a:rPr>
              <a:t>Rappel du schéma organisationnel cible/recommandé </a:t>
            </a:r>
          </a:p>
        </p:txBody>
      </p:sp>
      <p:sp>
        <p:nvSpPr>
          <p:cNvPr id="29" name="Rectangle 28">
            <a:extLst>
              <a:ext uri="{FF2B5EF4-FFF2-40B4-BE49-F238E27FC236}">
                <a16:creationId xmlns:a16="http://schemas.microsoft.com/office/drawing/2014/main" id="{482BE2F9-07DD-47F6-B443-38FA7BBFC06D}"/>
              </a:ext>
            </a:extLst>
          </p:cNvPr>
          <p:cNvSpPr/>
          <p:nvPr/>
        </p:nvSpPr>
        <p:spPr>
          <a:xfrm>
            <a:off x="498532" y="7740021"/>
            <a:ext cx="6093187" cy="1246495"/>
          </a:xfrm>
          <a:prstGeom prst="rect">
            <a:avLst/>
          </a:prstGeom>
        </p:spPr>
        <p:txBody>
          <a:bodyPr wrap="square">
            <a:spAutoFit/>
          </a:bodyPr>
          <a:lstStyle/>
          <a:p>
            <a:pPr marL="342900" indent="-342900" algn="just">
              <a:spcAft>
                <a:spcPts val="600"/>
              </a:spcAf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Lister les instances déjà existantes</a:t>
            </a:r>
          </a:p>
          <a:p>
            <a:pPr marL="342900" indent="-342900" algn="just">
              <a:spcAft>
                <a:spcPts val="600"/>
              </a:spcAf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Lister les nouvelles instances nécessaires</a:t>
            </a:r>
            <a:r>
              <a:rPr lang="fr-FR" sz="1200">
                <a:solidFill>
                  <a:schemeClr val="tx2"/>
                </a:solidFill>
                <a:latin typeface="Segoe UI Light" panose="020B0502040204020203" pitchFamily="34" charset="0"/>
                <a:cs typeface="Segoe UI Light" panose="020B0502040204020203" pitchFamily="34" charset="0"/>
              </a:rPr>
              <a:t> à chaque niveau de l’organisation (</a:t>
            </a:r>
            <a:r>
              <a:rPr lang="fr-FR" sz="1200">
                <a:latin typeface="Segoe UI Light" panose="020B0502040204020203" pitchFamily="34" charset="0"/>
                <a:cs typeface="Segoe UI Light" panose="020B0502040204020203" pitchFamily="34" charset="0"/>
              </a:rPr>
              <a:t>Front office, </a:t>
            </a:r>
            <a:r>
              <a:rPr lang="fr-FR" sz="1200">
                <a:solidFill>
                  <a:schemeClr val="tx2"/>
                </a:solidFill>
                <a:latin typeface="Segoe UI Light" panose="020B0502040204020203" pitchFamily="34" charset="0"/>
                <a:cs typeface="Segoe UI Light" panose="020B0502040204020203" pitchFamily="34" charset="0"/>
              </a:rPr>
              <a:t>AMU, MG…) </a:t>
            </a:r>
          </a:p>
          <a:p>
            <a:pPr marL="342900" indent="-342900" algn="just">
              <a:spcAft>
                <a:spcPts val="600"/>
              </a:spcAf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Déterminer les articulations/interactions</a:t>
            </a:r>
            <a:r>
              <a:rPr lang="fr-FR" sz="1200">
                <a:solidFill>
                  <a:schemeClr val="tx2"/>
                </a:solidFill>
                <a:latin typeface="Segoe UI Light" panose="020B0502040204020203" pitchFamily="34" charset="0"/>
                <a:cs typeface="Segoe UI Light" panose="020B0502040204020203" pitchFamily="34" charset="0"/>
              </a:rPr>
              <a:t> entre les différents comités</a:t>
            </a:r>
          </a:p>
          <a:p>
            <a:pPr marL="342900" indent="-342900" algn="just">
              <a:spcAft>
                <a:spcPts val="600"/>
              </a:spcAf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Désigner un responsable du SAS et un référent pour chaque filière</a:t>
            </a:r>
            <a:endParaRPr lang="fr-FR" sz="1200">
              <a:solidFill>
                <a:schemeClr val="tx2"/>
              </a:solidFill>
              <a:latin typeface="Segoe UI Light" panose="020B0502040204020203" pitchFamily="34" charset="0"/>
              <a:cs typeface="Segoe UI Light" panose="020B0502040204020203" pitchFamily="34" charset="0"/>
            </a:endParaRPr>
          </a:p>
        </p:txBody>
      </p:sp>
      <p:pic>
        <p:nvPicPr>
          <p:cNvPr id="10" name="Image 9">
            <a:extLst>
              <a:ext uri="{FF2B5EF4-FFF2-40B4-BE49-F238E27FC236}">
                <a16:creationId xmlns:a16="http://schemas.microsoft.com/office/drawing/2014/main" id="{900BFF52-F941-49E5-B6EE-F41A673A7EA4}"/>
              </a:ext>
            </a:extLst>
          </p:cNvPr>
          <p:cNvPicPr>
            <a:picLocks noChangeAspect="1"/>
          </p:cNvPicPr>
          <p:nvPr/>
        </p:nvPicPr>
        <p:blipFill>
          <a:blip r:embed="rId7"/>
          <a:stretch>
            <a:fillRect/>
          </a:stretch>
        </p:blipFill>
        <p:spPr>
          <a:xfrm>
            <a:off x="3621720" y="6218809"/>
            <a:ext cx="3003165" cy="952223"/>
          </a:xfrm>
          <a:prstGeom prst="rect">
            <a:avLst/>
          </a:prstGeom>
        </p:spPr>
      </p:pic>
      <p:cxnSp>
        <p:nvCxnSpPr>
          <p:cNvPr id="12" name="Connecteur droit 11">
            <a:extLst>
              <a:ext uri="{FF2B5EF4-FFF2-40B4-BE49-F238E27FC236}">
                <a16:creationId xmlns:a16="http://schemas.microsoft.com/office/drawing/2014/main" id="{C5FCDD85-A2E4-4BF1-A9C0-FFF71BABBED0}"/>
              </a:ext>
            </a:extLst>
          </p:cNvPr>
          <p:cNvCxnSpPr/>
          <p:nvPr/>
        </p:nvCxnSpPr>
        <p:spPr>
          <a:xfrm flipV="1">
            <a:off x="3487856" y="5921901"/>
            <a:ext cx="0" cy="16896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Rectangle : avec coins arrondis en diagonale 30">
            <a:extLst>
              <a:ext uri="{FF2B5EF4-FFF2-40B4-BE49-F238E27FC236}">
                <a16:creationId xmlns:a16="http://schemas.microsoft.com/office/drawing/2014/main" id="{FF31A8DF-9088-4F31-A352-9924976076B1}"/>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146349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86551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2240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Cartographie de la gouvernance à titre d’exemple (à joindre dans document socle/convention)</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D273FCE5-F4EB-4F4C-B2A1-48D22F54E34A}"/>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6 : </a:t>
            </a:r>
            <a:r>
              <a:rPr lang="fr-FR" sz="1600" b="1">
                <a:solidFill>
                  <a:schemeClr val="tx1"/>
                </a:solidFill>
                <a:latin typeface="Segoe UI Light" panose="020B0502040204020203" pitchFamily="34" charset="0"/>
                <a:cs typeface="Segoe UI Light" panose="020B0502040204020203" pitchFamily="34" charset="0"/>
              </a:rPr>
              <a:t>Définir et mettre en place la gouvernance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59EEFDB2-0DC9-4B23-8036-ECDF4C7F7ACA}"/>
              </a:ext>
            </a:extLst>
          </p:cNvPr>
          <p:cNvSpPr/>
          <p:nvPr/>
        </p:nvSpPr>
        <p:spPr>
          <a:xfrm>
            <a:off x="212583" y="4212332"/>
            <a:ext cx="6461569" cy="4770575"/>
          </a:xfrm>
          <a:prstGeom prst="rect">
            <a:avLst/>
          </a:prstGeom>
          <a:noFill/>
          <a:ln w="28575" cap="flat" cmpd="sng" algn="ctr">
            <a:solidFill>
              <a:schemeClr val="accent4">
                <a:lumMod val="75000"/>
              </a:schemeClr>
            </a:solidFill>
            <a:prstDash val="dash"/>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C00000"/>
              </a:solidFill>
              <a:effectLst/>
              <a:uLnTx/>
              <a:uFillTx/>
              <a:latin typeface="Segoe UI Light" panose="020B0502040204020203" pitchFamily="34" charset="0"/>
              <a:cs typeface="Segoe UI Light" panose="020B0502040204020203" pitchFamily="34" charset="0"/>
            </a:endParaRPr>
          </a:p>
        </p:txBody>
      </p:sp>
      <p:sp>
        <p:nvSpPr>
          <p:cNvPr id="11" name="Espace réservé du texte 15">
            <a:extLst>
              <a:ext uri="{FF2B5EF4-FFF2-40B4-BE49-F238E27FC236}">
                <a16:creationId xmlns:a16="http://schemas.microsoft.com/office/drawing/2014/main" id="{667D74B3-7720-40A6-964F-99DDC059C03B}"/>
              </a:ext>
            </a:extLst>
          </p:cNvPr>
          <p:cNvSpPr txBox="1">
            <a:spLocks/>
          </p:cNvSpPr>
          <p:nvPr/>
        </p:nvSpPr>
        <p:spPr>
          <a:xfrm>
            <a:off x="7384275" y="3859637"/>
            <a:ext cx="2222683" cy="502717"/>
          </a:xfrm>
          <a:prstGeom prst="rect">
            <a:avLst/>
          </a:prstGeom>
        </p:spPr>
        <p:txBody>
          <a:bodyPr vert="horz" lIns="72000" tIns="45720" rIns="72000" bIns="45720" rtlCol="0" anchor="ctr" anchorCtr="0">
            <a:noAutofit/>
          </a:bodyPr>
          <a:lstStyle>
            <a:lvl1pPr marL="177800" indent="-177800" algn="ctr" defTabSz="914400" rtl="0" eaLnBrk="1" latinLnBrk="0" hangingPunct="1">
              <a:spcBef>
                <a:spcPts val="0"/>
              </a:spcBef>
              <a:buClr>
                <a:schemeClr val="tx2">
                  <a:lumMod val="50000"/>
                </a:schemeClr>
              </a:buClr>
              <a:buSzPct val="100000"/>
              <a:buFont typeface="Arial" pitchFamily="34" charset="0"/>
              <a:buNone/>
              <a:defRPr lang="fr-FR" sz="1200" b="1" kern="1200" dirty="0" smtClean="0">
                <a:solidFill>
                  <a:schemeClr val="bg2"/>
                </a:solidFill>
                <a:latin typeface="Arial" pitchFamily="34" charset="0"/>
                <a:ea typeface="+mn-ea"/>
                <a:cs typeface="Arial" pitchFamily="34" charset="0"/>
              </a:defRPr>
            </a:lvl1pPr>
            <a:lvl2pPr marL="355600" indent="-177800" algn="l" defTabSz="914400" rtl="0" eaLnBrk="1" latinLnBrk="0" hangingPunct="1">
              <a:spcBef>
                <a:spcPts val="0"/>
              </a:spcBef>
              <a:buFont typeface="Arial" pitchFamily="34" charset="0"/>
              <a:buChar char="–"/>
              <a:defRPr sz="1100" kern="1200">
                <a:solidFill>
                  <a:schemeClr val="tx2">
                    <a:lumMod val="75000"/>
                  </a:schemeClr>
                </a:solidFill>
                <a:latin typeface="Arial" pitchFamily="34" charset="0"/>
                <a:ea typeface="+mn-ea"/>
                <a:cs typeface="Arial" pitchFamily="34" charset="0"/>
              </a:defRPr>
            </a:lvl2pPr>
            <a:lvl3pPr marL="630238" indent="-192088" algn="l" defTabSz="914400" rtl="0" eaLnBrk="1" latinLnBrk="0" hangingPunct="1">
              <a:spcBef>
                <a:spcPts val="0"/>
              </a:spcBef>
              <a:buFont typeface="Courier New" pitchFamily="49" charset="0"/>
              <a:buChar char="o"/>
              <a:defRPr sz="1100" kern="1200">
                <a:solidFill>
                  <a:schemeClr val="tx2">
                    <a:lumMod val="75000"/>
                  </a:schemeClr>
                </a:solidFill>
                <a:latin typeface="Arial" pitchFamily="34" charset="0"/>
                <a:ea typeface="+mn-ea"/>
                <a:cs typeface="Arial" pitchFamily="34" charset="0"/>
              </a:defRPr>
            </a:lvl3pPr>
            <a:lvl4pPr marL="901700" indent="-192088" algn="l" defTabSz="914400" rtl="0" eaLnBrk="1" latinLnBrk="0" hangingPunct="1">
              <a:spcBef>
                <a:spcPts val="0"/>
              </a:spcBef>
              <a:buFont typeface="Wingdings" pitchFamily="2" charset="2"/>
              <a:buChar char="§"/>
              <a:defRPr sz="1100" kern="1200">
                <a:solidFill>
                  <a:schemeClr val="tx2">
                    <a:lumMod val="75000"/>
                  </a:schemeClr>
                </a:solidFill>
                <a:latin typeface="Arial" pitchFamily="34" charset="0"/>
                <a:ea typeface="+mn-ea"/>
                <a:cs typeface="Arial" pitchFamily="34" charset="0"/>
              </a:defRPr>
            </a:lvl4pPr>
            <a:lvl5pPr marL="1076325" indent="-188913" algn="l" defTabSz="914400" rtl="0" eaLnBrk="1" latinLnBrk="0" hangingPunct="1">
              <a:spcBef>
                <a:spcPts val="0"/>
              </a:spcBef>
              <a:buFont typeface="Wingdings" pitchFamily="2" charset="2"/>
              <a:buChar char="Ø"/>
              <a:defRPr sz="11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878787">
                  <a:lumMod val="50000"/>
                </a:srgbClr>
              </a:buClr>
              <a:buSzPct val="100000"/>
              <a:buFont typeface="Arial" pitchFamily="34" charset="0"/>
              <a:buNone/>
              <a:tabLst/>
              <a:defRPr/>
            </a:pPr>
            <a:endParaRPr kumimoji="0" lang="fr-FR" sz="1200" b="1" i="0" u="none" strike="noStrike" kern="1200" cap="none" spc="0" normalizeH="0" baseline="0" noProof="0">
              <a:ln>
                <a:noFill/>
              </a:ln>
              <a:solidFill>
                <a:srgbClr val="575756"/>
              </a:solidFill>
              <a:effectLst/>
              <a:uLnTx/>
              <a:uFillTx/>
              <a:latin typeface="Arial" pitchFamily="34" charset="0"/>
              <a:ea typeface="+mn-ea"/>
              <a:cs typeface="Arial" pitchFamily="34" charset="0"/>
            </a:endParaRPr>
          </a:p>
        </p:txBody>
      </p:sp>
      <p:graphicFrame>
        <p:nvGraphicFramePr>
          <p:cNvPr id="13" name="Tableau 3">
            <a:extLst>
              <a:ext uri="{FF2B5EF4-FFF2-40B4-BE49-F238E27FC236}">
                <a16:creationId xmlns:a16="http://schemas.microsoft.com/office/drawing/2014/main" id="{CD098B22-4C1F-4345-A891-90FD79E3AFD7}"/>
              </a:ext>
            </a:extLst>
          </p:cNvPr>
          <p:cNvGraphicFramePr>
            <a:graphicFrameLocks noGrp="1"/>
          </p:cNvGraphicFramePr>
          <p:nvPr>
            <p:extLst>
              <p:ext uri="{D42A27DB-BD31-4B8C-83A1-F6EECF244321}">
                <p14:modId xmlns:p14="http://schemas.microsoft.com/office/powerpoint/2010/main" val="958313138"/>
              </p:ext>
            </p:extLst>
          </p:nvPr>
        </p:nvGraphicFramePr>
        <p:xfrm>
          <a:off x="430913" y="4753060"/>
          <a:ext cx="2734314" cy="1975700"/>
        </p:xfrm>
        <a:graphic>
          <a:graphicData uri="http://schemas.openxmlformats.org/drawingml/2006/table">
            <a:tbl>
              <a:tblPr firstRow="1" bandRow="1">
                <a:tableStyleId>{1E171933-4619-4E11-9A3F-F7608DF75F80}</a:tableStyleId>
              </a:tblPr>
              <a:tblGrid>
                <a:gridCol w="2734314">
                  <a:extLst>
                    <a:ext uri="{9D8B030D-6E8A-4147-A177-3AD203B41FA5}">
                      <a16:colId xmlns:a16="http://schemas.microsoft.com/office/drawing/2014/main" val="2600445826"/>
                    </a:ext>
                  </a:extLst>
                </a:gridCol>
              </a:tblGrid>
              <a:tr h="343600">
                <a:tc>
                  <a:txBody>
                    <a:bodyPr/>
                    <a:lstStyle>
                      <a:lvl1pPr marL="0" algn="l" defTabSz="633039" rtl="0" eaLnBrk="1" latinLnBrk="0" hangingPunct="1">
                        <a:defRPr sz="1246" b="1" kern="1200">
                          <a:solidFill>
                            <a:schemeClr val="tx1"/>
                          </a:solidFill>
                          <a:latin typeface="Calibri"/>
                        </a:defRPr>
                      </a:lvl1pPr>
                      <a:lvl2pPr marL="316520" algn="l" defTabSz="633039" rtl="0" eaLnBrk="1" latinLnBrk="0" hangingPunct="1">
                        <a:defRPr sz="1246" b="1" kern="1200">
                          <a:solidFill>
                            <a:schemeClr val="tx1"/>
                          </a:solidFill>
                          <a:latin typeface="Calibri"/>
                        </a:defRPr>
                      </a:lvl2pPr>
                      <a:lvl3pPr marL="633039" algn="l" defTabSz="633039" rtl="0" eaLnBrk="1" latinLnBrk="0" hangingPunct="1">
                        <a:defRPr sz="1246" b="1" kern="1200">
                          <a:solidFill>
                            <a:schemeClr val="tx1"/>
                          </a:solidFill>
                          <a:latin typeface="Calibri"/>
                        </a:defRPr>
                      </a:lvl3pPr>
                      <a:lvl4pPr marL="949559" algn="l" defTabSz="633039" rtl="0" eaLnBrk="1" latinLnBrk="0" hangingPunct="1">
                        <a:defRPr sz="1246" b="1" kern="1200">
                          <a:solidFill>
                            <a:schemeClr val="tx1"/>
                          </a:solidFill>
                          <a:latin typeface="Calibri"/>
                        </a:defRPr>
                      </a:lvl4pPr>
                      <a:lvl5pPr marL="1266078" algn="l" defTabSz="633039" rtl="0" eaLnBrk="1" latinLnBrk="0" hangingPunct="1">
                        <a:defRPr sz="1246" b="1" kern="1200">
                          <a:solidFill>
                            <a:schemeClr val="tx1"/>
                          </a:solidFill>
                          <a:latin typeface="Calibri"/>
                        </a:defRPr>
                      </a:lvl5pPr>
                      <a:lvl6pPr marL="1582598" algn="l" defTabSz="633039" rtl="0" eaLnBrk="1" latinLnBrk="0" hangingPunct="1">
                        <a:defRPr sz="1246" b="1" kern="1200">
                          <a:solidFill>
                            <a:schemeClr val="tx1"/>
                          </a:solidFill>
                          <a:latin typeface="Calibri"/>
                        </a:defRPr>
                      </a:lvl6pPr>
                      <a:lvl7pPr marL="1899117" algn="l" defTabSz="633039" rtl="0" eaLnBrk="1" latinLnBrk="0" hangingPunct="1">
                        <a:defRPr sz="1246" b="1" kern="1200">
                          <a:solidFill>
                            <a:schemeClr val="tx1"/>
                          </a:solidFill>
                          <a:latin typeface="Calibri"/>
                        </a:defRPr>
                      </a:lvl7pPr>
                      <a:lvl8pPr marL="2215637" algn="l" defTabSz="633039" rtl="0" eaLnBrk="1" latinLnBrk="0" hangingPunct="1">
                        <a:defRPr sz="1246" b="1" kern="1200">
                          <a:solidFill>
                            <a:schemeClr val="tx1"/>
                          </a:solidFill>
                          <a:latin typeface="Calibri"/>
                        </a:defRPr>
                      </a:lvl8pPr>
                      <a:lvl9pPr marL="2532156" algn="l" defTabSz="633039" rtl="0" eaLnBrk="1" latinLnBrk="0" hangingPunct="1">
                        <a:defRPr sz="1246" b="1"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1">
                          <a:solidFill>
                            <a:schemeClr val="bg2">
                              <a:lumMod val="75000"/>
                            </a:schemeClr>
                          </a:solidFill>
                        </a:rPr>
                        <a:t>Comité xxxxxx</a:t>
                      </a:r>
                      <a:endParaRPr lang="fr-FR" sz="1400" b="1">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909601"/>
                  </a:ext>
                </a:extLst>
              </a:tr>
              <a:tr h="67002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a:solidFill>
                            <a:schemeClr val="bg2">
                              <a:lumMod val="75000"/>
                            </a:schemeClr>
                          </a:solidFill>
                        </a:rPr>
                        <a:t>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endParaRPr lang="fr-FR" sz="1200" b="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6980970"/>
                  </a:ext>
                </a:extLst>
              </a:tr>
              <a:tr h="67002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Composition </a:t>
                      </a:r>
                    </a:p>
                    <a:p>
                      <a:pPr marL="171450" indent="-171450">
                        <a:buFont typeface="Arial" panose="020B0604020202020204" pitchFamily="34" charset="0"/>
                        <a:buChar char="•"/>
                      </a:pPr>
                      <a:r>
                        <a:rPr lang="fr-FR" sz="1200">
                          <a:solidFill>
                            <a:schemeClr val="bg2">
                              <a:lumMod val="75000"/>
                            </a:schemeClr>
                          </a:solidFill>
                        </a:rPr>
                        <a:t>Référent : xxxx</a:t>
                      </a:r>
                    </a:p>
                    <a:p>
                      <a:pPr marL="171450" indent="-171450">
                        <a:buFont typeface="Arial" panose="020B0604020202020204" pitchFamily="34" charset="0"/>
                        <a:buChar char="•"/>
                      </a:pPr>
                      <a:r>
                        <a:rPr lang="fr-FR" sz="1200">
                          <a:solidFill>
                            <a:schemeClr val="bg2">
                              <a:lumMod val="75000"/>
                            </a:schemeClr>
                          </a:solidFill>
                        </a:rPr>
                        <a:t>xxxx</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4140121"/>
                  </a:ext>
                </a:extLst>
              </a:tr>
              <a:tr h="29206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Fonctionnement : </a:t>
                      </a:r>
                      <a:r>
                        <a:rPr lang="fr-FR" sz="1200">
                          <a:solidFill>
                            <a:schemeClr val="bg2">
                              <a:lumMod val="75000"/>
                            </a:schemeClr>
                          </a:solidFill>
                        </a:rPr>
                        <a:t>Réunion x fois / an</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756028"/>
                  </a:ext>
                </a:extLst>
              </a:tr>
            </a:tbl>
          </a:graphicData>
        </a:graphic>
      </p:graphicFrame>
      <p:graphicFrame>
        <p:nvGraphicFramePr>
          <p:cNvPr id="15" name="Tableau 3">
            <a:extLst>
              <a:ext uri="{FF2B5EF4-FFF2-40B4-BE49-F238E27FC236}">
                <a16:creationId xmlns:a16="http://schemas.microsoft.com/office/drawing/2014/main" id="{D8A5C5CF-F6CE-419A-B391-F925E50CE31C}"/>
              </a:ext>
            </a:extLst>
          </p:cNvPr>
          <p:cNvGraphicFramePr>
            <a:graphicFrameLocks noGrp="1"/>
          </p:cNvGraphicFramePr>
          <p:nvPr>
            <p:extLst>
              <p:ext uri="{D42A27DB-BD31-4B8C-83A1-F6EECF244321}">
                <p14:modId xmlns:p14="http://schemas.microsoft.com/office/powerpoint/2010/main" val="2234903470"/>
              </p:ext>
            </p:extLst>
          </p:nvPr>
        </p:nvGraphicFramePr>
        <p:xfrm>
          <a:off x="1542200" y="7457654"/>
          <a:ext cx="3964997" cy="1447713"/>
        </p:xfrm>
        <a:graphic>
          <a:graphicData uri="http://schemas.openxmlformats.org/drawingml/2006/table">
            <a:tbl>
              <a:tblPr firstRow="1" bandRow="1">
                <a:tableStyleId>{1E171933-4619-4E11-9A3F-F7608DF75F80}</a:tableStyleId>
              </a:tblPr>
              <a:tblGrid>
                <a:gridCol w="3964997">
                  <a:extLst>
                    <a:ext uri="{9D8B030D-6E8A-4147-A177-3AD203B41FA5}">
                      <a16:colId xmlns:a16="http://schemas.microsoft.com/office/drawing/2014/main" val="2600445826"/>
                    </a:ext>
                  </a:extLst>
                </a:gridCol>
              </a:tblGrid>
              <a:tr h="350433">
                <a:tc>
                  <a:txBody>
                    <a:bodyPr/>
                    <a:lstStyle>
                      <a:lvl1pPr marL="0" algn="l" defTabSz="633039" rtl="0" eaLnBrk="1" latinLnBrk="0" hangingPunct="1">
                        <a:defRPr sz="1246" b="1" kern="1200">
                          <a:solidFill>
                            <a:schemeClr val="tx1"/>
                          </a:solidFill>
                          <a:latin typeface="Calibri"/>
                        </a:defRPr>
                      </a:lvl1pPr>
                      <a:lvl2pPr marL="316520" algn="l" defTabSz="633039" rtl="0" eaLnBrk="1" latinLnBrk="0" hangingPunct="1">
                        <a:defRPr sz="1246" b="1" kern="1200">
                          <a:solidFill>
                            <a:schemeClr val="tx1"/>
                          </a:solidFill>
                          <a:latin typeface="Calibri"/>
                        </a:defRPr>
                      </a:lvl2pPr>
                      <a:lvl3pPr marL="633039" algn="l" defTabSz="633039" rtl="0" eaLnBrk="1" latinLnBrk="0" hangingPunct="1">
                        <a:defRPr sz="1246" b="1" kern="1200">
                          <a:solidFill>
                            <a:schemeClr val="tx1"/>
                          </a:solidFill>
                          <a:latin typeface="Calibri"/>
                        </a:defRPr>
                      </a:lvl3pPr>
                      <a:lvl4pPr marL="949559" algn="l" defTabSz="633039" rtl="0" eaLnBrk="1" latinLnBrk="0" hangingPunct="1">
                        <a:defRPr sz="1246" b="1" kern="1200">
                          <a:solidFill>
                            <a:schemeClr val="tx1"/>
                          </a:solidFill>
                          <a:latin typeface="Calibri"/>
                        </a:defRPr>
                      </a:lvl4pPr>
                      <a:lvl5pPr marL="1266078" algn="l" defTabSz="633039" rtl="0" eaLnBrk="1" latinLnBrk="0" hangingPunct="1">
                        <a:defRPr sz="1246" b="1" kern="1200">
                          <a:solidFill>
                            <a:schemeClr val="tx1"/>
                          </a:solidFill>
                          <a:latin typeface="Calibri"/>
                        </a:defRPr>
                      </a:lvl5pPr>
                      <a:lvl6pPr marL="1582598" algn="l" defTabSz="633039" rtl="0" eaLnBrk="1" latinLnBrk="0" hangingPunct="1">
                        <a:defRPr sz="1246" b="1" kern="1200">
                          <a:solidFill>
                            <a:schemeClr val="tx1"/>
                          </a:solidFill>
                          <a:latin typeface="Calibri"/>
                        </a:defRPr>
                      </a:lvl6pPr>
                      <a:lvl7pPr marL="1899117" algn="l" defTabSz="633039" rtl="0" eaLnBrk="1" latinLnBrk="0" hangingPunct="1">
                        <a:defRPr sz="1246" b="1" kern="1200">
                          <a:solidFill>
                            <a:schemeClr val="tx1"/>
                          </a:solidFill>
                          <a:latin typeface="Calibri"/>
                        </a:defRPr>
                      </a:lvl7pPr>
                      <a:lvl8pPr marL="2215637" algn="l" defTabSz="633039" rtl="0" eaLnBrk="1" latinLnBrk="0" hangingPunct="1">
                        <a:defRPr sz="1246" b="1" kern="1200">
                          <a:solidFill>
                            <a:schemeClr val="tx1"/>
                          </a:solidFill>
                          <a:latin typeface="Calibri"/>
                        </a:defRPr>
                      </a:lvl8pPr>
                      <a:lvl9pPr marL="2532156" algn="l" defTabSz="633039" rtl="0" eaLnBrk="1" latinLnBrk="0" hangingPunct="1">
                        <a:defRPr sz="1246" b="1"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1">
                          <a:solidFill>
                            <a:schemeClr val="bg2">
                              <a:lumMod val="75000"/>
                            </a:schemeClr>
                          </a:solidFill>
                        </a:rPr>
                        <a:t>Comité des utilisateurs</a:t>
                      </a:r>
                      <a:endParaRPr lang="fr-FR" sz="1400" b="1">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1950366"/>
                  </a:ext>
                </a:extLst>
              </a:tr>
              <a:tr h="402153">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chemeClr val="bg2">
                              <a:lumMod val="75000"/>
                            </a:schemeClr>
                          </a:solidFill>
                        </a:rPr>
                        <a:t>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xxxx</a:t>
                      </a:r>
                      <a:endParaRPr lang="fr-FR" sz="1200" b="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6980970"/>
                  </a:ext>
                </a:extLst>
              </a:tr>
              <a:tr h="402153">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Composition </a:t>
                      </a:r>
                    </a:p>
                    <a:p>
                      <a:pPr marL="171450" indent="-171450">
                        <a:buFont typeface="Arial" panose="020B0604020202020204" pitchFamily="34" charset="0"/>
                        <a:buChar char="•"/>
                      </a:pPr>
                      <a:r>
                        <a:rPr lang="fr-FR" sz="1200">
                          <a:solidFill>
                            <a:schemeClr val="bg2">
                              <a:lumMod val="75000"/>
                            </a:schemeClr>
                          </a:solidFill>
                        </a:rPr>
                        <a:t>Référent : xxxx</a:t>
                      </a:r>
                    </a:p>
                    <a:p>
                      <a:pPr marL="171450" indent="-171450">
                        <a:buFont typeface="Arial" panose="020B0604020202020204" pitchFamily="34" charset="0"/>
                        <a:buChar char="•"/>
                      </a:pPr>
                      <a:r>
                        <a:rPr lang="fr-FR" sz="1200">
                          <a:solidFill>
                            <a:schemeClr val="bg2">
                              <a:lumMod val="75000"/>
                            </a:schemeClr>
                          </a:solidFill>
                        </a:rPr>
                        <a:t>xxxx</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8489681"/>
                  </a:ext>
                </a:extLst>
              </a:tr>
            </a:tbl>
          </a:graphicData>
        </a:graphic>
      </p:graphicFrame>
      <p:sp>
        <p:nvSpPr>
          <p:cNvPr id="16" name="ZoneTexte 15">
            <a:extLst>
              <a:ext uri="{FF2B5EF4-FFF2-40B4-BE49-F238E27FC236}">
                <a16:creationId xmlns:a16="http://schemas.microsoft.com/office/drawing/2014/main" id="{6097A794-B7D6-4804-97E4-C866ECCD2CB9}"/>
              </a:ext>
            </a:extLst>
          </p:cNvPr>
          <p:cNvSpPr txBox="1"/>
          <p:nvPr/>
        </p:nvSpPr>
        <p:spPr>
          <a:xfrm>
            <a:off x="2146131" y="6980343"/>
            <a:ext cx="1270568" cy="351834"/>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Associe et informe</a:t>
            </a:r>
          </a:p>
        </p:txBody>
      </p:sp>
      <p:sp>
        <p:nvSpPr>
          <p:cNvPr id="17" name="ZoneTexte 16">
            <a:extLst>
              <a:ext uri="{FF2B5EF4-FFF2-40B4-BE49-F238E27FC236}">
                <a16:creationId xmlns:a16="http://schemas.microsoft.com/office/drawing/2014/main" id="{D7273F00-5E43-4095-A155-7FA86FF5FF79}"/>
              </a:ext>
            </a:extLst>
          </p:cNvPr>
          <p:cNvSpPr txBox="1"/>
          <p:nvPr/>
        </p:nvSpPr>
        <p:spPr>
          <a:xfrm>
            <a:off x="1131973" y="6945638"/>
            <a:ext cx="988239" cy="261062"/>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Remonte propositions</a:t>
            </a:r>
          </a:p>
        </p:txBody>
      </p:sp>
      <p:sp>
        <p:nvSpPr>
          <p:cNvPr id="22" name="Rectangle 21">
            <a:extLst>
              <a:ext uri="{FF2B5EF4-FFF2-40B4-BE49-F238E27FC236}">
                <a16:creationId xmlns:a16="http://schemas.microsoft.com/office/drawing/2014/main" id="{82841B09-7144-49EC-A7EF-F1F4621028D5}"/>
              </a:ext>
            </a:extLst>
          </p:cNvPr>
          <p:cNvSpPr/>
          <p:nvPr/>
        </p:nvSpPr>
        <p:spPr>
          <a:xfrm>
            <a:off x="406586" y="4414852"/>
            <a:ext cx="2758641" cy="325576"/>
          </a:xfrm>
          <a:prstGeom prst="rect">
            <a:avLst/>
          </a:prstGeom>
          <a:solidFill>
            <a:srgbClr val="FFFFFF"/>
          </a:solidFill>
          <a:ln w="9525" cap="flat" cmpd="sng" algn="ctr">
            <a:solidFill>
              <a:srgbClr val="FFFFFF"/>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b="1" i="0" u="none" strike="noStrike" kern="0" cap="none" spc="0" normalizeH="0" baseline="0" noProof="0">
                <a:ln>
                  <a:noFill/>
                </a:ln>
                <a:effectLst/>
                <a:uLnTx/>
                <a:uFillTx/>
                <a:latin typeface="Segoe UI Light" panose="020B0502040204020203" pitchFamily="34" charset="0"/>
                <a:cs typeface="Segoe UI Light" panose="020B0502040204020203" pitchFamily="34" charset="0"/>
              </a:rPr>
              <a:t>Volet AMU</a:t>
            </a:r>
          </a:p>
        </p:txBody>
      </p:sp>
      <p:cxnSp>
        <p:nvCxnSpPr>
          <p:cNvPr id="25" name="Connecteur droit avec flèche 24">
            <a:extLst>
              <a:ext uri="{FF2B5EF4-FFF2-40B4-BE49-F238E27FC236}">
                <a16:creationId xmlns:a16="http://schemas.microsoft.com/office/drawing/2014/main" id="{1DC41021-20AE-4D15-8377-674CCA7D3053}"/>
              </a:ext>
            </a:extLst>
          </p:cNvPr>
          <p:cNvCxnSpPr>
            <a:cxnSpLocks/>
          </p:cNvCxnSpPr>
          <p:nvPr/>
        </p:nvCxnSpPr>
        <p:spPr>
          <a:xfrm flipV="1">
            <a:off x="2073401" y="6742398"/>
            <a:ext cx="0" cy="665911"/>
          </a:xfrm>
          <a:prstGeom prst="straightConnector1">
            <a:avLst/>
          </a:prstGeom>
          <a:noFill/>
          <a:ln w="12700" cap="flat" cmpd="sng" algn="ctr">
            <a:solidFill>
              <a:srgbClr val="575756">
                <a:lumMod val="75000"/>
              </a:srgbClr>
            </a:solidFill>
            <a:prstDash val="solid"/>
            <a:tailEnd type="triangle"/>
          </a:ln>
          <a:effectLst/>
        </p:spPr>
      </p:cxnSp>
      <p:cxnSp>
        <p:nvCxnSpPr>
          <p:cNvPr id="26" name="Connecteur droit avec flèche 25">
            <a:extLst>
              <a:ext uri="{FF2B5EF4-FFF2-40B4-BE49-F238E27FC236}">
                <a16:creationId xmlns:a16="http://schemas.microsoft.com/office/drawing/2014/main" id="{D1970E84-B9F6-471A-B72E-F0FCEB28082B}"/>
              </a:ext>
            </a:extLst>
          </p:cNvPr>
          <p:cNvCxnSpPr>
            <a:cxnSpLocks/>
          </p:cNvCxnSpPr>
          <p:nvPr/>
        </p:nvCxnSpPr>
        <p:spPr>
          <a:xfrm>
            <a:off x="2167023" y="6742398"/>
            <a:ext cx="0" cy="673235"/>
          </a:xfrm>
          <a:prstGeom prst="straightConnector1">
            <a:avLst/>
          </a:prstGeom>
          <a:noFill/>
          <a:ln w="12700" cap="flat" cmpd="sng" algn="ctr">
            <a:solidFill>
              <a:srgbClr val="575756">
                <a:lumMod val="75000"/>
              </a:srgbClr>
            </a:solidFill>
            <a:prstDash val="solid"/>
            <a:tailEnd type="triangle"/>
          </a:ln>
          <a:effectLst/>
        </p:spPr>
      </p:cxnSp>
      <p:cxnSp>
        <p:nvCxnSpPr>
          <p:cNvPr id="29" name="Connecteur droit avec flèche 28">
            <a:extLst>
              <a:ext uri="{FF2B5EF4-FFF2-40B4-BE49-F238E27FC236}">
                <a16:creationId xmlns:a16="http://schemas.microsoft.com/office/drawing/2014/main" id="{7428E3FB-968D-4C13-B3D9-3D74A54ECF0D}"/>
              </a:ext>
            </a:extLst>
          </p:cNvPr>
          <p:cNvCxnSpPr>
            <a:cxnSpLocks/>
          </p:cNvCxnSpPr>
          <p:nvPr/>
        </p:nvCxnSpPr>
        <p:spPr>
          <a:xfrm>
            <a:off x="3228195" y="3859637"/>
            <a:ext cx="0" cy="352695"/>
          </a:xfrm>
          <a:prstGeom prst="straightConnector1">
            <a:avLst/>
          </a:prstGeom>
          <a:noFill/>
          <a:ln w="12700" cap="flat" cmpd="sng" algn="ctr">
            <a:solidFill>
              <a:srgbClr val="575756">
                <a:lumMod val="75000"/>
              </a:srgbClr>
            </a:solidFill>
            <a:prstDash val="solid"/>
            <a:tailEnd type="triangle"/>
          </a:ln>
          <a:effectLst/>
        </p:spPr>
      </p:cxnSp>
      <p:cxnSp>
        <p:nvCxnSpPr>
          <p:cNvPr id="31" name="Connecteur droit avec flèche 30">
            <a:extLst>
              <a:ext uri="{FF2B5EF4-FFF2-40B4-BE49-F238E27FC236}">
                <a16:creationId xmlns:a16="http://schemas.microsoft.com/office/drawing/2014/main" id="{B989DC7C-9C06-43E0-A08C-95AC1D237597}"/>
              </a:ext>
            </a:extLst>
          </p:cNvPr>
          <p:cNvCxnSpPr>
            <a:cxnSpLocks/>
          </p:cNvCxnSpPr>
          <p:nvPr/>
        </p:nvCxnSpPr>
        <p:spPr>
          <a:xfrm flipV="1">
            <a:off x="3621720" y="3861287"/>
            <a:ext cx="0" cy="336833"/>
          </a:xfrm>
          <a:prstGeom prst="straightConnector1">
            <a:avLst/>
          </a:prstGeom>
          <a:noFill/>
          <a:ln w="12700" cap="flat" cmpd="sng" algn="ctr">
            <a:solidFill>
              <a:srgbClr val="575756">
                <a:lumMod val="75000"/>
              </a:srgbClr>
            </a:solidFill>
            <a:prstDash val="solid"/>
            <a:tailEnd type="triangle"/>
          </a:ln>
          <a:effectLst/>
        </p:spPr>
      </p:cxnSp>
      <p:graphicFrame>
        <p:nvGraphicFramePr>
          <p:cNvPr id="32" name="Tableau 3">
            <a:extLst>
              <a:ext uri="{FF2B5EF4-FFF2-40B4-BE49-F238E27FC236}">
                <a16:creationId xmlns:a16="http://schemas.microsoft.com/office/drawing/2014/main" id="{F837F65C-3484-45C0-A362-A8B8E87FD5AD}"/>
              </a:ext>
            </a:extLst>
          </p:cNvPr>
          <p:cNvGraphicFramePr>
            <a:graphicFrameLocks noGrp="1"/>
          </p:cNvGraphicFramePr>
          <p:nvPr>
            <p:extLst>
              <p:ext uri="{D42A27DB-BD31-4B8C-83A1-F6EECF244321}">
                <p14:modId xmlns:p14="http://schemas.microsoft.com/office/powerpoint/2010/main" val="3117842832"/>
              </p:ext>
            </p:extLst>
          </p:nvPr>
        </p:nvGraphicFramePr>
        <p:xfrm>
          <a:off x="3717102" y="4753060"/>
          <a:ext cx="2734314" cy="1975700"/>
        </p:xfrm>
        <a:graphic>
          <a:graphicData uri="http://schemas.openxmlformats.org/drawingml/2006/table">
            <a:tbl>
              <a:tblPr firstRow="1" bandRow="1">
                <a:tableStyleId>{1E171933-4619-4E11-9A3F-F7608DF75F80}</a:tableStyleId>
              </a:tblPr>
              <a:tblGrid>
                <a:gridCol w="2734314">
                  <a:extLst>
                    <a:ext uri="{9D8B030D-6E8A-4147-A177-3AD203B41FA5}">
                      <a16:colId xmlns:a16="http://schemas.microsoft.com/office/drawing/2014/main" val="2600445826"/>
                    </a:ext>
                  </a:extLst>
                </a:gridCol>
              </a:tblGrid>
              <a:tr h="343600">
                <a:tc>
                  <a:txBody>
                    <a:bodyPr/>
                    <a:lstStyle>
                      <a:lvl1pPr marL="0" algn="l" defTabSz="633039" rtl="0" eaLnBrk="1" latinLnBrk="0" hangingPunct="1">
                        <a:defRPr sz="1246" b="1" kern="1200">
                          <a:solidFill>
                            <a:schemeClr val="tx1"/>
                          </a:solidFill>
                          <a:latin typeface="Calibri"/>
                        </a:defRPr>
                      </a:lvl1pPr>
                      <a:lvl2pPr marL="316520" algn="l" defTabSz="633039" rtl="0" eaLnBrk="1" latinLnBrk="0" hangingPunct="1">
                        <a:defRPr sz="1246" b="1" kern="1200">
                          <a:solidFill>
                            <a:schemeClr val="tx1"/>
                          </a:solidFill>
                          <a:latin typeface="Calibri"/>
                        </a:defRPr>
                      </a:lvl2pPr>
                      <a:lvl3pPr marL="633039" algn="l" defTabSz="633039" rtl="0" eaLnBrk="1" latinLnBrk="0" hangingPunct="1">
                        <a:defRPr sz="1246" b="1" kern="1200">
                          <a:solidFill>
                            <a:schemeClr val="tx1"/>
                          </a:solidFill>
                          <a:latin typeface="Calibri"/>
                        </a:defRPr>
                      </a:lvl3pPr>
                      <a:lvl4pPr marL="949559" algn="l" defTabSz="633039" rtl="0" eaLnBrk="1" latinLnBrk="0" hangingPunct="1">
                        <a:defRPr sz="1246" b="1" kern="1200">
                          <a:solidFill>
                            <a:schemeClr val="tx1"/>
                          </a:solidFill>
                          <a:latin typeface="Calibri"/>
                        </a:defRPr>
                      </a:lvl4pPr>
                      <a:lvl5pPr marL="1266078" algn="l" defTabSz="633039" rtl="0" eaLnBrk="1" latinLnBrk="0" hangingPunct="1">
                        <a:defRPr sz="1246" b="1" kern="1200">
                          <a:solidFill>
                            <a:schemeClr val="tx1"/>
                          </a:solidFill>
                          <a:latin typeface="Calibri"/>
                        </a:defRPr>
                      </a:lvl5pPr>
                      <a:lvl6pPr marL="1582598" algn="l" defTabSz="633039" rtl="0" eaLnBrk="1" latinLnBrk="0" hangingPunct="1">
                        <a:defRPr sz="1246" b="1" kern="1200">
                          <a:solidFill>
                            <a:schemeClr val="tx1"/>
                          </a:solidFill>
                          <a:latin typeface="Calibri"/>
                        </a:defRPr>
                      </a:lvl6pPr>
                      <a:lvl7pPr marL="1899117" algn="l" defTabSz="633039" rtl="0" eaLnBrk="1" latinLnBrk="0" hangingPunct="1">
                        <a:defRPr sz="1246" b="1" kern="1200">
                          <a:solidFill>
                            <a:schemeClr val="tx1"/>
                          </a:solidFill>
                          <a:latin typeface="Calibri"/>
                        </a:defRPr>
                      </a:lvl7pPr>
                      <a:lvl8pPr marL="2215637" algn="l" defTabSz="633039" rtl="0" eaLnBrk="1" latinLnBrk="0" hangingPunct="1">
                        <a:defRPr sz="1246" b="1" kern="1200">
                          <a:solidFill>
                            <a:schemeClr val="tx1"/>
                          </a:solidFill>
                          <a:latin typeface="Calibri"/>
                        </a:defRPr>
                      </a:lvl8pPr>
                      <a:lvl9pPr marL="2532156" algn="l" defTabSz="633039" rtl="0" eaLnBrk="1" latinLnBrk="0" hangingPunct="1">
                        <a:defRPr sz="1246" b="1"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1">
                          <a:solidFill>
                            <a:schemeClr val="bg2">
                              <a:lumMod val="75000"/>
                            </a:schemeClr>
                          </a:solidFill>
                        </a:rPr>
                        <a:t>Comité xxxxxx</a:t>
                      </a:r>
                      <a:endParaRPr lang="fr-FR" sz="1400" b="1">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909601"/>
                  </a:ext>
                </a:extLst>
              </a:tr>
              <a:tr h="67002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a:solidFill>
                            <a:schemeClr val="bg2">
                              <a:lumMod val="75000"/>
                            </a:schemeClr>
                          </a:solidFill>
                        </a:rPr>
                        <a:t>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endParaRPr lang="fr-FR" sz="1200" b="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6980970"/>
                  </a:ext>
                </a:extLst>
              </a:tr>
              <a:tr h="67002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Composition </a:t>
                      </a:r>
                    </a:p>
                    <a:p>
                      <a:pPr marL="171450" indent="-171450">
                        <a:buFont typeface="Arial" panose="020B0604020202020204" pitchFamily="34" charset="0"/>
                        <a:buChar char="•"/>
                      </a:pPr>
                      <a:r>
                        <a:rPr lang="fr-FR" sz="1200">
                          <a:solidFill>
                            <a:schemeClr val="bg2">
                              <a:lumMod val="75000"/>
                            </a:schemeClr>
                          </a:solidFill>
                        </a:rPr>
                        <a:t>Référent : xxxx</a:t>
                      </a:r>
                    </a:p>
                    <a:p>
                      <a:pPr marL="171450" indent="-171450">
                        <a:buFont typeface="Arial" panose="020B0604020202020204" pitchFamily="34" charset="0"/>
                        <a:buChar char="•"/>
                      </a:pPr>
                      <a:r>
                        <a:rPr lang="fr-FR" sz="1200">
                          <a:solidFill>
                            <a:schemeClr val="bg2">
                              <a:lumMod val="75000"/>
                            </a:schemeClr>
                          </a:solidFill>
                        </a:rPr>
                        <a:t>xxxx</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4140121"/>
                  </a:ext>
                </a:extLst>
              </a:tr>
              <a:tr h="292060">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Fonctionnement : </a:t>
                      </a:r>
                      <a:r>
                        <a:rPr lang="fr-FR" sz="1200">
                          <a:solidFill>
                            <a:schemeClr val="bg2">
                              <a:lumMod val="75000"/>
                            </a:schemeClr>
                          </a:solidFill>
                        </a:rPr>
                        <a:t>Réunion x fois / an</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756028"/>
                  </a:ext>
                </a:extLst>
              </a:tr>
            </a:tbl>
          </a:graphicData>
        </a:graphic>
      </p:graphicFrame>
      <p:sp>
        <p:nvSpPr>
          <p:cNvPr id="33" name="Rectangle 32">
            <a:extLst>
              <a:ext uri="{FF2B5EF4-FFF2-40B4-BE49-F238E27FC236}">
                <a16:creationId xmlns:a16="http://schemas.microsoft.com/office/drawing/2014/main" id="{1A5D8428-B474-446C-983B-69A12B05F6BD}"/>
              </a:ext>
            </a:extLst>
          </p:cNvPr>
          <p:cNvSpPr/>
          <p:nvPr/>
        </p:nvSpPr>
        <p:spPr>
          <a:xfrm>
            <a:off x="3692775" y="4414852"/>
            <a:ext cx="2758641" cy="325576"/>
          </a:xfrm>
          <a:prstGeom prst="rect">
            <a:avLst/>
          </a:prstGeom>
          <a:solidFill>
            <a:srgbClr val="FFFFFF"/>
          </a:solidFill>
          <a:ln w="9525" cap="flat" cmpd="sng" algn="ctr">
            <a:solidFill>
              <a:srgbClr val="FFFFFF"/>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b="1" i="0" u="none" strike="noStrike" kern="0" cap="none" spc="0" normalizeH="0" baseline="0" noProof="0">
                <a:ln>
                  <a:noFill/>
                </a:ln>
                <a:effectLst/>
                <a:uLnTx/>
                <a:uFillTx/>
                <a:latin typeface="Segoe UI Light" panose="020B0502040204020203" pitchFamily="34" charset="0"/>
                <a:cs typeface="Segoe UI Light" panose="020B0502040204020203" pitchFamily="34" charset="0"/>
              </a:rPr>
              <a:t>Volet MG</a:t>
            </a:r>
          </a:p>
        </p:txBody>
      </p:sp>
      <p:graphicFrame>
        <p:nvGraphicFramePr>
          <p:cNvPr id="34" name="Tableau 3">
            <a:extLst>
              <a:ext uri="{FF2B5EF4-FFF2-40B4-BE49-F238E27FC236}">
                <a16:creationId xmlns:a16="http://schemas.microsoft.com/office/drawing/2014/main" id="{0316C862-7B75-406F-923B-5995E2126428}"/>
              </a:ext>
            </a:extLst>
          </p:cNvPr>
          <p:cNvGraphicFramePr>
            <a:graphicFrameLocks noGrp="1"/>
          </p:cNvGraphicFramePr>
          <p:nvPr>
            <p:extLst>
              <p:ext uri="{D42A27DB-BD31-4B8C-83A1-F6EECF244321}">
                <p14:modId xmlns:p14="http://schemas.microsoft.com/office/powerpoint/2010/main" val="3484043292"/>
              </p:ext>
            </p:extLst>
          </p:nvPr>
        </p:nvGraphicFramePr>
        <p:xfrm>
          <a:off x="1042959" y="1981208"/>
          <a:ext cx="4747479" cy="1859280"/>
        </p:xfrm>
        <a:graphic>
          <a:graphicData uri="http://schemas.openxmlformats.org/drawingml/2006/table">
            <a:tbl>
              <a:tblPr firstRow="1" bandRow="1">
                <a:tableStyleId>{00A15C55-8517-42AA-B614-E9B94910E393}</a:tableStyleId>
              </a:tblPr>
              <a:tblGrid>
                <a:gridCol w="4747479">
                  <a:extLst>
                    <a:ext uri="{9D8B030D-6E8A-4147-A177-3AD203B41FA5}">
                      <a16:colId xmlns:a16="http://schemas.microsoft.com/office/drawing/2014/main" val="2600445826"/>
                    </a:ext>
                  </a:extLst>
                </a:gridCol>
              </a:tblGrid>
              <a:tr h="239288">
                <a:tc>
                  <a:txBody>
                    <a:bodyPr/>
                    <a:lstStyle>
                      <a:lvl1pPr marL="0" algn="l" defTabSz="633039" rtl="0" eaLnBrk="1" latinLnBrk="0" hangingPunct="1">
                        <a:defRPr sz="1246" b="1" kern="1200">
                          <a:solidFill>
                            <a:schemeClr val="tx1"/>
                          </a:solidFill>
                          <a:latin typeface="Calibri"/>
                        </a:defRPr>
                      </a:lvl1pPr>
                      <a:lvl2pPr marL="316520" algn="l" defTabSz="633039" rtl="0" eaLnBrk="1" latinLnBrk="0" hangingPunct="1">
                        <a:defRPr sz="1246" b="1" kern="1200">
                          <a:solidFill>
                            <a:schemeClr val="tx1"/>
                          </a:solidFill>
                          <a:latin typeface="Calibri"/>
                        </a:defRPr>
                      </a:lvl2pPr>
                      <a:lvl3pPr marL="633039" algn="l" defTabSz="633039" rtl="0" eaLnBrk="1" latinLnBrk="0" hangingPunct="1">
                        <a:defRPr sz="1246" b="1" kern="1200">
                          <a:solidFill>
                            <a:schemeClr val="tx1"/>
                          </a:solidFill>
                          <a:latin typeface="Calibri"/>
                        </a:defRPr>
                      </a:lvl3pPr>
                      <a:lvl4pPr marL="949559" algn="l" defTabSz="633039" rtl="0" eaLnBrk="1" latinLnBrk="0" hangingPunct="1">
                        <a:defRPr sz="1246" b="1" kern="1200">
                          <a:solidFill>
                            <a:schemeClr val="tx1"/>
                          </a:solidFill>
                          <a:latin typeface="Calibri"/>
                        </a:defRPr>
                      </a:lvl4pPr>
                      <a:lvl5pPr marL="1266078" algn="l" defTabSz="633039" rtl="0" eaLnBrk="1" latinLnBrk="0" hangingPunct="1">
                        <a:defRPr sz="1246" b="1" kern="1200">
                          <a:solidFill>
                            <a:schemeClr val="tx1"/>
                          </a:solidFill>
                          <a:latin typeface="Calibri"/>
                        </a:defRPr>
                      </a:lvl5pPr>
                      <a:lvl6pPr marL="1582598" algn="l" defTabSz="633039" rtl="0" eaLnBrk="1" latinLnBrk="0" hangingPunct="1">
                        <a:defRPr sz="1246" b="1" kern="1200">
                          <a:solidFill>
                            <a:schemeClr val="tx1"/>
                          </a:solidFill>
                          <a:latin typeface="Calibri"/>
                        </a:defRPr>
                      </a:lvl6pPr>
                      <a:lvl7pPr marL="1899117" algn="l" defTabSz="633039" rtl="0" eaLnBrk="1" latinLnBrk="0" hangingPunct="1">
                        <a:defRPr sz="1246" b="1" kern="1200">
                          <a:solidFill>
                            <a:schemeClr val="tx1"/>
                          </a:solidFill>
                          <a:latin typeface="Calibri"/>
                        </a:defRPr>
                      </a:lvl7pPr>
                      <a:lvl8pPr marL="2215637" algn="l" defTabSz="633039" rtl="0" eaLnBrk="1" latinLnBrk="0" hangingPunct="1">
                        <a:defRPr sz="1246" b="1" kern="1200">
                          <a:solidFill>
                            <a:schemeClr val="tx1"/>
                          </a:solidFill>
                          <a:latin typeface="Calibri"/>
                        </a:defRPr>
                      </a:lvl8pPr>
                      <a:lvl9pPr marL="2532156" algn="l" defTabSz="633039" rtl="0" eaLnBrk="1" latinLnBrk="0" hangingPunct="1">
                        <a:defRPr sz="1246" b="1"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1">
                          <a:solidFill>
                            <a:schemeClr val="bg2">
                              <a:lumMod val="75000"/>
                            </a:schemeClr>
                          </a:solidFill>
                        </a:rPr>
                        <a:t>Instance centrale</a:t>
                      </a:r>
                      <a:endParaRPr lang="fr-FR" sz="1400" b="1">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909601"/>
                  </a:ext>
                </a:extLst>
              </a:tr>
              <a:tr h="502505">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a:solidFill>
                            <a:schemeClr val="bg2">
                              <a:lumMod val="75000"/>
                            </a:schemeClr>
                          </a:solidFill>
                        </a:rPr>
                        <a:t>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solidFill>
                            <a:schemeClr val="bg2">
                              <a:lumMod val="75000"/>
                            </a:schemeClr>
                          </a:solidFill>
                        </a:rPr>
                        <a:t>xxx</a:t>
                      </a:r>
                      <a:endParaRPr lang="fr-FR" sz="1200" b="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6980970"/>
                  </a:ext>
                </a:extLst>
              </a:tr>
              <a:tr h="502505">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Composition </a:t>
                      </a:r>
                    </a:p>
                    <a:p>
                      <a:pPr marL="171450" indent="-171450">
                        <a:buFont typeface="Arial" panose="020B0604020202020204" pitchFamily="34" charset="0"/>
                        <a:buChar char="•"/>
                      </a:pPr>
                      <a:r>
                        <a:rPr lang="fr-FR" sz="1200">
                          <a:solidFill>
                            <a:schemeClr val="bg2">
                              <a:lumMod val="75000"/>
                            </a:schemeClr>
                          </a:solidFill>
                        </a:rPr>
                        <a:t>Responsable : xxxx</a:t>
                      </a:r>
                    </a:p>
                    <a:p>
                      <a:pPr marL="171450" indent="-171450">
                        <a:buFont typeface="Arial" panose="020B0604020202020204" pitchFamily="34" charset="0"/>
                        <a:buChar char="•"/>
                      </a:pPr>
                      <a:r>
                        <a:rPr lang="fr-FR" sz="1200">
                          <a:solidFill>
                            <a:schemeClr val="bg2">
                              <a:lumMod val="75000"/>
                            </a:schemeClr>
                          </a:solidFill>
                        </a:rPr>
                        <a:t>xxxx</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4140121"/>
                  </a:ext>
                </a:extLst>
              </a:tr>
              <a:tr h="215359">
                <a:tc>
                  <a:txBody>
                    <a:bodyPr/>
                    <a:lstStyle>
                      <a:lvl1pPr marL="0" algn="l" defTabSz="633039" rtl="0" eaLnBrk="1" latinLnBrk="0" hangingPunct="1">
                        <a:defRPr sz="1246" kern="1200">
                          <a:solidFill>
                            <a:schemeClr val="tx1"/>
                          </a:solidFill>
                          <a:latin typeface="Calibri"/>
                        </a:defRPr>
                      </a:lvl1pPr>
                      <a:lvl2pPr marL="316520" algn="l" defTabSz="633039" rtl="0" eaLnBrk="1" latinLnBrk="0" hangingPunct="1">
                        <a:defRPr sz="1246" kern="1200">
                          <a:solidFill>
                            <a:schemeClr val="tx1"/>
                          </a:solidFill>
                          <a:latin typeface="Calibri"/>
                        </a:defRPr>
                      </a:lvl2pPr>
                      <a:lvl3pPr marL="633039" algn="l" defTabSz="633039" rtl="0" eaLnBrk="1" latinLnBrk="0" hangingPunct="1">
                        <a:defRPr sz="1246" kern="1200">
                          <a:solidFill>
                            <a:schemeClr val="tx1"/>
                          </a:solidFill>
                          <a:latin typeface="Calibri"/>
                        </a:defRPr>
                      </a:lvl3pPr>
                      <a:lvl4pPr marL="949559" algn="l" defTabSz="633039" rtl="0" eaLnBrk="1" latinLnBrk="0" hangingPunct="1">
                        <a:defRPr sz="1246" kern="1200">
                          <a:solidFill>
                            <a:schemeClr val="tx1"/>
                          </a:solidFill>
                          <a:latin typeface="Calibri"/>
                        </a:defRPr>
                      </a:lvl4pPr>
                      <a:lvl5pPr marL="1266078" algn="l" defTabSz="633039" rtl="0" eaLnBrk="1" latinLnBrk="0" hangingPunct="1">
                        <a:defRPr sz="1246" kern="1200">
                          <a:solidFill>
                            <a:schemeClr val="tx1"/>
                          </a:solidFill>
                          <a:latin typeface="Calibri"/>
                        </a:defRPr>
                      </a:lvl5pPr>
                      <a:lvl6pPr marL="1582598" algn="l" defTabSz="633039" rtl="0" eaLnBrk="1" latinLnBrk="0" hangingPunct="1">
                        <a:defRPr sz="1246" kern="1200">
                          <a:solidFill>
                            <a:schemeClr val="tx1"/>
                          </a:solidFill>
                          <a:latin typeface="Calibri"/>
                        </a:defRPr>
                      </a:lvl6pPr>
                      <a:lvl7pPr marL="1899117" algn="l" defTabSz="633039" rtl="0" eaLnBrk="1" latinLnBrk="0" hangingPunct="1">
                        <a:defRPr sz="1246" kern="1200">
                          <a:solidFill>
                            <a:schemeClr val="tx1"/>
                          </a:solidFill>
                          <a:latin typeface="Calibri"/>
                        </a:defRPr>
                      </a:lvl7pPr>
                      <a:lvl8pPr marL="2215637" algn="l" defTabSz="633039" rtl="0" eaLnBrk="1" latinLnBrk="0" hangingPunct="1">
                        <a:defRPr sz="1246" kern="1200">
                          <a:solidFill>
                            <a:schemeClr val="tx1"/>
                          </a:solidFill>
                          <a:latin typeface="Calibri"/>
                        </a:defRPr>
                      </a:lvl8pPr>
                      <a:lvl9pPr marL="2532156" algn="l" defTabSz="633039" rtl="0" eaLnBrk="1" latinLnBrk="0" hangingPunct="1">
                        <a:defRPr sz="1246" kern="1200">
                          <a:solidFill>
                            <a:schemeClr val="tx1"/>
                          </a:solidFill>
                          <a:latin typeface="Calibri"/>
                        </a:defRPr>
                      </a:lvl9pPr>
                    </a:lstStyle>
                    <a:p>
                      <a:r>
                        <a:rPr lang="fr-FR" sz="1200" b="1">
                          <a:solidFill>
                            <a:schemeClr val="bg2">
                              <a:lumMod val="75000"/>
                            </a:schemeClr>
                          </a:solidFill>
                        </a:rPr>
                        <a:t>Fonctionnement : </a:t>
                      </a:r>
                      <a:r>
                        <a:rPr lang="fr-FR" sz="1200">
                          <a:solidFill>
                            <a:schemeClr val="bg2">
                              <a:lumMod val="75000"/>
                            </a:schemeClr>
                          </a:solidFill>
                        </a:rPr>
                        <a:t>Réunion x fois / an</a:t>
                      </a:r>
                      <a:endParaRPr lang="fr-FR" sz="1200">
                        <a:solidFill>
                          <a:schemeClr val="bg2">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756028"/>
                  </a:ext>
                </a:extLst>
              </a:tr>
            </a:tbl>
          </a:graphicData>
        </a:graphic>
      </p:graphicFrame>
      <p:sp>
        <p:nvSpPr>
          <p:cNvPr id="35" name="ZoneTexte 34">
            <a:extLst>
              <a:ext uri="{FF2B5EF4-FFF2-40B4-BE49-F238E27FC236}">
                <a16:creationId xmlns:a16="http://schemas.microsoft.com/office/drawing/2014/main" id="{73AEF935-52C4-405F-AEA9-94372BFDFA92}"/>
              </a:ext>
            </a:extLst>
          </p:cNvPr>
          <p:cNvSpPr txBox="1"/>
          <p:nvPr/>
        </p:nvSpPr>
        <p:spPr>
          <a:xfrm>
            <a:off x="4731260" y="6980343"/>
            <a:ext cx="1270568" cy="351834"/>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Associe et informe</a:t>
            </a:r>
          </a:p>
        </p:txBody>
      </p:sp>
      <p:sp>
        <p:nvSpPr>
          <p:cNvPr id="36" name="ZoneTexte 35">
            <a:extLst>
              <a:ext uri="{FF2B5EF4-FFF2-40B4-BE49-F238E27FC236}">
                <a16:creationId xmlns:a16="http://schemas.microsoft.com/office/drawing/2014/main" id="{24FE3F9D-F791-4236-B4E9-681489963FD3}"/>
              </a:ext>
            </a:extLst>
          </p:cNvPr>
          <p:cNvSpPr txBox="1"/>
          <p:nvPr/>
        </p:nvSpPr>
        <p:spPr>
          <a:xfrm>
            <a:off x="3717102" y="6945638"/>
            <a:ext cx="988239" cy="261062"/>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Remonte propositions</a:t>
            </a:r>
          </a:p>
        </p:txBody>
      </p:sp>
      <p:cxnSp>
        <p:nvCxnSpPr>
          <p:cNvPr id="38" name="Connecteur droit avec flèche 37">
            <a:extLst>
              <a:ext uri="{FF2B5EF4-FFF2-40B4-BE49-F238E27FC236}">
                <a16:creationId xmlns:a16="http://schemas.microsoft.com/office/drawing/2014/main" id="{D2D7C459-DDC5-4532-820D-F7A3BBD54E9F}"/>
              </a:ext>
            </a:extLst>
          </p:cNvPr>
          <p:cNvCxnSpPr>
            <a:cxnSpLocks/>
          </p:cNvCxnSpPr>
          <p:nvPr/>
        </p:nvCxnSpPr>
        <p:spPr>
          <a:xfrm flipV="1">
            <a:off x="4658530" y="6742398"/>
            <a:ext cx="0" cy="665911"/>
          </a:xfrm>
          <a:prstGeom prst="straightConnector1">
            <a:avLst/>
          </a:prstGeom>
          <a:noFill/>
          <a:ln w="12700" cap="flat" cmpd="sng" algn="ctr">
            <a:solidFill>
              <a:srgbClr val="575756">
                <a:lumMod val="75000"/>
              </a:srgbClr>
            </a:solidFill>
            <a:prstDash val="solid"/>
            <a:tailEnd type="triangle"/>
          </a:ln>
          <a:effectLst/>
        </p:spPr>
      </p:cxnSp>
      <p:cxnSp>
        <p:nvCxnSpPr>
          <p:cNvPr id="39" name="Connecteur droit avec flèche 38">
            <a:extLst>
              <a:ext uri="{FF2B5EF4-FFF2-40B4-BE49-F238E27FC236}">
                <a16:creationId xmlns:a16="http://schemas.microsoft.com/office/drawing/2014/main" id="{C4FA56FC-2F63-42B6-805B-81A99AA0D95B}"/>
              </a:ext>
            </a:extLst>
          </p:cNvPr>
          <p:cNvCxnSpPr>
            <a:cxnSpLocks/>
          </p:cNvCxnSpPr>
          <p:nvPr/>
        </p:nvCxnSpPr>
        <p:spPr>
          <a:xfrm>
            <a:off x="4752152" y="6742398"/>
            <a:ext cx="0" cy="673235"/>
          </a:xfrm>
          <a:prstGeom prst="straightConnector1">
            <a:avLst/>
          </a:prstGeom>
          <a:noFill/>
          <a:ln w="12700" cap="flat" cmpd="sng" algn="ctr">
            <a:solidFill>
              <a:srgbClr val="575756">
                <a:lumMod val="75000"/>
              </a:srgbClr>
            </a:solidFill>
            <a:prstDash val="solid"/>
            <a:tailEnd type="triangle"/>
          </a:ln>
          <a:effectLst/>
        </p:spPr>
      </p:cxnSp>
      <p:sp>
        <p:nvSpPr>
          <p:cNvPr id="42" name="ZoneTexte 41">
            <a:extLst>
              <a:ext uri="{FF2B5EF4-FFF2-40B4-BE49-F238E27FC236}">
                <a16:creationId xmlns:a16="http://schemas.microsoft.com/office/drawing/2014/main" id="{40706CF9-8EA3-4A5F-81EC-5AAB47259CDB}"/>
              </a:ext>
            </a:extLst>
          </p:cNvPr>
          <p:cNvSpPr txBox="1"/>
          <p:nvPr/>
        </p:nvSpPr>
        <p:spPr>
          <a:xfrm>
            <a:off x="2251315" y="3897782"/>
            <a:ext cx="1048108" cy="231094"/>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xxxx</a:t>
            </a:r>
          </a:p>
        </p:txBody>
      </p:sp>
      <p:sp>
        <p:nvSpPr>
          <p:cNvPr id="43" name="ZoneTexte 42">
            <a:extLst>
              <a:ext uri="{FF2B5EF4-FFF2-40B4-BE49-F238E27FC236}">
                <a16:creationId xmlns:a16="http://schemas.microsoft.com/office/drawing/2014/main" id="{2A7ABCE3-EF2F-4DB6-8429-5B9B16B778CF}"/>
              </a:ext>
            </a:extLst>
          </p:cNvPr>
          <p:cNvSpPr txBox="1"/>
          <p:nvPr/>
        </p:nvSpPr>
        <p:spPr>
          <a:xfrm>
            <a:off x="3657233" y="3897782"/>
            <a:ext cx="1048108" cy="231094"/>
          </a:xfrm>
          <a:prstGeom prst="rect">
            <a:avLst/>
          </a:prstGeom>
          <a:noFill/>
          <a:ln>
            <a:noFill/>
          </a:ln>
        </p:spPr>
        <p:txBody>
          <a:bodyPr wrap="square" lIns="36000" tIns="36000" rIns="36000" bIns="36000" rtlCol="0">
            <a:noAutofit/>
          </a:bodyPr>
          <a:lstStyle>
            <a:defPPr>
              <a:defRPr lang="fr-FR"/>
            </a:defPPr>
            <a:lvl1pPr algn="ctr">
              <a:defRPr sz="1100" b="1">
                <a:solidFill>
                  <a:schemeClr val="tx2">
                    <a:lumMod val="75000"/>
                  </a:schemeClr>
                </a:solidFill>
                <a:latin typeface="Arial" pitchFamily="34" charset="0"/>
                <a:cs typeface="Arial" pitchFamily="34" charset="0"/>
              </a:defRPr>
            </a:lvl1pPr>
          </a:lstStyle>
          <a:p>
            <a:pPr eaLnBrk="0" fontAlgn="base" hangingPunct="0">
              <a:spcBef>
                <a:spcPct val="0"/>
              </a:spcBef>
              <a:spcAft>
                <a:spcPct val="0"/>
              </a:spcAft>
            </a:pPr>
            <a:r>
              <a:rPr lang="fr-FR">
                <a:solidFill>
                  <a:srgbClr val="878787">
                    <a:lumMod val="75000"/>
                  </a:srgbClr>
                </a:solidFill>
                <a:latin typeface="Segoe UI Light" panose="020B0502040204020203" pitchFamily="34" charset="0"/>
                <a:ea typeface="ＭＳ Ｐゴシック" charset="-128"/>
                <a:cs typeface="Segoe UI Light" panose="020B0502040204020203" pitchFamily="34" charset="0"/>
              </a:rPr>
              <a:t>xxxx</a:t>
            </a:r>
          </a:p>
        </p:txBody>
      </p:sp>
      <p:sp>
        <p:nvSpPr>
          <p:cNvPr id="41" name="Rectangle : avec coins arrondis en diagonale 40">
            <a:extLst>
              <a:ext uri="{FF2B5EF4-FFF2-40B4-BE49-F238E27FC236}">
                <a16:creationId xmlns:a16="http://schemas.microsoft.com/office/drawing/2014/main" id="{A7CAFF90-A5F6-4C76-AF2D-F393CE31B4AD}"/>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365245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4"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7 : </a:t>
            </a:r>
            <a:r>
              <a:rPr lang="fr-FR" sz="1600" b="1">
                <a:solidFill>
                  <a:schemeClr val="tx1"/>
                </a:solidFill>
                <a:latin typeface="Segoe UI Light" panose="020B0502040204020203" pitchFamily="34" charset="0"/>
                <a:cs typeface="Segoe UI Light" panose="020B0502040204020203" pitchFamily="34" charset="0"/>
              </a:rPr>
              <a:t>Définir le statut juridique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231611" y="3775834"/>
            <a:ext cx="6053098" cy="3231654"/>
          </a:xfrm>
          <a:prstGeom prst="rect">
            <a:avLst/>
          </a:prstGeom>
          <a:noFill/>
        </p:spPr>
        <p:txBody>
          <a:bodyPr wrap="square" rtlCol="0">
            <a:spAutoFit/>
          </a:bodyPr>
          <a:lstStyle/>
          <a:p>
            <a:pPr marL="92075" marR="0" lvl="0" algn="just" defTabSz="457200" rtl="0" eaLnBrk="1" fontAlgn="auto" latinLnBrk="0" hangingPunct="1">
              <a:lnSpc>
                <a:spcPct val="100000"/>
              </a:lnSpc>
              <a:buClrTx/>
              <a:buSzTx/>
              <a:buFontTx/>
              <a:buNone/>
              <a:tabLst/>
              <a:defRPr/>
            </a:pPr>
            <a:r>
              <a:rPr lang="fr-FR" sz="1200">
                <a:latin typeface="Segoe UI Light" panose="020B0502040204020203" pitchFamily="34" charset="0"/>
                <a:cs typeface="Segoe UI Light" panose="020B0502040204020203" pitchFamily="34" charset="0"/>
              </a:rPr>
              <a:t>Les acteurs locaux sont libres de définir la forme juridique SAS, tout en respectant un certain nombre de principes intangibles :</a:t>
            </a:r>
          </a:p>
          <a:p>
            <a:pPr marL="720725" lvl="1" indent="-171450" algn="just" defTabSz="457200">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Impliquer les acteurs hospitaliers et libéraux de manière équilibrée dans la gouvernance ;</a:t>
            </a:r>
          </a:p>
          <a:p>
            <a:pPr marL="720725" lvl="1" indent="-171450" algn="just" defTabSz="457200">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Respecter les statuts et particularités métiers des différents acteurs.</a:t>
            </a:r>
          </a:p>
          <a:p>
            <a:pPr marL="720725" lvl="1" indent="-171450" algn="just" defTabSz="457200">
              <a:buFont typeface="Arial" panose="020B0604020202020204" pitchFamily="34" charset="0"/>
              <a:buChar char="•"/>
              <a:defRPr/>
            </a:pPr>
            <a:endParaRPr lang="fr-FR" sz="1200">
              <a:latin typeface="Segoe UI Light" panose="020B0502040204020203" pitchFamily="34" charset="0"/>
              <a:cs typeface="Segoe UI Light" panose="020B0502040204020203" pitchFamily="34" charset="0"/>
            </a:endParaRPr>
          </a:p>
          <a:p>
            <a:pPr marL="92075" algn="just" defTabSz="457200">
              <a:defRPr/>
            </a:pPr>
            <a:r>
              <a:rPr lang="fr-FR" sz="1200">
                <a:latin typeface="Segoe UI Light" panose="020B0502040204020203" pitchFamily="34" charset="0"/>
                <a:cs typeface="Segoe UI Light" panose="020B0502040204020203" pitchFamily="34" charset="0"/>
              </a:rPr>
              <a:t>La forme juridique du SAS doit donc être réfléchie et définie par les acteurs locaux. </a:t>
            </a:r>
          </a:p>
          <a:p>
            <a:pPr marL="92075" algn="just" defTabSz="457200">
              <a:defRPr/>
            </a:pPr>
            <a:endParaRPr lang="fr-FR" sz="1200">
              <a:latin typeface="Segoe UI Light" panose="020B0502040204020203" pitchFamily="34" charset="0"/>
              <a:cs typeface="Segoe UI Light" panose="020B0502040204020203" pitchFamily="34" charset="0"/>
            </a:endParaRPr>
          </a:p>
          <a:p>
            <a:pPr marL="92075" algn="just" defTabSz="457200">
              <a:defRPr/>
            </a:pPr>
            <a:endParaRPr lang="fr-FR" sz="1200">
              <a:latin typeface="Segoe UI Light" panose="020B0502040204020203" pitchFamily="34" charset="0"/>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b="1" u="sng">
                <a:latin typeface="Segoe UI Light" panose="020B0502040204020203" pitchFamily="34" charset="0"/>
                <a:cs typeface="Segoe UI Light" panose="020B0502040204020203" pitchFamily="34" charset="0"/>
              </a:rPr>
              <a:t>Principes inflexibles (« passages obligés »)</a:t>
            </a:r>
            <a:r>
              <a:rPr lang="fr-FR" sz="1200" b="1">
                <a:latin typeface="Segoe UI Light" panose="020B0502040204020203" pitchFamily="34" charset="0"/>
                <a:cs typeface="Segoe UI Light" panose="020B0502040204020203" pitchFamily="34" charset="0"/>
              </a:rPr>
              <a:t> </a:t>
            </a:r>
            <a:r>
              <a:rPr lang="fr-FR" sz="1200">
                <a:latin typeface="Segoe UI Light" panose="020B0502040204020203" pitchFamily="34" charset="0"/>
                <a:cs typeface="Segoe UI Light" panose="020B0502040204020203" pitchFamily="34" charset="0"/>
              </a:rPr>
              <a:t>:</a:t>
            </a: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a:latin typeface="Segoe UI Light" panose="020B0502040204020203" pitchFamily="34" charset="0"/>
                <a:cs typeface="Segoe UI Light" panose="020B0502040204020203" pitchFamily="34" charset="0"/>
              </a:rPr>
              <a:t>Pour le back office (filière médecine générale), le statut juridique choisi doit permettre de :</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Salarier les opérateurs de soins non programmés</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Salarier le personnel chargé de la gestion administrative (contrats de travail, secrétariat, …)</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Financer le matériel et les formations éventuellement nécessaires</a:t>
            </a:r>
          </a:p>
          <a:p>
            <a:pPr marL="92075" algn="just" defTabSz="457200">
              <a:defRPr/>
            </a:pPr>
            <a:endParaRPr lang="fr-FR" sz="1200">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521643"/>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321967"/>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2253582"/>
            <a:ext cx="3616236" cy="1052596"/>
          </a:xfrm>
          <a:prstGeom prst="rect">
            <a:avLst/>
          </a:prstGeom>
          <a:noFill/>
        </p:spPr>
        <p:txBody>
          <a:bodyPr wrap="square" rtlCol="0">
            <a:spAutoFit/>
          </a:bodyPr>
          <a:lstStyle/>
          <a:p>
            <a:pPr marL="263525" lvl="0" indent="-171450" defTabSz="457200">
              <a:spcBef>
                <a:spcPct val="20000"/>
              </a:spcBef>
              <a:buFont typeface="Arial" panose="020B0604020202020204" pitchFamily="34" charset="0"/>
              <a:buChar char="•"/>
              <a:defRPr/>
            </a:pPr>
            <a:r>
              <a:rPr lang="fr-FR" sz="1200" b="1" dirty="0">
                <a:latin typeface="Segoe UI Light" panose="020B0502040204020203" pitchFamily="34" charset="0"/>
                <a:cs typeface="Segoe UI Light" panose="020B0502040204020203" pitchFamily="34" charset="0"/>
              </a:rPr>
              <a:t>Définir la forme juridique la plus adaptée pour le front office et pour le back office de la filière MG du SAS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Formaliser et signer les statuts juridiques du SAS </a:t>
            </a:r>
            <a:r>
              <a:rPr kumimoji="0" lang="fr-FR" sz="1200" b="1" i="0" u="none" kern="1200" cap="none" spc="0" normalizeH="0" baseline="0" noProof="0" dirty="0">
                <a:ln>
                  <a:noFill/>
                </a:ln>
                <a:effectLst/>
                <a:uLnTx/>
                <a:uFillTx/>
                <a:latin typeface="Segoe UI Light" panose="020B0502040204020203" pitchFamily="34" charset="0"/>
                <a:cs typeface="Segoe UI Light" panose="020B0502040204020203" pitchFamily="34" charset="0"/>
              </a:rPr>
              <a:t>avant</a:t>
            </a:r>
            <a:r>
              <a:rPr kumimoji="0" lang="fr-FR" sz="1200" b="1" i="0" u="none" kern="1200" cap="none" spc="0" normalizeH="0" baseline="0" noProof="0" dirty="0">
                <a:ln>
                  <a:noFill/>
                </a:ln>
                <a:solidFill>
                  <a:srgbClr val="FF0000"/>
                </a:solidFill>
                <a:effectLst/>
                <a:uLnTx/>
                <a:uFillTx/>
                <a:latin typeface="Segoe UI Light" panose="020B0502040204020203" pitchFamily="34" charset="0"/>
                <a:cs typeface="Segoe UI Light" panose="020B0502040204020203" pitchFamily="34" charset="0"/>
              </a:rPr>
              <a:t> </a:t>
            </a:r>
            <a:r>
              <a:rPr lang="fr-FR" sz="1200" b="1" dirty="0">
                <a:latin typeface="Segoe UI Light" panose="020B0502040204020203" pitchFamily="34" charset="0"/>
                <a:cs typeface="Segoe UI Light" panose="020B0502040204020203" pitchFamily="34" charset="0"/>
              </a:rPr>
              <a:t>son lancement opérationnel</a:t>
            </a:r>
            <a:endParaRPr kumimoji="0" lang="fr-FR" sz="1200" b="1"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Formalités officielles d’enregistrement des statuts juridiques du SAS</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321967"/>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560775"/>
            <a:ext cx="3279988" cy="1163395"/>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ARS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Responsables du SAS et des filières</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Représentants des médecins urgentistes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Représentants des médecins libéraux</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Représentants locaux</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7578838"/>
            <a:ext cx="3279988" cy="867930"/>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Groupes de travail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Mobilisation éventuelle d’une expertise jurid</a:t>
            </a:r>
            <a:r>
              <a:rPr lang="fr-FR" sz="1200">
                <a:latin typeface="Segoe UI Light" panose="020B0502040204020203" pitchFamily="34" charset="0"/>
                <a:cs typeface="Segoe UI Light" panose="020B0502040204020203" pitchFamily="34" charset="0"/>
              </a:rPr>
              <a:t>ique (fonctions support du CH et/ou cabinet juridique)</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296818"/>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296818"/>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3463382"/>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Déterminer le statut juridique le plus adapté à l’organisation du SAS</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 avec coins arrondis en diagonale 25">
            <a:extLst>
              <a:ext uri="{FF2B5EF4-FFF2-40B4-BE49-F238E27FC236}">
                <a16:creationId xmlns:a16="http://schemas.microsoft.com/office/drawing/2014/main" id="{8B4BE07E-72A3-4115-BFAC-ED0B149E79C0}"/>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898418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707370"/>
          </a:xfrm>
          <a:prstGeom prst="rect">
            <a:avLst/>
          </a:prstGeom>
          <a:solidFill>
            <a:schemeClr val="bg1"/>
          </a:solidFill>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Diapositive think-cell" r:id="rId9" imgW="473" imgH="473" progId="TCLayout.ActiveDocument.1">
                  <p:embed/>
                </p:oleObj>
              </mc:Choice>
              <mc:Fallback>
                <p:oleObj name="Diapositive think-cell" r:id="rId9"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9391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 (1/2)</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Analyser l’organisation pour choisir et formaliser le meilleur vecteur juridique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7" name="Rectangle 6">
            <a:extLst>
              <a:ext uri="{FF2B5EF4-FFF2-40B4-BE49-F238E27FC236}">
                <a16:creationId xmlns:a16="http://schemas.microsoft.com/office/drawing/2014/main" id="{FD1CB077-AE1A-44F4-975A-FB89F1F485A5}"/>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7 : </a:t>
            </a:r>
            <a:r>
              <a:rPr lang="fr-FR" sz="1600" b="1">
                <a:solidFill>
                  <a:schemeClr val="tx1"/>
                </a:solidFill>
                <a:latin typeface="Segoe UI Light" panose="020B0502040204020203" pitchFamily="34" charset="0"/>
                <a:cs typeface="Segoe UI Light" panose="020B0502040204020203" pitchFamily="34" charset="0"/>
              </a:rPr>
              <a:t>Définir le statut juridique du SAS</a:t>
            </a:r>
          </a:p>
        </p:txBody>
      </p:sp>
      <p:sp>
        <p:nvSpPr>
          <p:cNvPr id="11" name="ZoneTexte 10">
            <a:extLst>
              <a:ext uri="{FF2B5EF4-FFF2-40B4-BE49-F238E27FC236}">
                <a16:creationId xmlns:a16="http://schemas.microsoft.com/office/drawing/2014/main" id="{7FA38978-1B2D-4EAC-94B3-CBA09F1C225A}"/>
              </a:ext>
            </a:extLst>
          </p:cNvPr>
          <p:cNvSpPr txBox="1"/>
          <p:nvPr/>
        </p:nvSpPr>
        <p:spPr>
          <a:xfrm>
            <a:off x="267974" y="2382137"/>
            <a:ext cx="6323745" cy="1785104"/>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Un certain nombre d’éléments structurants doivent sous tendre le choix</a:t>
            </a:r>
            <a:r>
              <a:rPr lang="fr-FR" sz="1100">
                <a:latin typeface="Segoe UI Light" panose="020B0502040204020203" pitchFamily="34" charset="0"/>
                <a:cs typeface="Segoe UI Light" panose="020B0502040204020203" pitchFamily="34" charset="0"/>
              </a:rPr>
              <a:t> de la forme juridique du front office et du back office MG du SAS et sont donc à investiguer en amont du choix de cette dernière : </a:t>
            </a:r>
          </a:p>
          <a:p>
            <a:pPr marL="720725" lvl="1" indent="-171450" defTabSz="457200">
              <a:spcBef>
                <a:spcPct val="20000"/>
              </a:spcBef>
              <a:buFont typeface="Arial" panose="020B0604020202020204" pitchFamily="34" charset="0"/>
              <a:buChar char="•"/>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Qui </a:t>
            </a:r>
            <a:r>
              <a:rPr lang="fr-FR" sz="1100">
                <a:latin typeface="Segoe UI Light" panose="020B0502040204020203" pitchFamily="34" charset="0"/>
                <a:cs typeface="Segoe UI Light" panose="020B0502040204020203" pitchFamily="34" charset="0"/>
              </a:rPr>
              <a:t>sont les parties prenantes du front office et du back office MG ? </a:t>
            </a:r>
            <a:r>
              <a:rPr lang="fr-FR" sz="1100" i="1">
                <a:latin typeface="Segoe UI Light" panose="020B0502040204020203" pitchFamily="34" charset="0"/>
                <a:cs typeface="Segoe UI Light" panose="020B0502040204020203" pitchFamily="34" charset="0"/>
              </a:rPr>
              <a:t>médecins urgentistes, médecins libéraux, établissement de santé, etc. </a:t>
            </a:r>
            <a:r>
              <a:rPr lang="fr-FR" sz="1100">
                <a:latin typeface="Segoe UI Light" panose="020B0502040204020203" pitchFamily="34" charset="0"/>
                <a:cs typeface="Segoe UI Light" panose="020B0502040204020203" pitchFamily="34" charset="0"/>
              </a:rPr>
              <a:t>;</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a:p>
            <a:pPr marL="720725" lvl="1"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Quels sont leurs statuts ? </a:t>
            </a:r>
            <a:r>
              <a:rPr lang="fr-FR" sz="1100" i="1">
                <a:latin typeface="Segoe UI Light" panose="020B0502040204020203" pitchFamily="34" charset="0"/>
                <a:cs typeface="Segoe UI Light" panose="020B0502040204020203" pitchFamily="34" charset="0"/>
              </a:rPr>
              <a:t>Personnalité morale / juridique</a:t>
            </a:r>
          </a:p>
          <a:p>
            <a:pPr marL="720725" lvl="1"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Quel est le projet médical ?</a:t>
            </a:r>
          </a:p>
          <a:p>
            <a:pPr marL="720725" lvl="1"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Quelles seront les missions du front office et du back office MG ?</a:t>
            </a:r>
          </a:p>
          <a:p>
            <a:pPr marL="720725" lvl="1" indent="-171450"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Quelles articulations faut-il prévoir avec les organisations existantes ayant leur propre statut juridique ? </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14" name="Flèche : pentagone 13">
            <a:extLst>
              <a:ext uri="{FF2B5EF4-FFF2-40B4-BE49-F238E27FC236}">
                <a16:creationId xmlns:a16="http://schemas.microsoft.com/office/drawing/2014/main" id="{AF5DCCAC-C0DD-42F1-9E8C-8219F4F281F4}"/>
              </a:ext>
            </a:extLst>
          </p:cNvPr>
          <p:cNvSpPr/>
          <p:nvPr/>
        </p:nvSpPr>
        <p:spPr>
          <a:xfrm>
            <a:off x="558544" y="2063180"/>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Investiguer les questions structurantes pour le choix du statut juridique</a:t>
            </a:r>
          </a:p>
        </p:txBody>
      </p:sp>
      <p:sp>
        <p:nvSpPr>
          <p:cNvPr id="15" name="Ellipse 14">
            <a:extLst>
              <a:ext uri="{FF2B5EF4-FFF2-40B4-BE49-F238E27FC236}">
                <a16:creationId xmlns:a16="http://schemas.microsoft.com/office/drawing/2014/main" id="{5AC9273B-A1F1-4A49-847F-76B3B8A9CBFA}"/>
              </a:ext>
            </a:extLst>
          </p:cNvPr>
          <p:cNvSpPr/>
          <p:nvPr/>
        </p:nvSpPr>
        <p:spPr>
          <a:xfrm>
            <a:off x="344698" y="203594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54" name="Flèche : chevron 53">
            <a:extLst>
              <a:ext uri="{FF2B5EF4-FFF2-40B4-BE49-F238E27FC236}">
                <a16:creationId xmlns:a16="http://schemas.microsoft.com/office/drawing/2014/main" id="{30E4E877-0246-4D9C-9EB9-94DE23818EF6}"/>
              </a:ext>
            </a:extLst>
          </p:cNvPr>
          <p:cNvSpPr/>
          <p:nvPr/>
        </p:nvSpPr>
        <p:spPr>
          <a:xfrm>
            <a:off x="558545" y="4320595"/>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Choisir le statut juridique du front office </a:t>
            </a:r>
            <a:r>
              <a:rPr lang="fr-FR" sz="1400" b="1" strike="sngStrike">
                <a:solidFill>
                  <a:srgbClr val="007CA8"/>
                </a:solidFill>
                <a:latin typeface="Segoe UI Light" panose="020B0502040204020203" pitchFamily="34" charset="0"/>
                <a:cs typeface="Segoe UI Light" panose="020B0502040204020203" pitchFamily="34" charset="0"/>
              </a:rPr>
              <a:t>et du back office</a:t>
            </a:r>
          </a:p>
        </p:txBody>
      </p:sp>
      <p:sp>
        <p:nvSpPr>
          <p:cNvPr id="58" name="Ellipse 57">
            <a:extLst>
              <a:ext uri="{FF2B5EF4-FFF2-40B4-BE49-F238E27FC236}">
                <a16:creationId xmlns:a16="http://schemas.microsoft.com/office/drawing/2014/main" id="{4273C2F5-D8AD-46BD-ADD2-F494E03FCB38}"/>
              </a:ext>
            </a:extLst>
          </p:cNvPr>
          <p:cNvSpPr/>
          <p:nvPr/>
        </p:nvSpPr>
        <p:spPr>
          <a:xfrm>
            <a:off x="344698" y="4293595"/>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62" name="ZoneTexte 61">
            <a:extLst>
              <a:ext uri="{FF2B5EF4-FFF2-40B4-BE49-F238E27FC236}">
                <a16:creationId xmlns:a16="http://schemas.microsoft.com/office/drawing/2014/main" id="{C9C98167-70C4-487A-A5B2-7AFCC1C28361}"/>
              </a:ext>
            </a:extLst>
          </p:cNvPr>
          <p:cNvSpPr txBox="1"/>
          <p:nvPr/>
        </p:nvSpPr>
        <p:spPr>
          <a:xfrm>
            <a:off x="324631" y="4669887"/>
            <a:ext cx="6323745" cy="430887"/>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Chaque type de statut juridique présente des avantages et des inconvénients qu’il convient de confronter aux réponses apportées aux questions structurantes abordées précédemment. </a:t>
            </a:r>
          </a:p>
        </p:txBody>
      </p:sp>
      <p:sp>
        <p:nvSpPr>
          <p:cNvPr id="24" name="ZoneTexte 23">
            <a:extLst>
              <a:ext uri="{FF2B5EF4-FFF2-40B4-BE49-F238E27FC236}">
                <a16:creationId xmlns:a16="http://schemas.microsoft.com/office/drawing/2014/main" id="{DB82DF42-DDE9-4740-8A20-66689672D823}"/>
              </a:ext>
            </a:extLst>
          </p:cNvPr>
          <p:cNvSpPr txBox="1"/>
          <p:nvPr/>
        </p:nvSpPr>
        <p:spPr>
          <a:xfrm>
            <a:off x="324630" y="5141458"/>
            <a:ext cx="6323745" cy="837152"/>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lang="fr-FR" sz="1100">
                <a:latin typeface="Segoe UI Light" panose="020B0502040204020203" pitchFamily="34" charset="0"/>
                <a:cs typeface="Segoe UI Light" panose="020B0502040204020203" pitchFamily="34" charset="0"/>
              </a:rPr>
              <a:t>La forme juridique du SAS doit donc être réfléchie et définie par les acteurs locaux. </a:t>
            </a:r>
          </a:p>
          <a:p>
            <a:pPr marL="92075" marR="0" lvl="0" defTabSz="457200" rtl="0" eaLnBrk="1" fontAlgn="auto" latinLnBrk="0" hangingPunct="1">
              <a:lnSpc>
                <a:spcPct val="100000"/>
              </a:lnSpc>
              <a:spcBef>
                <a:spcPct val="20000"/>
              </a:spcBef>
              <a:spcAft>
                <a:spcPts val="0"/>
              </a:spcAft>
              <a:buClrTx/>
              <a:buSzTx/>
              <a:tabLst/>
              <a:defRPr/>
            </a:pPr>
            <a:endParaRPr lang="fr-FR" sz="1100" b="1">
              <a:latin typeface="Segoe UI Light" panose="020B0502040204020203" pitchFamily="34" charset="0"/>
              <a:cs typeface="Segoe UI Light" panose="020B0502040204020203" pitchFamily="34" charset="0"/>
            </a:endParaRPr>
          </a:p>
          <a:p>
            <a:pPr marL="92075" marR="0" lvl="0" defTabSz="457200" rtl="0" eaLnBrk="1" fontAlgn="auto" latinLnBrk="0" hangingPunct="1">
              <a:lnSpc>
                <a:spcPct val="100000"/>
              </a:lnSpc>
              <a:spcBef>
                <a:spcPct val="20000"/>
              </a:spcBef>
              <a:spcAft>
                <a:spcPts val="0"/>
              </a:spcAft>
              <a:buClrTx/>
              <a:buSzTx/>
              <a:tabLst/>
              <a:defRPr/>
            </a:pPr>
            <a:r>
              <a:rPr lang="fr-FR" sz="1100" b="1">
                <a:latin typeface="Segoe UI Light" panose="020B0502040204020203" pitchFamily="34" charset="0"/>
                <a:cs typeface="Segoe UI Light" panose="020B0502040204020203" pitchFamily="34" charset="0"/>
              </a:rPr>
              <a:t>Pour le front office</a:t>
            </a:r>
            <a:r>
              <a:rPr lang="fr-FR" sz="1100">
                <a:latin typeface="Segoe UI Light" panose="020B0502040204020203" pitchFamily="34" charset="0"/>
                <a:cs typeface="Segoe UI Light" panose="020B0502040204020203" pitchFamily="34" charset="0"/>
              </a:rPr>
              <a:t> : à ce stade, deux suggestions peuvent être faites aux porteurs de projet pour la structure juridique du front office du SAS : </a:t>
            </a:r>
            <a:endParaRPr lang="fr-FR" sz="1100">
              <a:highlight>
                <a:srgbClr val="FFFF00"/>
              </a:highlight>
              <a:latin typeface="Segoe UI Light" panose="020B0502040204020203" pitchFamily="34" charset="0"/>
              <a:cs typeface="Segoe UI Light" panose="020B0502040204020203" pitchFamily="34" charset="0"/>
            </a:endParaRPr>
          </a:p>
        </p:txBody>
      </p:sp>
      <p:sp>
        <p:nvSpPr>
          <p:cNvPr id="25" name="Rectangle 38">
            <a:extLst>
              <a:ext uri="{FF2B5EF4-FFF2-40B4-BE49-F238E27FC236}">
                <a16:creationId xmlns:a16="http://schemas.microsoft.com/office/drawing/2014/main" id="{27912962-F410-4FCB-B685-1C80EA006473}"/>
              </a:ext>
            </a:extLst>
          </p:cNvPr>
          <p:cNvSpPr>
            <a:spLocks noChangeArrowheads="1"/>
          </p:cNvSpPr>
          <p:nvPr>
            <p:custDataLst>
              <p:tags r:id="rId3"/>
            </p:custDataLst>
          </p:nvPr>
        </p:nvSpPr>
        <p:spPr bwMode="auto">
          <a:xfrm>
            <a:off x="398185" y="6028599"/>
            <a:ext cx="2439807" cy="169277"/>
          </a:xfrm>
          <a:prstGeom prst="rect">
            <a:avLst/>
          </a:prstGeom>
          <a:noFill/>
          <a:ln w="12700">
            <a:noFill/>
            <a:miter lim="800000"/>
            <a:headEnd/>
            <a:tailEnd/>
          </a:ln>
          <a:effectLst/>
        </p:spPr>
        <p:txBody>
          <a:bodyPr wrap="square" lIns="0" tIns="0" rIns="0" bIns="0" anchor="b">
            <a:spAutoFit/>
          </a:bodyPr>
          <a:lstStyle/>
          <a:p>
            <a:pPr>
              <a:defRPr/>
            </a:pPr>
            <a:r>
              <a:rPr kumimoji="1" lang="fr-FR" sz="1100" b="1">
                <a:latin typeface="Segoe UI Light" panose="020B0502040204020203" pitchFamily="34" charset="0"/>
                <a:cs typeface="Segoe UI Light" panose="020B0502040204020203" pitchFamily="34" charset="0"/>
              </a:rPr>
              <a:t>DISPOSITIF CONVENTIONNEL</a:t>
            </a:r>
            <a:endParaRPr kumimoji="1" lang="fr-FR" sz="1100">
              <a:latin typeface="Segoe UI Light" panose="020B0502040204020203" pitchFamily="34" charset="0"/>
              <a:cs typeface="Segoe UI Light" panose="020B0502040204020203" pitchFamily="34" charset="0"/>
            </a:endParaRPr>
          </a:p>
        </p:txBody>
      </p:sp>
      <p:cxnSp>
        <p:nvCxnSpPr>
          <p:cNvPr id="26" name="Connecteur droit 25">
            <a:extLst>
              <a:ext uri="{FF2B5EF4-FFF2-40B4-BE49-F238E27FC236}">
                <a16:creationId xmlns:a16="http://schemas.microsoft.com/office/drawing/2014/main" id="{73F77765-EA1A-410D-9CCA-B72C4E00B4DD}"/>
              </a:ext>
            </a:extLst>
          </p:cNvPr>
          <p:cNvCxnSpPr>
            <a:cxnSpLocks/>
          </p:cNvCxnSpPr>
          <p:nvPr>
            <p:custDataLst>
              <p:tags r:id="rId4"/>
            </p:custDataLst>
          </p:nvPr>
        </p:nvCxnSpPr>
        <p:spPr bwMode="auto">
          <a:xfrm>
            <a:off x="398185" y="6386428"/>
            <a:ext cx="140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Rectangle 26">
            <a:extLst>
              <a:ext uri="{FF2B5EF4-FFF2-40B4-BE49-F238E27FC236}">
                <a16:creationId xmlns:a16="http://schemas.microsoft.com/office/drawing/2014/main" id="{FE7871E2-A8A3-4BCA-8CB2-CEF422FD0353}"/>
              </a:ext>
            </a:extLst>
          </p:cNvPr>
          <p:cNvSpPr>
            <a:spLocks noChangeArrowheads="1"/>
          </p:cNvSpPr>
          <p:nvPr>
            <p:custDataLst>
              <p:tags r:id="rId5"/>
            </p:custDataLst>
          </p:nvPr>
        </p:nvSpPr>
        <p:spPr bwMode="auto">
          <a:xfrm>
            <a:off x="3687649" y="6015588"/>
            <a:ext cx="2888829" cy="338554"/>
          </a:xfrm>
          <a:prstGeom prst="rect">
            <a:avLst/>
          </a:prstGeom>
          <a:noFill/>
          <a:ln w="12700">
            <a:noFill/>
            <a:miter lim="800000"/>
            <a:headEnd/>
            <a:tailEnd/>
          </a:ln>
          <a:effectLst/>
        </p:spPr>
        <p:txBody>
          <a:bodyPr wrap="square" lIns="0" tIns="0" rIns="0" bIns="0" anchor="b">
            <a:spAutoFit/>
          </a:bodyPr>
          <a:lstStyle/>
          <a:p>
            <a:pPr>
              <a:defRPr/>
            </a:pPr>
            <a:r>
              <a:rPr kumimoji="1" lang="fr-FR" sz="1100" b="1">
                <a:latin typeface="Segoe UI Light" panose="020B0502040204020203" pitchFamily="34" charset="0"/>
                <a:cs typeface="Segoe UI Light" panose="020B0502040204020203" pitchFamily="34" charset="0"/>
              </a:rPr>
              <a:t>GROUPEMENT DE COOPÉRATION SANITAIRE (GCS)</a:t>
            </a:r>
            <a:endParaRPr kumimoji="1" lang="fr-FR" sz="1100">
              <a:latin typeface="Segoe UI Light" panose="020B0502040204020203" pitchFamily="34" charset="0"/>
              <a:cs typeface="Segoe UI Light" panose="020B0502040204020203" pitchFamily="34" charset="0"/>
            </a:endParaRPr>
          </a:p>
        </p:txBody>
      </p:sp>
      <p:cxnSp>
        <p:nvCxnSpPr>
          <p:cNvPr id="28" name="Connecteur droit 27">
            <a:extLst>
              <a:ext uri="{FF2B5EF4-FFF2-40B4-BE49-F238E27FC236}">
                <a16:creationId xmlns:a16="http://schemas.microsoft.com/office/drawing/2014/main" id="{2FDA8B4E-7982-4E6E-AD58-516171CEE937}"/>
              </a:ext>
            </a:extLst>
          </p:cNvPr>
          <p:cNvCxnSpPr>
            <a:cxnSpLocks/>
          </p:cNvCxnSpPr>
          <p:nvPr>
            <p:custDataLst>
              <p:tags r:id="rId6"/>
            </p:custDataLst>
          </p:nvPr>
        </p:nvCxnSpPr>
        <p:spPr bwMode="auto">
          <a:xfrm>
            <a:off x="3658906" y="6386428"/>
            <a:ext cx="140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9" name="ZoneTexte 28">
            <a:extLst>
              <a:ext uri="{FF2B5EF4-FFF2-40B4-BE49-F238E27FC236}">
                <a16:creationId xmlns:a16="http://schemas.microsoft.com/office/drawing/2014/main" id="{7111182B-36C1-4C4E-ACDF-A3FB1841CDCC}"/>
              </a:ext>
            </a:extLst>
          </p:cNvPr>
          <p:cNvSpPr txBox="1"/>
          <p:nvPr/>
        </p:nvSpPr>
        <p:spPr>
          <a:xfrm>
            <a:off x="208861" y="6417143"/>
            <a:ext cx="3113563" cy="1954381"/>
          </a:xfrm>
          <a:prstGeom prst="rect">
            <a:avLst/>
          </a:prstGeom>
          <a:noFill/>
        </p:spPr>
        <p:txBody>
          <a:bodyPr wrap="square" rtlCol="0">
            <a:spAutoFit/>
          </a:bodyPr>
          <a:lstStyle/>
          <a:p>
            <a:pPr marL="92075" marR="0" lvl="0" algn="just" defTabSz="457200" rtl="0" eaLnBrk="1" fontAlgn="auto" latinLnBrk="0" hangingPunct="1">
              <a:lnSpc>
                <a:spcPct val="100000"/>
              </a:lnSpc>
              <a:buClrTx/>
              <a:buSzTx/>
              <a:buFontTx/>
              <a:buNone/>
              <a:tabLst/>
              <a:defRPr/>
            </a:pPr>
            <a:r>
              <a:rPr lang="fr-FR" sz="1100">
                <a:latin typeface="Segoe UI Light" panose="020B0502040204020203" pitchFamily="34" charset="0"/>
                <a:cs typeface="Segoe UI Light" panose="020B0502040204020203" pitchFamily="34" charset="0"/>
              </a:rPr>
              <a:t>Une convention liant l’ensemble des acteurs (personnes physiques et morales) du front office du SAS peut être envisagée. Cette convention pourra formaliser :</a:t>
            </a:r>
          </a:p>
          <a:p>
            <a:pPr marL="263525" marR="0" lvl="0" indent="-171450" algn="just" defTabSz="457200" rtl="0" eaLnBrk="1" fontAlgn="auto" latinLnBrk="0" hangingPunct="1">
              <a:lnSpc>
                <a:spcPct val="100000"/>
              </a:lnSpc>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L’ensemble des droits et des obligations qui engagent les signataires ;</a:t>
            </a:r>
          </a:p>
          <a:p>
            <a:pPr marL="263525" marR="0" lvl="0" indent="-171450" algn="just" defTabSz="457200" rtl="0" eaLnBrk="1" fontAlgn="auto" latinLnBrk="0" hangingPunct="1">
              <a:lnSpc>
                <a:spcPct val="100000"/>
              </a:lnSpc>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Le fonctionnement et l’organisation du front office ;</a:t>
            </a:r>
          </a:p>
          <a:p>
            <a:pPr marL="263525" marR="0" lvl="0" indent="-171450" algn="just" defTabSz="457200" rtl="0" eaLnBrk="1" fontAlgn="auto" latinLnBrk="0" hangingPunct="1">
              <a:lnSpc>
                <a:spcPct val="100000"/>
              </a:lnSpc>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Les instances de gouvernance équilibrées entre hôpital et médecine libérale ;</a:t>
            </a:r>
          </a:p>
          <a:p>
            <a:pPr marL="263525" marR="0" lvl="0" indent="-171450" algn="just" defTabSz="457200" rtl="0" eaLnBrk="1" fontAlgn="auto" latinLnBrk="0" hangingPunct="1">
              <a:lnSpc>
                <a:spcPct val="100000"/>
              </a:lnSpc>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Le projet médical partagé.</a:t>
            </a:r>
          </a:p>
        </p:txBody>
      </p:sp>
      <p:sp>
        <p:nvSpPr>
          <p:cNvPr id="31" name="ZoneTexte 30">
            <a:extLst>
              <a:ext uri="{FF2B5EF4-FFF2-40B4-BE49-F238E27FC236}">
                <a16:creationId xmlns:a16="http://schemas.microsoft.com/office/drawing/2014/main" id="{02ED69B6-849E-4649-A8E6-CBA6E7C69FA4}"/>
              </a:ext>
            </a:extLst>
          </p:cNvPr>
          <p:cNvSpPr txBox="1"/>
          <p:nvPr/>
        </p:nvSpPr>
        <p:spPr>
          <a:xfrm>
            <a:off x="3406249" y="6417143"/>
            <a:ext cx="3113563" cy="2800767"/>
          </a:xfrm>
          <a:prstGeom prst="rect">
            <a:avLst/>
          </a:prstGeom>
          <a:noFill/>
        </p:spPr>
        <p:txBody>
          <a:bodyPr wrap="square" rtlCol="0">
            <a:spAutoFit/>
          </a:bodyPr>
          <a:lstStyle/>
          <a:p>
            <a:pPr marL="92075" marR="0" lvl="0" algn="just" defTabSz="457200" rtl="0" eaLnBrk="1" fontAlgn="auto" latinLnBrk="0" hangingPunct="1">
              <a:lnSpc>
                <a:spcPct val="100000"/>
              </a:lnSpc>
              <a:buClrTx/>
              <a:buSzTx/>
              <a:buFontTx/>
              <a:buNone/>
              <a:tabLst/>
              <a:defRPr/>
            </a:pPr>
            <a:r>
              <a:rPr lang="fr-FR" sz="1100">
                <a:latin typeface="Segoe UI Light" panose="020B0502040204020203" pitchFamily="34" charset="0"/>
                <a:cs typeface="Segoe UI Light" panose="020B0502040204020203" pitchFamily="34" charset="0"/>
              </a:rPr>
              <a:t>Le GCS peut également être le vecteur juridique privilégié du front office. Le GCS s’organise autour d’une convention constitutive, négociée par les futurs membres, signée par eux et approuvée par le directeur général de l’ARS. L’approbation lui confère la personnalité juridique. La convention constitutive devra notamment formaliser :</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l’objet du groupement, la durée</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les instances (</a:t>
            </a:r>
            <a:r>
              <a:rPr lang="fr-FR" sz="1100" i="1">
                <a:latin typeface="Segoe UI Light" panose="020B0502040204020203" pitchFamily="34" charset="0"/>
                <a:cs typeface="Segoe UI Light" panose="020B0502040204020203" pitchFamily="34" charset="0"/>
              </a:rPr>
              <a:t>a minima</a:t>
            </a:r>
            <a:r>
              <a:rPr lang="fr-FR" sz="1100">
                <a:latin typeface="Segoe UI Light" panose="020B0502040204020203" pitchFamily="34" charset="0"/>
                <a:cs typeface="Segoe UI Light" panose="020B0502040204020203" pitchFamily="34" charset="0"/>
              </a:rPr>
              <a:t> un administrateur et une assemblée des membres)</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les règles de décision et de votation</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la fixation ou non d’un capital</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les règles relatives aux personnels mis à disposition par les membres</a:t>
            </a:r>
          </a:p>
          <a:p>
            <a:pPr marL="263525" indent="-171450" algn="just" defTabSz="457200">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les règles de financement.</a:t>
            </a:r>
          </a:p>
        </p:txBody>
      </p:sp>
      <p:sp>
        <p:nvSpPr>
          <p:cNvPr id="32" name="Rectangle : avec coins arrondis en diagonale 31">
            <a:extLst>
              <a:ext uri="{FF2B5EF4-FFF2-40B4-BE49-F238E27FC236}">
                <a16:creationId xmlns:a16="http://schemas.microsoft.com/office/drawing/2014/main" id="{5ACB8CBB-8DBF-4A3F-984D-1AFDD8BE1809}"/>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2682604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9BB37C2D-ABAB-41DD-9CFB-6293DB781D96}"/>
              </a:ext>
            </a:extLst>
          </p:cNvPr>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10244"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9BB37C2D-ABAB-41DD-9CFB-6293DB781D96}"/>
                          </a:ext>
                        </a:extLst>
                      </p:cNvPr>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D6E8FC1-DD1C-4697-BE77-656265AEE9F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2400" b="1">
              <a:solidFill>
                <a:schemeClr val="tx1"/>
              </a:solidFill>
              <a:latin typeface="Segoe Condensed" panose="020B0606040200020203" pitchFamily="34" charset="0"/>
              <a:cs typeface="Calibri" panose="020F0502020204030204" pitchFamily="34" charset="0"/>
              <a:sym typeface="Segoe Condensed" panose="020B0606040200020203" pitchFamily="34" charset="0"/>
            </a:endParaRPr>
          </a:p>
        </p:txBody>
      </p:sp>
      <p:sp>
        <p:nvSpPr>
          <p:cNvPr id="27" name="Rectangle 26">
            <a:extLst>
              <a:ext uri="{FF2B5EF4-FFF2-40B4-BE49-F238E27FC236}">
                <a16:creationId xmlns:a16="http://schemas.microsoft.com/office/drawing/2014/main" id="{537DA36E-BD76-48EB-B3E1-4E57CEB8207E}"/>
              </a:ext>
            </a:extLst>
          </p:cNvPr>
          <p:cNvSpPr/>
          <p:nvPr/>
        </p:nvSpPr>
        <p:spPr>
          <a:xfrm>
            <a:off x="0" y="0"/>
            <a:ext cx="6858000" cy="990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endParaRPr lang="fr-FR" sz="1447"/>
          </a:p>
        </p:txBody>
      </p:sp>
      <p:sp>
        <p:nvSpPr>
          <p:cNvPr id="3" name="Rectangle 2">
            <a:extLst>
              <a:ext uri="{FF2B5EF4-FFF2-40B4-BE49-F238E27FC236}">
                <a16:creationId xmlns:a16="http://schemas.microsoft.com/office/drawing/2014/main" id="{98B91FC3-4316-4E4F-ABCB-920EF19F1867}"/>
              </a:ext>
            </a:extLst>
          </p:cNvPr>
          <p:cNvSpPr/>
          <p:nvPr/>
        </p:nvSpPr>
        <p:spPr>
          <a:xfrm>
            <a:off x="1181100" y="4350196"/>
            <a:ext cx="4495800" cy="1572247"/>
          </a:xfrm>
          <a:prstGeom prst="rect">
            <a:avLst/>
          </a:prstGeom>
          <a:solidFill>
            <a:srgbClr val="174BA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algn="ctr"/>
            <a:r>
              <a:rPr lang="fr-FR" sz="4400" b="1">
                <a:solidFill>
                  <a:schemeClr val="bg1"/>
                </a:solidFill>
                <a:latin typeface="Segoe UI Light" panose="020B0502040204020203" pitchFamily="34" charset="0"/>
                <a:cs typeface="Segoe UI Light" panose="020B0502040204020203" pitchFamily="34" charset="0"/>
              </a:rPr>
              <a:t>Contexte et objectifs</a:t>
            </a:r>
          </a:p>
        </p:txBody>
      </p:sp>
      <p:sp>
        <p:nvSpPr>
          <p:cNvPr id="4" name="Rectangle 3">
            <a:extLst>
              <a:ext uri="{FF2B5EF4-FFF2-40B4-BE49-F238E27FC236}">
                <a16:creationId xmlns:a16="http://schemas.microsoft.com/office/drawing/2014/main" id="{973EC150-672E-4349-AF52-CC0CCE40BD41}"/>
              </a:ext>
            </a:extLst>
          </p:cNvPr>
          <p:cNvSpPr/>
          <p:nvPr/>
        </p:nvSpPr>
        <p:spPr>
          <a:xfrm>
            <a:off x="2891790" y="1142240"/>
            <a:ext cx="1074420" cy="3139321"/>
          </a:xfrm>
          <a:prstGeom prst="rect">
            <a:avLst/>
          </a:prstGeom>
        </p:spPr>
        <p:txBody>
          <a:bodyPr wrap="square">
            <a:spAutoFit/>
          </a:bodyPr>
          <a:lstStyle/>
          <a:p>
            <a:pPr marR="49753" algn="ctr"/>
            <a:r>
              <a:rPr lang="fr-FR" sz="6600" b="1">
                <a:solidFill>
                  <a:schemeClr val="bg1"/>
                </a:solidFill>
                <a:latin typeface="Segoe UI Light" panose="020B0502040204020203" pitchFamily="34" charset="0"/>
                <a:cs typeface="Segoe UI Light" panose="020B0502040204020203" pitchFamily="34" charset="0"/>
              </a:rPr>
              <a:t>-</a:t>
            </a:r>
          </a:p>
          <a:p>
            <a:pPr marR="49753" algn="ctr"/>
            <a:r>
              <a:rPr lang="fr-FR" sz="6600" b="1">
                <a:solidFill>
                  <a:schemeClr val="bg1"/>
                </a:solidFill>
                <a:latin typeface="Segoe UI Light" panose="020B0502040204020203" pitchFamily="34" charset="0"/>
                <a:cs typeface="Segoe UI Light" panose="020B0502040204020203" pitchFamily="34" charset="0"/>
              </a:rPr>
              <a:t>1</a:t>
            </a:r>
          </a:p>
          <a:p>
            <a:pPr marR="49753" algn="ctr"/>
            <a:r>
              <a:rPr lang="fr-FR" sz="6600" b="1">
                <a:solidFill>
                  <a:schemeClr val="bg1"/>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30054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15356" y="1961944"/>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 (2/2)</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Analyser l’organisation pour choisir et formaliser le meilleur vecteur juridique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7" name="Rectangle 6">
            <a:extLst>
              <a:ext uri="{FF2B5EF4-FFF2-40B4-BE49-F238E27FC236}">
                <a16:creationId xmlns:a16="http://schemas.microsoft.com/office/drawing/2014/main" id="{FD1CB077-AE1A-44F4-975A-FB89F1F485A5}"/>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7 : </a:t>
            </a:r>
            <a:r>
              <a:rPr lang="fr-FR" sz="1600" b="1">
                <a:solidFill>
                  <a:schemeClr val="tx1"/>
                </a:solidFill>
                <a:latin typeface="Segoe UI Light" panose="020B0502040204020203" pitchFamily="34" charset="0"/>
                <a:cs typeface="Segoe UI Light" panose="020B0502040204020203" pitchFamily="34" charset="0"/>
              </a:rPr>
              <a:t>Définir le statut juridique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54" name="Flèche : chevron 53">
            <a:extLst>
              <a:ext uri="{FF2B5EF4-FFF2-40B4-BE49-F238E27FC236}">
                <a16:creationId xmlns:a16="http://schemas.microsoft.com/office/drawing/2014/main" id="{30E4E877-0246-4D9C-9EB9-94DE23818EF6}"/>
              </a:ext>
            </a:extLst>
          </p:cNvPr>
          <p:cNvSpPr/>
          <p:nvPr/>
        </p:nvSpPr>
        <p:spPr>
          <a:xfrm>
            <a:off x="558545" y="2173205"/>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Choisir le statut juridique du back office MG</a:t>
            </a:r>
          </a:p>
        </p:txBody>
      </p:sp>
      <p:sp>
        <p:nvSpPr>
          <p:cNvPr id="56" name="Flèche : chevron 55">
            <a:extLst>
              <a:ext uri="{FF2B5EF4-FFF2-40B4-BE49-F238E27FC236}">
                <a16:creationId xmlns:a16="http://schemas.microsoft.com/office/drawing/2014/main" id="{E1018F0E-EB63-4B98-B644-40AEF9E2498E}"/>
              </a:ext>
            </a:extLst>
          </p:cNvPr>
          <p:cNvSpPr/>
          <p:nvPr/>
        </p:nvSpPr>
        <p:spPr>
          <a:xfrm>
            <a:off x="605133" y="522981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Réaliser l’ensemble des démarches administratives </a:t>
            </a:r>
          </a:p>
        </p:txBody>
      </p:sp>
      <p:sp>
        <p:nvSpPr>
          <p:cNvPr id="58" name="Ellipse 57">
            <a:extLst>
              <a:ext uri="{FF2B5EF4-FFF2-40B4-BE49-F238E27FC236}">
                <a16:creationId xmlns:a16="http://schemas.microsoft.com/office/drawing/2014/main" id="{4273C2F5-D8AD-46BD-ADD2-F494E03FCB38}"/>
              </a:ext>
            </a:extLst>
          </p:cNvPr>
          <p:cNvSpPr/>
          <p:nvPr/>
        </p:nvSpPr>
        <p:spPr>
          <a:xfrm>
            <a:off x="344698" y="2146205"/>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60" name="Ellipse 59">
            <a:extLst>
              <a:ext uri="{FF2B5EF4-FFF2-40B4-BE49-F238E27FC236}">
                <a16:creationId xmlns:a16="http://schemas.microsoft.com/office/drawing/2014/main" id="{F296E2DC-C8A0-4019-835C-5B4A8A8FED7A}"/>
              </a:ext>
            </a:extLst>
          </p:cNvPr>
          <p:cNvSpPr/>
          <p:nvPr/>
        </p:nvSpPr>
        <p:spPr>
          <a:xfrm>
            <a:off x="344698" y="520281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4</a:t>
            </a:r>
          </a:p>
        </p:txBody>
      </p:sp>
      <p:sp>
        <p:nvSpPr>
          <p:cNvPr id="22" name="ZoneTexte 21">
            <a:extLst>
              <a:ext uri="{FF2B5EF4-FFF2-40B4-BE49-F238E27FC236}">
                <a16:creationId xmlns:a16="http://schemas.microsoft.com/office/drawing/2014/main" id="{B8F31A7B-5F86-4C18-A836-C938E848F45A}"/>
              </a:ext>
            </a:extLst>
          </p:cNvPr>
          <p:cNvSpPr txBox="1"/>
          <p:nvPr/>
        </p:nvSpPr>
        <p:spPr>
          <a:xfrm>
            <a:off x="267974" y="5720132"/>
            <a:ext cx="6323745" cy="461665"/>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lang="fr-FR" sz="1200">
                <a:latin typeface="Segoe UI Light" panose="020B0502040204020203" pitchFamily="34" charset="0"/>
                <a:cs typeface="Segoe UI Light" panose="020B0502040204020203" pitchFamily="34" charset="0"/>
              </a:rPr>
              <a:t>Une fois le choix du statut juridique de chaque entité réalisé, les statuts doivent être rédigés, en veillant au respect des principes énoncés dans l’instruction.</a:t>
            </a:r>
          </a:p>
        </p:txBody>
      </p:sp>
      <p:sp>
        <p:nvSpPr>
          <p:cNvPr id="32" name="ZoneTexte 31">
            <a:extLst>
              <a:ext uri="{FF2B5EF4-FFF2-40B4-BE49-F238E27FC236}">
                <a16:creationId xmlns:a16="http://schemas.microsoft.com/office/drawing/2014/main" id="{AA67F629-8DD2-442A-B634-85B50D4F4E4A}"/>
              </a:ext>
            </a:extLst>
          </p:cNvPr>
          <p:cNvSpPr txBox="1"/>
          <p:nvPr/>
        </p:nvSpPr>
        <p:spPr>
          <a:xfrm>
            <a:off x="231611" y="2537556"/>
            <a:ext cx="6323745" cy="2529923"/>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Pour le back office (filière médecine générale)</a:t>
            </a:r>
            <a:r>
              <a:rPr lang="fr-FR" sz="1200">
                <a:latin typeface="Segoe UI Light" panose="020B0502040204020203" pitchFamily="34" charset="0"/>
                <a:cs typeface="Segoe UI Light" panose="020B0502040204020203" pitchFamily="34" charset="0"/>
              </a:rPr>
              <a:t> :</a:t>
            </a:r>
          </a:p>
          <a:p>
            <a:pPr marL="92075" marR="0" lvl="0" defTabSz="457200" rtl="0" eaLnBrk="1" fontAlgn="auto" latinLnBrk="0" hangingPunct="1">
              <a:lnSpc>
                <a:spcPct val="100000"/>
              </a:lnSpc>
              <a:spcBef>
                <a:spcPct val="20000"/>
              </a:spcBef>
              <a:spcAft>
                <a:spcPts val="0"/>
              </a:spcAft>
              <a:buClrTx/>
              <a:buSzTx/>
              <a:tabLst/>
              <a:defRPr/>
            </a:pPr>
            <a:endParaRPr lang="fr-FR" sz="1200">
              <a:latin typeface="Segoe UI Light" panose="020B0502040204020203" pitchFamily="34" charset="0"/>
              <a:cs typeface="Segoe UI Light" panose="020B0502040204020203" pitchFamily="34" charset="0"/>
            </a:endParaRPr>
          </a:p>
          <a:p>
            <a:pPr marL="92075" algn="just" defTabSz="457200">
              <a:spcBef>
                <a:spcPct val="20000"/>
              </a:spcBef>
              <a:defRPr/>
            </a:pPr>
            <a:r>
              <a:rPr lang="fr-FR" sz="1200">
                <a:latin typeface="Segoe UI Light" panose="020B0502040204020203" pitchFamily="34" charset="0"/>
                <a:cs typeface="Segoe UI Light" panose="020B0502040204020203" pitchFamily="34" charset="0"/>
              </a:rPr>
              <a:t>La forme juridique du back office MG du SAS doit donc être réfléchie et définie par les acteurs locaux. Une suggestion principale peut être faite : il s’agit de la </a:t>
            </a:r>
            <a:r>
              <a:rPr lang="fr-FR" sz="1200" u="sng">
                <a:latin typeface="Segoe UI Light" panose="020B0502040204020203" pitchFamily="34" charset="0"/>
                <a:cs typeface="Segoe UI Light" panose="020B0502040204020203" pitchFamily="34" charset="0"/>
              </a:rPr>
              <a:t>forme associative (loi de 1901)</a:t>
            </a:r>
            <a:r>
              <a:rPr lang="fr-FR" sz="1200">
                <a:latin typeface="Segoe UI Light" panose="020B0502040204020203" pitchFamily="34" charset="0"/>
                <a:cs typeface="Segoe UI Light" panose="020B0502040204020203" pitchFamily="34" charset="0"/>
              </a:rPr>
              <a:t>.</a:t>
            </a:r>
          </a:p>
          <a:p>
            <a:pPr marL="92075" marR="0" lvl="0" algn="just" defTabSz="457200" rtl="0" eaLnBrk="1" fontAlgn="auto" latinLnBrk="0" hangingPunct="1">
              <a:lnSpc>
                <a:spcPct val="100000"/>
              </a:lnSpc>
              <a:spcBef>
                <a:spcPct val="20000"/>
              </a:spcBef>
              <a:spcAft>
                <a:spcPts val="0"/>
              </a:spcAft>
              <a:buClrTx/>
              <a:buSzTx/>
              <a:tabLst/>
              <a:defRPr/>
            </a:pPr>
            <a:r>
              <a:rPr lang="fr-FR" sz="1200">
                <a:latin typeface="Segoe UI Light" panose="020B0502040204020203" pitchFamily="34" charset="0"/>
                <a:cs typeface="Segoe UI Light" panose="020B0502040204020203" pitchFamily="34" charset="0"/>
              </a:rPr>
              <a:t>Cette forme juridique nécessite que ses membres formalisent le contenu de ses statuts, en développant dans ces derniers (liste non exhaustive) :</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les conditions d’adhésion ;</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les modalités de fonctionnement (AG au moins une fois par an par exemple) et les conditions de défraiement des adhérents ;</a:t>
            </a:r>
          </a:p>
          <a:p>
            <a:pPr marL="720725" lvl="1" indent="-17145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l’établissement d’un budget annuel, des états financiers ou des comptes et des conditions de transmission de ceux-ci aux membres avant d’être soumis à l’AG pour approbation.</a:t>
            </a:r>
          </a:p>
        </p:txBody>
      </p:sp>
      <p:sp>
        <p:nvSpPr>
          <p:cNvPr id="24" name="Rectangle : avec coins arrondis en diagonale 23">
            <a:extLst>
              <a:ext uri="{FF2B5EF4-FFF2-40B4-BE49-F238E27FC236}">
                <a16:creationId xmlns:a16="http://schemas.microsoft.com/office/drawing/2014/main" id="{596DD8A9-3BCE-488B-852A-F6EAC07B81B7}"/>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257153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Diapositive think-cell" r:id="rId23" imgW="473" imgH="473" progId="TCLayout.ActiveDocument.1">
                  <p:embed/>
                </p:oleObj>
              </mc:Choice>
              <mc:Fallback>
                <p:oleObj name="Diapositive think-cell" r:id="rId23"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Comparaison des vecteurs juridiques envisagés pour le SAS </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F5A6709B-D015-4E28-818D-94214154D2FB}"/>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7 : </a:t>
            </a:r>
            <a:r>
              <a:rPr lang="fr-FR" sz="1600" b="1">
                <a:solidFill>
                  <a:schemeClr val="tx1"/>
                </a:solidFill>
                <a:latin typeface="Segoe UI Light" panose="020B0502040204020203" pitchFamily="34" charset="0"/>
                <a:cs typeface="Segoe UI Light" panose="020B0502040204020203" pitchFamily="34" charset="0"/>
              </a:rPr>
              <a:t>Définir le statut juridique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3A3C932E-A888-43F4-915A-A73B50E09BE1}"/>
              </a:ext>
            </a:extLst>
          </p:cNvPr>
          <p:cNvSpPr/>
          <p:nvPr/>
        </p:nvSpPr>
        <p:spPr bwMode="auto">
          <a:xfrm>
            <a:off x="303491" y="2579483"/>
            <a:ext cx="3060000" cy="1436870"/>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algn="ctr"/>
            <a:endParaRPr lang="fr-FR" sz="1050">
              <a:latin typeface="Segoe UI Light" panose="020B0502040204020203" pitchFamily="34" charset="0"/>
              <a:cs typeface="Segoe UI Light" panose="020B0502040204020203" pitchFamily="34" charset="0"/>
            </a:endParaRPr>
          </a:p>
        </p:txBody>
      </p:sp>
      <p:sp>
        <p:nvSpPr>
          <p:cNvPr id="11" name="Espace réservé du contenu 2">
            <a:extLst>
              <a:ext uri="{FF2B5EF4-FFF2-40B4-BE49-F238E27FC236}">
                <a16:creationId xmlns:a16="http://schemas.microsoft.com/office/drawing/2014/main" id="{92FCF18F-D33C-462E-82DE-3BCFAB28C3A0}"/>
              </a:ext>
            </a:extLst>
          </p:cNvPr>
          <p:cNvSpPr txBox="1">
            <a:spLocks/>
          </p:cNvSpPr>
          <p:nvPr/>
        </p:nvSpPr>
        <p:spPr>
          <a:xfrm>
            <a:off x="303491" y="3047596"/>
            <a:ext cx="3060000" cy="968757"/>
          </a:xfrm>
          <a:prstGeom prst="rect">
            <a:avLst/>
          </a:prstGeom>
        </p:spPr>
        <p:txBody>
          <a:bodyPr>
            <a:noAutofit/>
          </a:bodyPr>
          <a:lstStyle>
            <a:lvl1pPr marL="266700" indent="-266700" algn="l" rtl="0" eaLnBrk="1" fontAlgn="base" hangingPunct="1">
              <a:spcBef>
                <a:spcPts val="500"/>
              </a:spcBef>
              <a:spcAft>
                <a:spcPct val="0"/>
              </a:spcAft>
              <a:buClr>
                <a:schemeClr val="tx2"/>
              </a:buClr>
              <a:buSzPct val="120000"/>
              <a:buFont typeface="Wingdings" pitchFamily="2" charset="2"/>
              <a:buChar char="§"/>
              <a:defRPr sz="1400" b="1">
                <a:solidFill>
                  <a:schemeClr val="tx2"/>
                </a:solidFill>
                <a:latin typeface="+mn-lt"/>
                <a:ea typeface="+mn-ea"/>
                <a:cs typeface="+mn-cs"/>
              </a:defRPr>
            </a:lvl1pPr>
            <a:lvl2pPr marL="449263" indent="-182563" algn="l" rtl="0" eaLnBrk="1" fontAlgn="base" hangingPunct="1">
              <a:spcBef>
                <a:spcPts val="500"/>
              </a:spcBef>
              <a:spcAft>
                <a:spcPct val="0"/>
              </a:spcAft>
              <a:buClr>
                <a:schemeClr val="tx2"/>
              </a:buClr>
              <a:buSzPct val="120000"/>
              <a:buFont typeface="Arial" pitchFamily="34" charset="0"/>
              <a:buChar char="•"/>
              <a:defRPr sz="1400">
                <a:solidFill>
                  <a:schemeClr val="tx1"/>
                </a:solidFill>
                <a:latin typeface="+mn-lt"/>
              </a:defRPr>
            </a:lvl2pPr>
            <a:lvl3pPr marL="625475" indent="-17621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3pPr>
            <a:lvl4pPr marL="808038" indent="-18256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4pPr>
            <a:lvl5pPr marL="982663" indent="-174625"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5pPr>
            <a:lvl6pPr marL="17160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6pPr>
            <a:lvl7pPr marL="21732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7pPr>
            <a:lvl8pPr marL="26304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8pPr>
            <a:lvl9pPr marL="30876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9pPr>
          </a:lstStyle>
          <a:p>
            <a:pPr marL="172800" indent="-172800" algn="just">
              <a:buClrTx/>
              <a:buFont typeface="Arial" panose="020B0604020202020204" pitchFamily="34" charset="0"/>
              <a:buChar char="•"/>
              <a:defRPr/>
            </a:pPr>
            <a:r>
              <a:rPr lang="fr-FR" sz="1050" b="0" i="1">
                <a:solidFill>
                  <a:schemeClr val="tx1"/>
                </a:solidFill>
                <a:latin typeface="Segoe UI Light" panose="020B0502040204020203" pitchFamily="34" charset="0"/>
                <a:cs typeface="Segoe UI Light" panose="020B0502040204020203" pitchFamily="34" charset="0"/>
              </a:rPr>
              <a:t>Permet de s’adapter aux réalités locales</a:t>
            </a:r>
            <a:r>
              <a:rPr lang="fr-FR" sz="1050" b="0">
                <a:solidFill>
                  <a:schemeClr val="tx1"/>
                </a:solidFill>
                <a:latin typeface="Segoe UI Light" panose="020B0502040204020203" pitchFamily="34" charset="0"/>
                <a:cs typeface="Segoe UI Light" panose="020B0502040204020203" pitchFamily="34" charset="0"/>
              </a:rPr>
              <a:t>. </a:t>
            </a:r>
          </a:p>
        </p:txBody>
      </p:sp>
      <p:sp>
        <p:nvSpPr>
          <p:cNvPr id="12" name="ZoneTexte 11">
            <a:extLst>
              <a:ext uri="{FF2B5EF4-FFF2-40B4-BE49-F238E27FC236}">
                <a16:creationId xmlns:a16="http://schemas.microsoft.com/office/drawing/2014/main" id="{145F3F0D-30A3-4EE0-BD7B-8EF7247DD6E6}"/>
              </a:ext>
            </a:extLst>
          </p:cNvPr>
          <p:cNvSpPr txBox="1"/>
          <p:nvPr/>
        </p:nvSpPr>
        <p:spPr bwMode="auto">
          <a:xfrm>
            <a:off x="303491" y="2579482"/>
            <a:ext cx="324000" cy="253916"/>
          </a:xfrm>
          <a:prstGeom prst="rect">
            <a:avLst/>
          </a:prstGeom>
          <a:solidFill>
            <a:schemeClr val="accent5">
              <a:lumMod val="20000"/>
              <a:lumOff val="80000"/>
            </a:schemeClr>
          </a:solidFill>
          <a:ln>
            <a:solidFill>
              <a:srgbClr val="D6E7FF"/>
            </a:solidFill>
          </a:ln>
        </p:spPr>
        <p:txBody>
          <a:bodyPr wrap="square">
            <a:spAutoFit/>
          </a:bodyPr>
          <a:lstStyle/>
          <a:p>
            <a:pPr algn="ctr">
              <a:defRPr/>
            </a:pPr>
            <a:r>
              <a:rPr lang="fr-FR" sz="1050" b="1">
                <a:solidFill>
                  <a:schemeClr val="accent5">
                    <a:lumMod val="75000"/>
                  </a:schemeClr>
                </a:solidFill>
                <a:latin typeface="Segoe UI Light" panose="020B0502040204020203" pitchFamily="34" charset="0"/>
                <a:cs typeface="Segoe UI Light" panose="020B0502040204020203" pitchFamily="34" charset="0"/>
              </a:rPr>
              <a:t>+</a:t>
            </a:r>
          </a:p>
        </p:txBody>
      </p:sp>
      <p:sp>
        <p:nvSpPr>
          <p:cNvPr id="13" name="Rectangle 38">
            <a:extLst>
              <a:ext uri="{FF2B5EF4-FFF2-40B4-BE49-F238E27FC236}">
                <a16:creationId xmlns:a16="http://schemas.microsoft.com/office/drawing/2014/main" id="{E19A12C9-A4E1-4904-B339-1826418C290D}"/>
              </a:ext>
            </a:extLst>
          </p:cNvPr>
          <p:cNvSpPr>
            <a:spLocks noChangeArrowheads="1"/>
          </p:cNvSpPr>
          <p:nvPr>
            <p:custDataLst>
              <p:tags r:id="rId3"/>
            </p:custDataLst>
          </p:nvPr>
        </p:nvSpPr>
        <p:spPr bwMode="auto">
          <a:xfrm>
            <a:off x="735188" y="2712078"/>
            <a:ext cx="2439807" cy="161582"/>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Intérêts du dispositif</a:t>
            </a:r>
            <a:endParaRPr kumimoji="1" lang="fr-FR" sz="1050">
              <a:latin typeface="Segoe UI Light" panose="020B0502040204020203" pitchFamily="34" charset="0"/>
              <a:cs typeface="Segoe UI Light" panose="020B0502040204020203" pitchFamily="34" charset="0"/>
            </a:endParaRPr>
          </a:p>
        </p:txBody>
      </p:sp>
      <p:cxnSp>
        <p:nvCxnSpPr>
          <p:cNvPr id="14" name="Connecteur droit 13">
            <a:extLst>
              <a:ext uri="{FF2B5EF4-FFF2-40B4-BE49-F238E27FC236}">
                <a16:creationId xmlns:a16="http://schemas.microsoft.com/office/drawing/2014/main" id="{4E845C55-D2A4-4D1E-88E0-F4834440446A}"/>
              </a:ext>
            </a:extLst>
          </p:cNvPr>
          <p:cNvCxnSpPr>
            <a:cxnSpLocks/>
          </p:cNvCxnSpPr>
          <p:nvPr>
            <p:custDataLst>
              <p:tags r:id="rId4"/>
            </p:custDataLst>
          </p:nvPr>
        </p:nvCxnSpPr>
        <p:spPr bwMode="auto">
          <a:xfrm>
            <a:off x="726995" y="2897651"/>
            <a:ext cx="2448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5" name="Rectangle 14">
            <a:extLst>
              <a:ext uri="{FF2B5EF4-FFF2-40B4-BE49-F238E27FC236}">
                <a16:creationId xmlns:a16="http://schemas.microsoft.com/office/drawing/2014/main" id="{076A57B4-5281-48A6-BC10-AF3A2997EABB}"/>
              </a:ext>
            </a:extLst>
          </p:cNvPr>
          <p:cNvSpPr/>
          <p:nvPr/>
        </p:nvSpPr>
        <p:spPr bwMode="auto">
          <a:xfrm>
            <a:off x="3577708" y="2579482"/>
            <a:ext cx="3060000" cy="1436869"/>
          </a:xfrm>
          <a:prstGeom prst="rect">
            <a:avLst/>
          </a:prstGeom>
          <a:solidFill>
            <a:schemeClr val="bg1"/>
          </a:solidFill>
          <a:ln w="12700">
            <a:solidFill>
              <a:schemeClr val="accent6">
                <a:lumMod val="20000"/>
                <a:lumOff val="80000"/>
              </a:schemeClr>
            </a:solidFill>
            <a:miter lim="800000"/>
            <a:headEnd/>
            <a:tailEnd/>
          </a:ln>
          <a:effectLst/>
        </p:spPr>
        <p:txBody>
          <a:bodyPr vert="horz" lIns="36000" tIns="36000" rIns="36000" bIns="36000" rtlCol="0" anchor="ctr" anchorCtr="1"/>
          <a:lstStyle/>
          <a:p>
            <a:pPr algn="ctr"/>
            <a:endParaRPr lang="fr-FR" sz="1050">
              <a:solidFill>
                <a:srgbClr val="FFFFFF"/>
              </a:solidFill>
              <a:latin typeface="Segoe UI Light" panose="020B0502040204020203" pitchFamily="34" charset="0"/>
              <a:cs typeface="Segoe UI Light" panose="020B0502040204020203" pitchFamily="34" charset="0"/>
            </a:endParaRPr>
          </a:p>
        </p:txBody>
      </p:sp>
      <p:sp>
        <p:nvSpPr>
          <p:cNvPr id="16" name="Espace réservé du contenu 2">
            <a:extLst>
              <a:ext uri="{FF2B5EF4-FFF2-40B4-BE49-F238E27FC236}">
                <a16:creationId xmlns:a16="http://schemas.microsoft.com/office/drawing/2014/main" id="{97F5C5C4-6BD0-4DB5-9F06-05E2162B6609}"/>
              </a:ext>
            </a:extLst>
          </p:cNvPr>
          <p:cNvSpPr txBox="1">
            <a:spLocks/>
          </p:cNvSpPr>
          <p:nvPr/>
        </p:nvSpPr>
        <p:spPr>
          <a:xfrm>
            <a:off x="3595282" y="3047596"/>
            <a:ext cx="3060000" cy="1375145"/>
          </a:xfrm>
          <a:prstGeom prst="rect">
            <a:avLst/>
          </a:prstGeom>
        </p:spPr>
        <p:txBody>
          <a:bodyPr>
            <a:noAutofit/>
          </a:bodyPr>
          <a:lstStyle>
            <a:defPPr>
              <a:defRPr lang="fr-FR"/>
            </a:defPPr>
            <a:lvl1pPr marL="172800" indent="-172800" algn="just" fontAlgn="base">
              <a:spcBef>
                <a:spcPts val="500"/>
              </a:spcBef>
              <a:spcAft>
                <a:spcPct val="0"/>
              </a:spcAft>
              <a:buClrTx/>
              <a:buSzPct val="120000"/>
              <a:buFont typeface="Arial" panose="020B0604020202020204" pitchFamily="34" charset="0"/>
              <a:buChar char="•"/>
              <a:defRPr sz="1050" b="0" kern="0">
                <a:solidFill>
                  <a:srgbClr val="000000"/>
                </a:solidFill>
                <a:latin typeface="Segoe Condensed" panose="020B0606040200020203" pitchFamily="34" charset="0"/>
                <a:cs typeface="Arial" pitchFamily="34" charset="0"/>
              </a:defRPr>
            </a:lvl1pPr>
            <a:lvl2pPr marL="449263" indent="-182563" fontAlgn="base">
              <a:spcBef>
                <a:spcPts val="500"/>
              </a:spcBef>
              <a:spcAft>
                <a:spcPct val="0"/>
              </a:spcAft>
              <a:buClr>
                <a:schemeClr val="tx2"/>
              </a:buClr>
              <a:buSzPct val="120000"/>
              <a:buFont typeface="Arial" pitchFamily="34" charset="0"/>
              <a:buChar char="•"/>
              <a:defRPr sz="1400"/>
            </a:lvl2pPr>
            <a:lvl3pPr marL="625475" indent="-176213" fontAlgn="base">
              <a:spcBef>
                <a:spcPts val="500"/>
              </a:spcBef>
              <a:spcAft>
                <a:spcPct val="0"/>
              </a:spcAft>
              <a:buClr>
                <a:srgbClr val="C10022"/>
              </a:buClr>
              <a:buFont typeface="Arial" pitchFamily="34" charset="0"/>
              <a:buChar char="-"/>
              <a:defRPr sz="1400"/>
            </a:lvl3pPr>
            <a:lvl4pPr marL="808038" indent="-182563" fontAlgn="base">
              <a:spcBef>
                <a:spcPts val="500"/>
              </a:spcBef>
              <a:spcAft>
                <a:spcPct val="0"/>
              </a:spcAft>
              <a:buClr>
                <a:srgbClr val="C10022"/>
              </a:buClr>
              <a:buFont typeface="Arial" pitchFamily="34" charset="0"/>
              <a:buChar char="-"/>
              <a:defRPr sz="1400"/>
            </a:lvl4pPr>
            <a:lvl5pPr marL="982663" indent="-174625" fontAlgn="base">
              <a:spcBef>
                <a:spcPts val="500"/>
              </a:spcBef>
              <a:spcAft>
                <a:spcPct val="0"/>
              </a:spcAft>
              <a:buClr>
                <a:srgbClr val="C10022"/>
              </a:buClr>
              <a:buFont typeface="Arial" pitchFamily="34" charset="0"/>
              <a:buChar char="-"/>
              <a:defRPr sz="1400"/>
            </a:lvl5pPr>
            <a:lvl6pPr marL="1716088" indent="-69850" fontAlgn="base">
              <a:spcBef>
                <a:spcPts val="500"/>
              </a:spcBef>
              <a:spcAft>
                <a:spcPct val="0"/>
              </a:spcAft>
              <a:buClr>
                <a:srgbClr val="C10022"/>
              </a:buClr>
              <a:buFont typeface="Arial" pitchFamily="34" charset="0"/>
              <a:buChar char="-"/>
              <a:defRPr sz="1200"/>
            </a:lvl6pPr>
            <a:lvl7pPr marL="2173288" indent="-69850" fontAlgn="base">
              <a:spcBef>
                <a:spcPts val="500"/>
              </a:spcBef>
              <a:spcAft>
                <a:spcPct val="0"/>
              </a:spcAft>
              <a:buClr>
                <a:srgbClr val="C10022"/>
              </a:buClr>
              <a:buFont typeface="Arial" pitchFamily="34" charset="0"/>
              <a:buChar char="-"/>
              <a:defRPr sz="1200"/>
            </a:lvl7pPr>
            <a:lvl8pPr marL="2630488" indent="-69850" fontAlgn="base">
              <a:spcBef>
                <a:spcPts val="500"/>
              </a:spcBef>
              <a:spcAft>
                <a:spcPct val="0"/>
              </a:spcAft>
              <a:buClr>
                <a:srgbClr val="C10022"/>
              </a:buClr>
              <a:buFont typeface="Arial" pitchFamily="34" charset="0"/>
              <a:buChar char="-"/>
              <a:defRPr sz="1200"/>
            </a:lvl8pPr>
            <a:lvl9pPr marL="3087688" indent="-69850" fontAlgn="base">
              <a:spcBef>
                <a:spcPts val="500"/>
              </a:spcBef>
              <a:spcAft>
                <a:spcPct val="0"/>
              </a:spcAft>
              <a:buClr>
                <a:srgbClr val="C10022"/>
              </a:buClr>
              <a:buFont typeface="Arial" pitchFamily="34" charset="0"/>
              <a:buChar char="-"/>
              <a:defRPr sz="1200"/>
            </a:lvl9pPr>
          </a:lstStyle>
          <a:p>
            <a:pPr>
              <a:defRPr/>
            </a:pPr>
            <a:r>
              <a:rPr lang="fr-FR">
                <a:solidFill>
                  <a:schemeClr val="tx1"/>
                </a:solidFill>
                <a:latin typeface="Segoe UI Light" panose="020B0502040204020203" pitchFamily="34" charset="0"/>
                <a:cs typeface="Segoe UI Light" panose="020B0502040204020203" pitchFamily="34" charset="0"/>
              </a:rPr>
              <a:t>XXXX</a:t>
            </a:r>
          </a:p>
        </p:txBody>
      </p:sp>
      <p:grpSp>
        <p:nvGrpSpPr>
          <p:cNvPr id="17" name="Groupe 16">
            <a:extLst>
              <a:ext uri="{FF2B5EF4-FFF2-40B4-BE49-F238E27FC236}">
                <a16:creationId xmlns:a16="http://schemas.microsoft.com/office/drawing/2014/main" id="{5E6568C9-3E17-4846-898A-FC4E8F7770CC}"/>
              </a:ext>
            </a:extLst>
          </p:cNvPr>
          <p:cNvGrpSpPr/>
          <p:nvPr/>
        </p:nvGrpSpPr>
        <p:grpSpPr>
          <a:xfrm>
            <a:off x="3983781" y="2712078"/>
            <a:ext cx="2520000" cy="185573"/>
            <a:chOff x="356817" y="1706563"/>
            <a:chExt cx="4428032" cy="83215"/>
          </a:xfrm>
        </p:grpSpPr>
        <p:sp>
          <p:nvSpPr>
            <p:cNvPr id="18" name="Rectangle 38">
              <a:extLst>
                <a:ext uri="{FF2B5EF4-FFF2-40B4-BE49-F238E27FC236}">
                  <a16:creationId xmlns:a16="http://schemas.microsoft.com/office/drawing/2014/main" id="{98E3EEE8-85DC-470B-B660-0C3EB1FB0FB7}"/>
                </a:ext>
              </a:extLst>
            </p:cNvPr>
            <p:cNvSpPr>
              <a:spLocks noChangeArrowheads="1"/>
            </p:cNvSpPr>
            <p:nvPr>
              <p:custDataLst>
                <p:tags r:id="rId19"/>
              </p:custDataLst>
            </p:nvPr>
          </p:nvSpPr>
          <p:spPr bwMode="auto">
            <a:xfrm>
              <a:off x="377819" y="1706563"/>
              <a:ext cx="3795457" cy="72457"/>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Inconvénients du dispositif</a:t>
              </a:r>
              <a:endParaRPr kumimoji="1" lang="fr-FR" sz="1050">
                <a:latin typeface="Segoe UI Light" panose="020B0502040204020203" pitchFamily="34" charset="0"/>
                <a:cs typeface="Segoe UI Light" panose="020B0502040204020203" pitchFamily="34" charset="0"/>
              </a:endParaRPr>
            </a:p>
          </p:txBody>
        </p:sp>
        <p:cxnSp>
          <p:nvCxnSpPr>
            <p:cNvPr id="19" name="Connecteur droit 18">
              <a:extLst>
                <a:ext uri="{FF2B5EF4-FFF2-40B4-BE49-F238E27FC236}">
                  <a16:creationId xmlns:a16="http://schemas.microsoft.com/office/drawing/2014/main" id="{E798E819-BB35-42C2-AB9C-3A605CCB3E5D}"/>
                </a:ext>
              </a:extLst>
            </p:cNvPr>
            <p:cNvCxnSpPr/>
            <p:nvPr>
              <p:custDataLst>
                <p:tags r:id="rId20"/>
              </p:custDataLst>
            </p:nvPr>
          </p:nvCxnSpPr>
          <p:spPr bwMode="auto">
            <a:xfrm>
              <a:off x="356817" y="1789778"/>
              <a:ext cx="4428032"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0" name="ZoneTexte 19">
            <a:extLst>
              <a:ext uri="{FF2B5EF4-FFF2-40B4-BE49-F238E27FC236}">
                <a16:creationId xmlns:a16="http://schemas.microsoft.com/office/drawing/2014/main" id="{88017ECE-E0A5-4493-8882-CFEEBFBE8F88}"/>
              </a:ext>
            </a:extLst>
          </p:cNvPr>
          <p:cNvSpPr txBox="1"/>
          <p:nvPr/>
        </p:nvSpPr>
        <p:spPr bwMode="auto">
          <a:xfrm>
            <a:off x="3620925" y="2579482"/>
            <a:ext cx="237565" cy="253916"/>
          </a:xfrm>
          <a:prstGeom prst="rect">
            <a:avLst/>
          </a:prstGeom>
          <a:solidFill>
            <a:srgbClr val="F5ADAF"/>
          </a:solidFill>
          <a:ln>
            <a:solidFill>
              <a:srgbClr val="F5ADAF"/>
            </a:solidFill>
          </a:ln>
        </p:spPr>
        <p:txBody>
          <a:bodyPr wrap="none">
            <a:spAutoFit/>
          </a:bodyPr>
          <a:lstStyle/>
          <a:p>
            <a:pPr algn="ctr">
              <a:defRPr/>
            </a:pPr>
            <a:r>
              <a:rPr lang="fr-FR" sz="1050" b="1">
                <a:solidFill>
                  <a:srgbClr val="000000"/>
                </a:solidFill>
                <a:latin typeface="Segoe UI Light" panose="020B0502040204020203" pitchFamily="34" charset="0"/>
                <a:cs typeface="Segoe UI Light" panose="020B0502040204020203" pitchFamily="34" charset="0"/>
              </a:rPr>
              <a:t>-</a:t>
            </a:r>
          </a:p>
        </p:txBody>
      </p:sp>
      <p:cxnSp>
        <p:nvCxnSpPr>
          <p:cNvPr id="21" name="Connecteur droit 20">
            <a:extLst>
              <a:ext uri="{FF2B5EF4-FFF2-40B4-BE49-F238E27FC236}">
                <a16:creationId xmlns:a16="http://schemas.microsoft.com/office/drawing/2014/main" id="{0A3E8B77-8A4B-41D8-9D62-AB2CBDDFE9A4}"/>
              </a:ext>
            </a:extLst>
          </p:cNvPr>
          <p:cNvCxnSpPr>
            <a:cxnSpLocks/>
          </p:cNvCxnSpPr>
          <p:nvPr/>
        </p:nvCxnSpPr>
        <p:spPr>
          <a:xfrm>
            <a:off x="371058" y="4211186"/>
            <a:ext cx="622800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38">
            <a:extLst>
              <a:ext uri="{FF2B5EF4-FFF2-40B4-BE49-F238E27FC236}">
                <a16:creationId xmlns:a16="http://schemas.microsoft.com/office/drawing/2014/main" id="{FF6F6499-92D9-4C83-944C-612966FFA1A6}"/>
              </a:ext>
            </a:extLst>
          </p:cNvPr>
          <p:cNvSpPr>
            <a:spLocks noChangeArrowheads="1"/>
          </p:cNvSpPr>
          <p:nvPr>
            <p:custDataLst>
              <p:tags r:id="rId5"/>
            </p:custDataLst>
          </p:nvPr>
        </p:nvSpPr>
        <p:spPr bwMode="auto">
          <a:xfrm>
            <a:off x="465491" y="2203058"/>
            <a:ext cx="2898000" cy="161583"/>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DISPOSITIF CONVENTIONNEL pour le front office</a:t>
            </a:r>
            <a:endParaRPr kumimoji="1" lang="fr-FR" sz="1050">
              <a:latin typeface="Segoe UI Light" panose="020B0502040204020203" pitchFamily="34" charset="0"/>
              <a:cs typeface="Segoe UI Light" panose="020B0502040204020203" pitchFamily="34" charset="0"/>
            </a:endParaRPr>
          </a:p>
        </p:txBody>
      </p:sp>
      <p:cxnSp>
        <p:nvCxnSpPr>
          <p:cNvPr id="23" name="Connecteur droit 22">
            <a:extLst>
              <a:ext uri="{FF2B5EF4-FFF2-40B4-BE49-F238E27FC236}">
                <a16:creationId xmlns:a16="http://schemas.microsoft.com/office/drawing/2014/main" id="{EB78E63C-E42D-4C1F-92B3-E65047AEC37E}"/>
              </a:ext>
            </a:extLst>
          </p:cNvPr>
          <p:cNvCxnSpPr>
            <a:cxnSpLocks/>
          </p:cNvCxnSpPr>
          <p:nvPr>
            <p:custDataLst>
              <p:tags r:id="rId6"/>
            </p:custDataLst>
          </p:nvPr>
        </p:nvCxnSpPr>
        <p:spPr bwMode="auto">
          <a:xfrm>
            <a:off x="457298" y="2418783"/>
            <a:ext cx="140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Rectangle 39">
            <a:extLst>
              <a:ext uri="{FF2B5EF4-FFF2-40B4-BE49-F238E27FC236}">
                <a16:creationId xmlns:a16="http://schemas.microsoft.com/office/drawing/2014/main" id="{65388450-34CB-4329-BE8C-7206A0B804B9}"/>
              </a:ext>
            </a:extLst>
          </p:cNvPr>
          <p:cNvSpPr/>
          <p:nvPr/>
        </p:nvSpPr>
        <p:spPr bwMode="auto">
          <a:xfrm>
            <a:off x="303491" y="4852518"/>
            <a:ext cx="3060000" cy="1436870"/>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algn="ctr"/>
            <a:endParaRPr lang="fr-FR" sz="1050">
              <a:latin typeface="Segoe UI Light" panose="020B0502040204020203" pitchFamily="34" charset="0"/>
              <a:cs typeface="Segoe UI Light" panose="020B0502040204020203" pitchFamily="34" charset="0"/>
            </a:endParaRPr>
          </a:p>
        </p:txBody>
      </p:sp>
      <p:sp>
        <p:nvSpPr>
          <p:cNvPr id="41" name="Espace réservé du contenu 2">
            <a:extLst>
              <a:ext uri="{FF2B5EF4-FFF2-40B4-BE49-F238E27FC236}">
                <a16:creationId xmlns:a16="http://schemas.microsoft.com/office/drawing/2014/main" id="{21B9EC35-A3A3-4016-81AF-08D41ED88209}"/>
              </a:ext>
            </a:extLst>
          </p:cNvPr>
          <p:cNvSpPr txBox="1">
            <a:spLocks/>
          </p:cNvSpPr>
          <p:nvPr/>
        </p:nvSpPr>
        <p:spPr>
          <a:xfrm>
            <a:off x="303491" y="5320631"/>
            <a:ext cx="3060000" cy="968757"/>
          </a:xfrm>
          <a:prstGeom prst="rect">
            <a:avLst/>
          </a:prstGeom>
        </p:spPr>
        <p:txBody>
          <a:bodyPr>
            <a:noAutofit/>
          </a:bodyPr>
          <a:lstStyle>
            <a:lvl1pPr marL="266700" indent="-266700" algn="l" rtl="0" eaLnBrk="1" fontAlgn="base" hangingPunct="1">
              <a:spcBef>
                <a:spcPts val="500"/>
              </a:spcBef>
              <a:spcAft>
                <a:spcPct val="0"/>
              </a:spcAft>
              <a:buClr>
                <a:schemeClr val="tx2"/>
              </a:buClr>
              <a:buSzPct val="120000"/>
              <a:buFont typeface="Wingdings" pitchFamily="2" charset="2"/>
              <a:buChar char="§"/>
              <a:defRPr sz="1400" b="1">
                <a:solidFill>
                  <a:schemeClr val="tx2"/>
                </a:solidFill>
                <a:latin typeface="+mn-lt"/>
                <a:ea typeface="+mn-ea"/>
                <a:cs typeface="+mn-cs"/>
              </a:defRPr>
            </a:lvl1pPr>
            <a:lvl2pPr marL="449263" indent="-182563" algn="l" rtl="0" eaLnBrk="1" fontAlgn="base" hangingPunct="1">
              <a:spcBef>
                <a:spcPts val="500"/>
              </a:spcBef>
              <a:spcAft>
                <a:spcPct val="0"/>
              </a:spcAft>
              <a:buClr>
                <a:schemeClr val="tx2"/>
              </a:buClr>
              <a:buSzPct val="120000"/>
              <a:buFont typeface="Arial" pitchFamily="34" charset="0"/>
              <a:buChar char="•"/>
              <a:defRPr sz="1400">
                <a:solidFill>
                  <a:schemeClr val="tx1"/>
                </a:solidFill>
                <a:latin typeface="+mn-lt"/>
              </a:defRPr>
            </a:lvl2pPr>
            <a:lvl3pPr marL="625475" indent="-17621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3pPr>
            <a:lvl4pPr marL="808038" indent="-18256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4pPr>
            <a:lvl5pPr marL="982663" indent="-174625"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5pPr>
            <a:lvl6pPr marL="17160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6pPr>
            <a:lvl7pPr marL="21732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7pPr>
            <a:lvl8pPr marL="26304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8pPr>
            <a:lvl9pPr marL="30876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9pPr>
          </a:lstStyle>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XXXX </a:t>
            </a:r>
          </a:p>
        </p:txBody>
      </p:sp>
      <p:sp>
        <p:nvSpPr>
          <p:cNvPr id="42" name="ZoneTexte 41">
            <a:extLst>
              <a:ext uri="{FF2B5EF4-FFF2-40B4-BE49-F238E27FC236}">
                <a16:creationId xmlns:a16="http://schemas.microsoft.com/office/drawing/2014/main" id="{A9752B09-97E6-49CD-B623-0DB0584F5648}"/>
              </a:ext>
            </a:extLst>
          </p:cNvPr>
          <p:cNvSpPr txBox="1"/>
          <p:nvPr/>
        </p:nvSpPr>
        <p:spPr bwMode="auto">
          <a:xfrm>
            <a:off x="303491" y="4852517"/>
            <a:ext cx="324000" cy="253916"/>
          </a:xfrm>
          <a:prstGeom prst="rect">
            <a:avLst/>
          </a:prstGeom>
          <a:solidFill>
            <a:schemeClr val="accent5">
              <a:lumMod val="20000"/>
              <a:lumOff val="80000"/>
            </a:schemeClr>
          </a:solidFill>
          <a:ln>
            <a:solidFill>
              <a:srgbClr val="D6E7FF"/>
            </a:solidFill>
          </a:ln>
        </p:spPr>
        <p:txBody>
          <a:bodyPr wrap="square">
            <a:spAutoFit/>
          </a:bodyPr>
          <a:lstStyle/>
          <a:p>
            <a:pPr algn="ctr">
              <a:defRPr/>
            </a:pPr>
            <a:r>
              <a:rPr lang="fr-FR" sz="1050" b="1">
                <a:solidFill>
                  <a:schemeClr val="accent5">
                    <a:lumMod val="75000"/>
                  </a:schemeClr>
                </a:solidFill>
                <a:latin typeface="Segoe UI Light" panose="020B0502040204020203" pitchFamily="34" charset="0"/>
                <a:cs typeface="Segoe UI Light" panose="020B0502040204020203" pitchFamily="34" charset="0"/>
              </a:rPr>
              <a:t>+</a:t>
            </a:r>
          </a:p>
        </p:txBody>
      </p:sp>
      <p:sp>
        <p:nvSpPr>
          <p:cNvPr id="43" name="Rectangle 38">
            <a:extLst>
              <a:ext uri="{FF2B5EF4-FFF2-40B4-BE49-F238E27FC236}">
                <a16:creationId xmlns:a16="http://schemas.microsoft.com/office/drawing/2014/main" id="{D96DD5D5-B3C9-42E0-B880-11A3089F2183}"/>
              </a:ext>
            </a:extLst>
          </p:cNvPr>
          <p:cNvSpPr>
            <a:spLocks noChangeArrowheads="1"/>
          </p:cNvSpPr>
          <p:nvPr>
            <p:custDataLst>
              <p:tags r:id="rId7"/>
            </p:custDataLst>
          </p:nvPr>
        </p:nvSpPr>
        <p:spPr bwMode="auto">
          <a:xfrm>
            <a:off x="735188" y="4985113"/>
            <a:ext cx="2439807" cy="161582"/>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Intérêts du dispositif</a:t>
            </a:r>
            <a:endParaRPr kumimoji="1" lang="fr-FR" sz="1050">
              <a:latin typeface="Segoe UI Light" panose="020B0502040204020203" pitchFamily="34" charset="0"/>
              <a:cs typeface="Segoe UI Light" panose="020B0502040204020203" pitchFamily="34" charset="0"/>
            </a:endParaRPr>
          </a:p>
        </p:txBody>
      </p:sp>
      <p:cxnSp>
        <p:nvCxnSpPr>
          <p:cNvPr id="44" name="Connecteur droit 43">
            <a:extLst>
              <a:ext uri="{FF2B5EF4-FFF2-40B4-BE49-F238E27FC236}">
                <a16:creationId xmlns:a16="http://schemas.microsoft.com/office/drawing/2014/main" id="{7998EC26-93A8-4D8E-A2C9-5FA1C4A95101}"/>
              </a:ext>
            </a:extLst>
          </p:cNvPr>
          <p:cNvCxnSpPr>
            <a:cxnSpLocks/>
          </p:cNvCxnSpPr>
          <p:nvPr>
            <p:custDataLst>
              <p:tags r:id="rId8"/>
            </p:custDataLst>
          </p:nvPr>
        </p:nvCxnSpPr>
        <p:spPr bwMode="auto">
          <a:xfrm>
            <a:off x="726995" y="5170686"/>
            <a:ext cx="2448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5" name="Rectangle 44">
            <a:extLst>
              <a:ext uri="{FF2B5EF4-FFF2-40B4-BE49-F238E27FC236}">
                <a16:creationId xmlns:a16="http://schemas.microsoft.com/office/drawing/2014/main" id="{79B81E16-90E6-455A-B7BD-7594300F18E7}"/>
              </a:ext>
            </a:extLst>
          </p:cNvPr>
          <p:cNvSpPr/>
          <p:nvPr/>
        </p:nvSpPr>
        <p:spPr bwMode="auto">
          <a:xfrm>
            <a:off x="3577708" y="4852517"/>
            <a:ext cx="3060000" cy="1436869"/>
          </a:xfrm>
          <a:prstGeom prst="rect">
            <a:avLst/>
          </a:prstGeom>
          <a:solidFill>
            <a:schemeClr val="bg1"/>
          </a:solidFill>
          <a:ln w="12700">
            <a:solidFill>
              <a:schemeClr val="accent6">
                <a:lumMod val="20000"/>
                <a:lumOff val="80000"/>
              </a:schemeClr>
            </a:solidFill>
            <a:miter lim="800000"/>
            <a:headEnd/>
            <a:tailEnd/>
          </a:ln>
          <a:effectLst/>
        </p:spPr>
        <p:txBody>
          <a:bodyPr vert="horz" lIns="36000" tIns="36000" rIns="36000" bIns="36000" rtlCol="0" anchor="ctr" anchorCtr="1"/>
          <a:lstStyle/>
          <a:p>
            <a:pPr algn="ctr"/>
            <a:endParaRPr lang="fr-FR" sz="1050">
              <a:solidFill>
                <a:srgbClr val="FFFFFF"/>
              </a:solidFill>
              <a:latin typeface="Segoe UI Light" panose="020B0502040204020203" pitchFamily="34" charset="0"/>
              <a:cs typeface="Segoe UI Light" panose="020B0502040204020203" pitchFamily="34" charset="0"/>
            </a:endParaRPr>
          </a:p>
        </p:txBody>
      </p:sp>
      <p:sp>
        <p:nvSpPr>
          <p:cNvPr id="46" name="Espace réservé du contenu 2">
            <a:extLst>
              <a:ext uri="{FF2B5EF4-FFF2-40B4-BE49-F238E27FC236}">
                <a16:creationId xmlns:a16="http://schemas.microsoft.com/office/drawing/2014/main" id="{D39608B3-8144-4223-8217-6F0E7370E915}"/>
              </a:ext>
            </a:extLst>
          </p:cNvPr>
          <p:cNvSpPr txBox="1">
            <a:spLocks/>
          </p:cNvSpPr>
          <p:nvPr/>
        </p:nvSpPr>
        <p:spPr>
          <a:xfrm>
            <a:off x="3595282" y="5320631"/>
            <a:ext cx="3060000" cy="1375145"/>
          </a:xfrm>
          <a:prstGeom prst="rect">
            <a:avLst/>
          </a:prstGeom>
        </p:spPr>
        <p:txBody>
          <a:bodyPr>
            <a:noAutofit/>
          </a:bodyPr>
          <a:lstStyle>
            <a:defPPr>
              <a:defRPr lang="fr-FR"/>
            </a:defPPr>
            <a:lvl1pPr marL="172800" indent="-172800" algn="just" fontAlgn="base">
              <a:spcBef>
                <a:spcPts val="500"/>
              </a:spcBef>
              <a:spcAft>
                <a:spcPct val="0"/>
              </a:spcAft>
              <a:buClrTx/>
              <a:buSzPct val="120000"/>
              <a:buFont typeface="Arial" panose="020B0604020202020204" pitchFamily="34" charset="0"/>
              <a:buChar char="•"/>
              <a:defRPr sz="1050" b="0" kern="0">
                <a:solidFill>
                  <a:srgbClr val="000000"/>
                </a:solidFill>
                <a:latin typeface="Segoe Condensed" panose="020B0606040200020203" pitchFamily="34" charset="0"/>
                <a:cs typeface="Arial" pitchFamily="34" charset="0"/>
              </a:defRPr>
            </a:lvl1pPr>
            <a:lvl2pPr marL="449263" indent="-182563" fontAlgn="base">
              <a:spcBef>
                <a:spcPts val="500"/>
              </a:spcBef>
              <a:spcAft>
                <a:spcPct val="0"/>
              </a:spcAft>
              <a:buClr>
                <a:schemeClr val="tx2"/>
              </a:buClr>
              <a:buSzPct val="120000"/>
              <a:buFont typeface="Arial" pitchFamily="34" charset="0"/>
              <a:buChar char="•"/>
              <a:defRPr sz="1400"/>
            </a:lvl2pPr>
            <a:lvl3pPr marL="625475" indent="-176213" fontAlgn="base">
              <a:spcBef>
                <a:spcPts val="500"/>
              </a:spcBef>
              <a:spcAft>
                <a:spcPct val="0"/>
              </a:spcAft>
              <a:buClr>
                <a:srgbClr val="C10022"/>
              </a:buClr>
              <a:buFont typeface="Arial" pitchFamily="34" charset="0"/>
              <a:buChar char="-"/>
              <a:defRPr sz="1400"/>
            </a:lvl3pPr>
            <a:lvl4pPr marL="808038" indent="-182563" fontAlgn="base">
              <a:spcBef>
                <a:spcPts val="500"/>
              </a:spcBef>
              <a:spcAft>
                <a:spcPct val="0"/>
              </a:spcAft>
              <a:buClr>
                <a:srgbClr val="C10022"/>
              </a:buClr>
              <a:buFont typeface="Arial" pitchFamily="34" charset="0"/>
              <a:buChar char="-"/>
              <a:defRPr sz="1400"/>
            </a:lvl4pPr>
            <a:lvl5pPr marL="982663" indent="-174625" fontAlgn="base">
              <a:spcBef>
                <a:spcPts val="500"/>
              </a:spcBef>
              <a:spcAft>
                <a:spcPct val="0"/>
              </a:spcAft>
              <a:buClr>
                <a:srgbClr val="C10022"/>
              </a:buClr>
              <a:buFont typeface="Arial" pitchFamily="34" charset="0"/>
              <a:buChar char="-"/>
              <a:defRPr sz="1400"/>
            </a:lvl5pPr>
            <a:lvl6pPr marL="1716088" indent="-69850" fontAlgn="base">
              <a:spcBef>
                <a:spcPts val="500"/>
              </a:spcBef>
              <a:spcAft>
                <a:spcPct val="0"/>
              </a:spcAft>
              <a:buClr>
                <a:srgbClr val="C10022"/>
              </a:buClr>
              <a:buFont typeface="Arial" pitchFamily="34" charset="0"/>
              <a:buChar char="-"/>
              <a:defRPr sz="1200"/>
            </a:lvl6pPr>
            <a:lvl7pPr marL="2173288" indent="-69850" fontAlgn="base">
              <a:spcBef>
                <a:spcPts val="500"/>
              </a:spcBef>
              <a:spcAft>
                <a:spcPct val="0"/>
              </a:spcAft>
              <a:buClr>
                <a:srgbClr val="C10022"/>
              </a:buClr>
              <a:buFont typeface="Arial" pitchFamily="34" charset="0"/>
              <a:buChar char="-"/>
              <a:defRPr sz="1200"/>
            </a:lvl7pPr>
            <a:lvl8pPr marL="2630488" indent="-69850" fontAlgn="base">
              <a:spcBef>
                <a:spcPts val="500"/>
              </a:spcBef>
              <a:spcAft>
                <a:spcPct val="0"/>
              </a:spcAft>
              <a:buClr>
                <a:srgbClr val="C10022"/>
              </a:buClr>
              <a:buFont typeface="Arial" pitchFamily="34" charset="0"/>
              <a:buChar char="-"/>
              <a:defRPr sz="1200"/>
            </a:lvl8pPr>
            <a:lvl9pPr marL="3087688" indent="-69850" fontAlgn="base">
              <a:spcBef>
                <a:spcPts val="500"/>
              </a:spcBef>
              <a:spcAft>
                <a:spcPct val="0"/>
              </a:spcAft>
              <a:buClr>
                <a:srgbClr val="C10022"/>
              </a:buClr>
              <a:buFont typeface="Arial" pitchFamily="34" charset="0"/>
              <a:buChar char="-"/>
              <a:defRPr sz="1200"/>
            </a:lvl9pPr>
          </a:lstStyle>
          <a:p>
            <a:pPr>
              <a:defRPr/>
            </a:pPr>
            <a:r>
              <a:rPr lang="fr-FR">
                <a:solidFill>
                  <a:schemeClr val="tx1"/>
                </a:solidFill>
                <a:latin typeface="Segoe UI Light" panose="020B0502040204020203" pitchFamily="34" charset="0"/>
                <a:cs typeface="Segoe UI Light" panose="020B0502040204020203" pitchFamily="34" charset="0"/>
              </a:rPr>
              <a:t>XXXX</a:t>
            </a:r>
          </a:p>
        </p:txBody>
      </p:sp>
      <p:grpSp>
        <p:nvGrpSpPr>
          <p:cNvPr id="47" name="Groupe 46">
            <a:extLst>
              <a:ext uri="{FF2B5EF4-FFF2-40B4-BE49-F238E27FC236}">
                <a16:creationId xmlns:a16="http://schemas.microsoft.com/office/drawing/2014/main" id="{8D50884A-5592-49B6-AEEB-1098AD389838}"/>
              </a:ext>
            </a:extLst>
          </p:cNvPr>
          <p:cNvGrpSpPr/>
          <p:nvPr/>
        </p:nvGrpSpPr>
        <p:grpSpPr>
          <a:xfrm>
            <a:off x="3983781" y="4985113"/>
            <a:ext cx="2520000" cy="185573"/>
            <a:chOff x="356817" y="1706563"/>
            <a:chExt cx="4428032" cy="83215"/>
          </a:xfrm>
        </p:grpSpPr>
        <p:sp>
          <p:nvSpPr>
            <p:cNvPr id="48" name="Rectangle 38">
              <a:extLst>
                <a:ext uri="{FF2B5EF4-FFF2-40B4-BE49-F238E27FC236}">
                  <a16:creationId xmlns:a16="http://schemas.microsoft.com/office/drawing/2014/main" id="{719D6C1D-146B-4A6F-8A35-51D36D43D289}"/>
                </a:ext>
              </a:extLst>
            </p:cNvPr>
            <p:cNvSpPr>
              <a:spLocks noChangeArrowheads="1"/>
            </p:cNvSpPr>
            <p:nvPr>
              <p:custDataLst>
                <p:tags r:id="rId17"/>
              </p:custDataLst>
            </p:nvPr>
          </p:nvSpPr>
          <p:spPr bwMode="auto">
            <a:xfrm>
              <a:off x="377819" y="1706563"/>
              <a:ext cx="3795457" cy="72457"/>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Inconvénients du dispositif</a:t>
              </a:r>
              <a:endParaRPr kumimoji="1" lang="fr-FR" sz="1050">
                <a:latin typeface="Segoe UI Light" panose="020B0502040204020203" pitchFamily="34" charset="0"/>
                <a:cs typeface="Segoe UI Light" panose="020B0502040204020203" pitchFamily="34" charset="0"/>
              </a:endParaRPr>
            </a:p>
          </p:txBody>
        </p:sp>
        <p:cxnSp>
          <p:nvCxnSpPr>
            <p:cNvPr id="49" name="Connecteur droit 48">
              <a:extLst>
                <a:ext uri="{FF2B5EF4-FFF2-40B4-BE49-F238E27FC236}">
                  <a16:creationId xmlns:a16="http://schemas.microsoft.com/office/drawing/2014/main" id="{D93A1400-C92F-4C7F-9930-DBAF1CE84D4C}"/>
                </a:ext>
              </a:extLst>
            </p:cNvPr>
            <p:cNvCxnSpPr/>
            <p:nvPr>
              <p:custDataLst>
                <p:tags r:id="rId18"/>
              </p:custDataLst>
            </p:nvPr>
          </p:nvCxnSpPr>
          <p:spPr bwMode="auto">
            <a:xfrm>
              <a:off x="356817" y="1789778"/>
              <a:ext cx="4428032"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50" name="ZoneTexte 49">
            <a:extLst>
              <a:ext uri="{FF2B5EF4-FFF2-40B4-BE49-F238E27FC236}">
                <a16:creationId xmlns:a16="http://schemas.microsoft.com/office/drawing/2014/main" id="{648C7F04-8725-434D-8F2E-C70F8830970C}"/>
              </a:ext>
            </a:extLst>
          </p:cNvPr>
          <p:cNvSpPr txBox="1"/>
          <p:nvPr/>
        </p:nvSpPr>
        <p:spPr bwMode="auto">
          <a:xfrm>
            <a:off x="3620925" y="4852517"/>
            <a:ext cx="237565" cy="253916"/>
          </a:xfrm>
          <a:prstGeom prst="rect">
            <a:avLst/>
          </a:prstGeom>
          <a:solidFill>
            <a:srgbClr val="F5ADAF"/>
          </a:solidFill>
          <a:ln>
            <a:solidFill>
              <a:srgbClr val="F5ADAF"/>
            </a:solidFill>
          </a:ln>
        </p:spPr>
        <p:txBody>
          <a:bodyPr wrap="none">
            <a:spAutoFit/>
          </a:bodyPr>
          <a:lstStyle/>
          <a:p>
            <a:pPr algn="ctr">
              <a:defRPr/>
            </a:pPr>
            <a:r>
              <a:rPr lang="fr-FR" sz="1050" b="1">
                <a:solidFill>
                  <a:srgbClr val="000000"/>
                </a:solidFill>
                <a:latin typeface="Segoe UI Light" panose="020B0502040204020203" pitchFamily="34" charset="0"/>
                <a:cs typeface="Segoe UI Light" panose="020B0502040204020203" pitchFamily="34" charset="0"/>
              </a:rPr>
              <a:t>-</a:t>
            </a:r>
          </a:p>
        </p:txBody>
      </p:sp>
      <p:cxnSp>
        <p:nvCxnSpPr>
          <p:cNvPr id="51" name="Connecteur droit 50">
            <a:extLst>
              <a:ext uri="{FF2B5EF4-FFF2-40B4-BE49-F238E27FC236}">
                <a16:creationId xmlns:a16="http://schemas.microsoft.com/office/drawing/2014/main" id="{83653A73-900D-4CDE-ADB7-54D36D36DE2E}"/>
              </a:ext>
            </a:extLst>
          </p:cNvPr>
          <p:cNvCxnSpPr>
            <a:cxnSpLocks/>
          </p:cNvCxnSpPr>
          <p:nvPr/>
        </p:nvCxnSpPr>
        <p:spPr>
          <a:xfrm>
            <a:off x="371058" y="6484221"/>
            <a:ext cx="622800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Rectangle 38">
            <a:extLst>
              <a:ext uri="{FF2B5EF4-FFF2-40B4-BE49-F238E27FC236}">
                <a16:creationId xmlns:a16="http://schemas.microsoft.com/office/drawing/2014/main" id="{57CED406-28BD-44F1-AD00-C02F300056D9}"/>
              </a:ext>
            </a:extLst>
          </p:cNvPr>
          <p:cNvSpPr>
            <a:spLocks noChangeArrowheads="1"/>
          </p:cNvSpPr>
          <p:nvPr>
            <p:custDataLst>
              <p:tags r:id="rId9"/>
            </p:custDataLst>
          </p:nvPr>
        </p:nvSpPr>
        <p:spPr bwMode="auto">
          <a:xfrm>
            <a:off x="465490" y="4476093"/>
            <a:ext cx="4220810" cy="161583"/>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GROUPEMENT DE COOPÉRATION SANITAIRE (GCS) pour le front office </a:t>
            </a:r>
            <a:endParaRPr kumimoji="1" lang="fr-FR" sz="1050">
              <a:latin typeface="Segoe UI Light" panose="020B0502040204020203" pitchFamily="34" charset="0"/>
              <a:cs typeface="Segoe UI Light" panose="020B0502040204020203" pitchFamily="34" charset="0"/>
            </a:endParaRPr>
          </a:p>
        </p:txBody>
      </p:sp>
      <p:cxnSp>
        <p:nvCxnSpPr>
          <p:cNvPr id="53" name="Connecteur droit 52">
            <a:extLst>
              <a:ext uri="{FF2B5EF4-FFF2-40B4-BE49-F238E27FC236}">
                <a16:creationId xmlns:a16="http://schemas.microsoft.com/office/drawing/2014/main" id="{0CE8DA9A-73AE-4253-BDF8-100B712A0238}"/>
              </a:ext>
            </a:extLst>
          </p:cNvPr>
          <p:cNvCxnSpPr>
            <a:cxnSpLocks/>
          </p:cNvCxnSpPr>
          <p:nvPr>
            <p:custDataLst>
              <p:tags r:id="rId10"/>
            </p:custDataLst>
          </p:nvPr>
        </p:nvCxnSpPr>
        <p:spPr bwMode="auto">
          <a:xfrm>
            <a:off x="457298" y="4691818"/>
            <a:ext cx="140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Rectangle 53">
            <a:extLst>
              <a:ext uri="{FF2B5EF4-FFF2-40B4-BE49-F238E27FC236}">
                <a16:creationId xmlns:a16="http://schemas.microsoft.com/office/drawing/2014/main" id="{33ED7640-7992-4B8A-AA79-0356798F8095}"/>
              </a:ext>
            </a:extLst>
          </p:cNvPr>
          <p:cNvSpPr/>
          <p:nvPr/>
        </p:nvSpPr>
        <p:spPr bwMode="auto">
          <a:xfrm>
            <a:off x="303491" y="7099844"/>
            <a:ext cx="3060000" cy="1436870"/>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algn="ctr"/>
            <a:endParaRPr lang="fr-FR" sz="1050">
              <a:latin typeface="Segoe UI Light" panose="020B0502040204020203" pitchFamily="34" charset="0"/>
              <a:cs typeface="Segoe UI Light" panose="020B0502040204020203" pitchFamily="34" charset="0"/>
            </a:endParaRPr>
          </a:p>
        </p:txBody>
      </p:sp>
      <p:sp>
        <p:nvSpPr>
          <p:cNvPr id="55" name="Espace réservé du contenu 2">
            <a:extLst>
              <a:ext uri="{FF2B5EF4-FFF2-40B4-BE49-F238E27FC236}">
                <a16:creationId xmlns:a16="http://schemas.microsoft.com/office/drawing/2014/main" id="{6668E635-80A2-4019-A2B4-A894F8122842}"/>
              </a:ext>
            </a:extLst>
          </p:cNvPr>
          <p:cNvSpPr txBox="1">
            <a:spLocks/>
          </p:cNvSpPr>
          <p:nvPr/>
        </p:nvSpPr>
        <p:spPr>
          <a:xfrm>
            <a:off x="303491" y="7567957"/>
            <a:ext cx="3060000" cy="968757"/>
          </a:xfrm>
          <a:prstGeom prst="rect">
            <a:avLst/>
          </a:prstGeom>
        </p:spPr>
        <p:txBody>
          <a:bodyPr>
            <a:noAutofit/>
          </a:bodyPr>
          <a:lstStyle>
            <a:lvl1pPr marL="266700" indent="-266700" algn="l" rtl="0" eaLnBrk="1" fontAlgn="base" hangingPunct="1">
              <a:spcBef>
                <a:spcPts val="500"/>
              </a:spcBef>
              <a:spcAft>
                <a:spcPct val="0"/>
              </a:spcAft>
              <a:buClr>
                <a:schemeClr val="tx2"/>
              </a:buClr>
              <a:buSzPct val="120000"/>
              <a:buFont typeface="Wingdings" pitchFamily="2" charset="2"/>
              <a:buChar char="§"/>
              <a:defRPr sz="1400" b="1">
                <a:solidFill>
                  <a:schemeClr val="tx2"/>
                </a:solidFill>
                <a:latin typeface="+mn-lt"/>
                <a:ea typeface="+mn-ea"/>
                <a:cs typeface="+mn-cs"/>
              </a:defRPr>
            </a:lvl1pPr>
            <a:lvl2pPr marL="449263" indent="-182563" algn="l" rtl="0" eaLnBrk="1" fontAlgn="base" hangingPunct="1">
              <a:spcBef>
                <a:spcPts val="500"/>
              </a:spcBef>
              <a:spcAft>
                <a:spcPct val="0"/>
              </a:spcAft>
              <a:buClr>
                <a:schemeClr val="tx2"/>
              </a:buClr>
              <a:buSzPct val="120000"/>
              <a:buFont typeface="Arial" pitchFamily="34" charset="0"/>
              <a:buChar char="•"/>
              <a:defRPr sz="1400">
                <a:solidFill>
                  <a:schemeClr val="tx1"/>
                </a:solidFill>
                <a:latin typeface="+mn-lt"/>
              </a:defRPr>
            </a:lvl2pPr>
            <a:lvl3pPr marL="625475" indent="-17621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3pPr>
            <a:lvl4pPr marL="808038" indent="-18256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4pPr>
            <a:lvl5pPr marL="982663" indent="-174625"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5pPr>
            <a:lvl6pPr marL="17160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6pPr>
            <a:lvl7pPr marL="21732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7pPr>
            <a:lvl8pPr marL="26304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8pPr>
            <a:lvl9pPr marL="30876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9pPr>
          </a:lstStyle>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p:txBody>
      </p:sp>
      <p:sp>
        <p:nvSpPr>
          <p:cNvPr id="56" name="ZoneTexte 55">
            <a:extLst>
              <a:ext uri="{FF2B5EF4-FFF2-40B4-BE49-F238E27FC236}">
                <a16:creationId xmlns:a16="http://schemas.microsoft.com/office/drawing/2014/main" id="{33277A4C-59CC-4FD9-B634-E83F08A32CA1}"/>
              </a:ext>
            </a:extLst>
          </p:cNvPr>
          <p:cNvSpPr txBox="1"/>
          <p:nvPr/>
        </p:nvSpPr>
        <p:spPr bwMode="auto">
          <a:xfrm>
            <a:off x="303491" y="7099843"/>
            <a:ext cx="324000" cy="253916"/>
          </a:xfrm>
          <a:prstGeom prst="rect">
            <a:avLst/>
          </a:prstGeom>
          <a:solidFill>
            <a:schemeClr val="accent5">
              <a:lumMod val="20000"/>
              <a:lumOff val="80000"/>
            </a:schemeClr>
          </a:solidFill>
          <a:ln>
            <a:solidFill>
              <a:srgbClr val="D6E7FF"/>
            </a:solidFill>
          </a:ln>
        </p:spPr>
        <p:txBody>
          <a:bodyPr wrap="square">
            <a:spAutoFit/>
          </a:bodyPr>
          <a:lstStyle/>
          <a:p>
            <a:pPr algn="ctr">
              <a:defRPr/>
            </a:pPr>
            <a:r>
              <a:rPr lang="fr-FR" sz="1050" b="1">
                <a:solidFill>
                  <a:schemeClr val="accent5">
                    <a:lumMod val="75000"/>
                  </a:schemeClr>
                </a:solidFill>
                <a:latin typeface="Segoe UI Light" panose="020B0502040204020203" pitchFamily="34" charset="0"/>
                <a:cs typeface="Segoe UI Light" panose="020B0502040204020203" pitchFamily="34" charset="0"/>
              </a:rPr>
              <a:t>+</a:t>
            </a:r>
          </a:p>
        </p:txBody>
      </p:sp>
      <p:sp>
        <p:nvSpPr>
          <p:cNvPr id="57" name="Rectangle 38">
            <a:extLst>
              <a:ext uri="{FF2B5EF4-FFF2-40B4-BE49-F238E27FC236}">
                <a16:creationId xmlns:a16="http://schemas.microsoft.com/office/drawing/2014/main" id="{12CE2C2A-5FBC-404B-9386-0919BA047EA6}"/>
              </a:ext>
            </a:extLst>
          </p:cNvPr>
          <p:cNvSpPr>
            <a:spLocks noChangeArrowheads="1"/>
          </p:cNvSpPr>
          <p:nvPr>
            <p:custDataLst>
              <p:tags r:id="rId11"/>
            </p:custDataLst>
          </p:nvPr>
        </p:nvSpPr>
        <p:spPr bwMode="auto">
          <a:xfrm>
            <a:off x="735188" y="7232439"/>
            <a:ext cx="2439807" cy="161582"/>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Intérêts du dispositif</a:t>
            </a:r>
            <a:endParaRPr kumimoji="1" lang="fr-FR" sz="1050">
              <a:latin typeface="Segoe UI Light" panose="020B0502040204020203" pitchFamily="34" charset="0"/>
              <a:cs typeface="Segoe UI Light" panose="020B0502040204020203" pitchFamily="34" charset="0"/>
            </a:endParaRPr>
          </a:p>
        </p:txBody>
      </p:sp>
      <p:cxnSp>
        <p:nvCxnSpPr>
          <p:cNvPr id="58" name="Connecteur droit 57">
            <a:extLst>
              <a:ext uri="{FF2B5EF4-FFF2-40B4-BE49-F238E27FC236}">
                <a16:creationId xmlns:a16="http://schemas.microsoft.com/office/drawing/2014/main" id="{7858170B-AC43-4096-8803-C128CA0F5262}"/>
              </a:ext>
            </a:extLst>
          </p:cNvPr>
          <p:cNvCxnSpPr>
            <a:cxnSpLocks/>
          </p:cNvCxnSpPr>
          <p:nvPr>
            <p:custDataLst>
              <p:tags r:id="rId12"/>
            </p:custDataLst>
          </p:nvPr>
        </p:nvCxnSpPr>
        <p:spPr bwMode="auto">
          <a:xfrm>
            <a:off x="726995" y="7418012"/>
            <a:ext cx="2448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9" name="Rectangle 58">
            <a:extLst>
              <a:ext uri="{FF2B5EF4-FFF2-40B4-BE49-F238E27FC236}">
                <a16:creationId xmlns:a16="http://schemas.microsoft.com/office/drawing/2014/main" id="{1EDAD02C-C5A6-4FC3-9D40-D8E19F09F3A7}"/>
              </a:ext>
            </a:extLst>
          </p:cNvPr>
          <p:cNvSpPr/>
          <p:nvPr/>
        </p:nvSpPr>
        <p:spPr bwMode="auto">
          <a:xfrm>
            <a:off x="3577708" y="7099843"/>
            <a:ext cx="3060000" cy="1436869"/>
          </a:xfrm>
          <a:prstGeom prst="rect">
            <a:avLst/>
          </a:prstGeom>
          <a:solidFill>
            <a:schemeClr val="bg1"/>
          </a:solidFill>
          <a:ln w="12700">
            <a:solidFill>
              <a:schemeClr val="accent6">
                <a:lumMod val="20000"/>
                <a:lumOff val="80000"/>
              </a:schemeClr>
            </a:solidFill>
            <a:miter lim="800000"/>
            <a:headEnd/>
            <a:tailEnd/>
          </a:ln>
          <a:effectLst/>
        </p:spPr>
        <p:txBody>
          <a:bodyPr vert="horz" lIns="36000" tIns="36000" rIns="36000" bIns="36000" rtlCol="0" anchor="ctr" anchorCtr="1"/>
          <a:lstStyle/>
          <a:p>
            <a:pPr algn="ctr"/>
            <a:endParaRPr lang="fr-FR" sz="1050">
              <a:solidFill>
                <a:srgbClr val="FFFFFF"/>
              </a:solidFill>
              <a:latin typeface="Segoe UI Light" panose="020B0502040204020203" pitchFamily="34" charset="0"/>
              <a:cs typeface="Segoe UI Light" panose="020B0502040204020203" pitchFamily="34" charset="0"/>
            </a:endParaRPr>
          </a:p>
        </p:txBody>
      </p:sp>
      <p:grpSp>
        <p:nvGrpSpPr>
          <p:cNvPr id="61" name="Groupe 60">
            <a:extLst>
              <a:ext uri="{FF2B5EF4-FFF2-40B4-BE49-F238E27FC236}">
                <a16:creationId xmlns:a16="http://schemas.microsoft.com/office/drawing/2014/main" id="{8ED03FE0-45BB-4E0B-8779-DE1B29D4BBB6}"/>
              </a:ext>
            </a:extLst>
          </p:cNvPr>
          <p:cNvGrpSpPr/>
          <p:nvPr/>
        </p:nvGrpSpPr>
        <p:grpSpPr>
          <a:xfrm>
            <a:off x="3983781" y="7232439"/>
            <a:ext cx="2520000" cy="185573"/>
            <a:chOff x="356817" y="1706563"/>
            <a:chExt cx="4428032" cy="83215"/>
          </a:xfrm>
        </p:grpSpPr>
        <p:sp>
          <p:nvSpPr>
            <p:cNvPr id="62" name="Rectangle 38">
              <a:extLst>
                <a:ext uri="{FF2B5EF4-FFF2-40B4-BE49-F238E27FC236}">
                  <a16:creationId xmlns:a16="http://schemas.microsoft.com/office/drawing/2014/main" id="{FD3EDE0F-F86F-4B73-9F44-2AEB0A2B8C5E}"/>
                </a:ext>
              </a:extLst>
            </p:cNvPr>
            <p:cNvSpPr>
              <a:spLocks noChangeArrowheads="1"/>
            </p:cNvSpPr>
            <p:nvPr>
              <p:custDataLst>
                <p:tags r:id="rId15"/>
              </p:custDataLst>
            </p:nvPr>
          </p:nvSpPr>
          <p:spPr bwMode="auto">
            <a:xfrm>
              <a:off x="377819" y="1706563"/>
              <a:ext cx="3795457" cy="72457"/>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Inconvénients du dispositif</a:t>
              </a:r>
              <a:endParaRPr kumimoji="1" lang="fr-FR" sz="1050">
                <a:latin typeface="Segoe UI Light" panose="020B0502040204020203" pitchFamily="34" charset="0"/>
                <a:cs typeface="Segoe UI Light" panose="020B0502040204020203" pitchFamily="34" charset="0"/>
              </a:endParaRPr>
            </a:p>
          </p:txBody>
        </p:sp>
        <p:cxnSp>
          <p:nvCxnSpPr>
            <p:cNvPr id="63" name="Connecteur droit 62">
              <a:extLst>
                <a:ext uri="{FF2B5EF4-FFF2-40B4-BE49-F238E27FC236}">
                  <a16:creationId xmlns:a16="http://schemas.microsoft.com/office/drawing/2014/main" id="{00E0A9C4-BAED-4A0C-BBC3-EACD80682059}"/>
                </a:ext>
              </a:extLst>
            </p:cNvPr>
            <p:cNvCxnSpPr/>
            <p:nvPr>
              <p:custDataLst>
                <p:tags r:id="rId16"/>
              </p:custDataLst>
            </p:nvPr>
          </p:nvCxnSpPr>
          <p:spPr bwMode="auto">
            <a:xfrm>
              <a:off x="356817" y="1789778"/>
              <a:ext cx="4428032"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64" name="ZoneTexte 63">
            <a:extLst>
              <a:ext uri="{FF2B5EF4-FFF2-40B4-BE49-F238E27FC236}">
                <a16:creationId xmlns:a16="http://schemas.microsoft.com/office/drawing/2014/main" id="{CAC0B07C-956F-4473-9803-AE011C487CE2}"/>
              </a:ext>
            </a:extLst>
          </p:cNvPr>
          <p:cNvSpPr txBox="1"/>
          <p:nvPr/>
        </p:nvSpPr>
        <p:spPr bwMode="auto">
          <a:xfrm>
            <a:off x="3620925" y="7099843"/>
            <a:ext cx="237565" cy="253916"/>
          </a:xfrm>
          <a:prstGeom prst="rect">
            <a:avLst/>
          </a:prstGeom>
          <a:solidFill>
            <a:srgbClr val="F5ADAF"/>
          </a:solidFill>
          <a:ln>
            <a:solidFill>
              <a:srgbClr val="F5ADAF"/>
            </a:solidFill>
          </a:ln>
        </p:spPr>
        <p:txBody>
          <a:bodyPr wrap="none">
            <a:spAutoFit/>
          </a:bodyPr>
          <a:lstStyle/>
          <a:p>
            <a:pPr algn="ctr">
              <a:defRPr/>
            </a:pPr>
            <a:r>
              <a:rPr lang="fr-FR" sz="1050" b="1">
                <a:solidFill>
                  <a:srgbClr val="000000"/>
                </a:solidFill>
                <a:latin typeface="Segoe UI Light" panose="020B0502040204020203" pitchFamily="34" charset="0"/>
                <a:cs typeface="Segoe UI Light" panose="020B0502040204020203" pitchFamily="34" charset="0"/>
              </a:rPr>
              <a:t>-</a:t>
            </a:r>
          </a:p>
        </p:txBody>
      </p:sp>
      <p:sp>
        <p:nvSpPr>
          <p:cNvPr id="66" name="Rectangle 38">
            <a:extLst>
              <a:ext uri="{FF2B5EF4-FFF2-40B4-BE49-F238E27FC236}">
                <a16:creationId xmlns:a16="http://schemas.microsoft.com/office/drawing/2014/main" id="{384EC767-C87B-46F4-A643-341F7E5A2586}"/>
              </a:ext>
            </a:extLst>
          </p:cNvPr>
          <p:cNvSpPr>
            <a:spLocks noChangeArrowheads="1"/>
          </p:cNvSpPr>
          <p:nvPr>
            <p:custDataLst>
              <p:tags r:id="rId13"/>
            </p:custDataLst>
          </p:nvPr>
        </p:nvSpPr>
        <p:spPr bwMode="auto">
          <a:xfrm>
            <a:off x="465491" y="6723419"/>
            <a:ext cx="3098721" cy="161583"/>
          </a:xfrm>
          <a:prstGeom prst="rect">
            <a:avLst/>
          </a:prstGeom>
          <a:noFill/>
          <a:ln w="12700">
            <a:noFill/>
            <a:miter lim="800000"/>
            <a:headEnd/>
            <a:tailEnd/>
          </a:ln>
          <a:effectLst/>
        </p:spPr>
        <p:txBody>
          <a:bodyPr wrap="square" lIns="0" tIns="0" rIns="0" bIns="0" anchor="b">
            <a:spAutoFit/>
          </a:bodyPr>
          <a:lstStyle/>
          <a:p>
            <a:pPr>
              <a:defRPr/>
            </a:pPr>
            <a:r>
              <a:rPr kumimoji="1" lang="fr-FR" sz="1050" b="1">
                <a:latin typeface="Segoe UI Light" panose="020B0502040204020203" pitchFamily="34" charset="0"/>
                <a:cs typeface="Segoe UI Light" panose="020B0502040204020203" pitchFamily="34" charset="0"/>
              </a:rPr>
              <a:t>FORME ASSOCIATIVE (loi 1901) pour le back office MG</a:t>
            </a:r>
            <a:endParaRPr kumimoji="1" lang="fr-FR" sz="1050">
              <a:latin typeface="Segoe UI Light" panose="020B0502040204020203" pitchFamily="34" charset="0"/>
              <a:cs typeface="Segoe UI Light" panose="020B0502040204020203" pitchFamily="34" charset="0"/>
            </a:endParaRPr>
          </a:p>
        </p:txBody>
      </p:sp>
      <p:cxnSp>
        <p:nvCxnSpPr>
          <p:cNvPr id="67" name="Connecteur droit 66">
            <a:extLst>
              <a:ext uri="{FF2B5EF4-FFF2-40B4-BE49-F238E27FC236}">
                <a16:creationId xmlns:a16="http://schemas.microsoft.com/office/drawing/2014/main" id="{A6034CE4-A24F-434B-BCFF-FAFD9CA7DE9F}"/>
              </a:ext>
            </a:extLst>
          </p:cNvPr>
          <p:cNvCxnSpPr>
            <a:cxnSpLocks/>
          </p:cNvCxnSpPr>
          <p:nvPr>
            <p:custDataLst>
              <p:tags r:id="rId14"/>
            </p:custDataLst>
          </p:nvPr>
        </p:nvCxnSpPr>
        <p:spPr bwMode="auto">
          <a:xfrm>
            <a:off x="457298" y="6939144"/>
            <a:ext cx="140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Espace réservé du contenu 2">
            <a:extLst>
              <a:ext uri="{FF2B5EF4-FFF2-40B4-BE49-F238E27FC236}">
                <a16:creationId xmlns:a16="http://schemas.microsoft.com/office/drawing/2014/main" id="{6C87DC8C-674D-47F0-8444-BE3CE5AD970E}"/>
              </a:ext>
            </a:extLst>
          </p:cNvPr>
          <p:cNvSpPr txBox="1">
            <a:spLocks/>
          </p:cNvSpPr>
          <p:nvPr/>
        </p:nvSpPr>
        <p:spPr>
          <a:xfrm>
            <a:off x="3577708" y="7567957"/>
            <a:ext cx="3060000" cy="968757"/>
          </a:xfrm>
          <a:prstGeom prst="rect">
            <a:avLst/>
          </a:prstGeom>
        </p:spPr>
        <p:txBody>
          <a:bodyPr>
            <a:noAutofit/>
          </a:bodyPr>
          <a:lstStyle>
            <a:lvl1pPr marL="266700" indent="-266700" algn="l" rtl="0" eaLnBrk="1" fontAlgn="base" hangingPunct="1">
              <a:spcBef>
                <a:spcPts val="500"/>
              </a:spcBef>
              <a:spcAft>
                <a:spcPct val="0"/>
              </a:spcAft>
              <a:buClr>
                <a:schemeClr val="tx2"/>
              </a:buClr>
              <a:buSzPct val="120000"/>
              <a:buFont typeface="Wingdings" pitchFamily="2" charset="2"/>
              <a:buChar char="§"/>
              <a:defRPr sz="1400" b="1">
                <a:solidFill>
                  <a:schemeClr val="tx2"/>
                </a:solidFill>
                <a:latin typeface="+mn-lt"/>
                <a:ea typeface="+mn-ea"/>
                <a:cs typeface="+mn-cs"/>
              </a:defRPr>
            </a:lvl1pPr>
            <a:lvl2pPr marL="449263" indent="-182563" algn="l" rtl="0" eaLnBrk="1" fontAlgn="base" hangingPunct="1">
              <a:spcBef>
                <a:spcPts val="500"/>
              </a:spcBef>
              <a:spcAft>
                <a:spcPct val="0"/>
              </a:spcAft>
              <a:buClr>
                <a:schemeClr val="tx2"/>
              </a:buClr>
              <a:buSzPct val="120000"/>
              <a:buFont typeface="Arial" pitchFamily="34" charset="0"/>
              <a:buChar char="•"/>
              <a:defRPr sz="1400">
                <a:solidFill>
                  <a:schemeClr val="tx1"/>
                </a:solidFill>
                <a:latin typeface="+mn-lt"/>
              </a:defRPr>
            </a:lvl2pPr>
            <a:lvl3pPr marL="625475" indent="-17621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3pPr>
            <a:lvl4pPr marL="808038" indent="-182563"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4pPr>
            <a:lvl5pPr marL="982663" indent="-174625" algn="l" rtl="0" eaLnBrk="1" fontAlgn="base" hangingPunct="1">
              <a:spcBef>
                <a:spcPts val="500"/>
              </a:spcBef>
              <a:spcAft>
                <a:spcPct val="0"/>
              </a:spcAft>
              <a:buClr>
                <a:srgbClr val="C10022"/>
              </a:buClr>
              <a:buFont typeface="Arial" pitchFamily="34" charset="0"/>
              <a:buChar char="-"/>
              <a:defRPr sz="1400">
                <a:solidFill>
                  <a:schemeClr val="tx1"/>
                </a:solidFill>
                <a:latin typeface="+mn-lt"/>
              </a:defRPr>
            </a:lvl5pPr>
            <a:lvl6pPr marL="17160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6pPr>
            <a:lvl7pPr marL="21732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7pPr>
            <a:lvl8pPr marL="26304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8pPr>
            <a:lvl9pPr marL="3087688" indent="-69850" algn="l" rtl="0" eaLnBrk="1" fontAlgn="base" hangingPunct="1">
              <a:spcBef>
                <a:spcPts val="500"/>
              </a:spcBef>
              <a:spcAft>
                <a:spcPct val="0"/>
              </a:spcAft>
              <a:buClr>
                <a:srgbClr val="C10022"/>
              </a:buClr>
              <a:buFont typeface="Arial" pitchFamily="34" charset="0"/>
              <a:buChar char="-"/>
              <a:defRPr sz="1200">
                <a:solidFill>
                  <a:schemeClr val="tx1"/>
                </a:solidFill>
                <a:latin typeface="+mn-lt"/>
              </a:defRPr>
            </a:lvl9pPr>
          </a:lstStyle>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a:p>
            <a:pPr marL="172800" indent="-172800" algn="just">
              <a:buClrTx/>
              <a:buFont typeface="Arial" panose="020B0604020202020204" pitchFamily="34" charset="0"/>
              <a:buChar char="•"/>
              <a:defRPr/>
            </a:pPr>
            <a:r>
              <a:rPr lang="fr-FR" sz="1050" b="0">
                <a:solidFill>
                  <a:schemeClr val="tx1"/>
                </a:solidFill>
                <a:latin typeface="Segoe UI Light" panose="020B0502040204020203" pitchFamily="34" charset="0"/>
                <a:cs typeface="Segoe UI Light" panose="020B0502040204020203" pitchFamily="34" charset="0"/>
              </a:rPr>
              <a:t>……………………………………………………………... </a:t>
            </a:r>
          </a:p>
        </p:txBody>
      </p:sp>
      <p:sp>
        <p:nvSpPr>
          <p:cNvPr id="65" name="Rectangle : avec coins arrondis en diagonale 64">
            <a:extLst>
              <a:ext uri="{FF2B5EF4-FFF2-40B4-BE49-F238E27FC236}">
                <a16:creationId xmlns:a16="http://schemas.microsoft.com/office/drawing/2014/main" id="{B9D0D0CC-1722-4B59-BC4B-B9BE7F565BA4}"/>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3283101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0"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8 : </a:t>
            </a:r>
            <a:r>
              <a:rPr lang="fr-FR" sz="1600" b="1">
                <a:solidFill>
                  <a:schemeClr val="tx1"/>
                </a:solidFill>
                <a:latin typeface="Segoe UI Light" panose="020B0502040204020203" pitchFamily="34" charset="0"/>
                <a:cs typeface="Segoe UI Light" panose="020B0502040204020203" pitchFamily="34" charset="0"/>
              </a:rPr>
              <a:t>Définir et suivre les indicateurs de pilotage</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19580" y="3929572"/>
            <a:ext cx="6053098" cy="3711785"/>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b="1" u="sng">
                <a:latin typeface="Segoe UI Light" panose="020B0502040204020203" pitchFamily="34" charset="0"/>
                <a:cs typeface="Segoe UI Light" panose="020B0502040204020203" pitchFamily="34" charset="0"/>
              </a:rPr>
              <a:t>Principes inflexibles (« passages obligés »)</a:t>
            </a:r>
            <a:r>
              <a:rPr lang="fr-FR" sz="1200" b="1">
                <a:latin typeface="Segoe UI Light" panose="020B0502040204020203" pitchFamily="34" charset="0"/>
                <a:cs typeface="Segoe UI Light" panose="020B0502040204020203" pitchFamily="34" charset="0"/>
              </a:rPr>
              <a:t> </a:t>
            </a:r>
            <a:r>
              <a:rPr lang="fr-FR" sz="1200">
                <a:latin typeface="Segoe UI Light" panose="020B0502040204020203" pitchFamily="34" charset="0"/>
                <a:cs typeface="Segoe UI Light" panose="020B0502040204020203" pitchFamily="34" charset="0"/>
              </a:rPr>
              <a:t>:</a:t>
            </a:r>
          </a:p>
          <a:p>
            <a:pPr marL="171450"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Dès lors que le SAS est officiellement considéré comme lancé, les responsables du SAS sont invités à suivre et à adresser en début de chaque trimestre des indicateurs d’activité à l’ARS. L’ARS doit ensuite transmettre à la DGOS ces données.</a:t>
            </a:r>
          </a:p>
          <a:p>
            <a:pPr marL="171450"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La DGOS demande aux responsables du SAS de remonter les indicateurs listés dans la partie « Outils » de cette fiche (ainsi que dans l’annexe 3 de l’instruction)</a:t>
            </a:r>
          </a:p>
          <a:p>
            <a:pPr marL="171450"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Lors de la première remontée d’indicateurs, la constitution d’une « base zéro » est nécessaire afin de permettre l’analyse des impacts engendrés par la mise en place du SAS. Celle-ci consiste en la récolte des indicateurs sur les 3 mois précédant le lancement opérationnel du SAS, et de ces trois mêmes mois en année 2019 (par exemple, un SAS qui se lancerait opérationnellement en juin 2022 devra récolter les indicateurs d’activité des mois de mars-avril-mai 2022, ainsi que des mois de mars-avril-mai 2019).</a:t>
            </a:r>
          </a:p>
          <a:p>
            <a:pPr marL="171450"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En cas de difficultés rencontrées dans le recueil des indicateurs d’activité, la DGOS propose de prioriser une liste resserrée d’indicateurs (mis en évidence dans la liste)</a:t>
            </a:r>
          </a:p>
          <a:p>
            <a:pPr marL="92075" marR="0" lvl="0" algn="just" defTabSz="457200" rtl="0" eaLnBrk="1" fontAlgn="auto" latinLnBrk="0" hangingPunct="1">
              <a:lnSpc>
                <a:spcPct val="100000"/>
              </a:lnSpc>
              <a:spcBef>
                <a:spcPct val="20000"/>
              </a:spcBef>
              <a:spcAft>
                <a:spcPts val="0"/>
              </a:spcAft>
              <a:buClrTx/>
              <a:buSzTx/>
              <a:buFontTx/>
              <a:buNone/>
              <a:tabLst/>
              <a:defRPr/>
            </a:pPr>
            <a:endParaRPr lang="fr-FR" sz="1200">
              <a:latin typeface="Segoe UI Light" panose="020B0502040204020203" pitchFamily="34" charset="0"/>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b="1" u="sng">
                <a:latin typeface="Segoe UI Light" panose="020B0502040204020203" pitchFamily="34" charset="0"/>
                <a:cs typeface="Segoe UI Light" panose="020B0502040204020203" pitchFamily="34" charset="0"/>
              </a:rPr>
              <a:t>Marges de manœuvre</a:t>
            </a:r>
            <a:r>
              <a:rPr lang="fr-FR" sz="1200">
                <a:latin typeface="Segoe UI Light" panose="020B0502040204020203" pitchFamily="34" charset="0"/>
                <a:cs typeface="Segoe UI Light" panose="020B0502040204020203" pitchFamily="34" charset="0"/>
              </a:rPr>
              <a:t> :</a:t>
            </a: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a:latin typeface="Segoe UI Light" panose="020B0502040204020203" pitchFamily="34" charset="0"/>
                <a:cs typeface="Segoe UI Light" panose="020B0502040204020203" pitchFamily="34" charset="0"/>
              </a:rPr>
              <a:t>Au-delà des indicateurs demandés par la DGOS, il est possible pour le territoire de définir et suivre ses propres indicateurs si ces derniers sont adaptés et permettent une facilitation du pilotage.</a:t>
            </a: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675381"/>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968888"/>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2253582"/>
            <a:ext cx="3616236" cy="1089529"/>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Tester le dispositif du SAS dans ses dimensions techniques et organisationnelles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Évaluer l’adhésion des usagers et améliorer le parcours patient</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Effectuer un suivi de l’activité du SAS</a:t>
            </a:r>
            <a:endPar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Tableau de bord</a:t>
              </a:r>
            </a:p>
            <a:p>
              <a:pPr marL="185738" lvl="1" indent="-185738">
                <a:spcBef>
                  <a:spcPts val="600"/>
                </a:spcBef>
                <a:spcAft>
                  <a:spcPts val="600"/>
                </a:spcAft>
                <a:buClr>
                  <a:schemeClr val="tx1"/>
                </a:buClr>
                <a:buFont typeface="Arial" panose="020B0604020202020204" pitchFamily="34" charset="0"/>
                <a:buChar char="•"/>
              </a:pPr>
              <a:endParaRPr lang="fr-FR" sz="1200">
                <a:cs typeface="Segoe UI Light" panose="020B0502040204020203" pitchFamily="34" charset="0"/>
              </a:endParaRP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968888"/>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8207696"/>
            <a:ext cx="3279988" cy="941796"/>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DGOS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ARS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Responsables du SAS et des filières du SAS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8225759"/>
            <a:ext cx="3279988" cy="276999"/>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Groupes de travail</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97490" y="7943739"/>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840" y="7943739"/>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840" y="3617120"/>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spc="0">
                <a:solidFill>
                  <a:srgbClr val="174BA3"/>
                </a:solidFill>
                <a:latin typeface="Segoe UI Light" panose="020B0502040204020203" pitchFamily="34" charset="0"/>
                <a:cs typeface="Segoe UI Light" panose="020B0502040204020203" pitchFamily="34" charset="0"/>
              </a:rPr>
              <a:t>Permettre un pilotage efficace du SAS</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 avec coins arrondis en diagonale 26">
            <a:extLst>
              <a:ext uri="{FF2B5EF4-FFF2-40B4-BE49-F238E27FC236}">
                <a16:creationId xmlns:a16="http://schemas.microsoft.com/office/drawing/2014/main" id="{2A7657D7-8C30-4BEC-B464-90E7637F3CF5}"/>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404659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728427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4"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69491"/>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Définir les bons indicateurs de pilotage</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205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4" name="Rectangle 3">
            <a:extLst>
              <a:ext uri="{FF2B5EF4-FFF2-40B4-BE49-F238E27FC236}">
                <a16:creationId xmlns:a16="http://schemas.microsoft.com/office/drawing/2014/main" id="{459155C9-F528-4F5B-AD45-D19F5CDC25EB}"/>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8 : </a:t>
            </a:r>
            <a:r>
              <a:rPr lang="fr-FR" sz="1600" b="1">
                <a:solidFill>
                  <a:schemeClr val="tx1"/>
                </a:solidFill>
                <a:latin typeface="Segoe UI Light" panose="020B0502040204020203" pitchFamily="34" charset="0"/>
                <a:cs typeface="Segoe UI Light" panose="020B0502040204020203" pitchFamily="34" charset="0"/>
              </a:rPr>
              <a:t>Définir et suivre les indicateurs de pilotage</a:t>
            </a:r>
          </a:p>
        </p:txBody>
      </p:sp>
      <p:sp>
        <p:nvSpPr>
          <p:cNvPr id="16" name="ZoneTexte 15">
            <a:extLst>
              <a:ext uri="{FF2B5EF4-FFF2-40B4-BE49-F238E27FC236}">
                <a16:creationId xmlns:a16="http://schemas.microsoft.com/office/drawing/2014/main" id="{EBA0137C-6B9E-4CEF-B288-17E876DD8E36}"/>
              </a:ext>
            </a:extLst>
          </p:cNvPr>
          <p:cNvSpPr txBox="1"/>
          <p:nvPr/>
        </p:nvSpPr>
        <p:spPr>
          <a:xfrm>
            <a:off x="267974" y="3304802"/>
            <a:ext cx="6323745" cy="1348061"/>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Les questions suivantes permettent de structurer la définition des indicateurs de suivi à récolter en plus de ceux proposer par la DGOS :</a:t>
            </a:r>
          </a:p>
          <a:p>
            <a:pPr marL="720725" lvl="1" indent="-171450" defTabSz="457200">
              <a:spcBef>
                <a:spcPct val="20000"/>
              </a:spcBef>
              <a:buFont typeface="Courier New" panose="02070309020205020404" pitchFamily="49" charset="0"/>
              <a:buChar char="o"/>
              <a:defRPr/>
            </a:pPr>
            <a:r>
              <a:rPr lang="fr-FR" sz="1200">
                <a:latin typeface="Segoe UI Light" panose="020B0502040204020203" pitchFamily="34" charset="0"/>
                <a:cs typeface="Segoe UI Light" panose="020B0502040204020203" pitchFamily="34" charset="0"/>
              </a:rPr>
              <a:t>Que mesure-t-on déjà au sein des organisations existantes (SAMU, CPTS…) ?</a:t>
            </a:r>
          </a:p>
          <a:p>
            <a:pPr marL="720725" lvl="1" indent="-171450" defTabSz="457200">
              <a:spcBef>
                <a:spcPct val="20000"/>
              </a:spcBef>
              <a:buFont typeface="Courier New" panose="02070309020205020404" pitchFamily="49" charset="0"/>
              <a:buChar char="o"/>
              <a:defRPr/>
            </a:pPr>
            <a:r>
              <a:rPr lang="fr-FR" sz="1200">
                <a:latin typeface="Segoe UI Light" panose="020B0502040204020203" pitchFamily="34" charset="0"/>
                <a:cs typeface="Segoe UI Light" panose="020B0502040204020203" pitchFamily="34" charset="0"/>
              </a:rPr>
              <a:t>Existe-t-il des objectifs importants à tracer ?</a:t>
            </a:r>
          </a:p>
          <a:p>
            <a:pPr marL="720725" lvl="1" indent="-171450" defTabSz="457200">
              <a:spcBef>
                <a:spcPct val="20000"/>
              </a:spcBef>
              <a:buFont typeface="Courier New" panose="02070309020205020404" pitchFamily="49" charset="0"/>
              <a:buChar char="o"/>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Quels sont les indicateurs apparaissant comme les plus pertinents ?</a:t>
            </a:r>
          </a:p>
          <a:p>
            <a:pPr marL="720725" lvl="1" indent="-171450" defTabSz="457200">
              <a:spcBef>
                <a:spcPct val="20000"/>
              </a:spcBef>
              <a:buFont typeface="Courier New" panose="02070309020205020404" pitchFamily="49" charset="0"/>
              <a:buChar char="o"/>
              <a:defRPr/>
            </a:pPr>
            <a:r>
              <a:rPr lang="fr-FR" sz="1200">
                <a:latin typeface="Segoe UI Light" panose="020B0502040204020203" pitchFamily="34" charset="0"/>
                <a:cs typeface="Segoe UI Light" panose="020B0502040204020203" pitchFamily="34" charset="0"/>
              </a:rPr>
              <a:t>Les indicateurs apparaissent-ils faciles à mesurer au sein des structures SAS ?</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17" name="Flèche : pentagone 16">
            <a:extLst>
              <a:ext uri="{FF2B5EF4-FFF2-40B4-BE49-F238E27FC236}">
                <a16:creationId xmlns:a16="http://schemas.microsoft.com/office/drawing/2014/main" id="{29ED5EE4-ADAC-4FE5-8A0E-9148DF379D3C}"/>
              </a:ext>
            </a:extLst>
          </p:cNvPr>
          <p:cNvSpPr/>
          <p:nvPr/>
        </p:nvSpPr>
        <p:spPr>
          <a:xfrm>
            <a:off x="558544" y="2953655"/>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Définir les éventuels indicateurs de pilotage en sus </a:t>
            </a:r>
          </a:p>
        </p:txBody>
      </p:sp>
      <p:sp>
        <p:nvSpPr>
          <p:cNvPr id="22" name="Ellipse 21">
            <a:extLst>
              <a:ext uri="{FF2B5EF4-FFF2-40B4-BE49-F238E27FC236}">
                <a16:creationId xmlns:a16="http://schemas.microsoft.com/office/drawing/2014/main" id="{0B50F802-E800-4A02-A304-A7D7F74C23DE}"/>
              </a:ext>
            </a:extLst>
          </p:cNvPr>
          <p:cNvSpPr/>
          <p:nvPr/>
        </p:nvSpPr>
        <p:spPr>
          <a:xfrm>
            <a:off x="344698" y="2926424"/>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6" name="Flèche : chevron 25">
            <a:extLst>
              <a:ext uri="{FF2B5EF4-FFF2-40B4-BE49-F238E27FC236}">
                <a16:creationId xmlns:a16="http://schemas.microsoft.com/office/drawing/2014/main" id="{4383DD47-962A-4541-A73A-D3EFB18220A1}"/>
              </a:ext>
            </a:extLst>
          </p:cNvPr>
          <p:cNvSpPr/>
          <p:nvPr/>
        </p:nvSpPr>
        <p:spPr>
          <a:xfrm>
            <a:off x="558545" y="474835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Formaliser les méthodes de recueil</a:t>
            </a:r>
          </a:p>
        </p:txBody>
      </p:sp>
      <p:sp>
        <p:nvSpPr>
          <p:cNvPr id="27" name="Ellipse 26">
            <a:extLst>
              <a:ext uri="{FF2B5EF4-FFF2-40B4-BE49-F238E27FC236}">
                <a16:creationId xmlns:a16="http://schemas.microsoft.com/office/drawing/2014/main" id="{A3719E9C-2634-41E5-828F-CF6A793ED123}"/>
              </a:ext>
            </a:extLst>
          </p:cNvPr>
          <p:cNvSpPr/>
          <p:nvPr/>
        </p:nvSpPr>
        <p:spPr>
          <a:xfrm>
            <a:off x="344698" y="472135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8" name="ZoneTexte 27">
            <a:extLst>
              <a:ext uri="{FF2B5EF4-FFF2-40B4-BE49-F238E27FC236}">
                <a16:creationId xmlns:a16="http://schemas.microsoft.com/office/drawing/2014/main" id="{2BDECDA7-C1B5-4BBC-9DC5-FBBDD32BB40E}"/>
              </a:ext>
            </a:extLst>
          </p:cNvPr>
          <p:cNvSpPr txBox="1"/>
          <p:nvPr/>
        </p:nvSpPr>
        <p:spPr>
          <a:xfrm>
            <a:off x="344698" y="5055542"/>
            <a:ext cx="6323745" cy="2677656"/>
          </a:xfrm>
          <a:prstGeom prst="rect">
            <a:avLst/>
          </a:prstGeom>
          <a:noFill/>
        </p:spPr>
        <p:txBody>
          <a:bodyPr wrap="square" rtlCol="0">
            <a:spAutoFit/>
          </a:bodyPr>
          <a:lstStyle/>
          <a:p>
            <a:pPr marL="320675" marR="0" lvl="0" indent="-22860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La modalité :</a:t>
            </a:r>
          </a:p>
          <a:p>
            <a:pPr marL="549275" lvl="1" algn="just" defTabSz="457200">
              <a:spcBef>
                <a:spcPct val="20000"/>
              </a:spcBef>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Il en existe deux types : soit l’information est directement disponible dans les systèmes d’information (exemple : nombre d’appels mensuel, taux de réponse, qualité de service, fréquentation du portail </a:t>
            </a:r>
            <a:r>
              <a:rPr lang="fr-FR" sz="1200">
                <a:latin typeface="Segoe UI Light" panose="020B0502040204020203" pitchFamily="34" charset="0"/>
                <a:cs typeface="Segoe UI Light" panose="020B0502040204020203" pitchFamily="34" charset="0"/>
              </a:rPr>
              <a:t>SAS), soit l’indicateur est relevé par apparition des occurrences (exemple : nombre de médecins effecteurs mobilisés) et il faut alors définir une durée de collecte des données</a:t>
            </a:r>
          </a:p>
          <a:p>
            <a:pPr marL="320675" indent="-22860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La temporalité :</a:t>
            </a:r>
          </a:p>
          <a:p>
            <a:pPr marL="549275" lvl="1" algn="just" defTabSz="457200">
              <a:spcBef>
                <a:spcPct val="20000"/>
              </a:spcBef>
              <a:defRPr/>
            </a:pPr>
            <a:r>
              <a:rPr lang="fr-FR" sz="1200">
                <a:latin typeface="Segoe UI Light" panose="020B0502040204020203" pitchFamily="34" charset="0"/>
                <a:cs typeface="Segoe UI Light" panose="020B0502040204020203" pitchFamily="34" charset="0"/>
              </a:rPr>
              <a:t>Certaines données peuvent être récoltées une seule fois, peu importe le moment, ou lors de moments opportuns à définir. Il convient de définir un « t0 » à partir duquel commence le recueil des indicateurs.</a:t>
            </a:r>
          </a:p>
          <a:p>
            <a:pPr marL="320675" indent="-228600"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Les sources :</a:t>
            </a:r>
          </a:p>
          <a:p>
            <a:pPr marL="549275" lvl="1" algn="just" defTabSz="457200">
              <a:spcBef>
                <a:spcPct val="20000"/>
              </a:spcBef>
              <a:defRPr/>
            </a:pPr>
            <a:r>
              <a:rPr lang="fr-FR" sz="1200">
                <a:latin typeface="Segoe UI Light" panose="020B0502040204020203" pitchFamily="34" charset="0"/>
                <a:cs typeface="Segoe UI Light" panose="020B0502040204020203" pitchFamily="34" charset="0"/>
              </a:rPr>
              <a:t>Il convient d’identifier les sources de données possibles ainsi que leurs modalités d’accès (SI du SAMU, outils de la filière MG, entretiens avec les professionnels…)</a:t>
            </a:r>
          </a:p>
        </p:txBody>
      </p:sp>
      <p:sp>
        <p:nvSpPr>
          <p:cNvPr id="29" name="ZoneTexte 28">
            <a:extLst>
              <a:ext uri="{FF2B5EF4-FFF2-40B4-BE49-F238E27FC236}">
                <a16:creationId xmlns:a16="http://schemas.microsoft.com/office/drawing/2014/main" id="{C7C00C12-FF47-4B54-B616-704D86911AF3}"/>
              </a:ext>
            </a:extLst>
          </p:cNvPr>
          <p:cNvSpPr txBox="1"/>
          <p:nvPr/>
        </p:nvSpPr>
        <p:spPr>
          <a:xfrm>
            <a:off x="267974" y="2240482"/>
            <a:ext cx="6323745" cy="646331"/>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Définir un responsable (pour le territoire) qui pilotera et accompagnera la démarche indicateurs du SAS en mobilisant les </a:t>
            </a:r>
            <a:r>
              <a:rPr lang="fr-FR" sz="1200">
                <a:latin typeface="Segoe UI Light" panose="020B0502040204020203" pitchFamily="34" charset="0"/>
                <a:cs typeface="Segoe UI Light" panose="020B0502040204020203" pitchFamily="34" charset="0"/>
              </a:rPr>
              <a:t>acteurs pertinents et en assurant </a:t>
            </a: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la cohérence d’ensemble du suivi.</a:t>
            </a:r>
          </a:p>
        </p:txBody>
      </p:sp>
      <p:sp>
        <p:nvSpPr>
          <p:cNvPr id="31" name="Flèche : pentagone 30">
            <a:extLst>
              <a:ext uri="{FF2B5EF4-FFF2-40B4-BE49-F238E27FC236}">
                <a16:creationId xmlns:a16="http://schemas.microsoft.com/office/drawing/2014/main" id="{F9ED9370-56F0-4A0F-B93B-8C57743EA644}"/>
              </a:ext>
            </a:extLst>
          </p:cNvPr>
          <p:cNvSpPr/>
          <p:nvPr/>
        </p:nvSpPr>
        <p:spPr>
          <a:xfrm>
            <a:off x="558544" y="1908585"/>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Définir un responsable de la démarche indicateurs</a:t>
            </a:r>
          </a:p>
        </p:txBody>
      </p:sp>
      <p:sp>
        <p:nvSpPr>
          <p:cNvPr id="32" name="Ellipse 31">
            <a:extLst>
              <a:ext uri="{FF2B5EF4-FFF2-40B4-BE49-F238E27FC236}">
                <a16:creationId xmlns:a16="http://schemas.microsoft.com/office/drawing/2014/main" id="{8F01551D-767A-4341-A5C6-78420DCA5E1C}"/>
              </a:ext>
            </a:extLst>
          </p:cNvPr>
          <p:cNvSpPr/>
          <p:nvPr/>
        </p:nvSpPr>
        <p:spPr>
          <a:xfrm>
            <a:off x="344698" y="1881354"/>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33" name="Flèche : chevron 32">
            <a:extLst>
              <a:ext uri="{FF2B5EF4-FFF2-40B4-BE49-F238E27FC236}">
                <a16:creationId xmlns:a16="http://schemas.microsoft.com/office/drawing/2014/main" id="{C3B33D9D-20EB-462C-AA5D-2BCE701EDE1C}"/>
              </a:ext>
            </a:extLst>
          </p:cNvPr>
          <p:cNvSpPr/>
          <p:nvPr/>
        </p:nvSpPr>
        <p:spPr>
          <a:xfrm>
            <a:off x="558545" y="7813492"/>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Mettre en place le suivi</a:t>
            </a:r>
          </a:p>
        </p:txBody>
      </p:sp>
      <p:sp>
        <p:nvSpPr>
          <p:cNvPr id="34" name="Ellipse 33">
            <a:extLst>
              <a:ext uri="{FF2B5EF4-FFF2-40B4-BE49-F238E27FC236}">
                <a16:creationId xmlns:a16="http://schemas.microsoft.com/office/drawing/2014/main" id="{8BA66157-7979-4DC6-97CD-244058D313BC}"/>
              </a:ext>
            </a:extLst>
          </p:cNvPr>
          <p:cNvSpPr/>
          <p:nvPr/>
        </p:nvSpPr>
        <p:spPr>
          <a:xfrm>
            <a:off x="344698" y="7786492"/>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4</a:t>
            </a:r>
          </a:p>
        </p:txBody>
      </p:sp>
      <p:sp>
        <p:nvSpPr>
          <p:cNvPr id="35" name="ZoneTexte 34">
            <a:extLst>
              <a:ext uri="{FF2B5EF4-FFF2-40B4-BE49-F238E27FC236}">
                <a16:creationId xmlns:a16="http://schemas.microsoft.com/office/drawing/2014/main" id="{6E731EAB-BE18-4CF6-9A99-38F23120D315}"/>
              </a:ext>
            </a:extLst>
          </p:cNvPr>
          <p:cNvSpPr txBox="1"/>
          <p:nvPr/>
        </p:nvSpPr>
        <p:spPr>
          <a:xfrm>
            <a:off x="344698" y="8171475"/>
            <a:ext cx="6323745" cy="904863"/>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lang="fr-FR" sz="1200">
                <a:latin typeface="Segoe UI Light" panose="020B0502040204020203" pitchFamily="34" charset="0"/>
                <a:cs typeface="Segoe UI Light" panose="020B0502040204020203" pitchFamily="34" charset="0"/>
              </a:rPr>
              <a:t>Pour chaque indicateur, il convient de :</a:t>
            </a:r>
          </a:p>
          <a:p>
            <a:pPr marL="720725" lvl="1" indent="-171450" defTabSz="457200">
              <a:spcBef>
                <a:spcPct val="20000"/>
              </a:spcBef>
              <a:buFont typeface="Courier New" panose="02070309020205020404" pitchFamily="49" charset="0"/>
              <a:buChar char="o"/>
              <a:defRPr/>
            </a:pPr>
            <a:r>
              <a:rPr lang="fr-FR" sz="1200">
                <a:latin typeface="Segoe UI Light" panose="020B0502040204020203" pitchFamily="34" charset="0"/>
                <a:cs typeface="Segoe UI Light" panose="020B0502040204020203" pitchFamily="34" charset="0"/>
              </a:rPr>
              <a:t>Optimiser le recueil en rendant possible la mesure de l’indicateur et en simplifiant la collecte des données</a:t>
            </a:r>
          </a:p>
          <a:p>
            <a:pPr marL="720725" lvl="1" indent="-171450" defTabSz="457200">
              <a:spcBef>
                <a:spcPct val="20000"/>
              </a:spcBef>
              <a:buFont typeface="Courier New" panose="02070309020205020404" pitchFamily="49" charset="0"/>
              <a:buChar char="o"/>
              <a:defRPr/>
            </a:pPr>
            <a:r>
              <a:rPr lang="fr-FR" sz="1200">
                <a:latin typeface="Segoe UI Light" panose="020B0502040204020203" pitchFamily="34" charset="0"/>
                <a:cs typeface="Segoe UI Light" panose="020B0502040204020203" pitchFamily="34" charset="0"/>
              </a:rPr>
              <a:t>Responsabiliser les contributeurs qui vont participer au recueil de chaque indicateur</a:t>
            </a:r>
          </a:p>
        </p:txBody>
      </p:sp>
      <p:sp>
        <p:nvSpPr>
          <p:cNvPr id="36" name="Rectangle : avec coins arrondis en diagonale 35">
            <a:extLst>
              <a:ext uri="{FF2B5EF4-FFF2-40B4-BE49-F238E27FC236}">
                <a16:creationId xmlns:a16="http://schemas.microsoft.com/office/drawing/2014/main" id="{75695B0C-6D36-450F-9305-D68832E4A2F3}"/>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52609"/>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1692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2240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 (1/3)</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Liste des indicateurs demandés par la DGOS (</a:t>
            </a:r>
            <a:r>
              <a:rPr lang="fr-FR" sz="1600" i="1">
                <a:solidFill>
                  <a:srgbClr val="5B9BD5"/>
                </a:solidFill>
                <a:latin typeface="Segoe UI Light" panose="020B0502040204020203" pitchFamily="34" charset="0"/>
                <a:cs typeface="Segoe UI Light" panose="020B0502040204020203" pitchFamily="34" charset="0"/>
              </a:rPr>
              <a:t>cf. </a:t>
            </a:r>
            <a:r>
              <a:rPr lang="fr-FR" sz="1600">
                <a:solidFill>
                  <a:srgbClr val="5B9BD5"/>
                </a:solidFill>
                <a:latin typeface="Segoe UI Light" panose="020B0502040204020203" pitchFamily="34" charset="0"/>
                <a:cs typeface="Segoe UI Light" panose="020B0502040204020203" pitchFamily="34" charset="0"/>
              </a:rPr>
              <a:t>annexe 3 de l’instruction)</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D273FCE5-F4EB-4F4C-B2A1-48D22F54E34A}"/>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8 : </a:t>
            </a:r>
            <a:r>
              <a:rPr lang="fr-FR" sz="1600" b="1">
                <a:solidFill>
                  <a:schemeClr val="tx1"/>
                </a:solidFill>
                <a:latin typeface="Segoe UI Light" panose="020B0502040204020203" pitchFamily="34" charset="0"/>
                <a:cs typeface="Segoe UI Light" panose="020B0502040204020203" pitchFamily="34" charset="0"/>
              </a:rPr>
              <a:t>Définir et suivre les indicateurs de pilotage</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1" name="Espace réservé du texte 15">
            <a:extLst>
              <a:ext uri="{FF2B5EF4-FFF2-40B4-BE49-F238E27FC236}">
                <a16:creationId xmlns:a16="http://schemas.microsoft.com/office/drawing/2014/main" id="{667D74B3-7720-40A6-964F-99DDC059C03B}"/>
              </a:ext>
            </a:extLst>
          </p:cNvPr>
          <p:cNvSpPr txBox="1">
            <a:spLocks/>
          </p:cNvSpPr>
          <p:nvPr/>
        </p:nvSpPr>
        <p:spPr>
          <a:xfrm>
            <a:off x="7384275" y="3859637"/>
            <a:ext cx="2222683" cy="502717"/>
          </a:xfrm>
          <a:prstGeom prst="rect">
            <a:avLst/>
          </a:prstGeom>
        </p:spPr>
        <p:txBody>
          <a:bodyPr vert="horz" lIns="72000" tIns="45720" rIns="72000" bIns="45720" rtlCol="0" anchor="ctr" anchorCtr="0">
            <a:noAutofit/>
          </a:bodyPr>
          <a:lstStyle>
            <a:lvl1pPr marL="177800" indent="-177800" algn="ctr" defTabSz="914400" rtl="0" eaLnBrk="1" latinLnBrk="0" hangingPunct="1">
              <a:spcBef>
                <a:spcPts val="0"/>
              </a:spcBef>
              <a:buClr>
                <a:schemeClr val="tx2">
                  <a:lumMod val="50000"/>
                </a:schemeClr>
              </a:buClr>
              <a:buSzPct val="100000"/>
              <a:buFont typeface="Arial" pitchFamily="34" charset="0"/>
              <a:buNone/>
              <a:defRPr lang="fr-FR" sz="1200" b="1" kern="1200" dirty="0" smtClean="0">
                <a:solidFill>
                  <a:schemeClr val="bg2"/>
                </a:solidFill>
                <a:latin typeface="Arial" pitchFamily="34" charset="0"/>
                <a:ea typeface="+mn-ea"/>
                <a:cs typeface="Arial" pitchFamily="34" charset="0"/>
              </a:defRPr>
            </a:lvl1pPr>
            <a:lvl2pPr marL="355600" indent="-177800" algn="l" defTabSz="914400" rtl="0" eaLnBrk="1" latinLnBrk="0" hangingPunct="1">
              <a:spcBef>
                <a:spcPts val="0"/>
              </a:spcBef>
              <a:buFont typeface="Arial" pitchFamily="34" charset="0"/>
              <a:buChar char="–"/>
              <a:defRPr sz="1100" kern="1200">
                <a:solidFill>
                  <a:schemeClr val="tx2">
                    <a:lumMod val="75000"/>
                  </a:schemeClr>
                </a:solidFill>
                <a:latin typeface="Arial" pitchFamily="34" charset="0"/>
                <a:ea typeface="+mn-ea"/>
                <a:cs typeface="Arial" pitchFamily="34" charset="0"/>
              </a:defRPr>
            </a:lvl2pPr>
            <a:lvl3pPr marL="630238" indent="-192088" algn="l" defTabSz="914400" rtl="0" eaLnBrk="1" latinLnBrk="0" hangingPunct="1">
              <a:spcBef>
                <a:spcPts val="0"/>
              </a:spcBef>
              <a:buFont typeface="Courier New" pitchFamily="49" charset="0"/>
              <a:buChar char="o"/>
              <a:defRPr sz="1100" kern="1200">
                <a:solidFill>
                  <a:schemeClr val="tx2">
                    <a:lumMod val="75000"/>
                  </a:schemeClr>
                </a:solidFill>
                <a:latin typeface="Arial" pitchFamily="34" charset="0"/>
                <a:ea typeface="+mn-ea"/>
                <a:cs typeface="Arial" pitchFamily="34" charset="0"/>
              </a:defRPr>
            </a:lvl3pPr>
            <a:lvl4pPr marL="901700" indent="-192088" algn="l" defTabSz="914400" rtl="0" eaLnBrk="1" latinLnBrk="0" hangingPunct="1">
              <a:spcBef>
                <a:spcPts val="0"/>
              </a:spcBef>
              <a:buFont typeface="Wingdings" pitchFamily="2" charset="2"/>
              <a:buChar char="§"/>
              <a:defRPr sz="1100" kern="1200">
                <a:solidFill>
                  <a:schemeClr val="tx2">
                    <a:lumMod val="75000"/>
                  </a:schemeClr>
                </a:solidFill>
                <a:latin typeface="Arial" pitchFamily="34" charset="0"/>
                <a:ea typeface="+mn-ea"/>
                <a:cs typeface="Arial" pitchFamily="34" charset="0"/>
              </a:defRPr>
            </a:lvl4pPr>
            <a:lvl5pPr marL="1076325" indent="-188913" algn="l" defTabSz="914400" rtl="0" eaLnBrk="1" latinLnBrk="0" hangingPunct="1">
              <a:spcBef>
                <a:spcPts val="0"/>
              </a:spcBef>
              <a:buFont typeface="Wingdings" pitchFamily="2" charset="2"/>
              <a:buChar char="Ø"/>
              <a:defRPr sz="11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878787">
                  <a:lumMod val="50000"/>
                </a:srgbClr>
              </a:buClr>
              <a:buSzPct val="100000"/>
              <a:buFont typeface="Arial" pitchFamily="34" charset="0"/>
              <a:buNone/>
              <a:tabLst/>
              <a:defRPr/>
            </a:pPr>
            <a:endParaRPr kumimoji="0" lang="fr-FR" sz="1200" b="1" i="0" u="none" strike="noStrike" kern="1200" cap="none" spc="0" normalizeH="0" baseline="0" noProof="0">
              <a:ln>
                <a:noFill/>
              </a:ln>
              <a:solidFill>
                <a:srgbClr val="575756"/>
              </a:solidFill>
              <a:effectLst/>
              <a:uLnTx/>
              <a:uFillTx/>
              <a:latin typeface="Arial" pitchFamily="34" charset="0"/>
              <a:ea typeface="+mn-ea"/>
              <a:cs typeface="Arial" pitchFamily="34" charset="0"/>
            </a:endParaRPr>
          </a:p>
        </p:txBody>
      </p:sp>
      <p:sp>
        <p:nvSpPr>
          <p:cNvPr id="12" name="Espace réservé du texte 15">
            <a:extLst>
              <a:ext uri="{FF2B5EF4-FFF2-40B4-BE49-F238E27FC236}">
                <a16:creationId xmlns:a16="http://schemas.microsoft.com/office/drawing/2014/main" id="{055D1C4A-293C-419C-8A25-DC49965144D1}"/>
              </a:ext>
            </a:extLst>
          </p:cNvPr>
          <p:cNvSpPr txBox="1">
            <a:spLocks/>
          </p:cNvSpPr>
          <p:nvPr/>
        </p:nvSpPr>
        <p:spPr>
          <a:xfrm>
            <a:off x="7402537" y="3859637"/>
            <a:ext cx="2222683" cy="502717"/>
          </a:xfrm>
          <a:prstGeom prst="rect">
            <a:avLst/>
          </a:prstGeom>
        </p:spPr>
        <p:txBody>
          <a:bodyPr vert="horz" lIns="72000" tIns="45720" rIns="72000" bIns="45720" rtlCol="0" anchor="ctr" anchorCtr="0">
            <a:noAutofit/>
          </a:bodyPr>
          <a:lstStyle>
            <a:lvl1pPr marL="177800" indent="-177800" algn="ctr" defTabSz="914400" rtl="0" eaLnBrk="1" latinLnBrk="0" hangingPunct="1">
              <a:spcBef>
                <a:spcPts val="0"/>
              </a:spcBef>
              <a:buClr>
                <a:schemeClr val="tx2">
                  <a:lumMod val="50000"/>
                </a:schemeClr>
              </a:buClr>
              <a:buSzPct val="100000"/>
              <a:buFont typeface="Arial" pitchFamily="34" charset="0"/>
              <a:buNone/>
              <a:defRPr lang="fr-FR" sz="1200" b="1" kern="1200" dirty="0" smtClean="0">
                <a:solidFill>
                  <a:schemeClr val="bg2"/>
                </a:solidFill>
                <a:latin typeface="Arial" pitchFamily="34" charset="0"/>
                <a:ea typeface="+mn-ea"/>
                <a:cs typeface="Arial" pitchFamily="34" charset="0"/>
              </a:defRPr>
            </a:lvl1pPr>
            <a:lvl2pPr marL="355600" indent="-177800" algn="l" defTabSz="914400" rtl="0" eaLnBrk="1" latinLnBrk="0" hangingPunct="1">
              <a:spcBef>
                <a:spcPts val="0"/>
              </a:spcBef>
              <a:buFont typeface="Arial" pitchFamily="34" charset="0"/>
              <a:buChar char="–"/>
              <a:defRPr sz="1100" kern="1200">
                <a:solidFill>
                  <a:schemeClr val="tx2">
                    <a:lumMod val="75000"/>
                  </a:schemeClr>
                </a:solidFill>
                <a:latin typeface="Arial" pitchFamily="34" charset="0"/>
                <a:ea typeface="+mn-ea"/>
                <a:cs typeface="Arial" pitchFamily="34" charset="0"/>
              </a:defRPr>
            </a:lvl2pPr>
            <a:lvl3pPr marL="630238" indent="-192088" algn="l" defTabSz="914400" rtl="0" eaLnBrk="1" latinLnBrk="0" hangingPunct="1">
              <a:spcBef>
                <a:spcPts val="0"/>
              </a:spcBef>
              <a:buFont typeface="Courier New" pitchFamily="49" charset="0"/>
              <a:buChar char="o"/>
              <a:defRPr sz="1100" kern="1200">
                <a:solidFill>
                  <a:schemeClr val="tx2">
                    <a:lumMod val="75000"/>
                  </a:schemeClr>
                </a:solidFill>
                <a:latin typeface="Arial" pitchFamily="34" charset="0"/>
                <a:ea typeface="+mn-ea"/>
                <a:cs typeface="Arial" pitchFamily="34" charset="0"/>
              </a:defRPr>
            </a:lvl3pPr>
            <a:lvl4pPr marL="901700" indent="-192088" algn="l" defTabSz="914400" rtl="0" eaLnBrk="1" latinLnBrk="0" hangingPunct="1">
              <a:spcBef>
                <a:spcPts val="0"/>
              </a:spcBef>
              <a:buFont typeface="Wingdings" pitchFamily="2" charset="2"/>
              <a:buChar char="§"/>
              <a:defRPr sz="1100" kern="1200">
                <a:solidFill>
                  <a:schemeClr val="tx2">
                    <a:lumMod val="75000"/>
                  </a:schemeClr>
                </a:solidFill>
                <a:latin typeface="Arial" pitchFamily="34" charset="0"/>
                <a:ea typeface="+mn-ea"/>
                <a:cs typeface="Arial" pitchFamily="34" charset="0"/>
              </a:defRPr>
            </a:lvl4pPr>
            <a:lvl5pPr marL="1076325" indent="-188913" algn="l" defTabSz="914400" rtl="0" eaLnBrk="1" latinLnBrk="0" hangingPunct="1">
              <a:spcBef>
                <a:spcPts val="0"/>
              </a:spcBef>
              <a:buFont typeface="Wingdings" pitchFamily="2" charset="2"/>
              <a:buChar char="Ø"/>
              <a:defRPr sz="11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878787">
                  <a:lumMod val="50000"/>
                </a:srgbClr>
              </a:buClr>
              <a:buSzPct val="100000"/>
              <a:buFont typeface="Arial" pitchFamily="34" charset="0"/>
              <a:buNone/>
              <a:tabLst/>
              <a:defRPr/>
            </a:pPr>
            <a:endParaRPr kumimoji="0" lang="fr-FR" sz="1200" b="1" i="0" u="none" strike="noStrike" kern="1200" cap="none" spc="0" normalizeH="0" baseline="0" noProof="0">
              <a:ln>
                <a:noFill/>
              </a:ln>
              <a:solidFill>
                <a:srgbClr val="575756"/>
              </a:solidFill>
              <a:effectLst/>
              <a:uLnTx/>
              <a:uFillTx/>
              <a:latin typeface="Arial" pitchFamily="34" charset="0"/>
              <a:ea typeface="+mn-ea"/>
              <a:cs typeface="Arial" pitchFamily="34" charset="0"/>
            </a:endParaRPr>
          </a:p>
        </p:txBody>
      </p:sp>
      <p:sp>
        <p:nvSpPr>
          <p:cNvPr id="14" name="Rectangle 13">
            <a:extLst>
              <a:ext uri="{FF2B5EF4-FFF2-40B4-BE49-F238E27FC236}">
                <a16:creationId xmlns:a16="http://schemas.microsoft.com/office/drawing/2014/main" id="{9370179A-8C23-43CA-AA0E-D28709194CB5}"/>
              </a:ext>
            </a:extLst>
          </p:cNvPr>
          <p:cNvSpPr/>
          <p:nvPr/>
        </p:nvSpPr>
        <p:spPr bwMode="auto">
          <a:xfrm>
            <a:off x="303492" y="2906151"/>
            <a:ext cx="1332804" cy="6115925"/>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algn="ctr"/>
            <a:r>
              <a:rPr lang="fr-FR" sz="1200" b="1">
                <a:latin typeface="Segoe UI Light" panose="020B0502040204020203" pitchFamily="34" charset="0"/>
                <a:cs typeface="Segoe UI Light" panose="020B0502040204020203" pitchFamily="34" charset="0"/>
              </a:rPr>
              <a:t>1</a:t>
            </a:r>
            <a:r>
              <a:rPr lang="fr-FR" sz="1200" b="1" baseline="30000">
                <a:latin typeface="Segoe UI Light" panose="020B0502040204020203" pitchFamily="34" charset="0"/>
                <a:cs typeface="Segoe UI Light" panose="020B0502040204020203" pitchFamily="34" charset="0"/>
              </a:rPr>
              <a:t>ère</a:t>
            </a:r>
            <a:r>
              <a:rPr lang="fr-FR" sz="1200" b="1">
                <a:latin typeface="Segoe UI Light" panose="020B0502040204020203" pitchFamily="34" charset="0"/>
                <a:cs typeface="Segoe UI Light" panose="020B0502040204020203" pitchFamily="34" charset="0"/>
              </a:rPr>
              <a:t> catégorie</a:t>
            </a:r>
          </a:p>
          <a:p>
            <a:pPr algn="ctr"/>
            <a:endParaRPr lang="fr-FR" sz="1200" b="1">
              <a:highlight>
                <a:srgbClr val="FFFF00"/>
              </a:highlight>
              <a:latin typeface="Segoe UI Light" panose="020B0502040204020203" pitchFamily="34" charset="0"/>
              <a:cs typeface="Segoe UI Light" panose="020B0502040204020203" pitchFamily="34" charset="0"/>
            </a:endParaRPr>
          </a:p>
          <a:p>
            <a:pPr algn="ctr"/>
            <a:r>
              <a:rPr lang="fr-FR" sz="1200" i="1">
                <a:effectLst/>
                <a:latin typeface="Segoe UI Light" panose="020B0502040204020203" pitchFamily="34" charset="0"/>
                <a:ea typeface="Calibri" panose="020F0502020204030204" pitchFamily="34" charset="0"/>
                <a:cs typeface="Segoe UI Light" panose="020B0502040204020203" pitchFamily="34" charset="0"/>
              </a:rPr>
              <a:t>collectés et suivis uniquement à l'échelle du mois (une valeur collectée par mois) aux horaires SAS (c’est-à-dire hors horaires réglementaires de PDSA).</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algn="ctr"/>
            <a:r>
              <a:rPr lang="fr-FR" sz="1200">
                <a:effectLst/>
                <a:latin typeface="Segoe UI Light" panose="020B0502040204020203" pitchFamily="34" charset="0"/>
                <a:ea typeface="Calibri" panose="020F0502020204030204" pitchFamily="34" charset="0"/>
                <a:cs typeface="Segoe UI Light" panose="020B0502040204020203" pitchFamily="34" charset="0"/>
              </a:rPr>
              <a:t>		</a:t>
            </a:r>
            <a:endParaRPr lang="fr-FR" sz="1200">
              <a:highlight>
                <a:srgbClr val="FFFF00"/>
              </a:highlight>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D81F6E9-AEF9-4E87-B6E8-DE20FD9BDC82}"/>
                  </a:ext>
                </a:extLst>
              </p:cNvPr>
              <p:cNvSpPr/>
              <p:nvPr/>
            </p:nvSpPr>
            <p:spPr bwMode="auto">
              <a:xfrm>
                <a:off x="1821469" y="2906152"/>
                <a:ext cx="4770252" cy="6115926"/>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marL="800100" lvl="1" indent="-342900" algn="just">
                  <a:buFont typeface="+mj-lt"/>
                  <a:buAutoNum type="arabicParenR"/>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d'appels décrochés par le SAS</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gn="just">
                  <a:buFont typeface="+mj-lt"/>
                  <a:buAutoNum type="arabicParenR"/>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Taux d'accueil</a:t>
                </a:r>
                <a:r>
                  <a:rPr lang="fr-FR" sz="1200">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1200">
                    <a:effectLst/>
                    <a:latin typeface="Segoe UI Light" panose="020B0502040204020203" pitchFamily="34" charset="0"/>
                    <a:ea typeface="Calibri" panose="020F0502020204030204" pitchFamily="34" charset="0"/>
                    <a:cs typeface="Segoe UI Light" panose="020B0502040204020203" pitchFamily="34" charset="0"/>
                  </a:rPr>
                  <a:t>: </a:t>
                </a:r>
                <a14:m>
                  <m:oMath xmlns:m="http://schemas.openxmlformats.org/officeDocument/2006/math">
                    <m:f>
                      <m:fPr>
                        <m:ctrlPr>
                          <a:rPr lang="fr-FR" sz="1200" i="1">
                            <a:effectLst/>
                            <a:latin typeface="Cambria Math" panose="02040503050406030204" pitchFamily="18" charset="0"/>
                            <a:ea typeface="Calibri" panose="020F0502020204030204" pitchFamily="34" charset="0"/>
                            <a:cs typeface="Arial" panose="020B0604020202020204" pitchFamily="34" charset="0"/>
                          </a:rPr>
                        </m:ctrlPr>
                      </m:fPr>
                      <m:num>
                        <m:r>
                          <a:rPr lang="fr-FR" sz="1200" i="1">
                            <a:effectLst/>
                            <a:latin typeface="Cambria Math" panose="02040503050406030204" pitchFamily="18" charset="0"/>
                            <a:ea typeface="Calibri" panose="020F0502020204030204" pitchFamily="34" charset="0"/>
                            <a:cs typeface="Arial" panose="020B0604020202020204" pitchFamily="34" charset="0"/>
                          </a:rPr>
                          <m:t>𝑁𝑜𝑚𝑏𝑟𝑒</m:t>
                        </m:r>
                        <m:r>
                          <a:rPr lang="fr-FR" sz="1200"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200" i="1">
                                <a:effectLst/>
                                <a:latin typeface="Cambria Math" panose="02040503050406030204" pitchFamily="18" charset="0"/>
                                <a:ea typeface="Calibri" panose="020F0502020204030204" pitchFamily="34" charset="0"/>
                                <a:cs typeface="Arial" panose="020B0604020202020204" pitchFamily="34" charset="0"/>
                              </a:rPr>
                            </m:ctrlPr>
                          </m:sSupPr>
                          <m:e>
                            <m:r>
                              <a:rPr lang="fr-FR" sz="1200" i="1">
                                <a:effectLst/>
                                <a:latin typeface="Cambria Math" panose="02040503050406030204" pitchFamily="18" charset="0"/>
                                <a:ea typeface="Calibri" panose="020F0502020204030204" pitchFamily="34" charset="0"/>
                                <a:cs typeface="Arial" panose="020B0604020202020204" pitchFamily="34" charset="0"/>
                              </a:rPr>
                              <m:t>𝑑</m:t>
                            </m:r>
                          </m:e>
                          <m:sup>
                            <m:r>
                              <a:rPr lang="fr-FR" sz="1200" i="1">
                                <a:effectLst/>
                                <a:latin typeface="Cambria Math" panose="02040503050406030204" pitchFamily="18" charset="0"/>
                                <a:ea typeface="Calibri" panose="020F0502020204030204" pitchFamily="34" charset="0"/>
                                <a:cs typeface="Arial" panose="020B0604020202020204" pitchFamily="34" charset="0"/>
                              </a:rPr>
                              <m:t>′</m:t>
                            </m:r>
                          </m:sup>
                        </m:sSup>
                        <m:r>
                          <a:rPr lang="fr-FR" sz="1200" i="1">
                            <a:effectLst/>
                            <a:latin typeface="Cambria Math" panose="02040503050406030204" pitchFamily="18" charset="0"/>
                            <a:ea typeface="Calibri" panose="020F0502020204030204" pitchFamily="34" charset="0"/>
                            <a:cs typeface="Arial" panose="020B0604020202020204" pitchFamily="34" charset="0"/>
                          </a:rPr>
                          <m:t>𝑎𝑝𝑝𝑒𝑙𝑠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𝑑</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𝑐𝑟𝑜𝑐h</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𝑠</m:t>
                        </m:r>
                      </m:num>
                      <m:den>
                        <m:r>
                          <a:rPr lang="fr-FR" sz="1200" i="1">
                            <a:effectLst/>
                            <a:latin typeface="Cambria Math" panose="02040503050406030204" pitchFamily="18" charset="0"/>
                            <a:ea typeface="Calibri" panose="020F0502020204030204" pitchFamily="34" charset="0"/>
                            <a:cs typeface="Arial" panose="020B0604020202020204" pitchFamily="34" charset="0"/>
                          </a:rPr>
                          <m:t>𝑁𝑜𝑚𝑏𝑟𝑒</m:t>
                        </m:r>
                        <m:r>
                          <a:rPr lang="fr-FR" sz="1200"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200" i="1">
                                <a:effectLst/>
                                <a:latin typeface="Cambria Math" panose="02040503050406030204" pitchFamily="18" charset="0"/>
                                <a:ea typeface="Calibri" panose="020F0502020204030204" pitchFamily="34" charset="0"/>
                                <a:cs typeface="Arial" panose="020B0604020202020204" pitchFamily="34" charset="0"/>
                              </a:rPr>
                            </m:ctrlPr>
                          </m:sSupPr>
                          <m:e>
                            <m:r>
                              <a:rPr lang="fr-FR" sz="1200" i="1">
                                <a:effectLst/>
                                <a:latin typeface="Cambria Math" panose="02040503050406030204" pitchFamily="18" charset="0"/>
                                <a:ea typeface="Calibri" panose="020F0502020204030204" pitchFamily="34" charset="0"/>
                                <a:cs typeface="Arial" panose="020B0604020202020204" pitchFamily="34" charset="0"/>
                              </a:rPr>
                              <m:t>𝑑</m:t>
                            </m:r>
                          </m:e>
                          <m:sup>
                            <m:r>
                              <a:rPr lang="fr-FR" sz="1200" i="1">
                                <a:effectLst/>
                                <a:latin typeface="Cambria Math" panose="02040503050406030204" pitchFamily="18" charset="0"/>
                                <a:ea typeface="Calibri" panose="020F0502020204030204" pitchFamily="34" charset="0"/>
                                <a:cs typeface="Arial" panose="020B0604020202020204" pitchFamily="34" charset="0"/>
                              </a:rPr>
                              <m:t>′</m:t>
                            </m:r>
                          </m:sup>
                        </m:sSup>
                        <m:r>
                          <a:rPr lang="fr-FR" sz="1200" i="1">
                            <a:effectLst/>
                            <a:latin typeface="Cambria Math" panose="02040503050406030204" pitchFamily="18" charset="0"/>
                            <a:ea typeface="Calibri" panose="020F0502020204030204" pitchFamily="34" charset="0"/>
                            <a:cs typeface="Arial" panose="020B0604020202020204" pitchFamily="34" charset="0"/>
                          </a:rPr>
                          <m:t>𝑎𝑝𝑝𝑒𝑙𝑠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𝑒𝑛𝑡𝑟𝑎𝑛𝑡𝑠</m:t>
                        </m:r>
                        <m:r>
                          <a:rPr lang="fr-FR" sz="1200" i="1">
                            <a:effectLst/>
                            <a:latin typeface="Cambria Math" panose="02040503050406030204" pitchFamily="18" charset="0"/>
                            <a:ea typeface="Calibri" panose="020F0502020204030204" pitchFamily="34" charset="0"/>
                            <a:cs typeface="Arial" panose="020B0604020202020204" pitchFamily="34" charset="0"/>
                          </a:rPr>
                          <m:t>−</m:t>
                        </m:r>
                        <m:r>
                          <a:rPr lang="fr-FR" sz="1200" i="1">
                            <a:effectLst/>
                            <a:latin typeface="Cambria Math" panose="02040503050406030204" pitchFamily="18" charset="0"/>
                            <a:ea typeface="Calibri" panose="020F0502020204030204" pitchFamily="34" charset="0"/>
                            <a:cs typeface="Arial" panose="020B0604020202020204" pitchFamily="34" charset="0"/>
                          </a:rPr>
                          <m:t>𝑁𝑜𝑚𝑏𝑟𝑒</m:t>
                        </m:r>
                        <m:r>
                          <a:rPr lang="fr-FR" sz="1200"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200" i="1">
                                <a:effectLst/>
                                <a:latin typeface="Cambria Math" panose="02040503050406030204" pitchFamily="18" charset="0"/>
                                <a:ea typeface="Calibri" panose="020F0502020204030204" pitchFamily="34" charset="0"/>
                                <a:cs typeface="Arial" panose="020B0604020202020204" pitchFamily="34" charset="0"/>
                              </a:rPr>
                            </m:ctrlPr>
                          </m:sSupPr>
                          <m:e>
                            <m:r>
                              <a:rPr lang="fr-FR" sz="1200" i="1">
                                <a:effectLst/>
                                <a:latin typeface="Cambria Math" panose="02040503050406030204" pitchFamily="18" charset="0"/>
                                <a:ea typeface="Calibri" panose="020F0502020204030204" pitchFamily="34" charset="0"/>
                                <a:cs typeface="Arial" panose="020B0604020202020204" pitchFamily="34" charset="0"/>
                              </a:rPr>
                              <m:t>𝑑</m:t>
                            </m:r>
                          </m:e>
                          <m:sup>
                            <m:r>
                              <a:rPr lang="fr-FR" sz="1200" i="1">
                                <a:effectLst/>
                                <a:latin typeface="Cambria Math" panose="02040503050406030204" pitchFamily="18" charset="0"/>
                                <a:ea typeface="Calibri" panose="020F0502020204030204" pitchFamily="34" charset="0"/>
                                <a:cs typeface="Arial" panose="020B0604020202020204" pitchFamily="34" charset="0"/>
                              </a:rPr>
                              <m:t>′</m:t>
                            </m:r>
                          </m:sup>
                        </m:sSup>
                        <m:r>
                          <a:rPr lang="fr-FR" sz="1200" i="1">
                            <a:effectLst/>
                            <a:latin typeface="Cambria Math" panose="02040503050406030204" pitchFamily="18" charset="0"/>
                            <a:ea typeface="Calibri" panose="020F0502020204030204" pitchFamily="34" charset="0"/>
                            <a:cs typeface="Arial" panose="020B0604020202020204" pitchFamily="34" charset="0"/>
                          </a:rPr>
                          <m:t>𝑎𝑝𝑝𝑒𝑙𝑠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𝑎𝑏𝑎𝑛𝑑𝑜𝑛𝑛</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𝑎𝑣𝑎𝑛𝑡</m:t>
                        </m:r>
                        <m:r>
                          <a:rPr lang="fr-FR" sz="1200" i="1">
                            <a:effectLst/>
                            <a:latin typeface="Cambria Math" panose="02040503050406030204" pitchFamily="18" charset="0"/>
                            <a:ea typeface="Calibri" panose="020F0502020204030204" pitchFamily="34" charset="0"/>
                            <a:cs typeface="Arial" panose="020B0604020202020204" pitchFamily="34" charset="0"/>
                          </a:rPr>
                          <m:t> 10</m:t>
                        </m:r>
                        <m:r>
                          <a:rPr lang="fr-FR" sz="1200" b="0" i="1" smtClean="0">
                            <a:effectLst/>
                            <a:latin typeface="Cambria Math" panose="02040503050406030204" pitchFamily="18" charset="0"/>
                            <a:ea typeface="Calibri" panose="020F0502020204030204" pitchFamily="34" charset="0"/>
                            <a:cs typeface="Arial" panose="020B0604020202020204" pitchFamily="34" charset="0"/>
                          </a:rPr>
                          <m:t>𝑠𝑒𝑐</m:t>
                        </m:r>
                      </m:den>
                    </m:f>
                  </m:oMath>
                </a14:m>
                <a:r>
                  <a:rPr lang="fr-FR" sz="1200">
                    <a:effectLst/>
                    <a:latin typeface="Segoe UI Light" panose="020B0502040204020203" pitchFamily="34" charset="0"/>
                    <a:ea typeface="Calibri" panose="020F0502020204030204" pitchFamily="34" charset="0"/>
                    <a:cs typeface="Segoe UI Light" panose="020B0502040204020203" pitchFamily="34" charset="0"/>
                  </a:rPr>
                  <a:t> </a:t>
                </a:r>
              </a:p>
              <a:p>
                <a:pPr marL="914400" lvl="1" algn="just"/>
                <a:r>
                  <a:rPr lang="fr-FR" sz="1200">
                    <a:effectLst/>
                    <a:latin typeface="Segoe UI Light" panose="020B0502040204020203" pitchFamily="34" charset="0"/>
                    <a:ea typeface="Calibri" panose="020F0502020204030204" pitchFamily="34" charset="0"/>
                    <a:cs typeface="Segoe UI Light" panose="020B0502040204020203" pitchFamily="34" charset="0"/>
                  </a:rPr>
                  <a:t>Cet indicateur illustre la capacité de prise en charge des appels adressés au SAS (recommandation apport MARCUS)</a:t>
                </a:r>
              </a:p>
              <a:p>
                <a:pPr marL="800100" lvl="1" indent="-342900" algn="just">
                  <a:buFont typeface="+mj-lt"/>
                  <a:buAutoNum type="arabicParenR" startAt="3"/>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Qualité de Service 30s</a:t>
                </a:r>
                <a:r>
                  <a:rPr lang="fr-FR" sz="1200">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1200">
                    <a:effectLst/>
                    <a:latin typeface="Segoe UI Light" panose="020B0502040204020203" pitchFamily="34" charset="0"/>
                    <a:ea typeface="Calibri" panose="020F0502020204030204" pitchFamily="34" charset="0"/>
                    <a:cs typeface="Segoe UI Light" panose="020B0502040204020203" pitchFamily="34" charset="0"/>
                  </a:rPr>
                  <a:t>: </a:t>
                </a:r>
                <a14:m>
                  <m:oMath xmlns:m="http://schemas.openxmlformats.org/officeDocument/2006/math">
                    <m:f>
                      <m:fPr>
                        <m:ctrlPr>
                          <a:rPr lang="fr-FR" sz="1200" i="1">
                            <a:effectLst/>
                            <a:latin typeface="Cambria Math" panose="02040503050406030204" pitchFamily="18" charset="0"/>
                            <a:ea typeface="Calibri" panose="020F0502020204030204" pitchFamily="34" charset="0"/>
                            <a:cs typeface="Arial" panose="020B0604020202020204" pitchFamily="34" charset="0"/>
                          </a:rPr>
                        </m:ctrlPr>
                      </m:fPr>
                      <m:num>
                        <m:r>
                          <a:rPr lang="fr-FR" sz="1200" i="1">
                            <a:effectLst/>
                            <a:latin typeface="Cambria Math" panose="02040503050406030204" pitchFamily="18" charset="0"/>
                            <a:ea typeface="Calibri" panose="020F0502020204030204" pitchFamily="34" charset="0"/>
                            <a:cs typeface="Arial" panose="020B0604020202020204" pitchFamily="34" charset="0"/>
                          </a:rPr>
                          <m:t>𝑁𝑜𝑚𝑏𝑟𝑒</m:t>
                        </m:r>
                        <m:r>
                          <a:rPr lang="fr-FR" sz="1200"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200" i="1">
                                <a:effectLst/>
                                <a:latin typeface="Cambria Math" panose="02040503050406030204" pitchFamily="18" charset="0"/>
                                <a:ea typeface="Calibri" panose="020F0502020204030204" pitchFamily="34" charset="0"/>
                                <a:cs typeface="Arial" panose="020B0604020202020204" pitchFamily="34" charset="0"/>
                              </a:rPr>
                            </m:ctrlPr>
                          </m:sSupPr>
                          <m:e>
                            <m:r>
                              <a:rPr lang="fr-FR" sz="1200" i="1">
                                <a:effectLst/>
                                <a:latin typeface="Cambria Math" panose="02040503050406030204" pitchFamily="18" charset="0"/>
                                <a:ea typeface="Calibri" panose="020F0502020204030204" pitchFamily="34" charset="0"/>
                                <a:cs typeface="Arial" panose="020B0604020202020204" pitchFamily="34" charset="0"/>
                              </a:rPr>
                              <m:t>𝑑</m:t>
                            </m:r>
                          </m:e>
                          <m:sup>
                            <m:r>
                              <a:rPr lang="fr-FR" sz="1200" i="1">
                                <a:effectLst/>
                                <a:latin typeface="Cambria Math" panose="02040503050406030204" pitchFamily="18" charset="0"/>
                                <a:ea typeface="Calibri" panose="020F0502020204030204" pitchFamily="34" charset="0"/>
                                <a:cs typeface="Arial" panose="020B0604020202020204" pitchFamily="34" charset="0"/>
                              </a:rPr>
                              <m:t>′</m:t>
                            </m:r>
                          </m:sup>
                        </m:sSup>
                        <m:r>
                          <a:rPr lang="fr-FR" sz="1200" i="1">
                            <a:effectLst/>
                            <a:latin typeface="Cambria Math" panose="02040503050406030204" pitchFamily="18" charset="0"/>
                            <a:ea typeface="Calibri" panose="020F0502020204030204" pitchFamily="34" charset="0"/>
                            <a:cs typeface="Arial" panose="020B0604020202020204" pitchFamily="34" charset="0"/>
                          </a:rPr>
                          <m:t>𝑎𝑝𝑝𝑒𝑙𝑠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𝑑</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𝑐𝑟𝑜𝑐h</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𝑠</m:t>
                        </m:r>
                        <m:r>
                          <a:rPr lang="fr-FR" sz="1200" i="1">
                            <a:effectLst/>
                            <a:latin typeface="Cambria Math" panose="02040503050406030204" pitchFamily="18" charset="0"/>
                            <a:ea typeface="Calibri" panose="020F0502020204030204" pitchFamily="34" charset="0"/>
                            <a:cs typeface="Arial" panose="020B0604020202020204" pitchFamily="34" charset="0"/>
                          </a:rPr>
                          <m:t> &lt;30 </m:t>
                        </m:r>
                        <m:r>
                          <a:rPr lang="fr-FR" sz="1200" i="1">
                            <a:effectLst/>
                            <a:latin typeface="Cambria Math" panose="02040503050406030204" pitchFamily="18" charset="0"/>
                            <a:ea typeface="Calibri" panose="020F0502020204030204" pitchFamily="34" charset="0"/>
                            <a:cs typeface="Arial" panose="020B0604020202020204" pitchFamily="34" charset="0"/>
                          </a:rPr>
                          <m:t>𝑠𝑒𝑐𝑜𝑛𝑑𝑒𝑠</m:t>
                        </m:r>
                      </m:num>
                      <m:den>
                        <m:r>
                          <a:rPr lang="fr-FR" sz="1200" i="1">
                            <a:effectLst/>
                            <a:latin typeface="Cambria Math" panose="02040503050406030204" pitchFamily="18" charset="0"/>
                            <a:ea typeface="Calibri" panose="020F0502020204030204" pitchFamily="34" charset="0"/>
                            <a:cs typeface="Arial" panose="020B0604020202020204" pitchFamily="34" charset="0"/>
                          </a:rPr>
                          <m:t>𝑁𝑜𝑚𝑏𝑟𝑒</m:t>
                        </m:r>
                        <m:r>
                          <a:rPr lang="fr-FR" sz="1200"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200" i="1">
                                <a:effectLst/>
                                <a:latin typeface="Cambria Math" panose="02040503050406030204" pitchFamily="18" charset="0"/>
                                <a:ea typeface="Calibri" panose="020F0502020204030204" pitchFamily="34" charset="0"/>
                                <a:cs typeface="Arial" panose="020B0604020202020204" pitchFamily="34" charset="0"/>
                              </a:rPr>
                            </m:ctrlPr>
                          </m:sSupPr>
                          <m:e>
                            <m:r>
                              <a:rPr lang="fr-FR" sz="1200" i="1">
                                <a:effectLst/>
                                <a:latin typeface="Cambria Math" panose="02040503050406030204" pitchFamily="18" charset="0"/>
                                <a:ea typeface="Calibri" panose="020F0502020204030204" pitchFamily="34" charset="0"/>
                                <a:cs typeface="Arial" panose="020B0604020202020204" pitchFamily="34" charset="0"/>
                              </a:rPr>
                              <m:t>𝑑</m:t>
                            </m:r>
                          </m:e>
                          <m:sup>
                            <m:r>
                              <a:rPr lang="fr-FR" sz="1200" i="1">
                                <a:effectLst/>
                                <a:latin typeface="Cambria Math" panose="02040503050406030204" pitchFamily="18" charset="0"/>
                                <a:ea typeface="Calibri" panose="020F0502020204030204" pitchFamily="34" charset="0"/>
                                <a:cs typeface="Arial" panose="020B0604020202020204" pitchFamily="34" charset="0"/>
                              </a:rPr>
                              <m:t>′</m:t>
                            </m:r>
                          </m:sup>
                        </m:sSup>
                        <m:r>
                          <a:rPr lang="fr-FR" sz="1200" i="1">
                            <a:effectLst/>
                            <a:latin typeface="Cambria Math" panose="02040503050406030204" pitchFamily="18" charset="0"/>
                            <a:ea typeface="Calibri" panose="020F0502020204030204" pitchFamily="34" charset="0"/>
                            <a:cs typeface="Arial" panose="020B0604020202020204" pitchFamily="34" charset="0"/>
                          </a:rPr>
                          <m:t>𝑎𝑝𝑝𝑒𝑙𝑠</m:t>
                        </m:r>
                        <m:r>
                          <a:rPr lang="fr-FR" sz="1200" i="1">
                            <a:effectLst/>
                            <a:latin typeface="Cambria Math" panose="02040503050406030204" pitchFamily="18" charset="0"/>
                            <a:ea typeface="Calibri" panose="020F0502020204030204" pitchFamily="34" charset="0"/>
                            <a:cs typeface="Arial" panose="020B0604020202020204" pitchFamily="34" charset="0"/>
                          </a:rPr>
                          <m:t> </m:t>
                        </m:r>
                        <m:r>
                          <a:rPr lang="fr-FR" sz="1200" i="1">
                            <a:effectLst/>
                            <a:latin typeface="Cambria Math" panose="02040503050406030204" pitchFamily="18" charset="0"/>
                            <a:ea typeface="Calibri" panose="020F0502020204030204" pitchFamily="34" charset="0"/>
                            <a:cs typeface="Arial" panose="020B0604020202020204" pitchFamily="34" charset="0"/>
                          </a:rPr>
                          <m:t>𝑑</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𝑐𝑟𝑜𝑐h</m:t>
                        </m:r>
                        <m:r>
                          <a:rPr lang="fr-FR" sz="1200" i="1">
                            <a:effectLst/>
                            <a:latin typeface="Cambria Math" panose="02040503050406030204" pitchFamily="18" charset="0"/>
                            <a:ea typeface="Calibri" panose="020F0502020204030204" pitchFamily="34" charset="0"/>
                            <a:cs typeface="Arial" panose="020B0604020202020204" pitchFamily="34" charset="0"/>
                          </a:rPr>
                          <m:t>é</m:t>
                        </m:r>
                        <m:r>
                          <a:rPr lang="fr-FR" sz="1200" i="1">
                            <a:effectLst/>
                            <a:latin typeface="Cambria Math" panose="02040503050406030204" pitchFamily="18" charset="0"/>
                            <a:ea typeface="Calibri" panose="020F0502020204030204" pitchFamily="34" charset="0"/>
                            <a:cs typeface="Arial" panose="020B0604020202020204" pitchFamily="34" charset="0"/>
                          </a:rPr>
                          <m:t>𝑠</m:t>
                        </m:r>
                      </m:den>
                    </m:f>
                  </m:oMath>
                </a14:m>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marL="914400" lvl="1" algn="just"/>
                <a:r>
                  <a:rPr lang="fr-FR" sz="1200">
                    <a:effectLst/>
                    <a:latin typeface="Segoe UI Light" panose="020B0502040204020203" pitchFamily="34" charset="0"/>
                    <a:ea typeface="Calibri" panose="020F0502020204030204" pitchFamily="34" charset="0"/>
                    <a:cs typeface="Segoe UI Light" panose="020B0502040204020203" pitchFamily="34" charset="0"/>
                  </a:rPr>
                  <a:t>Cet indicateur illustre la rapidité de décroché des appels</a:t>
                </a:r>
              </a:p>
              <a:p>
                <a:pPr marL="800100" lvl="1" indent="-342900" algn="just">
                  <a:buFont typeface="+mj-lt"/>
                  <a:buAutoNum type="arabicParenR" startAt="4"/>
                </a:pPr>
                <a:r>
                  <a:rPr lang="fr-FR" sz="1200" b="1">
                    <a:effectLst/>
                    <a:latin typeface="Segoe UI Light" panose="020B0502040204020203" pitchFamily="34" charset="0"/>
                    <a:ea typeface="Calibri" panose="020F0502020204030204" pitchFamily="34" charset="0"/>
                    <a:cs typeface="Segoe UI Light" panose="020B0502040204020203" pitchFamily="34" charset="0"/>
                  </a:rPr>
                  <a:t>Nombre de DR</a:t>
                </a:r>
                <a:r>
                  <a:rPr lang="fr-FR" sz="1200">
                    <a:effectLst/>
                    <a:latin typeface="Segoe UI Light" panose="020B0502040204020203" pitchFamily="34" charset="0"/>
                    <a:ea typeface="Calibri" panose="020F0502020204030204" pitchFamily="34" charset="0"/>
                    <a:cs typeface="Segoe UI Light" panose="020B0502040204020203" pitchFamily="34" charset="0"/>
                  </a:rPr>
                  <a:t> : un dossier est qualifié de dossier de régulation (DR) lorsqu’il regroupe l’ensemble des informations collectées, des mesures prises et du suivi assuré, à la suite d’une information à caractère médical, médicosocial ou sanitaire, portée à la connaissance du SAS </a:t>
                </a:r>
                <a:r>
                  <a:rPr lang="fr-FR" sz="1200" i="1">
                    <a:effectLst/>
                    <a:latin typeface="Segoe UI Light" panose="020B0502040204020203" pitchFamily="34" charset="0"/>
                    <a:ea typeface="Calibri" panose="020F0502020204030204" pitchFamily="34" charset="0"/>
                    <a:cs typeface="Segoe UI Light" panose="020B0502040204020203" pitchFamily="34" charset="0"/>
                  </a:rPr>
                  <a:t>(exemples : recherche d’une pharmacie de garde à la suite d’une prescription médicale ; trouble du sommeil ; problème social réorienté vers le 115 ; recherche du dentiste de garde ; information du CTA/Codis sans problème de santé, etc.)</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gn="just">
                  <a:buFont typeface="+mj-lt"/>
                  <a:buAutoNum type="arabicParenR" startAt="4"/>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DRM créés par le SAS</a:t>
                </a:r>
                <a:r>
                  <a:rPr lang="fr-FR" sz="1200">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1200">
                    <a:effectLst/>
                    <a:latin typeface="Segoe UI Light" panose="020B0502040204020203" pitchFamily="34" charset="0"/>
                    <a:ea typeface="Calibri" panose="020F0502020204030204" pitchFamily="34" charset="0"/>
                    <a:cs typeface="Segoe UI Light" panose="020B0502040204020203" pitchFamily="34" charset="0"/>
                  </a:rPr>
                  <a:t>: un dossier de régulation est qualifié de dossier de régulation médicale (DRM) dès lors qu’il a bénéficié d’un acte de régulation médicale par application des règles spécifiées dans le règlement intérieur du SAS. Lors de l'appel, si plusieurs décisions sont prises, elles seront comprises dans un seul DRM</a:t>
                </a:r>
              </a:p>
              <a:p>
                <a:pPr marL="800100" lvl="1" indent="-342900" algn="just">
                  <a:buFont typeface="+mj-lt"/>
                  <a:buAutoNum type="arabicParenR" startAt="4"/>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DRM traités par les Médecins Régulateurs hospitaliers</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gn="just">
                  <a:buFont typeface="+mj-lt"/>
                  <a:buAutoNum type="arabicParenR" startAt="4"/>
                </a:pP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DRM traités par les Médecins Régulateurs libéraux</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lvl="1"/>
                <a:r>
                  <a:rPr lang="fr-FR" sz="1200" b="1">
                    <a:effectLst/>
                    <a:latin typeface="Segoe UI Light" panose="020B0502040204020203" pitchFamily="34" charset="0"/>
                    <a:ea typeface="Calibri" panose="020F0502020204030204" pitchFamily="34" charset="0"/>
                    <a:cs typeface="Segoe UI Light" panose="020B0502040204020203" pitchFamily="34" charset="0"/>
                  </a:rPr>
                  <a:t>Nombre de DRM rapporté à la population DGF</a:t>
                </a:r>
                <a:r>
                  <a:rPr lang="fr-FR" sz="1200">
                    <a:effectLst/>
                    <a:latin typeface="Segoe UI Light" panose="020B0502040204020203" pitchFamily="34" charset="0"/>
                    <a:ea typeface="Calibri" panose="020F0502020204030204" pitchFamily="34" charset="0"/>
                    <a:cs typeface="Segoe UI Light" panose="020B0502040204020203" pitchFamily="34" charset="0"/>
                  </a:rPr>
                  <a:t> (population INSEE + résidences secondaires + places de caravanes - </a:t>
                </a:r>
                <a:r>
                  <a:rPr lang="fr-FR" sz="1200" i="1">
                    <a:effectLst/>
                    <a:latin typeface="Segoe UI Light" panose="020B0502040204020203" pitchFamily="34" charset="0"/>
                    <a:ea typeface="Calibri" panose="020F0502020204030204" pitchFamily="34" charset="0"/>
                    <a:cs typeface="Segoe UI Light" panose="020B0502040204020203" pitchFamily="34" charset="0"/>
                  </a:rPr>
                  <a:t>donnée disponible sur le site : </a:t>
                </a:r>
                <a:r>
                  <a:rPr lang="fr-FR" sz="1200" i="1" u="none" strike="noStrike">
                    <a:solidFill>
                      <a:srgbClr val="0563C1"/>
                    </a:solidFill>
                    <a:effectLst/>
                    <a:latin typeface="Segoe UI Light" panose="020B0502040204020203" pitchFamily="34" charset="0"/>
                    <a:ea typeface="Calibri" panose="020F0502020204030204" pitchFamily="34" charset="0"/>
                    <a:cs typeface="Segoe UI Light" panose="020B0502040204020203" pitchFamily="34" charset="0"/>
                    <a:hlinkClick r:id="rId6"/>
                  </a:rPr>
                  <a:t>https://data.ofgl.fr</a:t>
                </a:r>
                <a:r>
                  <a:rPr lang="fr-FR" sz="1200">
                    <a:effectLst/>
                    <a:latin typeface="Segoe UI Light" panose="020B0502040204020203" pitchFamily="34" charset="0"/>
                    <a:ea typeface="Calibri" panose="020F0502020204030204" pitchFamily="34" charset="0"/>
                    <a:cs typeface="Segoe UI Light" panose="020B0502040204020203" pitchFamily="34" charset="0"/>
                  </a:rPr>
                  <a:t>)</a:t>
                </a:r>
                <a:endParaRPr lang="fr-FR" sz="1200" spc="10">
                  <a:solidFill>
                    <a:srgbClr val="000000"/>
                  </a:solidFill>
                  <a:highlight>
                    <a:srgbClr val="FFFF00"/>
                  </a:highlight>
                  <a:latin typeface="Segoe UI Light" panose="020B0502040204020203" pitchFamily="34" charset="0"/>
                  <a:ea typeface="Calibri" panose="020F0502020204030204" pitchFamily="34" charset="0"/>
                  <a:cs typeface="Segoe UI Light" panose="020B0502040204020203" pitchFamily="34" charset="0"/>
                </a:endParaRPr>
              </a:p>
            </p:txBody>
          </p:sp>
        </mc:Choice>
        <mc:Fallback xmlns="">
          <p:sp>
            <p:nvSpPr>
              <p:cNvPr id="15" name="Rectangle 14">
                <a:extLst>
                  <a:ext uri="{FF2B5EF4-FFF2-40B4-BE49-F238E27FC236}">
                    <a16:creationId xmlns:a16="http://schemas.microsoft.com/office/drawing/2014/main" id="{3D81F6E9-AEF9-4E87-B6E8-DE20FD9BDC82}"/>
                  </a:ext>
                </a:extLst>
              </p:cNvPr>
              <p:cNvSpPr>
                <a:spLocks noRot="1" noChangeAspect="1" noMove="1" noResize="1" noEditPoints="1" noAdjustHandles="1" noChangeArrowheads="1" noChangeShapeType="1" noTextEdit="1"/>
              </p:cNvSpPr>
              <p:nvPr/>
            </p:nvSpPr>
            <p:spPr bwMode="auto">
              <a:xfrm>
                <a:off x="1821469" y="2906152"/>
                <a:ext cx="4770252" cy="6115926"/>
              </a:xfrm>
              <a:prstGeom prst="rect">
                <a:avLst/>
              </a:prstGeom>
              <a:blipFill>
                <a:blip r:embed="rId7"/>
                <a:stretch>
                  <a:fillRect r="-1148"/>
                </a:stretch>
              </a:blipFill>
              <a:ln w="12700">
                <a:solidFill>
                  <a:srgbClr val="D6E7FF"/>
                </a:solidFill>
                <a:miter lim="800000"/>
                <a:headEnd/>
                <a:tailEnd/>
              </a:ln>
              <a:effectLst/>
            </p:spPr>
            <p:txBody>
              <a:bodyPr/>
              <a:lstStyle/>
              <a:p>
                <a:r>
                  <a:rPr lang="fr-FR">
                    <a:noFill/>
                  </a:rPr>
                  <a:t> </a:t>
                </a:r>
              </a:p>
            </p:txBody>
          </p:sp>
        </mc:Fallback>
      </mc:AlternateContent>
      <p:sp>
        <p:nvSpPr>
          <p:cNvPr id="23" name="Rectangle : avec coins arrondis en diagonale 22">
            <a:extLst>
              <a:ext uri="{FF2B5EF4-FFF2-40B4-BE49-F238E27FC236}">
                <a16:creationId xmlns:a16="http://schemas.microsoft.com/office/drawing/2014/main" id="{E662D95E-A717-4891-9DFE-D286A23F5062}"/>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
        <p:nvSpPr>
          <p:cNvPr id="20" name="ZoneTexte 19">
            <a:extLst>
              <a:ext uri="{FF2B5EF4-FFF2-40B4-BE49-F238E27FC236}">
                <a16:creationId xmlns:a16="http://schemas.microsoft.com/office/drawing/2014/main" id="{0CBB1997-60C4-4FCF-A0B6-48A885AF210E}"/>
              </a:ext>
            </a:extLst>
          </p:cNvPr>
          <p:cNvSpPr txBox="1"/>
          <p:nvPr/>
        </p:nvSpPr>
        <p:spPr>
          <a:xfrm>
            <a:off x="267974" y="1991036"/>
            <a:ext cx="6323745" cy="646331"/>
          </a:xfrm>
          <a:prstGeom prst="rect">
            <a:avLst/>
          </a:prstGeom>
          <a:noFill/>
        </p:spPr>
        <p:txBody>
          <a:bodyPr wrap="square" rtlCol="0">
            <a:spAutoFit/>
          </a:bodyPr>
          <a:lstStyle/>
          <a:p>
            <a:pPr algn="just"/>
            <a:r>
              <a:rPr lang="fr-FR" sz="1200">
                <a:effectLst/>
                <a:latin typeface="Segoe UI Light" panose="020B0502040204020203" pitchFamily="34" charset="0"/>
                <a:ea typeface="Calibri" panose="020F0502020204030204" pitchFamily="34" charset="0"/>
                <a:cs typeface="Segoe UI Light" panose="020B0502040204020203" pitchFamily="34" charset="0"/>
              </a:rPr>
              <a:t>En cas de difficultés rencontrées dans le recueil des indicateurs d’activité, la DGOS propose de prioriser une liste resserrée d’indicateurs. Ces indicateurs priorisés sont mis en évidence en </a:t>
            </a: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bleu</a:t>
            </a:r>
            <a:r>
              <a:rPr lang="fr-FR" sz="1200">
                <a:effectLst/>
                <a:latin typeface="Segoe UI Light" panose="020B0502040204020203" pitchFamily="34" charset="0"/>
                <a:ea typeface="Calibri" panose="020F0502020204030204" pitchFamily="34" charset="0"/>
                <a:cs typeface="Segoe UI Light" panose="020B0502040204020203" pitchFamily="34" charset="0"/>
              </a:rPr>
              <a:t> dans les listes présentées dans ce document. </a:t>
            </a:r>
          </a:p>
        </p:txBody>
      </p:sp>
    </p:spTree>
    <p:extLst>
      <p:ext uri="{BB962C8B-B14F-4D97-AF65-F5344CB8AC3E}">
        <p14:creationId xmlns:p14="http://schemas.microsoft.com/office/powerpoint/2010/main" val="403201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2240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 (2/3)</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Liste des indicateurs demandés par la DGOS (</a:t>
            </a:r>
            <a:r>
              <a:rPr lang="fr-FR" sz="1600" i="1">
                <a:solidFill>
                  <a:srgbClr val="5B9BD5"/>
                </a:solidFill>
                <a:latin typeface="Segoe UI Light" panose="020B0502040204020203" pitchFamily="34" charset="0"/>
                <a:cs typeface="Segoe UI Light" panose="020B0502040204020203" pitchFamily="34" charset="0"/>
              </a:rPr>
              <a:t>cf. </a:t>
            </a:r>
            <a:r>
              <a:rPr lang="fr-FR" sz="1600">
                <a:solidFill>
                  <a:srgbClr val="5B9BD5"/>
                </a:solidFill>
                <a:latin typeface="Segoe UI Light" panose="020B0502040204020203" pitchFamily="34" charset="0"/>
                <a:cs typeface="Segoe UI Light" panose="020B0502040204020203" pitchFamily="34" charset="0"/>
              </a:rPr>
              <a:t>annexe 3 de l’instruction)</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D273FCE5-F4EB-4F4C-B2A1-48D22F54E34A}"/>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8 : </a:t>
            </a:r>
            <a:r>
              <a:rPr lang="fr-FR" sz="1600" b="1">
                <a:solidFill>
                  <a:schemeClr val="tx1"/>
                </a:solidFill>
                <a:latin typeface="Segoe UI Light" panose="020B0502040204020203" pitchFamily="34" charset="0"/>
                <a:cs typeface="Segoe UI Light" panose="020B0502040204020203" pitchFamily="34" charset="0"/>
              </a:rPr>
              <a:t>Définir et suivre les indicateurs de pilotage</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1" name="Espace réservé du texte 15">
            <a:extLst>
              <a:ext uri="{FF2B5EF4-FFF2-40B4-BE49-F238E27FC236}">
                <a16:creationId xmlns:a16="http://schemas.microsoft.com/office/drawing/2014/main" id="{667D74B3-7720-40A6-964F-99DDC059C03B}"/>
              </a:ext>
            </a:extLst>
          </p:cNvPr>
          <p:cNvSpPr txBox="1">
            <a:spLocks/>
          </p:cNvSpPr>
          <p:nvPr/>
        </p:nvSpPr>
        <p:spPr>
          <a:xfrm>
            <a:off x="7384275" y="3859637"/>
            <a:ext cx="2222683" cy="502717"/>
          </a:xfrm>
          <a:prstGeom prst="rect">
            <a:avLst/>
          </a:prstGeom>
        </p:spPr>
        <p:txBody>
          <a:bodyPr vert="horz" lIns="72000" tIns="45720" rIns="72000" bIns="45720" rtlCol="0" anchor="ctr" anchorCtr="0">
            <a:noAutofit/>
          </a:bodyPr>
          <a:lstStyle>
            <a:lvl1pPr marL="177800" indent="-177800" algn="ctr" defTabSz="914400" rtl="0" eaLnBrk="1" latinLnBrk="0" hangingPunct="1">
              <a:spcBef>
                <a:spcPts val="0"/>
              </a:spcBef>
              <a:buClr>
                <a:schemeClr val="tx2">
                  <a:lumMod val="50000"/>
                </a:schemeClr>
              </a:buClr>
              <a:buSzPct val="100000"/>
              <a:buFont typeface="Arial" pitchFamily="34" charset="0"/>
              <a:buNone/>
              <a:defRPr lang="fr-FR" sz="1200" b="1" kern="1200" dirty="0" smtClean="0">
                <a:solidFill>
                  <a:schemeClr val="bg2"/>
                </a:solidFill>
                <a:latin typeface="Arial" pitchFamily="34" charset="0"/>
                <a:ea typeface="+mn-ea"/>
                <a:cs typeface="Arial" pitchFamily="34" charset="0"/>
              </a:defRPr>
            </a:lvl1pPr>
            <a:lvl2pPr marL="355600" indent="-177800" algn="l" defTabSz="914400" rtl="0" eaLnBrk="1" latinLnBrk="0" hangingPunct="1">
              <a:spcBef>
                <a:spcPts val="0"/>
              </a:spcBef>
              <a:buFont typeface="Arial" pitchFamily="34" charset="0"/>
              <a:buChar char="–"/>
              <a:defRPr sz="1100" kern="1200">
                <a:solidFill>
                  <a:schemeClr val="tx2">
                    <a:lumMod val="75000"/>
                  </a:schemeClr>
                </a:solidFill>
                <a:latin typeface="Arial" pitchFamily="34" charset="0"/>
                <a:ea typeface="+mn-ea"/>
                <a:cs typeface="Arial" pitchFamily="34" charset="0"/>
              </a:defRPr>
            </a:lvl2pPr>
            <a:lvl3pPr marL="630238" indent="-192088" algn="l" defTabSz="914400" rtl="0" eaLnBrk="1" latinLnBrk="0" hangingPunct="1">
              <a:spcBef>
                <a:spcPts val="0"/>
              </a:spcBef>
              <a:buFont typeface="Courier New" pitchFamily="49" charset="0"/>
              <a:buChar char="o"/>
              <a:defRPr sz="1100" kern="1200">
                <a:solidFill>
                  <a:schemeClr val="tx2">
                    <a:lumMod val="75000"/>
                  </a:schemeClr>
                </a:solidFill>
                <a:latin typeface="Arial" pitchFamily="34" charset="0"/>
                <a:ea typeface="+mn-ea"/>
                <a:cs typeface="Arial" pitchFamily="34" charset="0"/>
              </a:defRPr>
            </a:lvl3pPr>
            <a:lvl4pPr marL="901700" indent="-192088" algn="l" defTabSz="914400" rtl="0" eaLnBrk="1" latinLnBrk="0" hangingPunct="1">
              <a:spcBef>
                <a:spcPts val="0"/>
              </a:spcBef>
              <a:buFont typeface="Wingdings" pitchFamily="2" charset="2"/>
              <a:buChar char="§"/>
              <a:defRPr sz="1100" kern="1200">
                <a:solidFill>
                  <a:schemeClr val="tx2">
                    <a:lumMod val="75000"/>
                  </a:schemeClr>
                </a:solidFill>
                <a:latin typeface="Arial" pitchFamily="34" charset="0"/>
                <a:ea typeface="+mn-ea"/>
                <a:cs typeface="Arial" pitchFamily="34" charset="0"/>
              </a:defRPr>
            </a:lvl4pPr>
            <a:lvl5pPr marL="1076325" indent="-188913" algn="l" defTabSz="914400" rtl="0" eaLnBrk="1" latinLnBrk="0" hangingPunct="1">
              <a:spcBef>
                <a:spcPts val="0"/>
              </a:spcBef>
              <a:buFont typeface="Wingdings" pitchFamily="2" charset="2"/>
              <a:buChar char="Ø"/>
              <a:defRPr sz="11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878787">
                  <a:lumMod val="50000"/>
                </a:srgbClr>
              </a:buClr>
              <a:buSzPct val="100000"/>
              <a:buFont typeface="Arial" pitchFamily="34" charset="0"/>
              <a:buNone/>
              <a:tabLst/>
              <a:defRPr/>
            </a:pPr>
            <a:endParaRPr kumimoji="0" lang="fr-FR" sz="1200" b="1" i="0" u="none" strike="noStrike" kern="1200" cap="none" spc="0" normalizeH="0" baseline="0" noProof="0">
              <a:ln>
                <a:noFill/>
              </a:ln>
              <a:solidFill>
                <a:srgbClr val="575756"/>
              </a:solidFill>
              <a:effectLst/>
              <a:uLnTx/>
              <a:uFillTx/>
              <a:latin typeface="Arial" pitchFamily="34" charset="0"/>
              <a:ea typeface="+mn-ea"/>
              <a:cs typeface="Arial" pitchFamily="34" charset="0"/>
            </a:endParaRPr>
          </a:p>
        </p:txBody>
      </p:sp>
      <p:sp>
        <p:nvSpPr>
          <p:cNvPr id="12" name="Espace réservé du texte 15">
            <a:extLst>
              <a:ext uri="{FF2B5EF4-FFF2-40B4-BE49-F238E27FC236}">
                <a16:creationId xmlns:a16="http://schemas.microsoft.com/office/drawing/2014/main" id="{055D1C4A-293C-419C-8A25-DC49965144D1}"/>
              </a:ext>
            </a:extLst>
          </p:cNvPr>
          <p:cNvSpPr txBox="1">
            <a:spLocks/>
          </p:cNvSpPr>
          <p:nvPr/>
        </p:nvSpPr>
        <p:spPr>
          <a:xfrm>
            <a:off x="7402537" y="3859637"/>
            <a:ext cx="2222683" cy="502717"/>
          </a:xfrm>
          <a:prstGeom prst="rect">
            <a:avLst/>
          </a:prstGeom>
        </p:spPr>
        <p:txBody>
          <a:bodyPr vert="horz" lIns="72000" tIns="45720" rIns="72000" bIns="45720" rtlCol="0" anchor="ctr" anchorCtr="0">
            <a:noAutofit/>
          </a:bodyPr>
          <a:lstStyle>
            <a:lvl1pPr marL="177800" indent="-177800" algn="ctr" defTabSz="914400" rtl="0" eaLnBrk="1" latinLnBrk="0" hangingPunct="1">
              <a:spcBef>
                <a:spcPts val="0"/>
              </a:spcBef>
              <a:buClr>
                <a:schemeClr val="tx2">
                  <a:lumMod val="50000"/>
                </a:schemeClr>
              </a:buClr>
              <a:buSzPct val="100000"/>
              <a:buFont typeface="Arial" pitchFamily="34" charset="0"/>
              <a:buNone/>
              <a:defRPr lang="fr-FR" sz="1200" b="1" kern="1200" dirty="0" smtClean="0">
                <a:solidFill>
                  <a:schemeClr val="bg2"/>
                </a:solidFill>
                <a:latin typeface="Arial" pitchFamily="34" charset="0"/>
                <a:ea typeface="+mn-ea"/>
                <a:cs typeface="Arial" pitchFamily="34" charset="0"/>
              </a:defRPr>
            </a:lvl1pPr>
            <a:lvl2pPr marL="355600" indent="-177800" algn="l" defTabSz="914400" rtl="0" eaLnBrk="1" latinLnBrk="0" hangingPunct="1">
              <a:spcBef>
                <a:spcPts val="0"/>
              </a:spcBef>
              <a:buFont typeface="Arial" pitchFamily="34" charset="0"/>
              <a:buChar char="–"/>
              <a:defRPr sz="1100" kern="1200">
                <a:solidFill>
                  <a:schemeClr val="tx2">
                    <a:lumMod val="75000"/>
                  </a:schemeClr>
                </a:solidFill>
                <a:latin typeface="Arial" pitchFamily="34" charset="0"/>
                <a:ea typeface="+mn-ea"/>
                <a:cs typeface="Arial" pitchFamily="34" charset="0"/>
              </a:defRPr>
            </a:lvl2pPr>
            <a:lvl3pPr marL="630238" indent="-192088" algn="l" defTabSz="914400" rtl="0" eaLnBrk="1" latinLnBrk="0" hangingPunct="1">
              <a:spcBef>
                <a:spcPts val="0"/>
              </a:spcBef>
              <a:buFont typeface="Courier New" pitchFamily="49" charset="0"/>
              <a:buChar char="o"/>
              <a:defRPr sz="1100" kern="1200">
                <a:solidFill>
                  <a:schemeClr val="tx2">
                    <a:lumMod val="75000"/>
                  </a:schemeClr>
                </a:solidFill>
                <a:latin typeface="Arial" pitchFamily="34" charset="0"/>
                <a:ea typeface="+mn-ea"/>
                <a:cs typeface="Arial" pitchFamily="34" charset="0"/>
              </a:defRPr>
            </a:lvl3pPr>
            <a:lvl4pPr marL="901700" indent="-192088" algn="l" defTabSz="914400" rtl="0" eaLnBrk="1" latinLnBrk="0" hangingPunct="1">
              <a:spcBef>
                <a:spcPts val="0"/>
              </a:spcBef>
              <a:buFont typeface="Wingdings" pitchFamily="2" charset="2"/>
              <a:buChar char="§"/>
              <a:defRPr sz="1100" kern="1200">
                <a:solidFill>
                  <a:schemeClr val="tx2">
                    <a:lumMod val="75000"/>
                  </a:schemeClr>
                </a:solidFill>
                <a:latin typeface="Arial" pitchFamily="34" charset="0"/>
                <a:ea typeface="+mn-ea"/>
                <a:cs typeface="Arial" pitchFamily="34" charset="0"/>
              </a:defRPr>
            </a:lvl4pPr>
            <a:lvl5pPr marL="1076325" indent="-188913" algn="l" defTabSz="914400" rtl="0" eaLnBrk="1" latinLnBrk="0" hangingPunct="1">
              <a:spcBef>
                <a:spcPts val="0"/>
              </a:spcBef>
              <a:buFont typeface="Wingdings" pitchFamily="2" charset="2"/>
              <a:buChar char="Ø"/>
              <a:defRPr sz="11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878787">
                  <a:lumMod val="50000"/>
                </a:srgbClr>
              </a:buClr>
              <a:buSzPct val="100000"/>
              <a:buFont typeface="Arial" pitchFamily="34" charset="0"/>
              <a:buNone/>
              <a:tabLst/>
              <a:defRPr/>
            </a:pPr>
            <a:endParaRPr kumimoji="0" lang="fr-FR" sz="1200" b="1" i="0" u="none" strike="noStrike" kern="1200" cap="none" spc="0" normalizeH="0" baseline="0" noProof="0">
              <a:ln>
                <a:noFill/>
              </a:ln>
              <a:solidFill>
                <a:srgbClr val="575756"/>
              </a:solidFill>
              <a:effectLst/>
              <a:uLnTx/>
              <a:uFillTx/>
              <a:latin typeface="Arial" pitchFamily="34" charset="0"/>
              <a:ea typeface="+mn-ea"/>
              <a:cs typeface="Arial" pitchFamily="34" charset="0"/>
            </a:endParaRPr>
          </a:p>
        </p:txBody>
      </p:sp>
      <p:sp>
        <p:nvSpPr>
          <p:cNvPr id="14" name="Rectangle 13">
            <a:extLst>
              <a:ext uri="{FF2B5EF4-FFF2-40B4-BE49-F238E27FC236}">
                <a16:creationId xmlns:a16="http://schemas.microsoft.com/office/drawing/2014/main" id="{9370179A-8C23-43CA-AA0E-D28709194CB5}"/>
              </a:ext>
            </a:extLst>
          </p:cNvPr>
          <p:cNvSpPr/>
          <p:nvPr/>
        </p:nvSpPr>
        <p:spPr bwMode="auto">
          <a:xfrm>
            <a:off x="303492" y="2715958"/>
            <a:ext cx="1332804" cy="6180095"/>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algn="ctr"/>
            <a:r>
              <a:rPr lang="fr-FR" sz="1200" b="1">
                <a:latin typeface="Segoe UI Light" panose="020B0502040204020203" pitchFamily="34" charset="0"/>
                <a:cs typeface="Segoe UI Light" panose="020B0502040204020203" pitchFamily="34" charset="0"/>
              </a:rPr>
              <a:t>2</a:t>
            </a:r>
            <a:r>
              <a:rPr lang="fr-FR" sz="1200" b="1" baseline="30000">
                <a:latin typeface="Segoe UI Light" panose="020B0502040204020203" pitchFamily="34" charset="0"/>
                <a:cs typeface="Segoe UI Light" panose="020B0502040204020203" pitchFamily="34" charset="0"/>
              </a:rPr>
              <a:t>ème</a:t>
            </a:r>
            <a:r>
              <a:rPr lang="fr-FR" sz="1200" b="1">
                <a:latin typeface="Segoe UI Light" panose="020B0502040204020203" pitchFamily="34" charset="0"/>
                <a:cs typeface="Segoe UI Light" panose="020B0502040204020203" pitchFamily="34" charset="0"/>
              </a:rPr>
              <a:t> catégorie</a:t>
            </a:r>
          </a:p>
          <a:p>
            <a:pPr algn="ctr"/>
            <a:endParaRPr lang="fr-FR" sz="1200" b="1">
              <a:highlight>
                <a:srgbClr val="FFFF00"/>
              </a:highlight>
              <a:latin typeface="Segoe UI Light" panose="020B0502040204020203" pitchFamily="34" charset="0"/>
              <a:cs typeface="Segoe UI Light" panose="020B0502040204020203" pitchFamily="34" charset="0"/>
            </a:endParaRPr>
          </a:p>
          <a:p>
            <a:pPr algn="ctr"/>
            <a:r>
              <a:rPr lang="fr-FR" sz="1200" i="1">
                <a:effectLst/>
                <a:latin typeface="Segoe UI Light" panose="020B0502040204020203" pitchFamily="34" charset="0"/>
                <a:ea typeface="Calibri" panose="020F0502020204030204" pitchFamily="34" charset="0"/>
                <a:cs typeface="Segoe UI Light" panose="020B0502040204020203" pitchFamily="34" charset="0"/>
              </a:rPr>
              <a:t>collectés et suivis uniquement à l'échelle du mois (une valeur collectée par mois) aux horaires SAS (c’est-à-dire hors horaires réglementaires de PDSA).</a:t>
            </a: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algn="ctr"/>
            <a:r>
              <a:rPr lang="fr-FR" sz="1200">
                <a:effectLst/>
                <a:latin typeface="Segoe UI Light" panose="020B0502040204020203" pitchFamily="34" charset="0"/>
                <a:ea typeface="Calibri" panose="020F0502020204030204" pitchFamily="34" charset="0"/>
                <a:cs typeface="Segoe UI Light" panose="020B0502040204020203" pitchFamily="34" charset="0"/>
              </a:rPr>
              <a:t>	</a:t>
            </a:r>
            <a:endParaRPr lang="fr-FR" sz="1200">
              <a:highlight>
                <a:srgbClr val="FFFF00"/>
              </a:highlight>
              <a:latin typeface="Segoe UI Light" panose="020B0502040204020203" pitchFamily="34" charset="0"/>
              <a:cs typeface="Segoe UI Light" panose="020B0502040204020203" pitchFamily="34" charset="0"/>
            </a:endParaRPr>
          </a:p>
        </p:txBody>
      </p:sp>
      <p:sp>
        <p:nvSpPr>
          <p:cNvPr id="15" name="Rectangle 14">
            <a:extLst>
              <a:ext uri="{FF2B5EF4-FFF2-40B4-BE49-F238E27FC236}">
                <a16:creationId xmlns:a16="http://schemas.microsoft.com/office/drawing/2014/main" id="{3D81F6E9-AEF9-4E87-B6E8-DE20FD9BDC82}"/>
              </a:ext>
            </a:extLst>
          </p:cNvPr>
          <p:cNvSpPr/>
          <p:nvPr/>
        </p:nvSpPr>
        <p:spPr bwMode="auto">
          <a:xfrm>
            <a:off x="1821469" y="2715959"/>
            <a:ext cx="4770252" cy="6180095"/>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p>
            <a:pPr marL="228600" algn="just"/>
            <a:r>
              <a:rPr lang="fr-FR" sz="1000" u="sng">
                <a:effectLst/>
                <a:latin typeface="Segoe UI Light" panose="020B0502040204020203" pitchFamily="34" charset="0"/>
                <a:ea typeface="Calibri" panose="020F0502020204030204" pitchFamily="34" charset="0"/>
                <a:cs typeface="Segoe UI Light" panose="020B0502040204020203" pitchFamily="34" charset="0"/>
              </a:rPr>
              <a:t>A. Nombre de décisions prises par le SAS (</a:t>
            </a:r>
            <a:r>
              <a:rPr lang="fr-FR" sz="1000" b="1" u="sng">
                <a:effectLst/>
                <a:latin typeface="Segoe UI Light" panose="020B0502040204020203" pitchFamily="34" charset="0"/>
                <a:ea typeface="Calibri" panose="020F0502020204030204" pitchFamily="34" charset="0"/>
                <a:cs typeface="Segoe UI Light" panose="020B0502040204020203" pitchFamily="34" charset="0"/>
              </a:rPr>
              <a:t>aux horaires SAS, c’est-à-dire hors horaires réglementaires de PDSA</a:t>
            </a:r>
            <a:r>
              <a:rPr lang="fr-FR" sz="1000" u="sng">
                <a:effectLst/>
                <a:latin typeface="Segoe UI Light" panose="020B0502040204020203" pitchFamily="34" charset="0"/>
                <a:ea typeface="Calibri" panose="020F0502020204030204" pitchFamily="34" charset="0"/>
                <a:cs typeface="Segoe UI Light" panose="020B0502040204020203" pitchFamily="34" charset="0"/>
              </a:rPr>
              <a:t>)</a:t>
            </a:r>
            <a:r>
              <a:rPr lang="fr-FR" sz="1000">
                <a:effectLst/>
                <a:latin typeface="Segoe UI Light" panose="020B0502040204020203" pitchFamily="34" charset="0"/>
                <a:ea typeface="Calibri" panose="020F0502020204030204" pitchFamily="34" charset="0"/>
                <a:cs typeface="Segoe UI Light" panose="020B0502040204020203" pitchFamily="34" charset="0"/>
              </a:rPr>
              <a:t> : </a:t>
            </a: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conseils médicaux simples délivrés (sans mise en œuvre de moyens)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conseils "aller aux urgences" délivrés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prescriptions médicamenteuses téléphoniques délivrées</a:t>
            </a:r>
            <a:r>
              <a:rPr lang="fr-FR" sz="1000">
                <a:effectLst/>
                <a:latin typeface="Segoe UI Light" panose="020B0502040204020203" pitchFamily="34" charset="0"/>
                <a:ea typeface="Calibri" panose="020F0502020204030204" pitchFamily="34" charset="0"/>
                <a:cs typeface="Segoe UI Light" panose="020B0502040204020203" pitchFamily="34" charset="0"/>
              </a:rPr>
              <a:t> (</a:t>
            </a:r>
            <a:r>
              <a:rPr lang="fr-FR" sz="1000" i="1">
                <a:effectLst/>
                <a:latin typeface="Segoe UI Light" panose="020B0502040204020203" pitchFamily="34" charset="0"/>
                <a:ea typeface="Calibri" panose="020F0502020204030204" pitchFamily="34" charset="0"/>
                <a:cs typeface="Segoe UI Light" panose="020B0502040204020203" pitchFamily="34" charset="0"/>
              </a:rPr>
              <a:t>Cadre de référence - Prescription Médicamenteuse Téléphonique (2009) : </a:t>
            </a:r>
            <a:r>
              <a:rPr lang="fr-FR" sz="1000" i="1" u="sng">
                <a:solidFill>
                  <a:srgbClr val="0563C1"/>
                </a:solidFill>
                <a:effectLst/>
                <a:latin typeface="Segoe UI Light" panose="020B0502040204020203" pitchFamily="34" charset="0"/>
                <a:ea typeface="Calibri" panose="020F0502020204030204" pitchFamily="34" charset="0"/>
                <a:cs typeface="Segoe UI Light" panose="020B0502040204020203" pitchFamily="34" charset="0"/>
                <a:hlinkClick r:id="rId6"/>
              </a:rPr>
              <a:t>https://www.has-sante.fr/upload/docs/application/pdf/2009-05/teleprescription_-_synthese_des_recommandations.pdf</a:t>
            </a:r>
            <a:r>
              <a:rPr lang="fr-FR" sz="1000">
                <a:effectLst/>
                <a:latin typeface="Segoe UI Light" panose="020B0502040204020203" pitchFamily="34" charset="0"/>
                <a:ea typeface="Calibri" panose="020F0502020204030204" pitchFamily="34" charset="0"/>
                <a:cs typeface="Segoe UI Light" panose="020B0502040204020203" pitchFamily="34" charset="0"/>
              </a:rPr>
              <a:t>)</a:t>
            </a: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consultations chez un professionnel de santé prises par le SAS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visites d'un professionnel de santé au domicile organisées par le SAS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RDV de téléconsultation pris par le SAS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décisions avec envoi d'une équipe SMUR</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a:effectLst/>
                <a:latin typeface="Segoe UI Light" panose="020B0502040204020203" pitchFamily="34" charset="0"/>
                <a:ea typeface="Calibri" panose="020F0502020204030204" pitchFamily="34" charset="0"/>
                <a:cs typeface="Segoe UI Light" panose="020B0502040204020203" pitchFamily="34" charset="0"/>
              </a:rPr>
              <a:t>Durée moyenne des appels pris en charge par l'assistant de régulation médicale de front office</a:t>
            </a:r>
          </a:p>
          <a:p>
            <a:pPr marL="342900" lvl="0" indent="-342900" algn="just">
              <a:buFont typeface="+mj-lt"/>
              <a:buAutoNum type="arabicParenR"/>
            </a:pPr>
            <a:r>
              <a:rPr lang="fr-FR" sz="1000">
                <a:effectLst/>
                <a:latin typeface="Segoe UI Light" panose="020B0502040204020203" pitchFamily="34" charset="0"/>
                <a:ea typeface="Calibri" panose="020F0502020204030204" pitchFamily="34" charset="0"/>
                <a:cs typeface="Segoe UI Light" panose="020B0502040204020203" pitchFamily="34" charset="0"/>
              </a:rPr>
              <a:t>Durée moyenne des appels pris en charge par l'opérateur de soins non programmés </a:t>
            </a:r>
          </a:p>
          <a:p>
            <a:pPr marL="342900" lvl="0" indent="-342900" algn="just">
              <a:buFont typeface="+mj-lt"/>
              <a:buAutoNum type="arabicParenR"/>
            </a:pPr>
            <a:r>
              <a:rPr lang="fr-FR" sz="1000">
                <a:effectLst/>
                <a:latin typeface="Segoe UI Light" panose="020B0502040204020203" pitchFamily="34" charset="0"/>
                <a:ea typeface="Calibri" panose="020F0502020204030204" pitchFamily="34" charset="0"/>
                <a:cs typeface="Segoe UI Light" panose="020B0502040204020203" pitchFamily="34" charset="0"/>
              </a:rPr>
              <a:t>Durée moyenne des appels pris en charge par le médecin régulateur libéral</a:t>
            </a:r>
          </a:p>
          <a:p>
            <a:pPr marL="342900" lvl="0" indent="-342900" algn="just">
              <a:buFont typeface="+mj-lt"/>
              <a:buAutoNum type="arabicParenR"/>
            </a:pPr>
            <a:r>
              <a:rPr lang="fr-FR" sz="1000">
                <a:effectLst/>
                <a:latin typeface="Segoe UI Light" panose="020B0502040204020203" pitchFamily="34" charset="0"/>
                <a:ea typeface="Calibri" panose="020F0502020204030204" pitchFamily="34" charset="0"/>
                <a:cs typeface="Segoe UI Light" panose="020B0502040204020203" pitchFamily="34" charset="0"/>
              </a:rPr>
              <a:t>Durée moyenne des appels pris en charge par le médecin régulateur hospitalier</a:t>
            </a: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d'effecteurs actifs (= nombre de médecins de ville ayant accepté au moins une consultation sur orientation du SAS dans le mois)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algn="just"/>
            <a:r>
              <a:rPr lang="fr-FR" sz="1000">
                <a:effectLst/>
                <a:latin typeface="Segoe UI Light" panose="020B0502040204020203" pitchFamily="34" charset="0"/>
                <a:ea typeface="Calibri" panose="020F0502020204030204" pitchFamily="34" charset="0"/>
                <a:cs typeface="Segoe UI Light" panose="020B0502040204020203" pitchFamily="34" charset="0"/>
              </a:rPr>
              <a:t> </a:t>
            </a:r>
          </a:p>
          <a:p>
            <a:pPr marL="228600" algn="just"/>
            <a:r>
              <a:rPr lang="fr-FR" sz="1000" u="sng">
                <a:effectLst/>
                <a:latin typeface="Segoe UI Light" panose="020B0502040204020203" pitchFamily="34" charset="0"/>
                <a:ea typeface="Calibri" panose="020F0502020204030204" pitchFamily="34" charset="0"/>
                <a:cs typeface="Segoe UI Light" panose="020B0502040204020203" pitchFamily="34" charset="0"/>
              </a:rPr>
              <a:t>B. Nombre de décisions prises par la PDSA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Nombre de consultations et visites chez un professionnel de santé prises aux horaires PDSA</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algn="just"/>
            <a:r>
              <a:rPr lang="fr-FR" sz="1000">
                <a:effectLst/>
                <a:latin typeface="Segoe UI Light" panose="020B0502040204020203" pitchFamily="34" charset="0"/>
                <a:ea typeface="Calibri" panose="020F0502020204030204" pitchFamily="34" charset="0"/>
                <a:cs typeface="Segoe UI Light" panose="020B0502040204020203" pitchFamily="34" charset="0"/>
              </a:rPr>
              <a:t> </a:t>
            </a:r>
          </a:p>
          <a:p>
            <a:pPr marL="228600" algn="just"/>
            <a:r>
              <a:rPr lang="fr-FR" sz="1000" u="sng">
                <a:effectLst/>
                <a:latin typeface="Segoe UI Light" panose="020B0502040204020203" pitchFamily="34" charset="0"/>
                <a:ea typeface="Calibri" panose="020F0502020204030204" pitchFamily="34" charset="0"/>
                <a:cs typeface="Segoe UI Light" panose="020B0502040204020203" pitchFamily="34" charset="0"/>
              </a:rPr>
              <a:t>C. Nombre de moyens opérationnels déclenchés par le SAS (aux horaires SAS c’est-à-dire hors horaires réglementaires de PDSA)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Ambulances privées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VSAV déclenchés par le SAS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SMUR</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algn="just"/>
            <a:r>
              <a:rPr lang="fr-FR" sz="1000">
                <a:effectLst/>
                <a:latin typeface="Segoe UI Light" panose="020B0502040204020203" pitchFamily="34" charset="0"/>
                <a:ea typeface="Calibri" panose="020F0502020204030204" pitchFamily="34" charset="0"/>
                <a:cs typeface="Segoe UI Light" panose="020B0502040204020203" pitchFamily="34" charset="0"/>
              </a:rPr>
              <a:t> </a:t>
            </a:r>
          </a:p>
          <a:p>
            <a:pPr marL="228600" algn="just"/>
            <a:r>
              <a:rPr lang="fr-FR" sz="1000" u="sng">
                <a:effectLst/>
                <a:latin typeface="Segoe UI Light" panose="020B0502040204020203" pitchFamily="34" charset="0"/>
                <a:ea typeface="Calibri" panose="020F0502020204030204" pitchFamily="34" charset="0"/>
                <a:cs typeface="Segoe UI Light" panose="020B0502040204020203" pitchFamily="34" charset="0"/>
              </a:rPr>
              <a:t>D. Nombre d'orientations prises par le SAS suite au déclenchement de moyens opérationnels (aux horaires SAS c’est-à-dire hors horaires réglementaires de PDSA) :</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Vers un établissement de santé (hors SU)</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Vers un service d'urgence</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Vers des soins de ville - filière SAS</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a:p>
            <a:pPr marL="342900" lvl="0" indent="-342900" algn="just">
              <a:buFont typeface="+mj-lt"/>
              <a:buAutoNum type="arabicParenR"/>
            </a:pPr>
            <a:r>
              <a:rPr lang="fr-FR" sz="10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Laissé sur place</a:t>
            </a:r>
            <a:endParaRPr lang="fr-FR" sz="100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3" name="Rectangle : avec coins arrondis en diagonale 22">
            <a:extLst>
              <a:ext uri="{FF2B5EF4-FFF2-40B4-BE49-F238E27FC236}">
                <a16:creationId xmlns:a16="http://schemas.microsoft.com/office/drawing/2014/main" id="{E662D95E-A717-4891-9DFE-D286A23F5062}"/>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
        <p:nvSpPr>
          <p:cNvPr id="20" name="ZoneTexte 19">
            <a:extLst>
              <a:ext uri="{FF2B5EF4-FFF2-40B4-BE49-F238E27FC236}">
                <a16:creationId xmlns:a16="http://schemas.microsoft.com/office/drawing/2014/main" id="{0CBB1997-60C4-4FCF-A0B6-48A885AF210E}"/>
              </a:ext>
            </a:extLst>
          </p:cNvPr>
          <p:cNvSpPr txBox="1"/>
          <p:nvPr/>
        </p:nvSpPr>
        <p:spPr>
          <a:xfrm>
            <a:off x="267974" y="1872698"/>
            <a:ext cx="6323745" cy="1015663"/>
          </a:xfrm>
          <a:prstGeom prst="rect">
            <a:avLst/>
          </a:prstGeom>
          <a:noFill/>
        </p:spPr>
        <p:txBody>
          <a:bodyPr wrap="square" rtlCol="0">
            <a:spAutoFit/>
          </a:bodyPr>
          <a:lstStyle/>
          <a:p>
            <a:pPr algn="just"/>
            <a:r>
              <a:rPr lang="fr-FR" sz="1200">
                <a:effectLst/>
                <a:latin typeface="Segoe UI Light" panose="020B0502040204020203" pitchFamily="34" charset="0"/>
                <a:ea typeface="Calibri" panose="020F0502020204030204" pitchFamily="34" charset="0"/>
                <a:cs typeface="Segoe UI Light" panose="020B0502040204020203" pitchFamily="34" charset="0"/>
              </a:rPr>
              <a:t>En cas de difficultés rencontrées dans le recueil des indicateurs d’activité, la DGOS propose de prioriser une liste resserrée d’indicateurs. Ces indicateurs priorisés sont mis en évidence en </a:t>
            </a:r>
            <a:r>
              <a:rPr lang="fr-FR" sz="1200" b="1">
                <a:solidFill>
                  <a:srgbClr val="2F5496"/>
                </a:solidFill>
                <a:effectLst/>
                <a:latin typeface="Segoe UI Light" panose="020B0502040204020203" pitchFamily="34" charset="0"/>
                <a:ea typeface="Calibri" panose="020F0502020204030204" pitchFamily="34" charset="0"/>
                <a:cs typeface="Segoe UI Light" panose="020B0502040204020203" pitchFamily="34" charset="0"/>
              </a:rPr>
              <a:t>bleu</a:t>
            </a:r>
            <a:r>
              <a:rPr lang="fr-FR" sz="1200">
                <a:latin typeface="Segoe UI Light" panose="020B0502040204020203" pitchFamily="34" charset="0"/>
                <a:ea typeface="Calibri" panose="020F0502020204030204" pitchFamily="34" charset="0"/>
                <a:cs typeface="Segoe UI Light" panose="020B0502040204020203" pitchFamily="34" charset="0"/>
              </a:rPr>
              <a:t> dans les listes présentées dans ce document. Les indicateurs de catégorie 1 et 2 sont analysés selon une granularité mensuelle, produits par trimestre de l'année civile. </a:t>
            </a:r>
          </a:p>
          <a:p>
            <a:pPr algn="just"/>
            <a:endParaRPr lang="fr-FR" sz="1200">
              <a:solidFill>
                <a:srgbClr val="FF0000"/>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29037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8756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73421"/>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OUTILS (3/3)</a:t>
            </a:r>
          </a:p>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Matrice de classification des indicateurs </a:t>
            </a:r>
            <a:r>
              <a:rPr lang="fr-FR" sz="1600" i="1">
                <a:solidFill>
                  <a:srgbClr val="5B9BD5"/>
                </a:solidFill>
                <a:latin typeface="Segoe UI Light" panose="020B0502040204020203" pitchFamily="34" charset="0"/>
                <a:cs typeface="Segoe UI Light" panose="020B0502040204020203" pitchFamily="34" charset="0"/>
              </a:rPr>
              <a:t>(pour la création d’indicateurs </a:t>
            </a:r>
            <a:r>
              <a:rPr lang="fr-FR" sz="1600">
                <a:solidFill>
                  <a:srgbClr val="5B9BD5"/>
                </a:solidFill>
                <a:latin typeface="Segoe UI Light" panose="020B0502040204020203" pitchFamily="34" charset="0"/>
                <a:cs typeface="Segoe UI Light" panose="020B0502040204020203" pitchFamily="34" charset="0"/>
              </a:rPr>
              <a:t>ad hoc</a:t>
            </a:r>
            <a:r>
              <a:rPr lang="fr-FR" sz="1600" i="1">
                <a:solidFill>
                  <a:srgbClr val="5B9BD5"/>
                </a:solidFill>
                <a:latin typeface="Segoe UI Light" panose="020B0502040204020203" pitchFamily="34" charset="0"/>
                <a:cs typeface="Segoe UI Light" panose="020B0502040204020203" pitchFamily="34" charset="0"/>
              </a:rPr>
              <a:t>)</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D273FCE5-F4EB-4F4C-B2A1-48D22F54E34A}"/>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8 : </a:t>
            </a:r>
            <a:r>
              <a:rPr lang="fr-FR" sz="1600" b="1">
                <a:solidFill>
                  <a:schemeClr val="tx1"/>
                </a:solidFill>
                <a:latin typeface="Segoe UI Light" panose="020B0502040204020203" pitchFamily="34" charset="0"/>
                <a:cs typeface="Segoe UI Light" panose="020B0502040204020203" pitchFamily="34" charset="0"/>
              </a:rPr>
              <a:t>Définir et suivre les indicateurs de pilotage</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31" name="Rectangle : coins arrondis 30">
            <a:extLst>
              <a:ext uri="{FF2B5EF4-FFF2-40B4-BE49-F238E27FC236}">
                <a16:creationId xmlns:a16="http://schemas.microsoft.com/office/drawing/2014/main" id="{97C6C851-8233-4E3D-A0CC-E4330274A935}"/>
              </a:ext>
            </a:extLst>
          </p:cNvPr>
          <p:cNvSpPr/>
          <p:nvPr/>
        </p:nvSpPr>
        <p:spPr>
          <a:xfrm rot="16200000">
            <a:off x="-600859" y="3234936"/>
            <a:ext cx="2348052" cy="360039"/>
          </a:xfrm>
          <a:prstGeom prst="roundRect">
            <a:avLst/>
          </a:prstGeom>
          <a:solidFill>
            <a:srgbClr val="FFFFFF"/>
          </a:solidFill>
          <a:ln w="12700" cap="sq" cmpd="sng" algn="ctr">
            <a:solidFill>
              <a:srgbClr val="C6C6C6">
                <a:lumMod val="90000"/>
              </a:srgbClr>
            </a:solidFill>
            <a:prstDash val="lg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050" b="0" i="1" u="none" strike="noStrike" kern="0" cap="none" spc="0" normalizeH="0" baseline="0" noProof="0">
                <a:ln>
                  <a:noFill/>
                </a:ln>
                <a:solidFill>
                  <a:srgbClr val="000000"/>
                </a:solidFill>
                <a:effectLst/>
                <a:uLnTx/>
                <a:uFillTx/>
                <a:latin typeface="Segoe UI Light" panose="020B0502040204020203" pitchFamily="34" charset="0"/>
                <a:ea typeface="Calibri" panose="020F0502020204030204" pitchFamily="34" charset="0"/>
                <a:cs typeface="Segoe UI Light" panose="020B0502040204020203" pitchFamily="34" charset="0"/>
              </a:rPr>
              <a:t>Pertinence ?</a:t>
            </a:r>
          </a:p>
        </p:txBody>
      </p:sp>
      <p:sp>
        <p:nvSpPr>
          <p:cNvPr id="32" name="Rectangle : coins arrondis 31">
            <a:extLst>
              <a:ext uri="{FF2B5EF4-FFF2-40B4-BE49-F238E27FC236}">
                <a16:creationId xmlns:a16="http://schemas.microsoft.com/office/drawing/2014/main" id="{B5700DBA-2573-4EED-9A47-A5B7D676DAB5}"/>
              </a:ext>
            </a:extLst>
          </p:cNvPr>
          <p:cNvSpPr/>
          <p:nvPr/>
        </p:nvSpPr>
        <p:spPr>
          <a:xfrm>
            <a:off x="1093803" y="4905227"/>
            <a:ext cx="4915968" cy="360039"/>
          </a:xfrm>
          <a:prstGeom prst="roundRect">
            <a:avLst/>
          </a:prstGeom>
          <a:solidFill>
            <a:srgbClr val="FFFFFF"/>
          </a:solidFill>
          <a:ln w="12700" cap="sq" cmpd="sng" algn="ctr">
            <a:solidFill>
              <a:srgbClr val="C6C6C6">
                <a:lumMod val="90000"/>
              </a:srgbClr>
            </a:solidFill>
            <a:prstDash val="lg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fr-FR" sz="1050" b="0" i="1" u="none" strike="noStrike" kern="0" cap="none" spc="0" normalizeH="0" baseline="0" noProof="0">
                <a:ln>
                  <a:noFill/>
                </a:ln>
                <a:solidFill>
                  <a:srgbClr val="000000"/>
                </a:solidFill>
                <a:effectLst/>
                <a:uLnTx/>
                <a:uFillTx/>
                <a:latin typeface="Segoe UI Light" panose="020B0502040204020203" pitchFamily="34" charset="0"/>
                <a:ea typeface="Calibri" panose="020F0502020204030204" pitchFamily="34" charset="0"/>
                <a:cs typeface="Segoe UI Light" panose="020B0502040204020203" pitchFamily="34" charset="0"/>
              </a:rPr>
              <a:t>Facilité ?</a:t>
            </a:r>
          </a:p>
        </p:txBody>
      </p:sp>
      <p:sp>
        <p:nvSpPr>
          <p:cNvPr id="33" name="Flèche : haut 32">
            <a:extLst>
              <a:ext uri="{FF2B5EF4-FFF2-40B4-BE49-F238E27FC236}">
                <a16:creationId xmlns:a16="http://schemas.microsoft.com/office/drawing/2014/main" id="{0CE729C1-BD9D-4D98-9C37-2B0B5F0BB6E4}"/>
              </a:ext>
            </a:extLst>
          </p:cNvPr>
          <p:cNvSpPr/>
          <p:nvPr/>
        </p:nvSpPr>
        <p:spPr>
          <a:xfrm>
            <a:off x="609171" y="2024907"/>
            <a:ext cx="484632" cy="2564076"/>
          </a:xfrm>
          <a:prstGeom prst="upArrow">
            <a:avLst/>
          </a:prstGeom>
          <a:solidFill>
            <a:srgbClr val="023761"/>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4" name="Flèche : droite 33">
            <a:extLst>
              <a:ext uri="{FF2B5EF4-FFF2-40B4-BE49-F238E27FC236}">
                <a16:creationId xmlns:a16="http://schemas.microsoft.com/office/drawing/2014/main" id="{D3A08E16-72E4-44BA-85A3-10433E8080E2}"/>
              </a:ext>
            </a:extLst>
          </p:cNvPr>
          <p:cNvSpPr/>
          <p:nvPr/>
        </p:nvSpPr>
        <p:spPr>
          <a:xfrm>
            <a:off x="1093803" y="4594242"/>
            <a:ext cx="5126617" cy="484632"/>
          </a:xfrm>
          <a:prstGeom prst="rightArrow">
            <a:avLst/>
          </a:prstGeom>
          <a:solidFill>
            <a:srgbClr val="2E84E0"/>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5" name="Signe Plus 34">
            <a:extLst>
              <a:ext uri="{FF2B5EF4-FFF2-40B4-BE49-F238E27FC236}">
                <a16:creationId xmlns:a16="http://schemas.microsoft.com/office/drawing/2014/main" id="{CFA3A7B3-14D9-4027-9BC6-C37E6C69F5CD}"/>
              </a:ext>
            </a:extLst>
          </p:cNvPr>
          <p:cNvSpPr/>
          <p:nvPr/>
        </p:nvSpPr>
        <p:spPr>
          <a:xfrm>
            <a:off x="483167" y="2296082"/>
            <a:ext cx="180000" cy="180000"/>
          </a:xfrm>
          <a:prstGeom prst="mathPlus">
            <a:avLst/>
          </a:prstGeom>
          <a:solidFill>
            <a:srgbClr val="023761"/>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6" name="Signe Moins 35">
            <a:extLst>
              <a:ext uri="{FF2B5EF4-FFF2-40B4-BE49-F238E27FC236}">
                <a16:creationId xmlns:a16="http://schemas.microsoft.com/office/drawing/2014/main" id="{571D380A-8197-48D7-95CF-B50D6F353CEC}"/>
              </a:ext>
            </a:extLst>
          </p:cNvPr>
          <p:cNvSpPr/>
          <p:nvPr/>
        </p:nvSpPr>
        <p:spPr>
          <a:xfrm rot="16200000">
            <a:off x="483167" y="4346018"/>
            <a:ext cx="180000" cy="180000"/>
          </a:xfrm>
          <a:prstGeom prst="mathMinus">
            <a:avLst/>
          </a:prstGeom>
          <a:solidFill>
            <a:srgbClr val="023761"/>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8" name="Signe Plus 37">
            <a:extLst>
              <a:ext uri="{FF2B5EF4-FFF2-40B4-BE49-F238E27FC236}">
                <a16:creationId xmlns:a16="http://schemas.microsoft.com/office/drawing/2014/main" id="{AF989221-60F6-4ABA-87E6-F1D7C5B5ABE1}"/>
              </a:ext>
            </a:extLst>
          </p:cNvPr>
          <p:cNvSpPr/>
          <p:nvPr/>
        </p:nvSpPr>
        <p:spPr>
          <a:xfrm>
            <a:off x="5721739" y="5031666"/>
            <a:ext cx="180000" cy="180000"/>
          </a:xfrm>
          <a:prstGeom prst="mathPlus">
            <a:avLst/>
          </a:prstGeom>
          <a:solidFill>
            <a:srgbClr val="2E84E0"/>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39" name="Signe Moins 38">
            <a:extLst>
              <a:ext uri="{FF2B5EF4-FFF2-40B4-BE49-F238E27FC236}">
                <a16:creationId xmlns:a16="http://schemas.microsoft.com/office/drawing/2014/main" id="{C1159267-74C3-4C80-BBC0-2A3F95627FD4}"/>
              </a:ext>
            </a:extLst>
          </p:cNvPr>
          <p:cNvSpPr/>
          <p:nvPr/>
        </p:nvSpPr>
        <p:spPr>
          <a:xfrm>
            <a:off x="1185235" y="5031666"/>
            <a:ext cx="180000" cy="180000"/>
          </a:xfrm>
          <a:prstGeom prst="mathMinus">
            <a:avLst/>
          </a:prstGeom>
          <a:solidFill>
            <a:srgbClr val="2E84E0"/>
          </a:solidFill>
          <a:ln w="12700" cap="sq"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cxnSp>
        <p:nvCxnSpPr>
          <p:cNvPr id="40" name="Connecteur droit 39">
            <a:extLst>
              <a:ext uri="{FF2B5EF4-FFF2-40B4-BE49-F238E27FC236}">
                <a16:creationId xmlns:a16="http://schemas.microsoft.com/office/drawing/2014/main" id="{8393DE81-2227-42FE-9D93-6E5D98F75A2D}"/>
              </a:ext>
            </a:extLst>
          </p:cNvPr>
          <p:cNvCxnSpPr>
            <a:cxnSpLocks/>
          </p:cNvCxnSpPr>
          <p:nvPr/>
        </p:nvCxnSpPr>
        <p:spPr>
          <a:xfrm>
            <a:off x="651720" y="5927670"/>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41" name="Text Placeholder 7">
            <a:extLst>
              <a:ext uri="{FF2B5EF4-FFF2-40B4-BE49-F238E27FC236}">
                <a16:creationId xmlns:a16="http://schemas.microsoft.com/office/drawing/2014/main" id="{D6B8E80C-2CF7-4F3B-9BF1-7C297A8BBD7B}"/>
              </a:ext>
            </a:extLst>
          </p:cNvPr>
          <p:cNvSpPr txBox="1">
            <a:spLocks/>
          </p:cNvSpPr>
          <p:nvPr/>
        </p:nvSpPr>
        <p:spPr>
          <a:xfrm>
            <a:off x="558544" y="5479723"/>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5B9BD5"/>
                </a:solidFill>
                <a:latin typeface="Segoe UI Light" panose="020B0502040204020203" pitchFamily="34" charset="0"/>
                <a:cs typeface="Segoe UI Light" panose="020B0502040204020203" pitchFamily="34" charset="0"/>
              </a:rPr>
              <a:t>Critères de définition d’un indicateur</a:t>
            </a:r>
          </a:p>
        </p:txBody>
      </p:sp>
      <p:sp>
        <p:nvSpPr>
          <p:cNvPr id="42" name="Rectangle 41">
            <a:extLst>
              <a:ext uri="{FF2B5EF4-FFF2-40B4-BE49-F238E27FC236}">
                <a16:creationId xmlns:a16="http://schemas.microsoft.com/office/drawing/2014/main" id="{3A7EF6FB-B0D6-436E-8F53-72F91C344790}"/>
              </a:ext>
            </a:extLst>
          </p:cNvPr>
          <p:cNvSpPr/>
          <p:nvPr/>
        </p:nvSpPr>
        <p:spPr>
          <a:xfrm>
            <a:off x="1511300" y="6080311"/>
            <a:ext cx="1777999" cy="53668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cohérent avec les objectifs</a:t>
            </a:r>
          </a:p>
        </p:txBody>
      </p:sp>
      <p:sp>
        <p:nvSpPr>
          <p:cNvPr id="45" name="Rectangle 44">
            <a:extLst>
              <a:ext uri="{FF2B5EF4-FFF2-40B4-BE49-F238E27FC236}">
                <a16:creationId xmlns:a16="http://schemas.microsoft.com/office/drawing/2014/main" id="{0F7F733A-AF57-498F-A3ED-B5104FC525F9}"/>
              </a:ext>
            </a:extLst>
          </p:cNvPr>
          <p:cNvSpPr/>
          <p:nvPr/>
        </p:nvSpPr>
        <p:spPr>
          <a:xfrm>
            <a:off x="1511300" y="6697076"/>
            <a:ext cx="1777999" cy="53668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Quantifier les impacts</a:t>
            </a:r>
          </a:p>
        </p:txBody>
      </p:sp>
      <p:sp>
        <p:nvSpPr>
          <p:cNvPr id="46" name="Rectangle 45">
            <a:extLst>
              <a:ext uri="{FF2B5EF4-FFF2-40B4-BE49-F238E27FC236}">
                <a16:creationId xmlns:a16="http://schemas.microsoft.com/office/drawing/2014/main" id="{B5DDBBB3-1FB6-4F81-BC41-8A0948F77688}"/>
              </a:ext>
            </a:extLst>
          </p:cNvPr>
          <p:cNvSpPr/>
          <p:nvPr/>
        </p:nvSpPr>
        <p:spPr>
          <a:xfrm>
            <a:off x="1511300" y="7313841"/>
            <a:ext cx="1777999" cy="53668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raisonnablement mesurable</a:t>
            </a:r>
          </a:p>
        </p:txBody>
      </p:sp>
      <p:sp>
        <p:nvSpPr>
          <p:cNvPr id="47" name="Rectangle 46">
            <a:extLst>
              <a:ext uri="{FF2B5EF4-FFF2-40B4-BE49-F238E27FC236}">
                <a16:creationId xmlns:a16="http://schemas.microsoft.com/office/drawing/2014/main" id="{DD073691-95B3-4230-A812-89BBB9ED2D4E}"/>
              </a:ext>
            </a:extLst>
          </p:cNvPr>
          <p:cNvSpPr/>
          <p:nvPr/>
        </p:nvSpPr>
        <p:spPr>
          <a:xfrm>
            <a:off x="1511300" y="7930606"/>
            <a:ext cx="1777999" cy="53668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déployable à court terme</a:t>
            </a:r>
          </a:p>
        </p:txBody>
      </p:sp>
      <p:sp>
        <p:nvSpPr>
          <p:cNvPr id="48" name="Rectangle 47">
            <a:extLst>
              <a:ext uri="{FF2B5EF4-FFF2-40B4-BE49-F238E27FC236}">
                <a16:creationId xmlns:a16="http://schemas.microsoft.com/office/drawing/2014/main" id="{16571F3B-2727-454D-99DA-C402379341F9}"/>
              </a:ext>
            </a:extLst>
          </p:cNvPr>
          <p:cNvSpPr/>
          <p:nvPr/>
        </p:nvSpPr>
        <p:spPr>
          <a:xfrm>
            <a:off x="1511300" y="8552122"/>
            <a:ext cx="1777999" cy="536681"/>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fiable et reproductible</a:t>
            </a:r>
          </a:p>
        </p:txBody>
      </p:sp>
      <p:sp>
        <p:nvSpPr>
          <p:cNvPr id="13" name="Rectangle : coins arrondis 12">
            <a:extLst>
              <a:ext uri="{FF2B5EF4-FFF2-40B4-BE49-F238E27FC236}">
                <a16:creationId xmlns:a16="http://schemas.microsoft.com/office/drawing/2014/main" id="{E51A54A9-13A0-4CDB-91D2-66B11167AFC2}"/>
              </a:ext>
            </a:extLst>
          </p:cNvPr>
          <p:cNvSpPr/>
          <p:nvPr/>
        </p:nvSpPr>
        <p:spPr>
          <a:xfrm>
            <a:off x="226560" y="7083229"/>
            <a:ext cx="1138675" cy="997904"/>
          </a:xfrm>
          <a:prstGeom prst="roundRect">
            <a:avLst/>
          </a:prstGeom>
          <a:solidFill>
            <a:srgbClr val="2E84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Segoe UI Light" panose="020B0502040204020203" pitchFamily="34" charset="0"/>
                <a:cs typeface="Segoe UI Light" panose="020B0502040204020203" pitchFamily="34" charset="0"/>
              </a:rPr>
              <a:t>Un indicateur </a:t>
            </a:r>
            <a:r>
              <a:rPr lang="fr-FR" sz="1400" b="1">
                <a:latin typeface="Segoe UI Light" panose="020B0502040204020203" pitchFamily="34" charset="0"/>
                <a:cs typeface="Segoe UI Light" panose="020B0502040204020203" pitchFamily="34" charset="0"/>
              </a:rPr>
              <a:t>doit</a:t>
            </a:r>
          </a:p>
        </p:txBody>
      </p:sp>
      <p:sp>
        <p:nvSpPr>
          <p:cNvPr id="50" name="Rectangle 49">
            <a:extLst>
              <a:ext uri="{FF2B5EF4-FFF2-40B4-BE49-F238E27FC236}">
                <a16:creationId xmlns:a16="http://schemas.microsoft.com/office/drawing/2014/main" id="{A50A9C53-E414-4FB6-A0EC-0B47323AD70A}"/>
              </a:ext>
            </a:extLst>
          </p:cNvPr>
          <p:cNvSpPr/>
          <p:nvPr/>
        </p:nvSpPr>
        <p:spPr>
          <a:xfrm>
            <a:off x="4813721" y="6356737"/>
            <a:ext cx="1777999" cy="5366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Avoir trop de paramètres</a:t>
            </a:r>
          </a:p>
        </p:txBody>
      </p:sp>
      <p:sp>
        <p:nvSpPr>
          <p:cNvPr id="51" name="Rectangle 50">
            <a:extLst>
              <a:ext uri="{FF2B5EF4-FFF2-40B4-BE49-F238E27FC236}">
                <a16:creationId xmlns:a16="http://schemas.microsoft.com/office/drawing/2014/main" id="{745B6EB6-7039-44BB-BA2E-1EA7968F4A9C}"/>
              </a:ext>
            </a:extLst>
          </p:cNvPr>
          <p:cNvSpPr/>
          <p:nvPr/>
        </p:nvSpPr>
        <p:spPr>
          <a:xfrm>
            <a:off x="4813721" y="6973502"/>
            <a:ext cx="1777999" cy="5366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Dépendre de multiples sources</a:t>
            </a:r>
          </a:p>
        </p:txBody>
      </p:sp>
      <p:sp>
        <p:nvSpPr>
          <p:cNvPr id="52" name="Rectangle 51">
            <a:extLst>
              <a:ext uri="{FF2B5EF4-FFF2-40B4-BE49-F238E27FC236}">
                <a16:creationId xmlns:a16="http://schemas.microsoft.com/office/drawing/2014/main" id="{1157E78B-3C0A-4437-84CE-7B8EF0F4B141}"/>
              </a:ext>
            </a:extLst>
          </p:cNvPr>
          <p:cNvSpPr/>
          <p:nvPr/>
        </p:nvSpPr>
        <p:spPr>
          <a:xfrm>
            <a:off x="4813721" y="7590267"/>
            <a:ext cx="1777999" cy="5366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défini par une seule personne</a:t>
            </a:r>
          </a:p>
        </p:txBody>
      </p:sp>
      <p:sp>
        <p:nvSpPr>
          <p:cNvPr id="53" name="Rectangle 52">
            <a:extLst>
              <a:ext uri="{FF2B5EF4-FFF2-40B4-BE49-F238E27FC236}">
                <a16:creationId xmlns:a16="http://schemas.microsoft.com/office/drawing/2014/main" id="{269CE467-A692-448E-8FCF-5F268C5FCF36}"/>
              </a:ext>
            </a:extLst>
          </p:cNvPr>
          <p:cNvSpPr/>
          <p:nvPr/>
        </p:nvSpPr>
        <p:spPr>
          <a:xfrm>
            <a:off x="4813721" y="8207032"/>
            <a:ext cx="1777999" cy="5366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Light" panose="020B0502040204020203" pitchFamily="34" charset="0"/>
                <a:cs typeface="Segoe UI Light" panose="020B0502040204020203" pitchFamily="34" charset="0"/>
              </a:rPr>
              <a:t>Être vu comme négatif par les équipes</a:t>
            </a:r>
          </a:p>
        </p:txBody>
      </p:sp>
      <p:sp>
        <p:nvSpPr>
          <p:cNvPr id="56" name="Rectangle : coins arrondis 55">
            <a:extLst>
              <a:ext uri="{FF2B5EF4-FFF2-40B4-BE49-F238E27FC236}">
                <a16:creationId xmlns:a16="http://schemas.microsoft.com/office/drawing/2014/main" id="{E5345F45-1A05-418C-BF10-C7C1F41035DD}"/>
              </a:ext>
            </a:extLst>
          </p:cNvPr>
          <p:cNvSpPr/>
          <p:nvPr/>
        </p:nvSpPr>
        <p:spPr>
          <a:xfrm>
            <a:off x="3567561" y="7083229"/>
            <a:ext cx="1138675" cy="99790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latin typeface="Segoe UI Light" panose="020B0502040204020203" pitchFamily="34" charset="0"/>
                <a:cs typeface="Segoe UI Light" panose="020B0502040204020203" pitchFamily="34" charset="0"/>
              </a:rPr>
              <a:t>Un indicateur </a:t>
            </a:r>
            <a:r>
              <a:rPr lang="fr-FR" sz="1400" b="1">
                <a:latin typeface="Segoe UI Light" panose="020B0502040204020203" pitchFamily="34" charset="0"/>
                <a:cs typeface="Segoe UI Light" panose="020B0502040204020203" pitchFamily="34" charset="0"/>
              </a:rPr>
              <a:t>ne doit pas</a:t>
            </a:r>
          </a:p>
        </p:txBody>
      </p:sp>
      <p:sp>
        <p:nvSpPr>
          <p:cNvPr id="44" name="Rectangle : avec coins arrondis en diagonale 43">
            <a:extLst>
              <a:ext uri="{FF2B5EF4-FFF2-40B4-BE49-F238E27FC236}">
                <a16:creationId xmlns:a16="http://schemas.microsoft.com/office/drawing/2014/main" id="{D3587DAB-7AAD-48C0-AA9F-9E881F1516EF}"/>
              </a:ext>
            </a:extLst>
          </p:cNvPr>
          <p:cNvSpPr/>
          <p:nvPr/>
        </p:nvSpPr>
        <p:spPr>
          <a:xfrm rot="10800000" flipV="1">
            <a:off x="3564212" y="558201"/>
            <a:ext cx="3172588" cy="220415"/>
          </a:xfrm>
          <a:prstGeom prst="round2DiagRect">
            <a:avLst>
              <a:gd name="adj1" fmla="val 0"/>
              <a:gd name="adj2" fmla="val 50000"/>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B4B000"/>
                </a:solidFill>
                <a:latin typeface="Segoe UI Light" panose="020B0502040204020203" pitchFamily="34" charset="0"/>
                <a:cs typeface="Segoe UI Light" panose="020B0502040204020203" pitchFamily="34" charset="0"/>
              </a:rPr>
              <a:t>Gouvernance et statuts juridiques</a:t>
            </a:r>
          </a:p>
        </p:txBody>
      </p:sp>
    </p:spTree>
    <p:extLst>
      <p:ext uri="{BB962C8B-B14F-4D97-AF65-F5344CB8AC3E}">
        <p14:creationId xmlns:p14="http://schemas.microsoft.com/office/powerpoint/2010/main" val="4003605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lvl="0" algn="ctr"/>
            <a:r>
              <a:rPr lang="fr-FR" b="1">
                <a:solidFill>
                  <a:srgbClr val="FFFFFF"/>
                </a:solidFill>
                <a:latin typeface="Segoe UI Light" panose="020B0502040204020203" pitchFamily="34" charset="0"/>
                <a:cs typeface="Segoe UI Light" panose="020B0502040204020203" pitchFamily="34" charset="0"/>
              </a:rPr>
              <a:t>4. Fiches actions</a:t>
            </a:r>
            <a:endParaRPr lang="fr-FR" b="1">
              <a:solidFill>
                <a:srgbClr val="758CC6">
                  <a:lumMod val="60000"/>
                  <a:lumOff val="40000"/>
                </a:srgb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pPr lvl="0"/>
            <a:r>
              <a:rPr lang="fr-FR" sz="1600" b="1">
                <a:solidFill>
                  <a:srgbClr val="174BA3"/>
                </a:solidFill>
                <a:latin typeface="Segoe UI Light" panose="020B0502040204020203" pitchFamily="34" charset="0"/>
                <a:cs typeface="Segoe UI Light" panose="020B0502040204020203" pitchFamily="34" charset="0"/>
              </a:rPr>
              <a:t>Fiche # 9 : </a:t>
            </a:r>
            <a:r>
              <a:rPr lang="fr-FR" sz="1600" b="1">
                <a:solidFill>
                  <a:srgbClr val="383934"/>
                </a:solidFill>
                <a:latin typeface="Segoe UI Light" panose="020B0502040204020203" pitchFamily="34" charset="0"/>
                <a:cs typeface="Segoe UI Light" panose="020B0502040204020203" pitchFamily="34" charset="0"/>
              </a:rPr>
              <a:t>Mettre en place la régulation médicale téléphonique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20156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07992" y="3609503"/>
            <a:ext cx="6053098" cy="3416320"/>
          </a:xfrm>
          <a:prstGeom prst="rect">
            <a:avLst/>
          </a:prstGeom>
          <a:noFill/>
        </p:spPr>
        <p:txBody>
          <a:bodyPr wrap="square" rtlCol="0">
            <a:spAutoFit/>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S’appuyer si possible sur la plateforme de régulation médicale téléphonique du SAMU sur le territoire (pas de financement de nouvelles plateformes) et un numéro disposant de toutes les fonctionnalités d’un numéro d’urgence </a:t>
            </a:r>
            <a:r>
              <a:rPr kumimoji="0" lang="fr-FR" sz="1200" b="0" i="0" u="none" strike="noStrike" kern="1200" cap="none" spc="0" normalizeH="0" baseline="0" noProof="0" dirty="0">
                <a:ln>
                  <a:noFill/>
                </a:ln>
                <a:effectLst/>
                <a:uLnTx/>
                <a:uFillTx/>
                <a:latin typeface="Segoe UI Light" panose="020B0502040204020203" pitchFamily="34" charset="0"/>
                <a:ea typeface="+mn-ea"/>
                <a:cs typeface="Segoe UI Light" panose="020B0502040204020203" pitchFamily="34" charset="0"/>
              </a:rPr>
              <a:t>au sens télécom du terme </a:t>
            </a: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(obligation d’acheminement pour les opérateurs, gratuité pour l’appelant, démasquage et géolocalisation de l’appelant)</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Mettre en place des infrastructures de régulation médicale in situ et si besoin hors site proposant des fonctionnalités identiques ou analogues et garantissant une même qualité de traitement des appels</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Utiliser des outils de supervision pour analyser la montée en charge des infrastructures et anticiper leur adaptation</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Utiliser des outils de mesure concernant les appels pour disposer de </a:t>
            </a:r>
            <a:r>
              <a:rPr kumimoji="0" lang="fr-FR" sz="1200" b="0" i="0" u="none" strike="noStrike" kern="1200" cap="none" spc="0" normalizeH="0" baseline="0" noProof="0" dirty="0" err="1">
                <a:ln>
                  <a:noFill/>
                </a:ln>
                <a:solidFill>
                  <a:srgbClr val="383934"/>
                </a:solidFill>
                <a:effectLst/>
                <a:uLnTx/>
                <a:uFillTx/>
                <a:latin typeface="Segoe UI Light" panose="020B0502040204020203" pitchFamily="34" charset="0"/>
                <a:ea typeface="+mn-ea"/>
                <a:cs typeface="Segoe UI Light" panose="020B0502040204020203" pitchFamily="34" charset="0"/>
              </a:rPr>
              <a:t>reporting</a:t>
            </a: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 sur la qualité de service (nombre d’appels entrants, taux de réponse, qualité de service etc.)</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Respecter les recommandations des sociétés savantes de termes de qualité (par exemple, les recommandations livrées par le guide méthodologique de la </a:t>
            </a: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hlinkClick r:id="rId7"/>
              </a:rPr>
              <a:t>HAS « SAMU : améliorer la qualité et la sécurité des soins » validé en octobre 2020</a:t>
            </a:r>
            <a:endPar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rPr>
              <a:t>Respecter les recommandations relatives aux « antennes de régulation médicale » </a:t>
            </a:r>
            <a:r>
              <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hlinkClick r:id="rId8"/>
              </a:rPr>
              <a:t>(HAS « Modalités de prise en charge d’un appel de demande de soins non programmés dans le cadre de la régulation médicale » 2011, page 24)</a:t>
            </a:r>
            <a:endParaRPr kumimoji="0" lang="fr-FR" sz="1200" b="0" i="0" u="none" strike="noStrike" kern="1200" cap="none" spc="0" normalizeH="0" baseline="0" noProof="0" dirty="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422890"/>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2060"/>
                </a:solidFill>
                <a:effectLst/>
                <a:uLnTx/>
                <a:uFillTx/>
                <a:latin typeface="Segoe UI Light" panose="020B0502040204020203" pitchFamily="34" charset="0"/>
                <a:ea typeface="+mn-ea"/>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710414"/>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2060"/>
                </a:solidFill>
                <a:effectLst/>
                <a:uLnTx/>
                <a:uFillTx/>
                <a:latin typeface="Segoe UI Light" panose="020B0502040204020203" pitchFamily="34" charset="0"/>
                <a:ea typeface="+mn-ea"/>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079300"/>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2060"/>
                </a:solidFill>
                <a:effectLst/>
                <a:uLnTx/>
                <a:uFillTx/>
                <a:latin typeface="Segoe UI Light" panose="020B0502040204020203" pitchFamily="34" charset="0"/>
                <a:ea typeface="+mn-ea"/>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4" y="1912118"/>
            <a:ext cx="4681476" cy="1458861"/>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Mettre en place un niveau N1 de décroché compatible avec les recommandations internationales</a:t>
            </a:r>
            <a:r>
              <a:rPr kumimoji="0" lang="fr-FR" sz="12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a:t>
            </a: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 des centres d’appels d’urgence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Mettre en place une régulation médicale téléphonique urgentiste et généraliste en capacité de gérer le SAS sur le territoire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Si une régulation médicale téléphonique des médecins généralistes à distance est prévue, mettre en place les conditions pour qu’elle réponde aux exigences de sécurité et de qualité</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965700" y="1710414"/>
            <a:ext cx="1646152" cy="1574652"/>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marR="0" lvl="0" indent="0" algn="just" defTabSz="990601" rtl="0" eaLnBrk="1" fontAlgn="auto" latinLnBrk="0" hangingPunct="1">
              <a:lnSpc>
                <a:spcPct val="100000"/>
              </a:lnSpc>
              <a:spcBef>
                <a:spcPts val="975"/>
              </a:spcBef>
              <a:spcAft>
                <a:spcPts val="0"/>
              </a:spcAft>
              <a:buClr>
                <a:srgbClr val="B20E10"/>
              </a:buClr>
              <a:buSzTx/>
              <a:buFont typeface="Arial" panose="020B0604020202020204" pitchFamily="34" charset="0"/>
              <a:buNone/>
              <a:tabLst/>
              <a:defRPr/>
            </a:pPr>
            <a:endParaRPr kumimoji="0" lang="fr-FR" sz="1200" b="0" i="0" u="none" strike="noStrike" kern="800" cap="none" spc="-11"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5012265" y="1789231"/>
            <a:ext cx="1550358" cy="1448357"/>
            <a:chOff x="4937178" y="1985203"/>
            <a:chExt cx="1642380" cy="1097679"/>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937178" y="2174742"/>
              <a:ext cx="1642380" cy="908140"/>
            </a:xfrm>
            <a:prstGeom prst="rect">
              <a:avLst/>
            </a:prstGeom>
            <a:solidFill>
              <a:schemeClr val="bg1"/>
            </a:solidFill>
          </p:spPr>
          <p:txBody>
            <a:bodyPr vert="horz" lIns="72000" tIns="72000" rIns="72000" bIns="72000" rtlCol="0">
              <a:normAutofit lnSpcReduction="10000"/>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marR="0" lvl="1" indent="-185738" algn="l" defTabSz="990601" rtl="0" eaLnBrk="1" fontAlgn="auto" latinLnBrk="0" hangingPunct="1">
                <a:lnSpc>
                  <a:spcPct val="100000"/>
                </a:lnSpc>
                <a:spcBef>
                  <a:spcPts val="600"/>
                </a:spcBef>
                <a:spcAft>
                  <a:spcPts val="600"/>
                </a:spcAft>
                <a:buClr>
                  <a:srgbClr val="383934"/>
                </a:buClr>
                <a:buSzTx/>
                <a:buFont typeface="Arial" panose="020B0604020202020204" pitchFamily="34" charset="0"/>
                <a:buChar char="•"/>
                <a:tabLst/>
                <a:defRPr/>
              </a:pPr>
              <a:r>
                <a:rPr kumimoji="0" lang="fr-FR" sz="1200" b="0" i="0" u="none" strike="noStrike" kern="8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Un système téléphonique opérant et prêt à gérer les appels liés à la mise en place du SAS</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937178" y="1985203"/>
              <a:ext cx="1642380"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2060"/>
                  </a:solidFill>
                  <a:effectLst/>
                  <a:uLnTx/>
                  <a:uFillTx/>
                  <a:latin typeface="Segoe UI Light" panose="020B0502040204020203" pitchFamily="34" charset="0"/>
                  <a:ea typeface="+mn-ea"/>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079300"/>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633039" rtl="0" eaLnBrk="1" fontAlgn="auto" latinLnBrk="0" hangingPunct="1">
              <a:lnSpc>
                <a:spcPct val="80000"/>
              </a:lnSpc>
              <a:spcBef>
                <a:spcPts val="415"/>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2060"/>
                </a:solidFill>
                <a:effectLst/>
                <a:uLnTx/>
                <a:uFillTx/>
                <a:latin typeface="Segoe UI Light" panose="020B0502040204020203" pitchFamily="34" charset="0"/>
                <a:ea typeface="+mn-ea"/>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7260358"/>
            <a:ext cx="2988268" cy="1458861"/>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DSI de l’établissement siège du SAMU</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Administrateurs/opérateurs actuels de la (des) plateforme(s) téléphonique(s) de régulation médicale locale(s)</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Acteurs impliqués pour la régulation médicale des filières d’AMU et de médecine générale</a:t>
            </a: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7260358"/>
            <a:ext cx="3279988" cy="1052596"/>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Prise de contact avec les plateformes de régulation médicale locales</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Prise de contact avec les médecins libéraux souhaitant participer à la régulation médicale</a:t>
            </a: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6840" y="1641439"/>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7490" y="7054151"/>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7054151"/>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224" y="3303486"/>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16931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174BA3"/>
                </a:solidFill>
                <a:effectLst/>
                <a:uLnTx/>
                <a:uFillTx/>
                <a:latin typeface="Segoe UI Light" panose="020B0502040204020203" pitchFamily="34" charset="0"/>
                <a:ea typeface="+mn-ea"/>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174BA3"/>
                </a:solidFill>
                <a:effectLst/>
                <a:uLnTx/>
                <a:uFillTx/>
                <a:latin typeface="Segoe UI Light" panose="020B0502040204020203" pitchFamily="34" charset="0"/>
                <a:ea typeface="+mn-ea"/>
                <a:cs typeface="Segoe UI Light" panose="020B0502040204020203" pitchFamily="34" charset="0"/>
              </a:rPr>
              <a:t>Mettre en place la régulation médicale téléphonique du SAS sur le territoire</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636982"/>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4" name="Rectangle : avec coins arrondis en diagonale 3">
            <a:extLst>
              <a:ext uri="{FF2B5EF4-FFF2-40B4-BE49-F238E27FC236}">
                <a16:creationId xmlns:a16="http://schemas.microsoft.com/office/drawing/2014/main" id="{32DBA9A1-72F3-4FF7-98B2-03F5942B8B6B}"/>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7D3F93"/>
                </a:solidFill>
                <a:effectLst/>
                <a:uLnTx/>
                <a:uFillTx/>
                <a:latin typeface="Segoe UI Light" panose="020B0502040204020203" pitchFamily="34" charset="0"/>
                <a:ea typeface="+mn-ea"/>
                <a:cs typeface="Segoe UI Light" panose="020B0502040204020203" pitchFamily="34" charset="0"/>
              </a:rPr>
              <a:t>Outils techniques</a:t>
            </a:r>
          </a:p>
        </p:txBody>
      </p:sp>
      <p:sp>
        <p:nvSpPr>
          <p:cNvPr id="27" name="ZoneTexte 26">
            <a:extLst>
              <a:ext uri="{FF2B5EF4-FFF2-40B4-BE49-F238E27FC236}">
                <a16:creationId xmlns:a16="http://schemas.microsoft.com/office/drawing/2014/main" id="{EC2310BC-90D6-4AE0-DD91-702819013037}"/>
              </a:ext>
            </a:extLst>
          </p:cNvPr>
          <p:cNvSpPr txBox="1"/>
          <p:nvPr/>
        </p:nvSpPr>
        <p:spPr>
          <a:xfrm>
            <a:off x="306839" y="8700975"/>
            <a:ext cx="6339241"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*Au delà de la littérature internationale dédiée au sujet, il est possible de citer les recommandations de L’EENA (European Emergency Number Association) qui produit des recommandations sur les KPI des centres d’appels d’urgence, ou encore, aux USA, la NENA (National Emergency Number Association), chargé d’établir les normes de temps de réponse du 911</a:t>
            </a:r>
          </a:p>
        </p:txBody>
      </p:sp>
    </p:spTree>
    <p:extLst>
      <p:ext uri="{BB962C8B-B14F-4D97-AF65-F5344CB8AC3E}">
        <p14:creationId xmlns:p14="http://schemas.microsoft.com/office/powerpoint/2010/main" val="29323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èche : chevron 23">
            <a:extLst>
              <a:ext uri="{FF2B5EF4-FFF2-40B4-BE49-F238E27FC236}">
                <a16:creationId xmlns:a16="http://schemas.microsoft.com/office/drawing/2014/main" id="{506A4F08-9E51-4E57-BFBE-7DC052A9DB48}"/>
              </a:ext>
            </a:extLst>
          </p:cNvPr>
          <p:cNvSpPr/>
          <p:nvPr/>
        </p:nvSpPr>
        <p:spPr>
          <a:xfrm>
            <a:off x="558545" y="1949342"/>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7CA8"/>
                </a:solidFill>
                <a:effectLst/>
                <a:uLnTx/>
                <a:uFillTx/>
                <a:latin typeface="Segoe UI Light" panose="020B0502040204020203" pitchFamily="34" charset="0"/>
                <a:ea typeface="+mn-ea"/>
                <a:cs typeface="Segoe UI Light" panose="020B0502040204020203" pitchFamily="34" charset="0"/>
              </a:rPr>
              <a:t>Choisir le numéro d’appel</a:t>
            </a:r>
            <a:r>
              <a:rPr kumimoji="0" lang="fr-FR" sz="1400" b="1" i="0" u="none" strike="noStrike" kern="1200" cap="none" spc="0" normalizeH="0" baseline="0" noProof="0">
                <a:ln>
                  <a:noFill/>
                </a:ln>
                <a:solidFill>
                  <a:srgbClr val="FF0000"/>
                </a:solidFill>
                <a:effectLst/>
                <a:uLnTx/>
                <a:uFillTx/>
                <a:latin typeface="Segoe UI Light" panose="020B0502040204020203" pitchFamily="34" charset="0"/>
                <a:ea typeface="+mn-ea"/>
                <a:cs typeface="Segoe UI Light" panose="020B0502040204020203" pitchFamily="34" charset="0"/>
              </a:rPr>
              <a:t> </a:t>
            </a:r>
            <a:r>
              <a:rPr kumimoji="0" lang="fr-FR" sz="1400" b="1" i="0" u="none" strike="noStrike" kern="1200" cap="none" spc="0" normalizeH="0" baseline="0" noProof="0">
                <a:ln>
                  <a:noFill/>
                </a:ln>
                <a:solidFill>
                  <a:srgbClr val="007CA8"/>
                </a:solidFill>
                <a:effectLst/>
                <a:uLnTx/>
                <a:uFillTx/>
                <a:latin typeface="Segoe UI Light" panose="020B0502040204020203" pitchFamily="34" charset="0"/>
                <a:ea typeface="+mn-ea"/>
                <a:cs typeface="Segoe UI Light" panose="020B0502040204020203" pitchFamily="34" charset="0"/>
              </a:rPr>
              <a:t>pour la régulation médicale téléphonique du SAS</a:t>
            </a: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5664" y="1237225"/>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just" defTabSz="6330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1" i="0" u="none" strike="noStrike" kern="1200" cap="none" spc="-35" normalizeH="0" baseline="0" noProof="0">
                <a:ln>
                  <a:noFill/>
                </a:ln>
                <a:solidFill>
                  <a:srgbClr val="006A9A"/>
                </a:solidFill>
                <a:effectLst/>
                <a:uLnTx/>
                <a:uFillTx/>
                <a:latin typeface="Segoe UI Light" panose="020B0502040204020203" pitchFamily="34" charset="0"/>
                <a:ea typeface="+mn-ea"/>
                <a:cs typeface="Segoe UI Light" panose="020B0502040204020203" pitchFamily="34" charset="0"/>
              </a:rPr>
              <a:t>MÉTHODOLOGIE</a:t>
            </a:r>
          </a:p>
          <a:p>
            <a:pPr marL="0" marR="0" lvl="0" indent="0" algn="just" defTabSz="63303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35" normalizeH="0" baseline="0" noProof="0">
                <a:ln>
                  <a:noFill/>
                </a:ln>
                <a:solidFill>
                  <a:srgbClr val="006A9A"/>
                </a:solidFill>
                <a:effectLst/>
                <a:uLnTx/>
                <a:uFillTx/>
                <a:latin typeface="Segoe UI Light" panose="020B0502040204020203" pitchFamily="34" charset="0"/>
                <a:ea typeface="+mn-ea"/>
                <a:cs typeface="Segoe UI Light" panose="020B0502040204020203" pitchFamily="34" charset="0"/>
              </a:rPr>
              <a:t>Mettre en place ou ajuster les infrastructures et outils de régulation médicale téléphoniques nécessaires </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lvl="0" algn="ctr"/>
            <a:r>
              <a:rPr lang="fr-FR" b="1">
                <a:solidFill>
                  <a:srgbClr val="FFFFFF"/>
                </a:solidFill>
                <a:latin typeface="Segoe UI Light" panose="020B0502040204020203" pitchFamily="34" charset="0"/>
                <a:cs typeface="Segoe UI Light" panose="020B0502040204020203" pitchFamily="34" charset="0"/>
              </a:rPr>
              <a:t>4. Fiches actions</a:t>
            </a:r>
            <a:endParaRPr lang="fr-FR" b="1">
              <a:solidFill>
                <a:srgbClr val="758CC6">
                  <a:lumMod val="60000"/>
                  <a:lumOff val="40000"/>
                </a:srgb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grpSp>
      <p:sp>
        <p:nvSpPr>
          <p:cNvPr id="3" name="Rectangle 2">
            <a:extLst>
              <a:ext uri="{FF2B5EF4-FFF2-40B4-BE49-F238E27FC236}">
                <a16:creationId xmlns:a16="http://schemas.microsoft.com/office/drawing/2014/main" id="{225C5AB8-C2A1-4777-B328-E986A971D6F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pPr lvl="0"/>
            <a:r>
              <a:rPr lang="fr-FR" sz="1600" b="1">
                <a:solidFill>
                  <a:srgbClr val="174BA3"/>
                </a:solidFill>
                <a:latin typeface="Segoe UI Light" panose="020B0502040204020203" pitchFamily="34" charset="0"/>
                <a:cs typeface="Segoe UI Light" panose="020B0502040204020203" pitchFamily="34" charset="0"/>
              </a:rPr>
              <a:t>Fiche # 9 : </a:t>
            </a:r>
            <a:r>
              <a:rPr lang="fr-FR" sz="1600" b="1">
                <a:solidFill>
                  <a:srgbClr val="383934"/>
                </a:solidFill>
                <a:latin typeface="Segoe UI Light" panose="020B0502040204020203" pitchFamily="34" charset="0"/>
                <a:cs typeface="Segoe UI Light" panose="020B0502040204020203" pitchFamily="34" charset="0"/>
              </a:rPr>
              <a:t>Mettre en place la régulation médicale téléphonique du SAS</a:t>
            </a:r>
          </a:p>
        </p:txBody>
      </p:sp>
      <p:sp>
        <p:nvSpPr>
          <p:cNvPr id="4" name="Rectangle : avec coins arrondis en diagonale 3">
            <a:extLst>
              <a:ext uri="{FF2B5EF4-FFF2-40B4-BE49-F238E27FC236}">
                <a16:creationId xmlns:a16="http://schemas.microsoft.com/office/drawing/2014/main" id="{E68D71FC-FF7C-484E-8E31-90C8CFF34048}"/>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7D3F93"/>
                </a:solidFill>
                <a:effectLst/>
                <a:uLnTx/>
                <a:uFillTx/>
                <a:latin typeface="Segoe UI Light" panose="020B0502040204020203" pitchFamily="34" charset="0"/>
                <a:ea typeface="+mn-ea"/>
                <a:cs typeface="Segoe UI Light" panose="020B0502040204020203" pitchFamily="34" charset="0"/>
              </a:rPr>
              <a:t>Outils techniques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cxnSp>
        <p:nvCxnSpPr>
          <p:cNvPr id="15" name="Connecteur droit 14">
            <a:extLst>
              <a:ext uri="{FF2B5EF4-FFF2-40B4-BE49-F238E27FC236}">
                <a16:creationId xmlns:a16="http://schemas.microsoft.com/office/drawing/2014/main" id="{E5EB9288-E46D-47D2-81FC-05BC3D03C4B8}"/>
              </a:ext>
            </a:extLst>
          </p:cNvPr>
          <p:cNvCxnSpPr>
            <a:cxnSpLocks/>
          </p:cNvCxnSpPr>
          <p:nvPr/>
        </p:nvCxnSpPr>
        <p:spPr>
          <a:xfrm>
            <a:off x="555664" y="1824273"/>
            <a:ext cx="5940000" cy="8828"/>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8D07E5F-4D18-4FD1-8E4E-901484308C21}"/>
              </a:ext>
            </a:extLst>
          </p:cNvPr>
          <p:cNvSpPr/>
          <p:nvPr/>
        </p:nvSpPr>
        <p:spPr>
          <a:xfrm>
            <a:off x="434794" y="2290533"/>
            <a:ext cx="6156925" cy="169277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Dresser un état des lieux de la régulation médicale téléphonique sur le territoire</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Identifier les numéros d’appel utilisés sur le territoire pour accéder à l’AMU, à la PDSA et aux SNP (15, 116-117, PDSA, numéro CPTS, autre numéro local) et leurs modalités de régulation médicale.</a:t>
            </a:r>
            <a:endPar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Identifier le(s) numéro(s) retenu(s) pour la régulation médicale téléphonique du SAS et s’assurer de son acheminement vers la plateforme téléphonique de régulation médicale du SAS (front office)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Le(s) </a:t>
            </a:r>
            <a:r>
              <a:rPr kumimoji="0" lang="fr-FR" sz="11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numéro(s) retenu(s) doi(ven)t respecter les caractéristiques d’un numéro d’urgence au sens télécom du terme (obligation d’acheminement pour les opérateurs, gratuité pour l’appelant, démasquage et </a:t>
            </a: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géolocalisation de l’appelant).</a:t>
            </a:r>
            <a:endParaRPr kumimoji="0" lang="fr-FR" sz="1100" b="0" i="0" u="none" strike="sng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p:txBody>
      </p:sp>
      <p:sp>
        <p:nvSpPr>
          <p:cNvPr id="17" name="Ellipse 16">
            <a:extLst>
              <a:ext uri="{FF2B5EF4-FFF2-40B4-BE49-F238E27FC236}">
                <a16:creationId xmlns:a16="http://schemas.microsoft.com/office/drawing/2014/main" id="{6F12F0C6-5175-4C49-A52D-E24FFF0530A5}"/>
              </a:ext>
            </a:extLst>
          </p:cNvPr>
          <p:cNvSpPr/>
          <p:nvPr/>
        </p:nvSpPr>
        <p:spPr>
          <a:xfrm>
            <a:off x="344698" y="1921314"/>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egoe UI Light" panose="020B0502040204020203" pitchFamily="34" charset="0"/>
                <a:ea typeface="+mn-ea"/>
                <a:cs typeface="Segoe UI Light" panose="020B0502040204020203" pitchFamily="34" charset="0"/>
              </a:rPr>
              <a:t>1</a:t>
            </a:r>
          </a:p>
        </p:txBody>
      </p:sp>
      <p:sp>
        <p:nvSpPr>
          <p:cNvPr id="22" name="Flèche : chevron 21">
            <a:extLst>
              <a:ext uri="{FF2B5EF4-FFF2-40B4-BE49-F238E27FC236}">
                <a16:creationId xmlns:a16="http://schemas.microsoft.com/office/drawing/2014/main" id="{6B3DCE83-3AB9-48F7-9B24-49ED5B063B0C}"/>
              </a:ext>
            </a:extLst>
          </p:cNvPr>
          <p:cNvSpPr/>
          <p:nvPr/>
        </p:nvSpPr>
        <p:spPr>
          <a:xfrm>
            <a:off x="558544" y="4057150"/>
            <a:ext cx="6178255"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007CA8"/>
                </a:solidFill>
                <a:effectLst/>
                <a:uLnTx/>
                <a:uFillTx/>
                <a:latin typeface="Segoe UI Light" panose="020B0502040204020203" pitchFamily="34" charset="0"/>
                <a:ea typeface="+mn-ea"/>
                <a:cs typeface="Segoe UI Light" panose="020B0502040204020203" pitchFamily="34" charset="0"/>
              </a:rPr>
              <a:t>Évaluer et mettre à niveau les infrastructures téléphoniques de régulation médicale</a:t>
            </a:r>
          </a:p>
        </p:txBody>
      </p:sp>
      <p:sp>
        <p:nvSpPr>
          <p:cNvPr id="23" name="Ellipse 22">
            <a:extLst>
              <a:ext uri="{FF2B5EF4-FFF2-40B4-BE49-F238E27FC236}">
                <a16:creationId xmlns:a16="http://schemas.microsoft.com/office/drawing/2014/main" id="{A9886835-4FFA-4E90-8E67-2F51B0E6948E}"/>
              </a:ext>
            </a:extLst>
          </p:cNvPr>
          <p:cNvSpPr/>
          <p:nvPr/>
        </p:nvSpPr>
        <p:spPr>
          <a:xfrm>
            <a:off x="344698" y="4030150"/>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egoe UI Light" panose="020B0502040204020203" pitchFamily="34" charset="0"/>
                <a:ea typeface="+mn-ea"/>
                <a:cs typeface="Segoe UI Light" panose="020B0502040204020203" pitchFamily="34" charset="0"/>
              </a:rPr>
              <a:t>2</a:t>
            </a:r>
          </a:p>
        </p:txBody>
      </p:sp>
      <p:sp>
        <p:nvSpPr>
          <p:cNvPr id="28" name="Flèche : chevron 27">
            <a:extLst>
              <a:ext uri="{FF2B5EF4-FFF2-40B4-BE49-F238E27FC236}">
                <a16:creationId xmlns:a16="http://schemas.microsoft.com/office/drawing/2014/main" id="{563B1111-910D-4467-A811-E2B7404E91B8}"/>
              </a:ext>
            </a:extLst>
          </p:cNvPr>
          <p:cNvSpPr/>
          <p:nvPr/>
        </p:nvSpPr>
        <p:spPr>
          <a:xfrm>
            <a:off x="558545" y="7356738"/>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007CA8"/>
                </a:solidFill>
                <a:effectLst/>
                <a:uLnTx/>
                <a:uFillTx/>
                <a:latin typeface="Segoe UI Light" panose="020B0502040204020203" pitchFamily="34" charset="0"/>
                <a:ea typeface="+mn-ea"/>
                <a:cs typeface="Segoe UI Light" panose="020B0502040204020203" pitchFamily="34" charset="0"/>
              </a:rPr>
              <a:t>Mettre en place ou étendre la régulation médicale hors site</a:t>
            </a:r>
          </a:p>
        </p:txBody>
      </p:sp>
      <p:sp>
        <p:nvSpPr>
          <p:cNvPr id="29" name="Ellipse 28">
            <a:extLst>
              <a:ext uri="{FF2B5EF4-FFF2-40B4-BE49-F238E27FC236}">
                <a16:creationId xmlns:a16="http://schemas.microsoft.com/office/drawing/2014/main" id="{51C4FE15-2D57-4DB4-83FE-4B12CE4E9CDB}"/>
              </a:ext>
            </a:extLst>
          </p:cNvPr>
          <p:cNvSpPr/>
          <p:nvPr/>
        </p:nvSpPr>
        <p:spPr>
          <a:xfrm>
            <a:off x="344698" y="7329738"/>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egoe UI Light" panose="020B0502040204020203" pitchFamily="34" charset="0"/>
                <a:ea typeface="+mn-ea"/>
                <a:cs typeface="Segoe UI Light" panose="020B0502040204020203" pitchFamily="34" charset="0"/>
              </a:rPr>
              <a:t>3</a:t>
            </a:r>
          </a:p>
        </p:txBody>
      </p:sp>
      <p:sp>
        <p:nvSpPr>
          <p:cNvPr id="31" name="Rectangle 30">
            <a:extLst>
              <a:ext uri="{FF2B5EF4-FFF2-40B4-BE49-F238E27FC236}">
                <a16:creationId xmlns:a16="http://schemas.microsoft.com/office/drawing/2014/main" id="{AB01B7C5-7250-45BB-B676-91CCDC3B6662}"/>
              </a:ext>
            </a:extLst>
          </p:cNvPr>
          <p:cNvSpPr/>
          <p:nvPr/>
        </p:nvSpPr>
        <p:spPr>
          <a:xfrm>
            <a:off x="434794" y="4400807"/>
            <a:ext cx="6156925" cy="2785378"/>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Évaluer les capacités des infrastructures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Mesurer la charge d’appels en temps normal et le niveau de charge des infrastructures existantes pour identifier les éléments de la chaîne de liaison à faire évoluer :</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Liaisons téléphoniques</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Équipements réseaux</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Autocommutateur (IPBX)</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Enregistreurs</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Logiciels de gestion de la téléphonie le cas échéant</a:t>
            </a:r>
          </a:p>
          <a:p>
            <a:pPr marL="628650" marR="0" lvl="1"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Logiciel de régulation médicale</a:t>
            </a:r>
            <a:endPar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228600" marR="0" lvl="0" indent="-228600" algn="just" defTabSz="914400" rtl="0" eaLnBrk="1" fontAlgn="auto" latinLnBrk="0" hangingPunct="1">
              <a:lnSpc>
                <a:spcPct val="100000"/>
              </a:lnSpc>
              <a:spcBef>
                <a:spcPts val="0"/>
              </a:spcBef>
              <a:spcAft>
                <a:spcPts val="600"/>
              </a:spcAft>
              <a:buClrTx/>
              <a:buSzTx/>
              <a:buFont typeface="+mj-lt"/>
              <a:buAutoNum type="arabicPeriod" startAt="2"/>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Mettre à niveau le cas échéant l’infrastructure téléphonique de la plateforme sur les différents éléments de la chaîne de liaison</a:t>
            </a:r>
            <a:endPar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Mettre en place ou vérifier l’existence de la supervision des infrastructures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Mettre en place les outils de mesure permettant d’adapter la capacité des composants de la chaine de liaison des infrastructures téléphoniques de régulation médicale, avec l’aide des DSI et des données d’activité.</a:t>
            </a:r>
          </a:p>
        </p:txBody>
      </p:sp>
      <p:sp>
        <p:nvSpPr>
          <p:cNvPr id="34" name="Rectangle 33">
            <a:extLst>
              <a:ext uri="{FF2B5EF4-FFF2-40B4-BE49-F238E27FC236}">
                <a16:creationId xmlns:a16="http://schemas.microsoft.com/office/drawing/2014/main" id="{DB3CE67C-98F7-40F4-AEB4-CAC6C84D0150}"/>
              </a:ext>
            </a:extLst>
          </p:cNvPr>
          <p:cNvSpPr/>
          <p:nvPr/>
        </p:nvSpPr>
        <p:spPr>
          <a:xfrm>
            <a:off x="434794" y="7676750"/>
            <a:ext cx="6156925" cy="1354217"/>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600"/>
              </a:spcAft>
              <a:buClrTx/>
              <a:buSzTx/>
              <a:buFontTx/>
              <a:buAutoNum type="arabicPeriod"/>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Lister les modalités de régulation médicale à distance en œuvre sur le territoire et identifier les écarts </a:t>
            </a: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(outils, pratiques, etc.) </a:t>
            </a: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avec la régulation médicale pratiquée sur site</a:t>
            </a:r>
            <a:endPar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Ajuster les infrastructures et / ou l’outillage de régulation médicale à distance en fonction des besoins et équiper les PS concernés pour permettre d’accéder à la solution de régulation médicale</a:t>
            </a:r>
            <a:endParaRPr kumimoji="0" lang="fr-FR" sz="1100" b="1" i="0" u="none" strike="sng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ea typeface="+mn-ea"/>
                <a:cs typeface="Segoe UI Light" panose="020B0502040204020203" pitchFamily="34" charset="0"/>
              </a:rPr>
              <a:t>Le dispositif doit s’appuyer sur l’infrastructure de régulation médicale téléphonique du SAS pour que les régulateurs à distance aient la même visibilité et les mêmes capacités que les opérateurs en centre de régulation médicale, conditions essentielles de la mise en place d’une régulation médicale hors site.</a:t>
            </a:r>
          </a:p>
        </p:txBody>
      </p:sp>
    </p:spTree>
    <p:extLst>
      <p:ext uri="{BB962C8B-B14F-4D97-AF65-F5344CB8AC3E}">
        <p14:creationId xmlns:p14="http://schemas.microsoft.com/office/powerpoint/2010/main" val="3789262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39"/>
            <a:ext cx="6621360" cy="660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10 : </a:t>
            </a:r>
            <a:r>
              <a:rPr lang="fr-FR" sz="1600" b="1">
                <a:solidFill>
                  <a:schemeClr val="tx1"/>
                </a:solidFill>
                <a:latin typeface="Segoe UI Light" panose="020B0502040204020203" pitchFamily="34" charset="0"/>
                <a:cs typeface="Segoe UI Light" panose="020B0502040204020203" pitchFamily="34" charset="0"/>
              </a:rPr>
              <a:t>Interfacer les solutions de prise de rendez-vous avec la plateforme numérique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42284" y="137166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07992" y="4249922"/>
            <a:ext cx="6053098" cy="1089529"/>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Interfacer un maximum de solutions pour agréger l’ensemble des créneaux disponibles des professionnels de santé ;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Privilégier dans un premier temps l’intégration des solutions de prise de rendez-vous utilisées par les professionnels de santé afin de récupérer les créneaux disponibles.</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fr-FR" sz="1200">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73896" y="3995731"/>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73896" y="213336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53050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72635" y="2401742"/>
            <a:ext cx="3509357" cy="1421928"/>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Recenser les outils des professionnels de santé ; des CPTS ; des MSP </a:t>
            </a:r>
            <a:r>
              <a:rPr lang="fr-FR" sz="1200">
                <a:latin typeface="Segoe UI Light" panose="020B0502040204020203" pitchFamily="34" charset="0"/>
                <a:cs typeface="Segoe UI Light" panose="020B0502040204020203" pitchFamily="34" charset="0"/>
              </a:rPr>
              <a:t>; des CDS et de SOS Médecins ;</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Anticiper et préparer les chantiers d’intégration à la plateforme numérique en lien avec l’ANS en priorisant les solutions à intégrer selon le contexte local.</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16700" y="2082029"/>
            <a:ext cx="2583564" cy="1709275"/>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48995" y="2127510"/>
            <a:ext cx="2518975" cy="1634190"/>
            <a:chOff x="4060583" y="1985203"/>
            <a:chExt cx="2518975" cy="1593058"/>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1403519"/>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lgn="just">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Une insertion de la plateforme numérique SAS dans les écosystèmes d’outils des professionnels de santé</a:t>
              </a:r>
            </a:p>
            <a:p>
              <a:pPr marL="185738" lvl="1" indent="-185738" algn="just">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L’agrégation d’un maximum de créneaux disponibles</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lgn="just"/>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53050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5543877"/>
            <a:ext cx="3279988" cy="1126462"/>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ARS ;</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Groupement Régional d’Appui au Développement de la e-Santé (GRADeS) ;</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Professionnels de santé hors organisations.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5561940"/>
            <a:ext cx="3279988" cy="683264"/>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Groupes de travail avec les ARS / GRADeS ;</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Groupes de travail avec les utilisateurs finaux (régulateurs, effecteurs et administrateurs).</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5252" y="206438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5279920"/>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5279920"/>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252" y="3937470"/>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46955" y="1383664"/>
            <a:ext cx="6500065" cy="396000"/>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Identifier les outils </a:t>
            </a:r>
            <a:r>
              <a:rPr lang="fr-FR" sz="1600" spc="0" noProof="0">
                <a:solidFill>
                  <a:srgbClr val="174BA3"/>
                </a:solidFill>
                <a:latin typeface="Segoe UI Light" panose="020B0502040204020203" pitchFamily="34" charset="0"/>
                <a:cs typeface="Segoe UI Light" panose="020B0502040204020203" pitchFamily="34" charset="0"/>
              </a:rPr>
              <a:t>utilisés </a:t>
            </a: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en vue de les interfacer </a:t>
            </a:r>
            <a:r>
              <a:rPr kumimoji="0" lang="fr-FR" sz="1600" i="0" u="none" strike="noStrike" kern="1200" cap="none" spc="0" normalizeH="0" noProof="0">
                <a:ln>
                  <a:noFill/>
                </a:ln>
                <a:solidFill>
                  <a:srgbClr val="174BA3"/>
                </a:solidFill>
                <a:effectLst/>
                <a:uLnTx/>
                <a:uFillTx/>
                <a:latin typeface="Segoe UI Light" panose="020B0502040204020203" pitchFamily="34" charset="0"/>
                <a:cs typeface="Segoe UI Light" panose="020B0502040204020203" pitchFamily="34" charset="0"/>
              </a:rPr>
              <a:t>avec la plateforme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noProof="0">
                <a:ln>
                  <a:noFill/>
                </a:ln>
                <a:solidFill>
                  <a:srgbClr val="174BA3"/>
                </a:solidFill>
                <a:effectLst/>
                <a:uLnTx/>
                <a:uFillTx/>
                <a:latin typeface="Segoe UI Light" panose="020B0502040204020203" pitchFamily="34" charset="0"/>
                <a:cs typeface="Segoe UI Light" panose="020B0502040204020203" pitchFamily="34" charset="0"/>
              </a:rPr>
              <a:t>numérique</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30840" y="1991063"/>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 name="Rectangle : avec coins arrondis en diagonale 1">
            <a:extLst>
              <a:ext uri="{FF2B5EF4-FFF2-40B4-BE49-F238E27FC236}">
                <a16:creationId xmlns:a16="http://schemas.microsoft.com/office/drawing/2014/main" id="{B7CDAC8F-8240-4552-AB15-6EC1855B42AB}"/>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7D3F93"/>
                </a:solidFill>
                <a:latin typeface="Segoe UI Light" panose="020B0502040204020203" pitchFamily="34" charset="0"/>
                <a:cs typeface="Segoe UI Light" panose="020B0502040204020203" pitchFamily="34" charset="0"/>
              </a:rPr>
              <a:t>Outils techniques</a:t>
            </a:r>
          </a:p>
        </p:txBody>
      </p:sp>
      <p:sp>
        <p:nvSpPr>
          <p:cNvPr id="27" name="ZoneTexte 26">
            <a:extLst>
              <a:ext uri="{FF2B5EF4-FFF2-40B4-BE49-F238E27FC236}">
                <a16:creationId xmlns:a16="http://schemas.microsoft.com/office/drawing/2014/main" id="{C52C030A-D013-495A-B5D8-F04D22BC332B}"/>
              </a:ext>
            </a:extLst>
          </p:cNvPr>
          <p:cNvSpPr txBox="1"/>
          <p:nvPr/>
        </p:nvSpPr>
        <p:spPr>
          <a:xfrm>
            <a:off x="284224" y="7155162"/>
            <a:ext cx="6257664" cy="830997"/>
          </a:xfrm>
          <a:prstGeom prst="rect">
            <a:avLst/>
          </a:prstGeom>
          <a:solidFill>
            <a:schemeClr val="bg1"/>
          </a:solidFill>
          <a:ln w="12700">
            <a:solidFill>
              <a:srgbClr val="D6E7FF"/>
            </a:solidFill>
            <a:miter lim="800000"/>
            <a:headEnd/>
            <a:tailEnd/>
          </a:ln>
          <a:effectLst/>
        </p:spPr>
        <p:txBody>
          <a:bodyPr vert="horz" lIns="36000" tIns="36000" rIns="36000" bIns="36000" rtlCol="0" anchor="ctr" anchorCtr="1"/>
          <a:lstStyle>
            <a:defPPr>
              <a:defRPr lang="fr-FR"/>
            </a:defPPr>
            <a:lvl1pPr algn="ctr">
              <a:defRPr sz="1200" b="1">
                <a:latin typeface="Segoe UI Light" panose="020B0502040204020203" pitchFamily="34" charset="0"/>
                <a:cs typeface="Segoe UI Light" panose="020B0502040204020203" pitchFamily="34" charset="0"/>
              </a:defRPr>
            </a:lvl1pPr>
          </a:lstStyle>
          <a:p>
            <a:pPr algn="just"/>
            <a:r>
              <a:rPr lang="fr-FR" b="0"/>
              <a:t>La DGOS a confié à </a:t>
            </a:r>
            <a:r>
              <a:rPr lang="fr-FR"/>
              <a:t>l’Agence du Numérique en Santé </a:t>
            </a:r>
            <a:r>
              <a:rPr lang="fr-FR" b="0"/>
              <a:t>le développement du volet digital du SAS, à savoir une plateforme numérique SAS recensant les disponibilités des professionnels de santé pour les acteurs de la régulation médicale.</a:t>
            </a:r>
          </a:p>
        </p:txBody>
      </p:sp>
    </p:spTree>
    <p:extLst>
      <p:ext uri="{BB962C8B-B14F-4D97-AF65-F5344CB8AC3E}">
        <p14:creationId xmlns:p14="http://schemas.microsoft.com/office/powerpoint/2010/main" val="408996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ZoneTexte 4">
            <a:extLst>
              <a:ext uri="{FF2B5EF4-FFF2-40B4-BE49-F238E27FC236}">
                <a16:creationId xmlns:a16="http://schemas.microsoft.com/office/drawing/2014/main" id="{6B725256-2E9D-4007-BB39-B4B76F0B2211}"/>
              </a:ext>
            </a:extLst>
          </p:cNvPr>
          <p:cNvSpPr txBox="1"/>
          <p:nvPr/>
        </p:nvSpPr>
        <p:spPr>
          <a:xfrm>
            <a:off x="225000" y="1095345"/>
            <a:ext cx="6408000" cy="3785652"/>
          </a:xfrm>
          <a:prstGeom prst="rect">
            <a:avLst/>
          </a:prstGeom>
          <a:noFill/>
        </p:spPr>
        <p:txBody>
          <a:bodyPr wrap="square">
            <a:spAutoFit/>
          </a:bodyPr>
          <a:lstStyle/>
          <a:p>
            <a:pPr algn="just"/>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Le Ségur de la santé</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lancé le 25 mai 2020 et qui s’est conclu par des annonces fortes du </a:t>
            </a:r>
            <a:r>
              <a:rPr lang="fr-FR" sz="1200">
                <a:latin typeface="Segoe UI Light" panose="020B0502040204020203" pitchFamily="34" charset="0"/>
                <a:ea typeface="Times New Roman" panose="02020603050405020304" pitchFamily="18" charset="0"/>
                <a:cs typeface="Segoe UI Light" panose="020B0502040204020203" pitchFamily="34" charset="0"/>
              </a:rPr>
              <a:t>Ministère des Solidarités et de la Santé </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le 21 juillet 2020, fait de la simplification des organisations et du rassemblement des acteurs de la santé dans les territoires l’une de ses ambitions principales pour améliorer la réponse à l’usager. Ainsi, sur le sujet de l’organisation territoriale de l’offre de soins, la concrétisation du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service d’accès aux soins</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(SAS), initié dans le cadre du Pacte de refondation des urgences de septembre 2019, est un objectif majeur (mesure 26 du dossier de presse du 21 juillet 2020) avec le lancement</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 d’organisations mixtes ville-hôpital pour la prise en charge des appels des patients pour des besoins urgents ou non programmés</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Ainsi, le 23 novembre 2020, le </a:t>
            </a:r>
            <a:r>
              <a:rPr lang="fr-FR" sz="1200">
                <a:latin typeface="Segoe UI Light" panose="020B0502040204020203" pitchFamily="34" charset="0"/>
                <a:ea typeface="Times New Roman" panose="02020603050405020304" pitchFamily="18" charset="0"/>
                <a:cs typeface="Segoe UI Light" panose="020B0502040204020203" pitchFamily="34" charset="0"/>
              </a:rPr>
              <a:t>M</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inistre annonçait le lancement de sites pilotes au cours de l’année 2021 et la généralisation progressive du SAS à partir de 2022. </a:t>
            </a:r>
          </a:p>
          <a:p>
            <a:pPr algn="just">
              <a:tabLst>
                <a:tab pos="449580" algn="l"/>
              </a:tabLst>
            </a:pP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a:t>
            </a:r>
          </a:p>
          <a:p>
            <a:pPr algn="just">
              <a:tabLst>
                <a:tab pos="449580" algn="l"/>
              </a:tabLst>
            </a:pPr>
            <a:r>
              <a:rPr lang="fr-FR" sz="1200">
                <a:effectLst/>
                <a:latin typeface="Segoe UI Light" panose="020B0502040204020203" pitchFamily="34" charset="0"/>
                <a:ea typeface="Times New Roman" panose="02020603050405020304" pitchFamily="18" charset="0"/>
                <a:cs typeface="Segoe UI Light" panose="020B0502040204020203" pitchFamily="34" charset="0"/>
              </a:rPr>
              <a:t>Cette phase pilote a ainsi permis de sélectionner 22 territoires SAS (dans 13 régions représentant 40% de la population française). Un accompagnement par le national et les ARS a permis de lancer une dynamique, se traduisant par un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lancement progressif de ces organisations SAS depuis le printemps 2021</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Ce déploiement progressif a été complété par la signature de l’avenant n°9 à la convention nationale organisant les rapports entre les médecins libéraux et l’assurance maladie, le 30 juillet 2021.</a:t>
            </a:r>
          </a:p>
          <a:p>
            <a:pPr algn="just"/>
            <a:r>
              <a:rPr lang="fr-FR" sz="1200">
                <a:effectLst/>
                <a:latin typeface="Segoe UI Light" panose="020B0502040204020203" pitchFamily="34" charset="0"/>
                <a:ea typeface="Times New Roman" panose="02020603050405020304" pitchFamily="18" charset="0"/>
                <a:cs typeface="Segoe UI Light" panose="020B0502040204020203" pitchFamily="34" charset="0"/>
              </a:rPr>
              <a:t> </a:t>
            </a:r>
          </a:p>
          <a:p>
            <a:pPr algn="just">
              <a:tabLst>
                <a:tab pos="449580" algn="l"/>
              </a:tabLst>
            </a:pPr>
            <a:r>
              <a:rPr lang="fr-FR" sz="1200">
                <a:effectLst/>
                <a:latin typeface="Segoe UI Light" panose="020B0502040204020203" pitchFamily="34" charset="0"/>
                <a:ea typeface="Times New Roman" panose="02020603050405020304" pitchFamily="18" charset="0"/>
                <a:cs typeface="Segoe UI Light" panose="020B0502040204020203" pitchFamily="34" charset="0"/>
              </a:rPr>
              <a:t>Comme annoncé dès le cadrage du projet, la phase pilote était engagée dans la perspective d’une généralisation </a:t>
            </a:r>
            <a:r>
              <a:rPr lang="fr-FR" sz="1200">
                <a:latin typeface="Segoe UI Light" panose="020B0502040204020203" pitchFamily="34" charset="0"/>
                <a:ea typeface="Times New Roman" panose="02020603050405020304" pitchFamily="18" charset="0"/>
                <a:cs typeface="Segoe UI Light" panose="020B0502040204020203" pitchFamily="34" charset="0"/>
              </a:rPr>
              <a:t>à partir de</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2022</a:t>
            </a:r>
            <a:endParaRPr lang="fr-FR" sz="1200" strike="sngStrike">
              <a:effectLst/>
              <a:latin typeface="Segoe UI Light" panose="020B0502040204020203" pitchFamily="34" charset="0"/>
              <a:ea typeface="Times New Roman" panose="02020603050405020304" pitchFamily="18" charset="0"/>
              <a:cs typeface="Segoe UI Light" panose="020B0502040204020203" pitchFamily="34" charset="0"/>
            </a:endParaRPr>
          </a:p>
        </p:txBody>
      </p:sp>
      <p:cxnSp>
        <p:nvCxnSpPr>
          <p:cNvPr id="8" name="Connecteur droit 7">
            <a:extLst>
              <a:ext uri="{FF2B5EF4-FFF2-40B4-BE49-F238E27FC236}">
                <a16:creationId xmlns:a16="http://schemas.microsoft.com/office/drawing/2014/main" id="{E6623A1C-8E83-4ACC-9A45-F7FCA4259BBB}"/>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EFB26C52-C4B4-4342-8D17-DE062726CF81}"/>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CONTEXTE</a:t>
            </a:r>
          </a:p>
        </p:txBody>
      </p:sp>
      <p:sp>
        <p:nvSpPr>
          <p:cNvPr id="2" name="Rectangle 1">
            <a:extLst>
              <a:ext uri="{FF2B5EF4-FFF2-40B4-BE49-F238E27FC236}">
                <a16:creationId xmlns:a16="http://schemas.microsoft.com/office/drawing/2014/main" id="{7296C68B-18A1-4ED6-AC19-EF560620CCB2}"/>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1. Contexte, objectifs et calendrier</a:t>
            </a:r>
          </a:p>
        </p:txBody>
      </p:sp>
      <p:sp>
        <p:nvSpPr>
          <p:cNvPr id="10" name="ZoneTexte 9">
            <a:extLst>
              <a:ext uri="{FF2B5EF4-FFF2-40B4-BE49-F238E27FC236}">
                <a16:creationId xmlns:a16="http://schemas.microsoft.com/office/drawing/2014/main" id="{5A1B3971-B287-406F-BBE2-FEB0073272E9}"/>
              </a:ext>
            </a:extLst>
          </p:cNvPr>
          <p:cNvSpPr txBox="1"/>
          <p:nvPr/>
        </p:nvSpPr>
        <p:spPr>
          <a:xfrm>
            <a:off x="225000" y="5602925"/>
            <a:ext cx="6408000" cy="1754326"/>
          </a:xfrm>
          <a:prstGeom prst="rect">
            <a:avLst/>
          </a:prstGeom>
          <a:noFill/>
        </p:spPr>
        <p:txBody>
          <a:bodyPr wrap="square">
            <a:spAutoFit/>
          </a:bodyPr>
          <a:lstStyle/>
          <a:p>
            <a:pPr algn="just">
              <a:tabLst>
                <a:tab pos="449580" algn="l"/>
              </a:tabLst>
            </a:pPr>
            <a:r>
              <a:rPr lang="fr-FR" sz="1200">
                <a:effectLst/>
                <a:latin typeface="Segoe UI Light" panose="020B0502040204020203" pitchFamily="34" charset="0"/>
                <a:ea typeface="Times New Roman" panose="02020603050405020304" pitchFamily="18" charset="0"/>
                <a:cs typeface="Segoe UI Light" panose="020B0502040204020203" pitchFamily="34" charset="0"/>
              </a:rPr>
              <a:t>L’ensemble des territoires doivent désormais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préparer et mettre en œuvre </a:t>
            </a:r>
            <a:r>
              <a:rPr lang="fr-FR" sz="1200" b="1">
                <a:latin typeface="Segoe UI Light" panose="020B0502040204020203" pitchFamily="34" charset="0"/>
                <a:ea typeface="Times New Roman" panose="02020603050405020304" pitchFamily="18" charset="0"/>
                <a:cs typeface="Segoe UI Light" panose="020B0502040204020203" pitchFamily="34" charset="0"/>
              </a:rPr>
              <a:t>la g</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énéralisation progressive</a:t>
            </a:r>
            <a:r>
              <a:rPr lang="fr-FR" sz="1200" b="1">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du SAS</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Le présent guide, à destination des ARS et des porteurs des projets</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a ainsi pour objectif de faciliter le déploiement du SAS dans les territoires, en fournissant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un cadrage </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(autour d’objectifs, principes directeurs et marges de manœuvres), </a:t>
            </a:r>
            <a:r>
              <a:rPr lang="fr-FR" sz="1200" b="1">
                <a:effectLst/>
                <a:latin typeface="Segoe UI Light" panose="020B0502040204020203" pitchFamily="34" charset="0"/>
                <a:ea typeface="Times New Roman" panose="02020603050405020304" pitchFamily="18" charset="0"/>
                <a:cs typeface="Segoe UI Light" panose="020B0502040204020203" pitchFamily="34" charset="0"/>
              </a:rPr>
              <a:t>une méthodologie et des outils pour aider à la préparation et à la mise en œuvre des SAS</a:t>
            </a:r>
            <a:r>
              <a:rPr lang="fr-FR" sz="1200">
                <a:effectLst/>
                <a:latin typeface="Segoe UI Light" panose="020B0502040204020203" pitchFamily="34" charset="0"/>
                <a:ea typeface="Times New Roman" panose="02020603050405020304" pitchFamily="18" charset="0"/>
                <a:cs typeface="Segoe UI Light" panose="020B0502040204020203" pitchFamily="34" charset="0"/>
              </a:rPr>
              <a:t>, notamment en termes d’organisation, de gouvernance, de statuts juridiques, d’outils techniques, de financement et de communication.</a:t>
            </a:r>
          </a:p>
          <a:p>
            <a:pPr algn="just">
              <a:tabLst>
                <a:tab pos="449580" algn="l"/>
              </a:tabLst>
            </a:pPr>
            <a:endParaRPr lang="fr-FR" sz="1200">
              <a:latin typeface="Segoe UI Light" panose="020B0502040204020203" pitchFamily="34" charset="0"/>
              <a:ea typeface="Times New Roman" panose="02020603050405020304" pitchFamily="18" charset="0"/>
              <a:cs typeface="Segoe UI Light" panose="020B0502040204020203" pitchFamily="34" charset="0"/>
            </a:endParaRPr>
          </a:p>
          <a:p>
            <a:pPr algn="just">
              <a:tabLst>
                <a:tab pos="449580" algn="l"/>
              </a:tabLst>
            </a:pPr>
            <a:r>
              <a:rPr lang="fr-FR" sz="1200">
                <a:latin typeface="Segoe UI Light" panose="020B0502040204020203" pitchFamily="34" charset="0"/>
                <a:ea typeface="Times New Roman" panose="02020603050405020304" pitchFamily="18" charset="0"/>
                <a:cs typeface="Segoe UI Light" panose="020B0502040204020203" pitchFamily="34" charset="0"/>
              </a:rPr>
              <a:t>Ce guide est </a:t>
            </a:r>
            <a:r>
              <a:rPr lang="fr-FR" sz="1200" b="1">
                <a:latin typeface="Segoe UI Light" panose="020B0502040204020203" pitchFamily="34" charset="0"/>
                <a:ea typeface="Times New Roman" panose="02020603050405020304" pitchFamily="18" charset="0"/>
                <a:cs typeface="Segoe UI Light" panose="020B0502040204020203" pitchFamily="34" charset="0"/>
              </a:rPr>
              <a:t>complété par un kit documentaire (documents types produits et partagés par les pilotes), des infographies et retours d’expériences qui seront publiés et mis à jour au fil de l’eau.</a:t>
            </a:r>
          </a:p>
        </p:txBody>
      </p:sp>
      <p:cxnSp>
        <p:nvCxnSpPr>
          <p:cNvPr id="11" name="Connecteur droit 10">
            <a:extLst>
              <a:ext uri="{FF2B5EF4-FFF2-40B4-BE49-F238E27FC236}">
                <a16:creationId xmlns:a16="http://schemas.microsoft.com/office/drawing/2014/main" id="{893B536F-2918-45B0-AC78-905701ADC798}"/>
              </a:ext>
            </a:extLst>
          </p:cNvPr>
          <p:cNvCxnSpPr>
            <a:cxnSpLocks/>
          </p:cNvCxnSpPr>
          <p:nvPr/>
        </p:nvCxnSpPr>
        <p:spPr>
          <a:xfrm>
            <a:off x="225000" y="555013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8C2B0F6F-F6B1-4E14-8EFC-D3C564384E40}"/>
              </a:ext>
            </a:extLst>
          </p:cNvPr>
          <p:cNvSpPr txBox="1">
            <a:spLocks/>
          </p:cNvSpPr>
          <p:nvPr/>
        </p:nvSpPr>
        <p:spPr>
          <a:xfrm>
            <a:off x="225000" y="529468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OBJECTIFS</a:t>
            </a:r>
          </a:p>
        </p:txBody>
      </p:sp>
      <p:cxnSp>
        <p:nvCxnSpPr>
          <p:cNvPr id="16" name="Connecteur droit 15">
            <a:extLst>
              <a:ext uri="{FF2B5EF4-FFF2-40B4-BE49-F238E27FC236}">
                <a16:creationId xmlns:a16="http://schemas.microsoft.com/office/drawing/2014/main" id="{140DAB35-CE91-41C2-A3F7-945F432896E5}"/>
              </a:ext>
            </a:extLst>
          </p:cNvPr>
          <p:cNvCxnSpPr>
            <a:cxnSpLocks/>
          </p:cNvCxnSpPr>
          <p:nvPr/>
        </p:nvCxnSpPr>
        <p:spPr>
          <a:xfrm>
            <a:off x="225000" y="771916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8A6B7A6E-99E0-40D9-924F-9C3C20B4E298}"/>
              </a:ext>
            </a:extLst>
          </p:cNvPr>
          <p:cNvSpPr txBox="1">
            <a:spLocks/>
          </p:cNvSpPr>
          <p:nvPr/>
        </p:nvSpPr>
        <p:spPr>
          <a:xfrm>
            <a:off x="225000" y="746371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CALENDRIER DE DEPLOIEMENT DU SAS</a:t>
            </a:r>
          </a:p>
        </p:txBody>
      </p:sp>
      <p:graphicFrame>
        <p:nvGraphicFramePr>
          <p:cNvPr id="18" name="Tableau 17">
            <a:extLst>
              <a:ext uri="{FF2B5EF4-FFF2-40B4-BE49-F238E27FC236}">
                <a16:creationId xmlns:a16="http://schemas.microsoft.com/office/drawing/2014/main" id="{071E0FEF-36E9-474A-B328-623EBF34C9EF}"/>
              </a:ext>
            </a:extLst>
          </p:cNvPr>
          <p:cNvGraphicFramePr>
            <a:graphicFrameLocks noGrp="1"/>
          </p:cNvGraphicFramePr>
          <p:nvPr>
            <p:extLst>
              <p:ext uri="{D42A27DB-BD31-4B8C-83A1-F6EECF244321}">
                <p14:modId xmlns:p14="http://schemas.microsoft.com/office/powerpoint/2010/main" val="498658513"/>
              </p:ext>
            </p:extLst>
          </p:nvPr>
        </p:nvGraphicFramePr>
        <p:xfrm>
          <a:off x="224724" y="7830748"/>
          <a:ext cx="6408000" cy="1189881"/>
        </p:xfrm>
        <a:graphic>
          <a:graphicData uri="http://schemas.openxmlformats.org/drawingml/2006/table">
            <a:tbl>
              <a:tblPr/>
              <a:tblGrid>
                <a:gridCol w="202999">
                  <a:extLst>
                    <a:ext uri="{9D8B030D-6E8A-4147-A177-3AD203B41FA5}">
                      <a16:colId xmlns:a16="http://schemas.microsoft.com/office/drawing/2014/main" val="4092634061"/>
                    </a:ext>
                  </a:extLst>
                </a:gridCol>
                <a:gridCol w="4790775">
                  <a:extLst>
                    <a:ext uri="{9D8B030D-6E8A-4147-A177-3AD203B41FA5}">
                      <a16:colId xmlns:a16="http://schemas.microsoft.com/office/drawing/2014/main" val="1806489949"/>
                    </a:ext>
                  </a:extLst>
                </a:gridCol>
                <a:gridCol w="230066">
                  <a:extLst>
                    <a:ext uri="{9D8B030D-6E8A-4147-A177-3AD203B41FA5}">
                      <a16:colId xmlns:a16="http://schemas.microsoft.com/office/drawing/2014/main" val="1985828308"/>
                    </a:ext>
                  </a:extLst>
                </a:gridCol>
                <a:gridCol w="1184160">
                  <a:extLst>
                    <a:ext uri="{9D8B030D-6E8A-4147-A177-3AD203B41FA5}">
                      <a16:colId xmlns:a16="http://schemas.microsoft.com/office/drawing/2014/main" val="1015954180"/>
                    </a:ext>
                  </a:extLst>
                </a:gridCol>
              </a:tblGrid>
              <a:tr h="396627">
                <a:tc>
                  <a:txBody>
                    <a:bodyPr/>
                    <a:lstStyle/>
                    <a:p>
                      <a:pPr algn="l" fontAlgn="b"/>
                      <a:r>
                        <a:rPr lang="fr-FR" sz="1100" b="0" i="0" u="none" strike="noStrike">
                          <a:solidFill>
                            <a:srgbClr val="000000"/>
                          </a:solidFill>
                          <a:effectLst/>
                          <a:latin typeface="Calibri" panose="020F0502020204030204" pitchFamily="34" charset="0"/>
                        </a:rPr>
                        <a:t> </a:t>
                      </a:r>
                    </a:p>
                  </a:txBody>
                  <a:tcPr marL="6198" marR="6198" marT="61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Arial" panose="020B0604020202020204" pitchFamily="34" charset="0"/>
                        </a:rPr>
                        <a:t>Lancement des 22 pilotes SAS</a:t>
                      </a:r>
                    </a:p>
                  </a:txBody>
                  <a:tcPr marL="6198" marR="6198" marT="619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Arial" panose="020B0604020202020204" pitchFamily="34" charset="0"/>
                        </a:rPr>
                        <a:t> </a:t>
                      </a:r>
                    </a:p>
                  </a:txBody>
                  <a:tcPr marL="6198" marR="6198" marT="619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rPr>
                        <a:t>2021</a:t>
                      </a:r>
                    </a:p>
                  </a:txBody>
                  <a:tcPr marL="6198" marR="6198" marT="6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04129324"/>
                  </a:ext>
                </a:extLst>
              </a:tr>
              <a:tr h="396627">
                <a:tc>
                  <a:txBody>
                    <a:bodyPr/>
                    <a:lstStyle/>
                    <a:p>
                      <a:pPr algn="l" fontAlgn="b"/>
                      <a:r>
                        <a:rPr lang="fr-FR" sz="1100" b="0" i="0" u="none" strike="noStrike">
                          <a:solidFill>
                            <a:srgbClr val="000000"/>
                          </a:solidFill>
                          <a:effectLst/>
                          <a:latin typeface="Calibri" panose="020F0502020204030204" pitchFamily="34" charset="0"/>
                        </a:rPr>
                        <a:t> </a:t>
                      </a:r>
                    </a:p>
                  </a:txBody>
                  <a:tcPr marL="6198" marR="6198" marT="619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Arial" panose="020B0604020202020204" pitchFamily="34" charset="0"/>
                        </a:rPr>
                        <a:t>Séminaire de lancement de la généralisation </a:t>
                      </a:r>
                      <a:r>
                        <a:rPr lang="fr-FR" sz="1100" b="0" i="0" u="none" strike="noStrike">
                          <a:solidFill>
                            <a:schemeClr val="tx1"/>
                          </a:solidFill>
                          <a:effectLst/>
                          <a:latin typeface="Arial" panose="020B0604020202020204" pitchFamily="34" charset="0"/>
                        </a:rPr>
                        <a:t>progressive</a:t>
                      </a:r>
                      <a:r>
                        <a:rPr lang="fr-FR" sz="1100" b="0" i="0" u="none" strike="noStrike">
                          <a:solidFill>
                            <a:srgbClr val="000000"/>
                          </a:solidFill>
                          <a:effectLst/>
                          <a:latin typeface="Arial" panose="020B0604020202020204" pitchFamily="34" charset="0"/>
                        </a:rPr>
                        <a:t> du SAS</a:t>
                      </a:r>
                    </a:p>
                  </a:txBody>
                  <a:tcPr marL="6198" marR="6198" marT="619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Arial" panose="020B0604020202020204" pitchFamily="34" charset="0"/>
                        </a:rPr>
                        <a:t> </a:t>
                      </a:r>
                    </a:p>
                  </a:txBody>
                  <a:tcPr marL="6198" marR="6198" marT="619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rPr>
                        <a:t>9 mars 2022</a:t>
                      </a:r>
                    </a:p>
                  </a:txBody>
                  <a:tcPr marL="6198" marR="6198" marT="6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20221504"/>
                  </a:ext>
                </a:extLst>
              </a:tr>
              <a:tr h="396627">
                <a:tc>
                  <a:txBody>
                    <a:bodyPr/>
                    <a:lstStyle/>
                    <a:p>
                      <a:pPr algn="l" fontAlgn="b"/>
                      <a:r>
                        <a:rPr lang="fr-FR" sz="1100" b="0" i="0" u="none" strike="noStrike">
                          <a:solidFill>
                            <a:srgbClr val="000000"/>
                          </a:solidFill>
                          <a:effectLst/>
                          <a:latin typeface="Calibri" panose="020F0502020204030204" pitchFamily="34" charset="0"/>
                        </a:rPr>
                        <a:t> </a:t>
                      </a:r>
                    </a:p>
                  </a:txBody>
                  <a:tcPr marL="6198" marR="6198" marT="619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chemeClr val="tx1"/>
                          </a:solidFill>
                          <a:effectLst/>
                          <a:latin typeface="Arial" panose="020B0604020202020204" pitchFamily="34" charset="0"/>
                        </a:rPr>
                        <a:t>Objectif pour la</a:t>
                      </a:r>
                      <a:r>
                        <a:rPr lang="fr-FR" sz="1100" b="0" i="0" u="none" strike="noStrike" baseline="0">
                          <a:solidFill>
                            <a:schemeClr val="tx1"/>
                          </a:solidFill>
                          <a:effectLst/>
                          <a:latin typeface="Arial" panose="020B0604020202020204" pitchFamily="34" charset="0"/>
                        </a:rPr>
                        <a:t> généralisation progressive</a:t>
                      </a:r>
                      <a:r>
                        <a:rPr lang="fr-FR" sz="1100" b="0" i="0" u="none" strike="noStrike">
                          <a:solidFill>
                            <a:schemeClr val="tx1"/>
                          </a:solidFill>
                          <a:effectLst/>
                          <a:latin typeface="Arial" panose="020B0604020202020204" pitchFamily="34" charset="0"/>
                        </a:rPr>
                        <a:t> </a:t>
                      </a:r>
                      <a:r>
                        <a:rPr lang="fr-FR" sz="1100" b="0" i="0" u="none" strike="noStrike">
                          <a:solidFill>
                            <a:srgbClr val="000000"/>
                          </a:solidFill>
                          <a:effectLst/>
                          <a:latin typeface="Arial" panose="020B0604020202020204" pitchFamily="34" charset="0"/>
                        </a:rPr>
                        <a:t>du SAS</a:t>
                      </a:r>
                    </a:p>
                  </a:txBody>
                  <a:tcPr marL="6198" marR="6198" marT="619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Arial" panose="020B0604020202020204" pitchFamily="34" charset="0"/>
                        </a:rPr>
                        <a:t> </a:t>
                      </a:r>
                    </a:p>
                  </a:txBody>
                  <a:tcPr marL="6198" marR="6198" marT="619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rPr>
                        <a:t>Mi-2023</a:t>
                      </a:r>
                    </a:p>
                  </a:txBody>
                  <a:tcPr marL="6198" marR="6198" marT="61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1201536"/>
                  </a:ext>
                </a:extLst>
              </a:tr>
            </a:tbl>
          </a:graphicData>
        </a:graphic>
      </p:graphicFrame>
    </p:spTree>
    <p:extLst>
      <p:ext uri="{BB962C8B-B14F-4D97-AF65-F5344CB8AC3E}">
        <p14:creationId xmlns:p14="http://schemas.microsoft.com/office/powerpoint/2010/main" val="1349535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2246615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2"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6CAB3B1-41E5-440D-8509-12C8A5C16A34}"/>
              </a:ext>
            </a:extLst>
          </p:cNvPr>
          <p:cNvSpPr/>
          <p:nvPr/>
        </p:nvSpPr>
        <p:spPr>
          <a:xfrm>
            <a:off x="118320" y="548639"/>
            <a:ext cx="6621360" cy="660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pPr lvl="0"/>
            <a:r>
              <a:rPr lang="fr-FR" sz="1600" b="1">
                <a:solidFill>
                  <a:srgbClr val="174BA3"/>
                </a:solidFill>
                <a:latin typeface="Segoe UI Light" panose="020B0502040204020203" pitchFamily="34" charset="0"/>
                <a:cs typeface="Segoe UI Light" panose="020B0502040204020203" pitchFamily="34" charset="0"/>
              </a:rPr>
              <a:t>Fiche # 10 : </a:t>
            </a:r>
            <a:r>
              <a:rPr lang="fr-FR" sz="1600" b="1">
                <a:solidFill>
                  <a:schemeClr val="tx1"/>
                </a:solidFill>
                <a:latin typeface="Segoe UI Light" panose="020B0502040204020203" pitchFamily="34" charset="0"/>
                <a:cs typeface="Segoe UI Light" panose="020B0502040204020203" pitchFamily="34" charset="0"/>
              </a:rPr>
              <a:t>Interfacer les solutions de prise de rendez-vous avec la plateforme numérique du SAS</a:t>
            </a:r>
            <a:endParaRPr lang="fr-FR" sz="1600" b="1">
              <a:solidFill>
                <a:srgbClr val="383934"/>
              </a:solidFill>
              <a:latin typeface="Segoe UI Light" panose="020B0502040204020203" pitchFamily="34" charset="0"/>
              <a:cs typeface="Segoe UI Light" panose="020B0502040204020203" pitchFamily="34" charset="0"/>
            </a:endParaRPr>
          </a:p>
        </p:txBody>
      </p:sp>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05131" y="1842903"/>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3182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 (1/3)</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Cartographier l’existant pour préparer les travaux d’interopérabilités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205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4" name="Rectangle : avec coins arrondis en diagonale 13">
            <a:extLst>
              <a:ext uri="{FF2B5EF4-FFF2-40B4-BE49-F238E27FC236}">
                <a16:creationId xmlns:a16="http://schemas.microsoft.com/office/drawing/2014/main" id="{70D7D162-15FB-459A-8A31-D161509CACC6}"/>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7D3F93"/>
                </a:solidFill>
                <a:latin typeface="Segoe UI Light" panose="020B0502040204020203" pitchFamily="34" charset="0"/>
                <a:cs typeface="Segoe UI Light" panose="020B0502040204020203" pitchFamily="34" charset="0"/>
              </a:rPr>
              <a:t>Outils techniques</a:t>
            </a:r>
          </a:p>
        </p:txBody>
      </p:sp>
      <p:sp>
        <p:nvSpPr>
          <p:cNvPr id="3" name="Flèche : chevron 2">
            <a:extLst>
              <a:ext uri="{FF2B5EF4-FFF2-40B4-BE49-F238E27FC236}">
                <a16:creationId xmlns:a16="http://schemas.microsoft.com/office/drawing/2014/main" id="{69EAE46E-B94E-4518-A6D8-87DDD8F20818}"/>
              </a:ext>
            </a:extLst>
          </p:cNvPr>
          <p:cNvSpPr/>
          <p:nvPr/>
        </p:nvSpPr>
        <p:spPr>
          <a:xfrm>
            <a:off x="558544" y="1918799"/>
            <a:ext cx="6033174" cy="397146"/>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Cartographier les solutions de prise de rendez-vous utilisées par les professionnels de santé</a:t>
            </a:r>
            <a:endParaRPr lang="fr-FR" sz="1400" b="1" strike="sngStrike">
              <a:solidFill>
                <a:srgbClr val="007CA8"/>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ACC18CEC-ACFA-458A-8BAB-C80A875294AE}"/>
              </a:ext>
            </a:extLst>
          </p:cNvPr>
          <p:cNvSpPr/>
          <p:nvPr/>
        </p:nvSpPr>
        <p:spPr>
          <a:xfrm>
            <a:off x="371058" y="2380226"/>
            <a:ext cx="6156925" cy="1200329"/>
          </a:xfrm>
          <a:prstGeom prst="rect">
            <a:avLst/>
          </a:prstGeom>
        </p:spPr>
        <p:txBody>
          <a:bodyPr wrap="square">
            <a:spAutoFit/>
          </a:bodyPr>
          <a:lstStyle/>
          <a:p>
            <a:pPr marL="228600" indent="-2286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Cartographier les outils et modalités de travail existantes entre le SAMU et les effecteurs en ville (CPTS, MSP, </a:t>
            </a:r>
            <a:r>
              <a:rPr lang="fr-FR" sz="1200" b="1">
                <a:latin typeface="Segoe UI Light" panose="020B0502040204020203" pitchFamily="34" charset="0"/>
                <a:cs typeface="Segoe UI Light" panose="020B0502040204020203" pitchFamily="34" charset="0"/>
              </a:rPr>
              <a:t>CDS, SOS Médecins, etc</a:t>
            </a:r>
            <a:r>
              <a:rPr lang="fr-FR" sz="1200" b="1">
                <a:solidFill>
                  <a:schemeClr val="tx2"/>
                </a:solidFill>
                <a:latin typeface="Segoe UI Light" panose="020B0502040204020203" pitchFamily="34" charset="0"/>
                <a:cs typeface="Segoe UI Light" panose="020B0502040204020203" pitchFamily="34" charset="0"/>
              </a:rPr>
              <a:t>.)</a:t>
            </a:r>
          </a:p>
          <a:p>
            <a:pPr algn="just"/>
            <a:r>
              <a:rPr lang="fr-FR" sz="1200" b="1">
                <a:solidFill>
                  <a:schemeClr val="tx2"/>
                </a:solidFill>
                <a:latin typeface="Segoe UI Light" panose="020B0502040204020203" pitchFamily="34" charset="0"/>
                <a:cs typeface="Segoe UI Light" panose="020B0502040204020203" pitchFamily="34" charset="0"/>
              </a:rPr>
              <a:t>Les agendas personnels des professionnels de santé ont été privilégiés</a:t>
            </a:r>
            <a:r>
              <a:rPr lang="fr-FR" sz="1200">
                <a:solidFill>
                  <a:schemeClr val="tx2"/>
                </a:solidFill>
                <a:latin typeface="Segoe UI Light" panose="020B0502040204020203" pitchFamily="34" charset="0"/>
                <a:cs typeface="Segoe UI Light" panose="020B0502040204020203" pitchFamily="34" charset="0"/>
              </a:rPr>
              <a:t> pour recueillir les créneaux disponibles et les agréger à la plateforme. À noter que l’interfaçage entre les structures de soins comme les CPTS et la plateforme n’a pas été écarté et se lancera sur la seconde moitié de l’année 2022.</a:t>
            </a:r>
          </a:p>
        </p:txBody>
      </p:sp>
      <p:sp>
        <p:nvSpPr>
          <p:cNvPr id="7" name="Ellipse 6">
            <a:extLst>
              <a:ext uri="{FF2B5EF4-FFF2-40B4-BE49-F238E27FC236}">
                <a16:creationId xmlns:a16="http://schemas.microsoft.com/office/drawing/2014/main" id="{71B0E5C0-A89B-43D1-97F7-248CBFB21E28}"/>
              </a:ext>
            </a:extLst>
          </p:cNvPr>
          <p:cNvSpPr/>
          <p:nvPr/>
        </p:nvSpPr>
        <p:spPr>
          <a:xfrm>
            <a:off x="435820" y="1955372"/>
            <a:ext cx="29764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10" name="Rectangle 9"/>
          <p:cNvSpPr/>
          <p:nvPr/>
        </p:nvSpPr>
        <p:spPr>
          <a:xfrm>
            <a:off x="371058" y="3702578"/>
            <a:ext cx="6114802" cy="414800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gn="just">
              <a:buFont typeface="+mj-lt"/>
              <a:buAutoNum type="arabicPeriod" startAt="2"/>
            </a:pPr>
            <a:r>
              <a:rPr lang="fr-FR" sz="1200" b="1">
                <a:solidFill>
                  <a:schemeClr val="tx2"/>
                </a:solidFill>
                <a:latin typeface="Segoe UI Light" panose="020B0502040204020203" pitchFamily="34" charset="0"/>
                <a:cs typeface="Segoe UI Light" panose="020B0502040204020203" pitchFamily="34" charset="0"/>
              </a:rPr>
              <a:t>Cartographier les outils utilisés par les professionnels de santé qui exercent à titre individuel</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b="1">
                <a:solidFill>
                  <a:schemeClr val="tx2"/>
                </a:solidFill>
                <a:latin typeface="Segoe UI Light" panose="020B0502040204020203" pitchFamily="34" charset="0"/>
                <a:cs typeface="Segoe UI Light" panose="020B0502040204020203" pitchFamily="34" charset="0"/>
              </a:rPr>
              <a:t>Il s’agit d’étudier la situation des professionnels du territoire qui ne seraient pas partie prenante d’une organisation collective.</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solidFill>
                  <a:schemeClr val="tx2"/>
                </a:solidFill>
                <a:latin typeface="Segoe UI Light" panose="020B0502040204020203" pitchFamily="34" charset="0"/>
                <a:cs typeface="Segoe UI Light" panose="020B0502040204020203" pitchFamily="34" charset="0"/>
              </a:rPr>
              <a:t>Dans le contexte de mise en œuvre du SAS et du développement de la plateforme numérique, la démarche privilégiée est donc de récupérer les disponibilités de ces professionnels via l’interfaçage d’un maximum de solutions de prise de rendez-vous avec la plateforme numérique SAS. </a:t>
            </a:r>
          </a:p>
          <a:p>
            <a:pPr algn="just"/>
            <a:r>
              <a:rPr lang="fr-FR" sz="1200">
                <a:solidFill>
                  <a:schemeClr val="tx2"/>
                </a:solidFill>
                <a:latin typeface="Segoe UI Light" panose="020B0502040204020203" pitchFamily="34" charset="0"/>
                <a:cs typeface="Segoe UI Light" panose="020B0502040204020203" pitchFamily="34" charset="0"/>
              </a:rPr>
              <a:t>L’objectif est de recenser les agendas des professionnels suivants : médecins généralistes et </a:t>
            </a:r>
            <a:r>
              <a:rPr lang="fr-FR" sz="1200">
                <a:solidFill>
                  <a:schemeClr val="tx1"/>
                </a:solidFill>
                <a:latin typeface="Segoe UI Light" panose="020B0502040204020203" pitchFamily="34" charset="0"/>
                <a:cs typeface="Segoe UI Light" panose="020B0502040204020203" pitchFamily="34" charset="0"/>
              </a:rPr>
              <a:t>autres médecins spécialistes. Au départ, 4 modèles de gestion des agendas utilisés par les professionnels </a:t>
            </a:r>
            <a:r>
              <a:rPr lang="fr-FR" sz="1200">
                <a:solidFill>
                  <a:schemeClr val="tx2"/>
                </a:solidFill>
                <a:latin typeface="Segoe UI Light" panose="020B0502040204020203" pitchFamily="34" charset="0"/>
                <a:cs typeface="Segoe UI Light" panose="020B0502040204020203" pitchFamily="34" charset="0"/>
              </a:rPr>
              <a:t>ont été identifiés : agenda papier ; agenda numérique en lien avec le LGC ; </a:t>
            </a:r>
            <a:r>
              <a:rPr lang="fr-FR" sz="1200" b="1">
                <a:solidFill>
                  <a:schemeClr val="tx2"/>
                </a:solidFill>
                <a:latin typeface="Segoe UI Light" panose="020B0502040204020203" pitchFamily="34" charset="0"/>
                <a:cs typeface="Segoe UI Light" panose="020B0502040204020203" pitchFamily="34" charset="0"/>
              </a:rPr>
              <a:t>agenda totalement géré en ligne via un opérateur de prise de rendez-vous (exemple : KelDoc, Doctolib …) </a:t>
            </a:r>
            <a:r>
              <a:rPr lang="fr-FR" sz="1200">
                <a:solidFill>
                  <a:schemeClr val="tx2"/>
                </a:solidFill>
                <a:latin typeface="Segoe UI Light" panose="020B0502040204020203" pitchFamily="34" charset="0"/>
                <a:cs typeface="Segoe UI Light" panose="020B0502040204020203" pitchFamily="34" charset="0"/>
              </a:rPr>
              <a:t>; LGC connecté avec une plateforme de prise de rendez-vous. Cet intégration permet de récupérer les solutions de prise de rendez-vous utilisées par ces professionnels et </a:t>
            </a:r>
            <a:r>
              <a:rPr lang="fr-FR" sz="1200" i="1">
                <a:solidFill>
                  <a:schemeClr val="tx2"/>
                </a:solidFill>
                <a:latin typeface="Segoe UI Light" panose="020B0502040204020203" pitchFamily="34" charset="0"/>
                <a:cs typeface="Segoe UI Light" panose="020B0502040204020203" pitchFamily="34" charset="0"/>
              </a:rPr>
              <a:t>in fine </a:t>
            </a:r>
            <a:r>
              <a:rPr lang="fr-FR" sz="1200">
                <a:solidFill>
                  <a:schemeClr val="tx2"/>
                </a:solidFill>
                <a:latin typeface="Segoe UI Light" panose="020B0502040204020203" pitchFamily="34" charset="0"/>
                <a:cs typeface="Segoe UI Light" panose="020B0502040204020203" pitchFamily="34" charset="0"/>
              </a:rPr>
              <a:t>leurs disponibilités.</a:t>
            </a:r>
          </a:p>
          <a:p>
            <a:pPr algn="just"/>
            <a:endParaRPr lang="fr-FR" sz="1200">
              <a:solidFill>
                <a:schemeClr val="tx2"/>
              </a:solidFill>
              <a:latin typeface="Segoe UI Light" panose="020B0502040204020203" pitchFamily="34" charset="0"/>
              <a:cs typeface="Segoe UI Light" panose="020B0502040204020203" pitchFamily="34" charset="0"/>
            </a:endParaRPr>
          </a:p>
          <a:p>
            <a:pPr algn="just"/>
            <a:r>
              <a:rPr lang="fr-FR" sz="1200">
                <a:solidFill>
                  <a:schemeClr val="tx2"/>
                </a:solidFill>
                <a:latin typeface="Segoe UI Light" panose="020B0502040204020203" pitchFamily="34" charset="0"/>
                <a:cs typeface="Segoe UI Light" panose="020B0502040204020203" pitchFamily="34" charset="0"/>
              </a:rPr>
              <a:t>Pour des raisons principalement techniques, seules les solutions logicielles, avec une interface Web, comprenant un module d’agenda avec prise de rendez-vous peuvent s’interfacer avec la plateforme numérique SAS. </a:t>
            </a:r>
          </a:p>
          <a:p>
            <a:pPr algn="just"/>
            <a:r>
              <a:rPr lang="fr-FR" sz="1200">
                <a:solidFill>
                  <a:schemeClr val="tx2"/>
                </a:solidFill>
                <a:latin typeface="Segoe UI Light" panose="020B0502040204020203" pitchFamily="34" charset="0"/>
                <a:cs typeface="Segoe UI Light" panose="020B0502040204020203" pitchFamily="34" charset="0"/>
              </a:rPr>
              <a:t>L’interfaçage avec ces solutions a démarré avec l’ouverture d’un pilote de 7 éditeurs afin d’étudier les impacts et d’affiner les spécifications techniques nécessaires à mettre en place. </a:t>
            </a:r>
          </a:p>
        </p:txBody>
      </p:sp>
    </p:spTree>
    <p:extLst>
      <p:ext uri="{BB962C8B-B14F-4D97-AF65-F5344CB8AC3E}">
        <p14:creationId xmlns:p14="http://schemas.microsoft.com/office/powerpoint/2010/main" val="378832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extLst>
              <p:ext uri="{D42A27DB-BD31-4B8C-83A1-F6EECF244321}">
                <p14:modId xmlns:p14="http://schemas.microsoft.com/office/powerpoint/2010/main" val="687365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6CAB3B1-41E5-440D-8509-12C8A5C16A34}"/>
              </a:ext>
            </a:extLst>
          </p:cNvPr>
          <p:cNvSpPr/>
          <p:nvPr/>
        </p:nvSpPr>
        <p:spPr>
          <a:xfrm>
            <a:off x="118320" y="548639"/>
            <a:ext cx="6621360" cy="660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pPr lvl="0"/>
            <a:r>
              <a:rPr lang="fr-FR" sz="1600" b="1">
                <a:solidFill>
                  <a:srgbClr val="174BA3"/>
                </a:solidFill>
                <a:latin typeface="Segoe UI Light" panose="020B0502040204020203" pitchFamily="34" charset="0"/>
                <a:cs typeface="Segoe UI Light" panose="020B0502040204020203" pitchFamily="34" charset="0"/>
              </a:rPr>
              <a:t>Fiche # 10 : </a:t>
            </a:r>
            <a:r>
              <a:rPr lang="fr-FR" sz="1600" b="1">
                <a:solidFill>
                  <a:schemeClr val="tx1"/>
                </a:solidFill>
                <a:latin typeface="Segoe UI Light" panose="020B0502040204020203" pitchFamily="34" charset="0"/>
                <a:cs typeface="Segoe UI Light" panose="020B0502040204020203" pitchFamily="34" charset="0"/>
              </a:rPr>
              <a:t>Interfacer les solutions de prise de rendez-vous avec la plateforme numérique du SAS</a:t>
            </a:r>
            <a:endParaRPr lang="fr-FR" sz="1600" b="1">
              <a:solidFill>
                <a:srgbClr val="383934"/>
              </a:solidFill>
              <a:latin typeface="Segoe UI Light" panose="020B0502040204020203" pitchFamily="34" charset="0"/>
              <a:cs typeface="Segoe UI Light" panose="020B0502040204020203" pitchFamily="34" charset="0"/>
            </a:endParaRPr>
          </a:p>
        </p:txBody>
      </p: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3182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 (2/3)</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Démarrer les travaux d’interfaçage avec la plateforme SAS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205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9" name="Rectangle 8">
            <a:extLst>
              <a:ext uri="{FF2B5EF4-FFF2-40B4-BE49-F238E27FC236}">
                <a16:creationId xmlns:a16="http://schemas.microsoft.com/office/drawing/2014/main" id="{541F22A6-56EB-4494-BF8E-B2390EA68862}"/>
              </a:ext>
            </a:extLst>
          </p:cNvPr>
          <p:cNvSpPr/>
          <p:nvPr/>
        </p:nvSpPr>
        <p:spPr>
          <a:xfrm>
            <a:off x="118320" y="5613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8" name="Flèche : chevron 27">
            <a:extLst>
              <a:ext uri="{FF2B5EF4-FFF2-40B4-BE49-F238E27FC236}">
                <a16:creationId xmlns:a16="http://schemas.microsoft.com/office/drawing/2014/main" id="{34233F3D-475E-40CB-A7C5-7508E25512C6}"/>
              </a:ext>
            </a:extLst>
          </p:cNvPr>
          <p:cNvSpPr/>
          <p:nvPr/>
        </p:nvSpPr>
        <p:spPr>
          <a:xfrm>
            <a:off x="434795" y="1996569"/>
            <a:ext cx="6280674" cy="412801"/>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Contribuer aux travaux d’interfaçage des solutions de prises de rendez-vous identifiées avec la plateforme numérique SAS </a:t>
            </a:r>
          </a:p>
        </p:txBody>
      </p:sp>
      <p:sp>
        <p:nvSpPr>
          <p:cNvPr id="29" name="Rectangle 28">
            <a:extLst>
              <a:ext uri="{FF2B5EF4-FFF2-40B4-BE49-F238E27FC236}">
                <a16:creationId xmlns:a16="http://schemas.microsoft.com/office/drawing/2014/main" id="{EB6C27F0-6323-4955-ABD7-41A4255A9016}"/>
              </a:ext>
            </a:extLst>
          </p:cNvPr>
          <p:cNvSpPr/>
          <p:nvPr/>
        </p:nvSpPr>
        <p:spPr>
          <a:xfrm>
            <a:off x="434794" y="2443413"/>
            <a:ext cx="6156925" cy="6740307"/>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Présentation de la démarche pour interfacer les éditeurs </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latin typeface="Segoe UI Light" panose="020B0502040204020203" pitchFamily="34" charset="0"/>
                <a:cs typeface="Segoe UI Light" panose="020B0502040204020203" pitchFamily="34" charset="0"/>
              </a:rPr>
              <a:t>Pour démarrer ces travaux d’interopérabilités avec les agendas de prises de rendez-vous en ligne, un pilote a été lancé en janvier 2021 avec 7 éditeurs : Clickdoc, Doctolib, KelDoc, MAIIA, Maincare, Medunion urgences, Monmedecin.org. Cette phase pilote est cadencée pour chaque éditeur en 6 étapes : </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Cadrage des travaux d’interfaçage</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Développement de l’Interface</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Recette de l’Interface (provisoire et définitive)</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Mise en production de l’Interface</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Vérification du service régulier de l’Interface</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Exploitation de l’Interface</a:t>
            </a:r>
          </a:p>
          <a:p>
            <a:pPr algn="just"/>
            <a:r>
              <a:rPr lang="fr-FR" sz="1200">
                <a:latin typeface="Segoe UI Light" panose="020B0502040204020203" pitchFamily="34" charset="0"/>
                <a:cs typeface="Segoe UI Light" panose="020B0502040204020203" pitchFamily="34" charset="0"/>
              </a:rPr>
              <a:t>À l’issue de ces différents jalons, l’objectif est d’ouvrir le flux avec la plateforme sur le cas d’usage développé avec l’éditeur.</a:t>
            </a:r>
          </a:p>
          <a:p>
            <a:pPr algn="just"/>
            <a:endParaRPr lang="fr-FR" sz="1200" b="1">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startAt="2"/>
            </a:pPr>
            <a:r>
              <a:rPr lang="fr-FR" sz="1200" b="1">
                <a:solidFill>
                  <a:schemeClr val="tx2"/>
                </a:solidFill>
                <a:latin typeface="Segoe UI Light" panose="020B0502040204020203" pitchFamily="34" charset="0"/>
                <a:cs typeface="Segoe UI Light" panose="020B0502040204020203" pitchFamily="34" charset="0"/>
              </a:rPr>
              <a:t>Identification des cas d’usage sur lesquels interfacer les éditeurs avec la plateforme </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solidFill>
                  <a:schemeClr val="tx2"/>
                </a:solidFill>
                <a:latin typeface="Segoe UI Light" panose="020B0502040204020203" pitchFamily="34" charset="0"/>
                <a:cs typeface="Segoe UI Light" panose="020B0502040204020203" pitchFamily="34" charset="0"/>
              </a:rPr>
              <a:t>Deux cas d’usage ont été identifiés pour interfacer la plateforme avec les éditeurs de prise de rendez-vous : </a:t>
            </a:r>
          </a:p>
          <a:p>
            <a:pPr marL="628650" lvl="1" indent="-171450" algn="just">
              <a:buFont typeface="Arial" panose="020B0604020202020204" pitchFamily="34" charset="0"/>
              <a:buChar char="•"/>
            </a:pPr>
            <a:r>
              <a:rPr lang="fr-FR" sz="1200" b="1">
                <a:solidFill>
                  <a:schemeClr val="tx2"/>
                </a:solidFill>
                <a:latin typeface="Segoe UI Light" panose="020B0502040204020203" pitchFamily="34" charset="0"/>
                <a:cs typeface="Segoe UI Light" panose="020B0502040204020203" pitchFamily="34" charset="0"/>
              </a:rPr>
              <a:t>Volet n°1 : agrégation de créneaux disponibles. </a:t>
            </a:r>
            <a:r>
              <a:rPr lang="fr-FR" sz="1200">
                <a:solidFill>
                  <a:schemeClr val="tx2"/>
                </a:solidFill>
                <a:latin typeface="Segoe UI Light" panose="020B0502040204020203" pitchFamily="34" charset="0"/>
                <a:cs typeface="Segoe UI Light" panose="020B0502040204020203" pitchFamily="34" charset="0"/>
              </a:rPr>
              <a:t>Il s’agit de faire remonter l’ensemble des créneaux disponibles des professionnels de santé (créneaux grand public et créneaux professionnels) sur la plateforme numérique SAS ; </a:t>
            </a:r>
          </a:p>
          <a:p>
            <a:pPr marL="628650" lvl="1" indent="-171450" algn="just">
              <a:buFont typeface="Arial" panose="020B0604020202020204" pitchFamily="34" charset="0"/>
              <a:buChar char="•"/>
            </a:pPr>
            <a:r>
              <a:rPr lang="fr-FR" sz="1200" b="1">
                <a:solidFill>
                  <a:schemeClr val="tx2"/>
                </a:solidFill>
                <a:latin typeface="Segoe UI Light" panose="020B0502040204020203" pitchFamily="34" charset="0"/>
                <a:cs typeface="Segoe UI Light" panose="020B0502040204020203" pitchFamily="34" charset="0"/>
              </a:rPr>
              <a:t>Volet n°2 : prise de rendez-vous de bout en bout. </a:t>
            </a:r>
            <a:r>
              <a:rPr lang="fr-FR" sz="1200">
                <a:solidFill>
                  <a:schemeClr val="tx2"/>
                </a:solidFill>
                <a:latin typeface="Segoe UI Light" panose="020B0502040204020203" pitchFamily="34" charset="0"/>
                <a:cs typeface="Segoe UI Light" panose="020B0502040204020203" pitchFamily="34" charset="0"/>
              </a:rPr>
              <a:t>Il s’agit de créer un flux entre la plateforme et ces solutions pour que les régulateurs / OSNP n’aient pas à s’authentifier à chaque fois qu’ils doivent prendre rendez-vous pour le compte du patient. Ainsi à terme, les régulateurs / OSNP cliqueront sur un créneau dans la plateforme et seront redirigés automatiquement vers la solution de prise de rendez-vous sans réauthentification. </a:t>
            </a:r>
          </a:p>
          <a:p>
            <a:pPr marL="628650" lvl="1" indent="-171450" algn="just">
              <a:buFont typeface="Arial" panose="020B0604020202020204" pitchFamily="34" charset="0"/>
              <a:buChar char="•"/>
            </a:pPr>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latin typeface="Segoe UI Light" panose="020B0502040204020203" pitchFamily="34" charset="0"/>
                <a:cs typeface="Segoe UI Light" panose="020B0502040204020203" pitchFamily="34" charset="0"/>
              </a:rPr>
              <a:t>Ainsi, pendant le pilote, l’objectif était dans un premier temps d’agréger les créneaux disponibles des éditeurs vers la plateforme numérique SAS (volet n°1) et dans un second temps de permettre à la régulation de prendre rendez-vous de bout en bout (volet n°2). </a:t>
            </a:r>
          </a:p>
          <a:p>
            <a:pPr algn="just"/>
            <a:endParaRPr lang="fr-FR" sz="1200">
              <a:latin typeface="Segoe UI Light" panose="020B0502040204020203" pitchFamily="34" charset="0"/>
              <a:cs typeface="Segoe UI Light" panose="020B0502040204020203" pitchFamily="34" charset="0"/>
            </a:endParaRPr>
          </a:p>
          <a:p>
            <a:pPr algn="just"/>
            <a:r>
              <a:rPr lang="fr-FR" sz="1200" b="1">
                <a:latin typeface="Segoe UI Light" panose="020B0502040204020203" pitchFamily="34" charset="0"/>
                <a:cs typeface="Segoe UI Light" panose="020B0502040204020203" pitchFamily="34" charset="0"/>
              </a:rPr>
              <a:t>Le pilote sur le volet n°1 avec les 7 éditeurs s’est terminé le 31 mars 2022 </a:t>
            </a:r>
            <a:r>
              <a:rPr lang="fr-FR" sz="1200">
                <a:latin typeface="Segoe UI Light" panose="020B0502040204020203" pitchFamily="34" charset="0"/>
                <a:cs typeface="Segoe UI Light" panose="020B0502040204020203" pitchFamily="34" charset="0"/>
              </a:rPr>
              <a:t>ce qui a permis de lancer la généralisation à l’ensemble des éditeurs sur ce volet deux semaines plus tard. </a:t>
            </a:r>
          </a:p>
          <a:p>
            <a:pPr algn="just"/>
            <a:endParaRPr lang="fr-FR" sz="1200">
              <a:solidFill>
                <a:schemeClr val="tx2"/>
              </a:solidFill>
              <a:latin typeface="Segoe UI Light" panose="020B0502040204020203" pitchFamily="34" charset="0"/>
              <a:cs typeface="Segoe UI Light" panose="020B0502040204020203" pitchFamily="34" charset="0"/>
            </a:endParaRPr>
          </a:p>
        </p:txBody>
      </p:sp>
      <p:sp>
        <p:nvSpPr>
          <p:cNvPr id="31" name="Ellipse 30">
            <a:extLst>
              <a:ext uri="{FF2B5EF4-FFF2-40B4-BE49-F238E27FC236}">
                <a16:creationId xmlns:a16="http://schemas.microsoft.com/office/drawing/2014/main" id="{31081DCF-7A1A-4C51-B65D-CD0F68AC5B43}"/>
              </a:ext>
            </a:extLst>
          </p:cNvPr>
          <p:cNvSpPr/>
          <p:nvPr/>
        </p:nvSpPr>
        <p:spPr>
          <a:xfrm>
            <a:off x="254113" y="201620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cxnSp>
        <p:nvCxnSpPr>
          <p:cNvPr id="22" name="Connecteur droit 21">
            <a:extLst>
              <a:ext uri="{FF2B5EF4-FFF2-40B4-BE49-F238E27FC236}">
                <a16:creationId xmlns:a16="http://schemas.microsoft.com/office/drawing/2014/main" id="{8BB8DBC5-B29C-4AE6-B093-729109827E56}"/>
              </a:ext>
            </a:extLst>
          </p:cNvPr>
          <p:cNvCxnSpPr>
            <a:cxnSpLocks/>
          </p:cNvCxnSpPr>
          <p:nvPr/>
        </p:nvCxnSpPr>
        <p:spPr>
          <a:xfrm>
            <a:off x="605131" y="1886445"/>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 avec coins arrondis en diagonale 22">
            <a:extLst>
              <a:ext uri="{FF2B5EF4-FFF2-40B4-BE49-F238E27FC236}">
                <a16:creationId xmlns:a16="http://schemas.microsoft.com/office/drawing/2014/main" id="{E99ED623-9ACA-44D4-B7EE-2309EE5B18F9}"/>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7D3F93"/>
                </a:solidFill>
                <a:latin typeface="Segoe UI Light" panose="020B0502040204020203" pitchFamily="34" charset="0"/>
                <a:cs typeface="Segoe UI Light" panose="020B0502040204020203" pitchFamily="34" charset="0"/>
              </a:rPr>
              <a:t>Outils techniques</a:t>
            </a:r>
          </a:p>
        </p:txBody>
      </p:sp>
    </p:spTree>
    <p:extLst>
      <p:ext uri="{BB962C8B-B14F-4D97-AF65-F5344CB8AC3E}">
        <p14:creationId xmlns:p14="http://schemas.microsoft.com/office/powerpoint/2010/main" val="587399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0"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6CAB3B1-41E5-440D-8509-12C8A5C16A34}"/>
              </a:ext>
            </a:extLst>
          </p:cNvPr>
          <p:cNvSpPr/>
          <p:nvPr/>
        </p:nvSpPr>
        <p:spPr>
          <a:xfrm>
            <a:off x="118320" y="548639"/>
            <a:ext cx="6621360" cy="660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pPr lvl="0"/>
            <a:r>
              <a:rPr lang="fr-FR" sz="1600" b="1">
                <a:solidFill>
                  <a:srgbClr val="174BA3"/>
                </a:solidFill>
                <a:latin typeface="Segoe UI Light" panose="020B0502040204020203" pitchFamily="34" charset="0"/>
                <a:cs typeface="Segoe UI Light" panose="020B0502040204020203" pitchFamily="34" charset="0"/>
              </a:rPr>
              <a:t>Fiche # 10 : </a:t>
            </a:r>
            <a:r>
              <a:rPr lang="fr-FR" sz="1600" b="1">
                <a:solidFill>
                  <a:schemeClr val="tx1"/>
                </a:solidFill>
                <a:latin typeface="Segoe UI Light" panose="020B0502040204020203" pitchFamily="34" charset="0"/>
                <a:cs typeface="Segoe UI Light" panose="020B0502040204020203" pitchFamily="34" charset="0"/>
              </a:rPr>
              <a:t>Interfacer les solutions de prise de rendez-vous avec la plateforme numérique du SAS</a:t>
            </a:r>
            <a:endParaRPr lang="fr-FR" sz="1600" b="1">
              <a:solidFill>
                <a:srgbClr val="383934"/>
              </a:solidFill>
              <a:latin typeface="Segoe UI Light" panose="020B0502040204020203" pitchFamily="34" charset="0"/>
              <a:cs typeface="Segoe UI Light" panose="020B0502040204020203" pitchFamily="34" charset="0"/>
            </a:endParaRPr>
          </a:p>
        </p:txBody>
      </p: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3182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 (3/3)</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Démarrer les travaux d’interfaçage avec la plateforme SAS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205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9" name="Rectangle 8">
            <a:extLst>
              <a:ext uri="{FF2B5EF4-FFF2-40B4-BE49-F238E27FC236}">
                <a16:creationId xmlns:a16="http://schemas.microsoft.com/office/drawing/2014/main" id="{541F22A6-56EB-4494-BF8E-B2390EA68862}"/>
              </a:ext>
            </a:extLst>
          </p:cNvPr>
          <p:cNvSpPr/>
          <p:nvPr/>
        </p:nvSpPr>
        <p:spPr>
          <a:xfrm>
            <a:off x="118320" y="5613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8" name="Flèche : chevron 27">
            <a:extLst>
              <a:ext uri="{FF2B5EF4-FFF2-40B4-BE49-F238E27FC236}">
                <a16:creationId xmlns:a16="http://schemas.microsoft.com/office/drawing/2014/main" id="{34233F3D-475E-40CB-A7C5-7508E25512C6}"/>
              </a:ext>
            </a:extLst>
          </p:cNvPr>
          <p:cNvSpPr/>
          <p:nvPr/>
        </p:nvSpPr>
        <p:spPr>
          <a:xfrm>
            <a:off x="434795" y="1996569"/>
            <a:ext cx="6280674" cy="412801"/>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Contribuer à la mise en production effective des flux et à l’accompagnement de l’ensemble des éditeurs</a:t>
            </a:r>
          </a:p>
        </p:txBody>
      </p:sp>
      <p:sp>
        <p:nvSpPr>
          <p:cNvPr id="29" name="Rectangle 28">
            <a:extLst>
              <a:ext uri="{FF2B5EF4-FFF2-40B4-BE49-F238E27FC236}">
                <a16:creationId xmlns:a16="http://schemas.microsoft.com/office/drawing/2014/main" id="{EB6C27F0-6323-4955-ABD7-41A4255A9016}"/>
              </a:ext>
            </a:extLst>
          </p:cNvPr>
          <p:cNvSpPr/>
          <p:nvPr/>
        </p:nvSpPr>
        <p:spPr>
          <a:xfrm>
            <a:off x="434794" y="2443413"/>
            <a:ext cx="6156925" cy="5262979"/>
          </a:xfrm>
          <a:prstGeom prst="rect">
            <a:avLst/>
          </a:prstGeom>
        </p:spPr>
        <p:txBody>
          <a:bodyPr wrap="square">
            <a:spAutoFit/>
          </a:bodyPr>
          <a:lstStyle/>
          <a:p>
            <a:pPr marL="342900" indent="-342900" algn="just">
              <a:buFont typeface="+mj-lt"/>
              <a:buAutoNum type="arabicPeriod"/>
            </a:pPr>
            <a:r>
              <a:rPr lang="fr-FR" sz="1200" b="1">
                <a:solidFill>
                  <a:schemeClr val="tx2"/>
                </a:solidFill>
                <a:latin typeface="Segoe UI Light" panose="020B0502040204020203" pitchFamily="34" charset="0"/>
                <a:cs typeface="Segoe UI Light" panose="020B0502040204020203" pitchFamily="34" charset="0"/>
              </a:rPr>
              <a:t>Présentation de la démarche de généralisation </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latin typeface="Segoe UI Light" panose="020B0502040204020203" pitchFamily="34" charset="0"/>
                <a:cs typeface="Segoe UI Light" panose="020B0502040204020203" pitchFamily="34" charset="0"/>
              </a:rPr>
              <a:t>La phase pilote étant terminée sur le premier volet, l’ensemble des éditeurs du marché peut s’interfacer avec la plateforme numérique SAS pour la partie « agrégation des créneaux disponibles » depuis le 14 avril 2022. Ainsi, les éditeurs sont invités à prendre contact avec l’ANS pour lancer les ateliers et démarrer les développements. </a:t>
            </a:r>
          </a:p>
          <a:p>
            <a:pPr algn="just"/>
            <a:endParaRPr lang="fr-FR" sz="1200">
              <a:latin typeface="Segoe UI Light" panose="020B0502040204020203" pitchFamily="34" charset="0"/>
              <a:cs typeface="Segoe UI Light" panose="020B0502040204020203" pitchFamily="34" charset="0"/>
            </a:endParaRPr>
          </a:p>
          <a:p>
            <a:pPr algn="just"/>
            <a:r>
              <a:rPr lang="fr-FR" sz="1200">
                <a:latin typeface="Segoe UI Light" panose="020B0502040204020203" pitchFamily="34" charset="0"/>
                <a:cs typeface="Segoe UI Light" panose="020B0502040204020203" pitchFamily="34" charset="0"/>
              </a:rPr>
              <a:t>Le pilote sur le second volet (prise de rendez-vous de bout en bout) se terminera le 15 juin 2022 afin d’ouvrir une phase de concertation avec l’ensemble des éditeurs au 1er juillet 2022. La généralisation sur ce volet interviendra au 15 septembre 2022. A partir de cette date, l’ensemble des éditeurs du marché pourra s’interfacer avec la plateforme sur tout le processus.</a:t>
            </a:r>
          </a:p>
          <a:p>
            <a:pPr algn="just"/>
            <a:endParaRPr lang="fr-FR" sz="1200" b="1">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startAt="2"/>
            </a:pPr>
            <a:r>
              <a:rPr lang="fr-FR" sz="1200" b="1">
                <a:solidFill>
                  <a:schemeClr val="tx2"/>
                </a:solidFill>
                <a:latin typeface="Segoe UI Light" panose="020B0502040204020203" pitchFamily="34" charset="0"/>
                <a:cs typeface="Segoe UI Light" panose="020B0502040204020203" pitchFamily="34" charset="0"/>
              </a:rPr>
              <a:t>Accompagnement des éditeurs </a:t>
            </a:r>
          </a:p>
          <a:p>
            <a:pPr algn="just"/>
            <a:endParaRPr lang="fr-FR" sz="1200" b="1">
              <a:solidFill>
                <a:schemeClr val="tx2"/>
              </a:solidFill>
              <a:latin typeface="Segoe UI Light" panose="020B0502040204020203" pitchFamily="34" charset="0"/>
              <a:cs typeface="Segoe UI Light" panose="020B0502040204020203" pitchFamily="34" charset="0"/>
            </a:endParaRPr>
          </a:p>
          <a:p>
            <a:pPr algn="just"/>
            <a:r>
              <a:rPr lang="fr-FR" sz="1200">
                <a:solidFill>
                  <a:schemeClr val="tx2"/>
                </a:solidFill>
                <a:latin typeface="Segoe UI Light" panose="020B0502040204020203" pitchFamily="34" charset="0"/>
                <a:cs typeface="Segoe UI Light" panose="020B0502040204020203" pitchFamily="34" charset="0"/>
              </a:rPr>
              <a:t>L’ANS accompagnera chaque éditeur dans les développements à travers une démarche éprouvée lors du pilote (Kick off, ateliers de travail, test, mise en production…).</a:t>
            </a:r>
          </a:p>
          <a:p>
            <a:pPr algn="just"/>
            <a:endParaRPr lang="fr-FR" sz="1200">
              <a:solidFill>
                <a:schemeClr val="tx2"/>
              </a:solidFill>
              <a:latin typeface="Segoe UI Light" panose="020B0502040204020203" pitchFamily="34" charset="0"/>
              <a:cs typeface="Segoe UI Light" panose="020B0502040204020203" pitchFamily="34" charset="0"/>
            </a:endParaRPr>
          </a:p>
          <a:p>
            <a:pPr algn="just"/>
            <a:r>
              <a:rPr lang="fr-FR" sz="1200">
                <a:solidFill>
                  <a:schemeClr val="tx2"/>
                </a:solidFill>
                <a:latin typeface="Segoe UI Light" panose="020B0502040204020203" pitchFamily="34" charset="0"/>
                <a:cs typeface="Segoe UI Light" panose="020B0502040204020203" pitchFamily="34" charset="0"/>
              </a:rPr>
              <a:t>Par ailleurs, pour chaque éditeur qui active son flux avec la plateforme numérique SAS, la DGOS s’engage à fournir un kit de communication à destination des éditeurs pour qu’ils communiquent ensuite à leurs clients / professionnels de santé : </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Un lien vers la vidéo tutoriel du parcours d’un effecteur ;</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Une FAQ dédiée à la fonction agrégateur (aussi consultable sur le site www.sas.sante.fr, depuis le formulaire d’assistance) ;</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Une fiche pratique à destination des effecteurs : « comment se connecter à la plateforme numérique SAS ? » ;</a:t>
            </a:r>
          </a:p>
          <a:p>
            <a:pPr marL="628650" lvl="1" indent="-171450" algn="just">
              <a:buFont typeface="Arial" panose="020B0604020202020204" pitchFamily="34" charset="0"/>
              <a:buChar char="•"/>
            </a:pPr>
            <a:r>
              <a:rPr lang="fr-FR" sz="1200">
                <a:latin typeface="Segoe UI Light" panose="020B0502040204020203" pitchFamily="34" charset="0"/>
                <a:cs typeface="Segoe UI Light" panose="020B0502040204020203" pitchFamily="34" charset="0"/>
              </a:rPr>
              <a:t>Un package d’e-mails en fonction du statut du SAS.</a:t>
            </a:r>
          </a:p>
          <a:p>
            <a:pPr algn="just"/>
            <a:endParaRPr lang="fr-FR" sz="1200">
              <a:solidFill>
                <a:schemeClr val="tx2"/>
              </a:solidFill>
              <a:latin typeface="Segoe UI Light" panose="020B0502040204020203" pitchFamily="34" charset="0"/>
              <a:cs typeface="Segoe UI Light" panose="020B0502040204020203" pitchFamily="34" charset="0"/>
            </a:endParaRPr>
          </a:p>
        </p:txBody>
      </p:sp>
      <p:sp>
        <p:nvSpPr>
          <p:cNvPr id="31" name="Ellipse 30">
            <a:extLst>
              <a:ext uri="{FF2B5EF4-FFF2-40B4-BE49-F238E27FC236}">
                <a16:creationId xmlns:a16="http://schemas.microsoft.com/office/drawing/2014/main" id="{31081DCF-7A1A-4C51-B65D-CD0F68AC5B43}"/>
              </a:ext>
            </a:extLst>
          </p:cNvPr>
          <p:cNvSpPr/>
          <p:nvPr/>
        </p:nvSpPr>
        <p:spPr>
          <a:xfrm>
            <a:off x="254113" y="201620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cxnSp>
        <p:nvCxnSpPr>
          <p:cNvPr id="22" name="Connecteur droit 21">
            <a:extLst>
              <a:ext uri="{FF2B5EF4-FFF2-40B4-BE49-F238E27FC236}">
                <a16:creationId xmlns:a16="http://schemas.microsoft.com/office/drawing/2014/main" id="{8BB8DBC5-B29C-4AE6-B093-729109827E56}"/>
              </a:ext>
            </a:extLst>
          </p:cNvPr>
          <p:cNvCxnSpPr>
            <a:cxnSpLocks/>
          </p:cNvCxnSpPr>
          <p:nvPr/>
        </p:nvCxnSpPr>
        <p:spPr>
          <a:xfrm>
            <a:off x="605131" y="1886445"/>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 avec coins arrondis en diagonale 22">
            <a:extLst>
              <a:ext uri="{FF2B5EF4-FFF2-40B4-BE49-F238E27FC236}">
                <a16:creationId xmlns:a16="http://schemas.microsoft.com/office/drawing/2014/main" id="{E99ED623-9ACA-44D4-B7EE-2309EE5B18F9}"/>
              </a:ext>
            </a:extLst>
          </p:cNvPr>
          <p:cNvSpPr/>
          <p:nvPr/>
        </p:nvSpPr>
        <p:spPr>
          <a:xfrm rot="10800000" flipV="1">
            <a:off x="4108800" y="558202"/>
            <a:ext cx="2628000" cy="216000"/>
          </a:xfrm>
          <a:prstGeom prst="round2DiagRect">
            <a:avLst>
              <a:gd name="adj1" fmla="val 0"/>
              <a:gd name="adj2" fmla="val 50000"/>
            </a:avLst>
          </a:prstGeom>
          <a:solidFill>
            <a:srgbClr val="D1B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7D3F93"/>
                </a:solidFill>
                <a:latin typeface="Segoe UI Light" panose="020B0502040204020203" pitchFamily="34" charset="0"/>
                <a:cs typeface="Segoe UI Light" panose="020B0502040204020203" pitchFamily="34" charset="0"/>
              </a:rPr>
              <a:t>Outils techniques</a:t>
            </a:r>
          </a:p>
        </p:txBody>
      </p:sp>
    </p:spTree>
    <p:extLst>
      <p:ext uri="{BB962C8B-B14F-4D97-AF65-F5344CB8AC3E}">
        <p14:creationId xmlns:p14="http://schemas.microsoft.com/office/powerpoint/2010/main" val="2865229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11 : </a:t>
            </a:r>
            <a:r>
              <a:rPr lang="fr-FR" sz="1600" b="1">
                <a:solidFill>
                  <a:schemeClr val="tx1"/>
                </a:solidFill>
                <a:latin typeface="Segoe UI Light" panose="020B0502040204020203" pitchFamily="34" charset="0"/>
                <a:cs typeface="Segoe UI Light" panose="020B0502040204020203" pitchFamily="34" charset="0"/>
              </a:rPr>
              <a:t>Quantifier le besoin de financement du SAS</a:t>
            </a:r>
          </a:p>
        </p:txBody>
      </p:sp>
      <p:sp>
        <p:nvSpPr>
          <p:cNvPr id="9" name="Rectangle 8">
            <a:extLst>
              <a:ext uri="{FF2B5EF4-FFF2-40B4-BE49-F238E27FC236}">
                <a16:creationId xmlns:a16="http://schemas.microsoft.com/office/drawing/2014/main" id="{541F22A6-56EB-4494-BF8E-B2390EA68862}"/>
              </a:ext>
            </a:extLst>
          </p:cNvPr>
          <p:cNvSpPr/>
          <p:nvPr/>
        </p:nvSpPr>
        <p:spPr>
          <a:xfrm>
            <a:off x="116116"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0A21A80E-E65C-4C1E-97B6-F2F23B6CDE66}"/>
              </a:ext>
            </a:extLst>
          </p:cNvPr>
          <p:cNvSpPr txBox="1"/>
          <p:nvPr/>
        </p:nvSpPr>
        <p:spPr>
          <a:xfrm>
            <a:off x="419580" y="3005362"/>
            <a:ext cx="6053098" cy="4478149"/>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lang="fr-FR" sz="1100" b="1">
                <a:latin typeface="Segoe UI Light" panose="020B0502040204020203" pitchFamily="34" charset="0"/>
                <a:cs typeface="Segoe UI Light" panose="020B0502040204020203" pitchFamily="34" charset="0"/>
              </a:rPr>
              <a:t>Le périmètre des charges à financer est décrit dans l’instruction. Le modèle de financement du SAS prend en charge :</a:t>
            </a:r>
          </a:p>
          <a:p>
            <a:pPr marL="750414" lvl="3" indent="-293214" algn="just">
              <a:spcBef>
                <a:spcPts val="600"/>
              </a:spcBef>
              <a:buFont typeface="Arial" panose="020B0604020202020204" pitchFamily="34" charset="0"/>
              <a:buChar char="•"/>
            </a:pPr>
            <a:r>
              <a:rPr lang="fr-FR" sz="1100" b="1">
                <a:latin typeface="Segoe UI Light" panose="020B0502040204020203" pitchFamily="34" charset="0"/>
                <a:cs typeface="Segoe UI Light" panose="020B0502040204020203" pitchFamily="34" charset="0"/>
              </a:rPr>
              <a:t>Versant hospitalier : </a:t>
            </a:r>
            <a:r>
              <a:rPr lang="fr-FR" sz="1100">
                <a:latin typeface="Segoe UI Light" panose="020B0502040204020203" pitchFamily="34" charset="0"/>
                <a:cs typeface="Segoe UI Light" panose="020B0502040204020203" pitchFamily="34" charset="0"/>
              </a:rPr>
              <a:t>le renfort en ARM nécessaires pour mettre en place le front office ; les charges indirectes liées à l’augmentation de personnel et d’activité au sein des locaux du SAMU (locaux, matériel, SI, etc.)</a:t>
            </a:r>
          </a:p>
          <a:p>
            <a:pPr marL="750414" lvl="3" indent="-293214" algn="just">
              <a:spcBef>
                <a:spcPts val="600"/>
              </a:spcBef>
              <a:buFont typeface="Arial" panose="020B0604020202020204" pitchFamily="34" charset="0"/>
              <a:buChar char="•"/>
            </a:pPr>
            <a:r>
              <a:rPr lang="fr-FR" sz="1100" b="1">
                <a:latin typeface="Segoe UI Light" panose="020B0502040204020203" pitchFamily="34" charset="0"/>
                <a:cs typeface="Segoe UI Light" panose="020B0502040204020203" pitchFamily="34" charset="0"/>
              </a:rPr>
              <a:t>Versant pour le fonctionnement de la filière MG :</a:t>
            </a:r>
            <a:r>
              <a:rPr lang="fr-FR" sz="1100">
                <a:latin typeface="Segoe UI Light" panose="020B0502040204020203" pitchFamily="34" charset="0"/>
                <a:cs typeface="Segoe UI Light" panose="020B0502040204020203" pitchFamily="34" charset="0"/>
              </a:rPr>
              <a:t> la rémunération des OSNP, les charges de structure des associations de médecins (logiciel, administration, plannings, locaux, etc.), la formation des médecins régulateurs et des OSNP </a:t>
            </a:r>
          </a:p>
          <a:p>
            <a:pPr marL="92075" marR="0" lvl="0" algn="just" defTabSz="457200" rtl="0" eaLnBrk="1" fontAlgn="auto" latinLnBrk="0" hangingPunct="1">
              <a:lnSpc>
                <a:spcPct val="100000"/>
              </a:lnSpc>
              <a:spcBef>
                <a:spcPct val="20000"/>
              </a:spcBef>
              <a:spcAft>
                <a:spcPts val="0"/>
              </a:spcAft>
              <a:buClrTx/>
              <a:buSzTx/>
              <a:tabLst/>
              <a:defRPr/>
            </a:pPr>
            <a:endParaRPr lang="fr-FR" sz="1100">
              <a:latin typeface="Segoe UI Light" panose="020B0502040204020203" pitchFamily="34" charset="0"/>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tabLst/>
              <a:defRPr/>
            </a:pPr>
            <a:r>
              <a:rPr lang="fr-FR" sz="1100" b="1">
                <a:latin typeface="Segoe UI Light" panose="020B0502040204020203" pitchFamily="34" charset="0"/>
                <a:cs typeface="Segoe UI Light" panose="020B0502040204020203" pitchFamily="34" charset="0"/>
              </a:rPr>
              <a:t>La rémunération des médecins régulateurs libéraux et des médecins effecteurs de soins non programmés relève du champ conventionnel avec l’Assurance Maladie </a:t>
            </a:r>
            <a:r>
              <a:rPr lang="fr-FR" sz="1100">
                <a:latin typeface="Segoe UI Light" panose="020B0502040204020203" pitchFamily="34" charset="0"/>
                <a:cs typeface="Segoe UI Light" panose="020B0502040204020203" pitchFamily="34" charset="0"/>
              </a:rPr>
              <a:t>(avenant 9 à la convention médicale).</a:t>
            </a:r>
          </a:p>
          <a:p>
            <a:pPr marL="92075" marR="0" lvl="0" algn="just" defTabSz="457200" rtl="0" eaLnBrk="1" fontAlgn="auto" latinLnBrk="0" hangingPunct="1">
              <a:lnSpc>
                <a:spcPct val="100000"/>
              </a:lnSpc>
              <a:spcBef>
                <a:spcPct val="20000"/>
              </a:spcBef>
              <a:spcAft>
                <a:spcPts val="0"/>
              </a:spcAft>
              <a:buClrTx/>
              <a:buSzTx/>
              <a:tabLst/>
              <a:defRPr/>
            </a:pPr>
            <a:endParaRPr lang="fr-FR" sz="1100">
              <a:latin typeface="Segoe UI Light" panose="020B0502040204020203" pitchFamily="34" charset="0"/>
              <a:cs typeface="Segoe UI Light" panose="020B0502040204020203" pitchFamily="34" charset="0"/>
            </a:endParaRPr>
          </a:p>
          <a:p>
            <a:pPr marL="92075" algn="just" defTabSz="457200">
              <a:spcBef>
                <a:spcPct val="20000"/>
              </a:spcBef>
              <a:defRPr/>
            </a:pPr>
            <a:r>
              <a:rPr lang="fr-FR" sz="1100" b="1">
                <a:latin typeface="Segoe UI Light" panose="020B0502040204020203" pitchFamily="34" charset="0"/>
                <a:cs typeface="Segoe UI Light" panose="020B0502040204020203" pitchFamily="34" charset="0"/>
              </a:rPr>
              <a:t>L’enveloppe budgétaire proposée vient en sus des financements actuels </a:t>
            </a:r>
            <a:r>
              <a:rPr lang="fr-FR" sz="1100">
                <a:latin typeface="Segoe UI Light" panose="020B0502040204020203" pitchFamily="34" charset="0"/>
                <a:cs typeface="Segoe UI Light" panose="020B0502040204020203" pitchFamily="34" charset="0"/>
              </a:rPr>
              <a:t>:</a:t>
            </a:r>
          </a:p>
          <a:p>
            <a:pPr marL="263525" lvl="0" indent="-171450" algn="just"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Côté ambulatoire :</a:t>
            </a:r>
          </a:p>
          <a:p>
            <a:pPr marL="720725" lvl="1" indent="-171450" algn="just"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financement de l’activité de régulation médicale de PDSA via le FIR (le modèle de financement de la PDSA au sein des territoires n’est pas modifié mais il faut veiller à ne pas créer de doublons entre le financement de la PDSA et celui du SAS).</a:t>
            </a:r>
            <a:endParaRPr lang="fr-FR" sz="1100" b="1">
              <a:latin typeface="Segoe UI Light" panose="020B0502040204020203" pitchFamily="34" charset="0"/>
              <a:cs typeface="Segoe UI Light" panose="020B0502040204020203" pitchFamily="34" charset="0"/>
            </a:endParaRPr>
          </a:p>
          <a:p>
            <a:pPr marL="720725" lvl="1" indent="-171450" algn="just"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financement d’éventuels renforts en journée de la régulation médicale via le FIR</a:t>
            </a:r>
          </a:p>
          <a:p>
            <a:pPr marL="720725" lvl="1" indent="-171450" algn="just" defTabSz="457200">
              <a:spcBef>
                <a:spcPct val="20000"/>
              </a:spcBef>
              <a:buFont typeface="Arial" panose="020B0604020202020204" pitchFamily="34" charset="0"/>
              <a:buChar char="•"/>
              <a:defRPr/>
            </a:pPr>
            <a:r>
              <a:rPr lang="fr-FR" sz="1100">
                <a:latin typeface="Segoe UI Light" panose="020B0502040204020203" pitchFamily="34" charset="0"/>
                <a:cs typeface="Segoe UI Light" panose="020B0502040204020203" pitchFamily="34" charset="0"/>
              </a:rPr>
              <a:t>financements des CPTS ayant contractualisé avec l’assurance maladie (ACI CPTS et nouvel avenant 2) pour l’organisation des SNP sur leur territoire</a:t>
            </a:r>
            <a:endParaRPr lang="fr-FR" sz="1100" strike="sngStrike">
              <a:solidFill>
                <a:srgbClr val="FF0000"/>
              </a:solidFill>
              <a:latin typeface="Segoe UI Light" panose="020B0502040204020203" pitchFamily="34" charset="0"/>
              <a:cs typeface="Segoe UI Light" panose="020B0502040204020203" pitchFamily="34" charset="0"/>
            </a:endParaRP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Côté aide médicale urgente : financement de l’activité du SAMU via la MIG SAMU</a:t>
            </a:r>
          </a:p>
          <a:p>
            <a:pPr marL="92075" marR="0" lvl="0" algn="just" defTabSz="457200" rtl="0" eaLnBrk="1" fontAlgn="auto" latinLnBrk="0" hangingPunct="1">
              <a:lnSpc>
                <a:spcPct val="100000"/>
              </a:lnSpc>
              <a:spcBef>
                <a:spcPct val="20000"/>
              </a:spcBef>
              <a:spcAft>
                <a:spcPts val="0"/>
              </a:spcAft>
              <a:buClrTx/>
              <a:buSzTx/>
              <a:tabLst/>
              <a:defRPr/>
            </a:pPr>
            <a:endParaRPr lang="fr-FR" sz="1100">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2751171"/>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892151"/>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3" y="2253582"/>
            <a:ext cx="3635221" cy="461665"/>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Recenser les ressources à financer et quantifier le besoin en financement pour le SAS</a:t>
            </a:r>
            <a:endPar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897583"/>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835318"/>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endParaRPr lang="fr-FR" sz="1200">
                <a:cs typeface="Segoe UI Light" panose="020B0502040204020203" pitchFamily="34" charset="0"/>
              </a:endParaRP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7892151"/>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8130959"/>
            <a:ext cx="3279988" cy="87100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ARS - CPAM</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Référents des filières AMU et MG</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SAMU</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CPTS</a:t>
            </a: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8149022"/>
            <a:ext cx="3279988" cy="667875"/>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Constitution d’un groupe de travail</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Réunions avec l’ensemble des parties prenantes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97490" y="7867002"/>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840" y="7867002"/>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40" y="2692910"/>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Évaluer de manière exhaustive le besoin en financement du SAS au </a:t>
            </a:r>
            <a:r>
              <a:rPr lang="fr-FR" sz="1600" spc="0">
                <a:solidFill>
                  <a:srgbClr val="174BA3"/>
                </a:solidFill>
                <a:latin typeface="Segoe UI Light" panose="020B0502040204020203" pitchFamily="34" charset="0"/>
                <a:cs typeface="Segoe UI Light" panose="020B0502040204020203" pitchFamily="34" charset="0"/>
              </a:rPr>
              <a:t>niveau local</a:t>
            </a:r>
            <a:endPar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endParaRP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30840" y="185614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3" name="Rectangle : avec coins arrondis en diagonale 2">
            <a:extLst>
              <a:ext uri="{FF2B5EF4-FFF2-40B4-BE49-F238E27FC236}">
                <a16:creationId xmlns:a16="http://schemas.microsoft.com/office/drawing/2014/main" id="{E37AB394-A09D-4668-AA21-7753D9850E75}"/>
              </a:ext>
            </a:extLst>
          </p:cNvPr>
          <p:cNvSpPr/>
          <p:nvPr/>
        </p:nvSpPr>
        <p:spPr>
          <a:xfrm rot="10800000" flipV="1">
            <a:off x="4108800" y="558202"/>
            <a:ext cx="2628000" cy="216000"/>
          </a:xfrm>
          <a:prstGeom prst="round2DiagRect">
            <a:avLst>
              <a:gd name="adj1" fmla="val 0"/>
              <a:gd name="adj2" fmla="val 50000"/>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3399FF"/>
                </a:solidFill>
                <a:latin typeface="Segoe UI Light" panose="020B0502040204020203" pitchFamily="34" charset="0"/>
                <a:cs typeface="Segoe UI Light" panose="020B0502040204020203" pitchFamily="34" charset="0"/>
              </a:rPr>
              <a:t>Financement</a:t>
            </a:r>
          </a:p>
        </p:txBody>
      </p:sp>
      <p:sp>
        <p:nvSpPr>
          <p:cNvPr id="28" name="Espace réservé du contenu 2">
            <a:extLst>
              <a:ext uri="{FF2B5EF4-FFF2-40B4-BE49-F238E27FC236}">
                <a16:creationId xmlns:a16="http://schemas.microsoft.com/office/drawing/2014/main" id="{E80C874A-A416-4E7F-81F9-B11166E2C08E}"/>
              </a:ext>
            </a:extLst>
          </p:cNvPr>
          <p:cNvSpPr txBox="1">
            <a:spLocks/>
          </p:cNvSpPr>
          <p:nvPr/>
        </p:nvSpPr>
        <p:spPr>
          <a:xfrm>
            <a:off x="4061490" y="2165791"/>
            <a:ext cx="2518975" cy="539902"/>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Cartographie chiffrée des périmètres à financer</a:t>
            </a:r>
          </a:p>
        </p:txBody>
      </p:sp>
    </p:spTree>
    <p:extLst>
      <p:ext uri="{BB962C8B-B14F-4D97-AF65-F5344CB8AC3E}">
        <p14:creationId xmlns:p14="http://schemas.microsoft.com/office/powerpoint/2010/main" val="124538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8"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933734"/>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Recenser pour chaque poste de coût les financements existants et ceux nécessaires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7" name="Rectangle 6">
            <a:extLst>
              <a:ext uri="{FF2B5EF4-FFF2-40B4-BE49-F238E27FC236}">
                <a16:creationId xmlns:a16="http://schemas.microsoft.com/office/drawing/2014/main" id="{98E438C7-1FA5-493D-A451-9A9780C348B6}"/>
              </a:ext>
            </a:extLst>
          </p:cNvPr>
          <p:cNvSpPr/>
          <p:nvPr/>
        </p:nvSpPr>
        <p:spPr>
          <a:xfrm>
            <a:off x="118320" y="548640"/>
            <a:ext cx="662136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11 : </a:t>
            </a:r>
            <a:r>
              <a:rPr lang="fr-FR" sz="1600" b="1">
                <a:solidFill>
                  <a:schemeClr val="tx1"/>
                </a:solidFill>
                <a:latin typeface="Segoe UI Light" panose="020B0502040204020203" pitchFamily="34" charset="0"/>
                <a:cs typeface="Segoe UI Light" panose="020B0502040204020203" pitchFamily="34" charset="0"/>
              </a:rPr>
              <a:t>Quantifier le besoin de financement du SAS</a:t>
            </a:r>
          </a:p>
        </p:txBody>
      </p:sp>
      <p:sp>
        <p:nvSpPr>
          <p:cNvPr id="8" name="Rectangle : avec coins arrondis en diagonale 7">
            <a:extLst>
              <a:ext uri="{FF2B5EF4-FFF2-40B4-BE49-F238E27FC236}">
                <a16:creationId xmlns:a16="http://schemas.microsoft.com/office/drawing/2014/main" id="{328634EF-F488-4DFA-A221-E5004871241F}"/>
              </a:ext>
            </a:extLst>
          </p:cNvPr>
          <p:cNvSpPr/>
          <p:nvPr/>
        </p:nvSpPr>
        <p:spPr>
          <a:xfrm rot="10800000" flipV="1">
            <a:off x="4108800" y="558202"/>
            <a:ext cx="2628000" cy="216000"/>
          </a:xfrm>
          <a:prstGeom prst="round2DiagRect">
            <a:avLst>
              <a:gd name="adj1" fmla="val 0"/>
              <a:gd name="adj2" fmla="val 50000"/>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fr-FR" sz="1200" b="1">
                <a:solidFill>
                  <a:srgbClr val="3399FF"/>
                </a:solidFill>
                <a:latin typeface="Segoe UI Light" panose="020B0502040204020203" pitchFamily="34" charset="0"/>
                <a:cs typeface="Segoe UI Light" panose="020B0502040204020203" pitchFamily="34" charset="0"/>
              </a:rPr>
              <a:t>Financement</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4" name="ZoneTexte 13">
            <a:extLst>
              <a:ext uri="{FF2B5EF4-FFF2-40B4-BE49-F238E27FC236}">
                <a16:creationId xmlns:a16="http://schemas.microsoft.com/office/drawing/2014/main" id="{97EC01CF-CEFF-48D6-8E24-DFF179C5B0EC}"/>
              </a:ext>
            </a:extLst>
          </p:cNvPr>
          <p:cNvSpPr txBox="1"/>
          <p:nvPr/>
        </p:nvSpPr>
        <p:spPr>
          <a:xfrm>
            <a:off x="267974" y="2466634"/>
            <a:ext cx="6323745" cy="49859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Réunir </a:t>
            </a:r>
            <a:r>
              <a:rPr lang="fr-FR" sz="1200">
                <a:latin typeface="Segoe UI Light" panose="020B0502040204020203" pitchFamily="34" charset="0"/>
                <a:cs typeface="Segoe UI Light" panose="020B0502040204020203" pitchFamily="34" charset="0"/>
              </a:rPr>
              <a:t>les responsables de chaque filière</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Définir une méthodologie de travail</a:t>
            </a:r>
          </a:p>
        </p:txBody>
      </p:sp>
      <p:sp>
        <p:nvSpPr>
          <p:cNvPr id="15" name="Flèche : pentagone 14">
            <a:extLst>
              <a:ext uri="{FF2B5EF4-FFF2-40B4-BE49-F238E27FC236}">
                <a16:creationId xmlns:a16="http://schemas.microsoft.com/office/drawing/2014/main" id="{7A14A2A2-AEE8-48C2-B009-12D052A4EEF2}"/>
              </a:ext>
            </a:extLst>
          </p:cNvPr>
          <p:cNvSpPr/>
          <p:nvPr/>
        </p:nvSpPr>
        <p:spPr>
          <a:xfrm>
            <a:off x="558544" y="2057737"/>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Rassembler les parties prenantes</a:t>
            </a:r>
          </a:p>
        </p:txBody>
      </p:sp>
      <p:sp>
        <p:nvSpPr>
          <p:cNvPr id="16" name="Ellipse 15">
            <a:extLst>
              <a:ext uri="{FF2B5EF4-FFF2-40B4-BE49-F238E27FC236}">
                <a16:creationId xmlns:a16="http://schemas.microsoft.com/office/drawing/2014/main" id="{4326CF9C-3CF1-4EDA-8FF3-E75C270F5905}"/>
              </a:ext>
            </a:extLst>
          </p:cNvPr>
          <p:cNvSpPr/>
          <p:nvPr/>
        </p:nvSpPr>
        <p:spPr>
          <a:xfrm>
            <a:off x="344698" y="2030506"/>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17" name="Flèche : chevron 16">
            <a:extLst>
              <a:ext uri="{FF2B5EF4-FFF2-40B4-BE49-F238E27FC236}">
                <a16:creationId xmlns:a16="http://schemas.microsoft.com/office/drawing/2014/main" id="{42D4BF34-1C97-45E5-A248-068EBA9EBF94}"/>
              </a:ext>
            </a:extLst>
          </p:cNvPr>
          <p:cNvSpPr/>
          <p:nvPr/>
        </p:nvSpPr>
        <p:spPr>
          <a:xfrm>
            <a:off x="558545" y="468123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Identifier les postes de coûts à financer</a:t>
            </a:r>
          </a:p>
        </p:txBody>
      </p:sp>
      <p:sp>
        <p:nvSpPr>
          <p:cNvPr id="23" name="Ellipse 22">
            <a:extLst>
              <a:ext uri="{FF2B5EF4-FFF2-40B4-BE49-F238E27FC236}">
                <a16:creationId xmlns:a16="http://schemas.microsoft.com/office/drawing/2014/main" id="{D70E4025-43CC-4ED4-8B23-9F9963AF37D5}"/>
              </a:ext>
            </a:extLst>
          </p:cNvPr>
          <p:cNvSpPr/>
          <p:nvPr/>
        </p:nvSpPr>
        <p:spPr>
          <a:xfrm>
            <a:off x="344698" y="465423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5" name="ZoneTexte 24">
            <a:extLst>
              <a:ext uri="{FF2B5EF4-FFF2-40B4-BE49-F238E27FC236}">
                <a16:creationId xmlns:a16="http://schemas.microsoft.com/office/drawing/2014/main" id="{D741B9F9-FCA4-4231-A6BE-480BFA954D7B}"/>
              </a:ext>
            </a:extLst>
          </p:cNvPr>
          <p:cNvSpPr txBox="1"/>
          <p:nvPr/>
        </p:nvSpPr>
        <p:spPr>
          <a:xfrm>
            <a:off x="267974" y="5130879"/>
            <a:ext cx="6323745" cy="2283702"/>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tabLst/>
              <a:defRPr/>
            </a:pPr>
            <a:r>
              <a:rPr lang="fr-FR" sz="1200">
                <a:latin typeface="Segoe UI Light" panose="020B0502040204020203" pitchFamily="34" charset="0"/>
                <a:cs typeface="Segoe UI Light" panose="020B0502040204020203" pitchFamily="34" charset="0"/>
              </a:rPr>
              <a:t>Le recensement des ressources à financer peut s’effectuer par filière (AMU et MG) puis par poste de coût (ressources humaines, matériel).</a:t>
            </a:r>
          </a:p>
          <a:p>
            <a:pPr marL="750414" lvl="3" indent="-293214" algn="just">
              <a:spcBef>
                <a:spcPts val="600"/>
              </a:spcBef>
              <a:buFont typeface="Arial" panose="020B0604020202020204" pitchFamily="34" charset="0"/>
              <a:buChar char="•"/>
            </a:pPr>
            <a:r>
              <a:rPr lang="fr-FR" sz="1200" b="1">
                <a:latin typeface="Segoe UI Light" panose="020B0502040204020203" pitchFamily="34" charset="0"/>
                <a:cs typeface="Segoe UI Light" panose="020B0502040204020203" pitchFamily="34" charset="0"/>
              </a:rPr>
              <a:t>Versant hospitalier : </a:t>
            </a:r>
            <a:r>
              <a:rPr lang="fr-FR" sz="1200">
                <a:latin typeface="Segoe UI Light" panose="020B0502040204020203" pitchFamily="34" charset="0"/>
                <a:cs typeface="Segoe UI Light" panose="020B0502040204020203" pitchFamily="34" charset="0"/>
              </a:rPr>
              <a:t>le renfort en ARM nécessaires pour mettre en place le front office ; les charges indirectes liées à l’augmentation de personnel et d’activité au sein des locaux du SAMU (locaux, matériel, SI, etc.)</a:t>
            </a:r>
          </a:p>
          <a:p>
            <a:pPr marL="750414" lvl="3" indent="-293214" algn="just">
              <a:spcBef>
                <a:spcPts val="600"/>
              </a:spcBef>
              <a:buFont typeface="Arial" panose="020B0604020202020204" pitchFamily="34" charset="0"/>
              <a:buChar char="•"/>
            </a:pPr>
            <a:r>
              <a:rPr lang="fr-FR" sz="1200" b="1">
                <a:latin typeface="Segoe UI Light" panose="020B0502040204020203" pitchFamily="34" charset="0"/>
                <a:cs typeface="Segoe UI Light" panose="020B0502040204020203" pitchFamily="34" charset="0"/>
              </a:rPr>
              <a:t>Versant libéraux :</a:t>
            </a:r>
            <a:r>
              <a:rPr lang="fr-FR" sz="1200">
                <a:latin typeface="Segoe UI Light" panose="020B0502040204020203" pitchFamily="34" charset="0"/>
                <a:cs typeface="Segoe UI Light" panose="020B0502040204020203" pitchFamily="34" charset="0"/>
              </a:rPr>
              <a:t> </a:t>
            </a:r>
            <a:r>
              <a:rPr lang="fr-FR" sz="1100">
                <a:solidFill>
                  <a:srgbClr val="383934"/>
                </a:solidFill>
                <a:latin typeface="Segoe UI Light" panose="020B0502040204020203" pitchFamily="34" charset="0"/>
                <a:cs typeface="Segoe UI Light" panose="020B0502040204020203" pitchFamily="34" charset="0"/>
              </a:rPr>
              <a:t>la rémunération des OSNP, les charges de structure des associations de médecins (logiciel, administration, </a:t>
            </a:r>
            <a:r>
              <a:rPr lang="fr-FR" sz="1100">
                <a:latin typeface="Segoe UI Light" panose="020B0502040204020203" pitchFamily="34" charset="0"/>
                <a:cs typeface="Segoe UI Light" panose="020B0502040204020203" pitchFamily="34" charset="0"/>
              </a:rPr>
              <a:t>plannings, locaux, etc.), la formation des médecins régulateurs et des OSNP </a:t>
            </a:r>
          </a:p>
          <a:p>
            <a:pPr marL="92075" lvl="0" algn="just" defTabSz="457200">
              <a:spcBef>
                <a:spcPct val="20000"/>
              </a:spcBef>
              <a:defRPr/>
            </a:pPr>
            <a:r>
              <a:rPr lang="fr-FR" sz="1200">
                <a:latin typeface="Segoe UI Light" panose="020B0502040204020203" pitchFamily="34" charset="0"/>
                <a:cs typeface="Segoe UI Light" panose="020B0502040204020203" pitchFamily="34" charset="0"/>
              </a:rPr>
              <a:t>La rémunération des médecins régulateurs libéraux et des médecins effecteurs de soins non programmés relève du champ conventionnel avec l’Assurance Maladie (avenant 9 à la convention médicale).</a:t>
            </a:r>
          </a:p>
        </p:txBody>
      </p:sp>
      <p:sp>
        <p:nvSpPr>
          <p:cNvPr id="26" name="Flèche : chevron 25">
            <a:extLst>
              <a:ext uri="{FF2B5EF4-FFF2-40B4-BE49-F238E27FC236}">
                <a16:creationId xmlns:a16="http://schemas.microsoft.com/office/drawing/2014/main" id="{A6DD57EB-E124-4DDE-AC2F-DD0B825CB0F7}"/>
              </a:ext>
            </a:extLst>
          </p:cNvPr>
          <p:cNvSpPr/>
          <p:nvPr/>
        </p:nvSpPr>
        <p:spPr>
          <a:xfrm>
            <a:off x="558545" y="3157016"/>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Recenser les financements existants</a:t>
            </a:r>
          </a:p>
        </p:txBody>
      </p:sp>
      <p:sp>
        <p:nvSpPr>
          <p:cNvPr id="27" name="Ellipse 26">
            <a:extLst>
              <a:ext uri="{FF2B5EF4-FFF2-40B4-BE49-F238E27FC236}">
                <a16:creationId xmlns:a16="http://schemas.microsoft.com/office/drawing/2014/main" id="{31407B89-B8AC-4DD2-9FD2-6DCC632CC7E3}"/>
              </a:ext>
            </a:extLst>
          </p:cNvPr>
          <p:cNvSpPr/>
          <p:nvPr/>
        </p:nvSpPr>
        <p:spPr>
          <a:xfrm>
            <a:off x="344698" y="3130016"/>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9" name="ZoneTexte 28">
            <a:extLst>
              <a:ext uri="{FF2B5EF4-FFF2-40B4-BE49-F238E27FC236}">
                <a16:creationId xmlns:a16="http://schemas.microsoft.com/office/drawing/2014/main" id="{51D116C4-ED0A-4B29-B514-E393904D7D30}"/>
              </a:ext>
            </a:extLst>
          </p:cNvPr>
          <p:cNvSpPr txBox="1"/>
          <p:nvPr/>
        </p:nvSpPr>
        <p:spPr>
          <a:xfrm>
            <a:off x="267974" y="3471407"/>
            <a:ext cx="6323745" cy="1126462"/>
          </a:xfrm>
          <a:prstGeom prst="rect">
            <a:avLst/>
          </a:prstGeom>
          <a:noFill/>
        </p:spPr>
        <p:txBody>
          <a:bodyPr wrap="square" rtlCol="0">
            <a:spAutoFit/>
          </a:bodyPr>
          <a:lstStyle/>
          <a:p>
            <a:pPr marL="92075" marR="0" lvl="0" defTabSz="457200" rtl="0" eaLnBrk="1" fontAlgn="auto" latinLnBrk="0" hangingPunct="1">
              <a:lnSpc>
                <a:spcPct val="100000"/>
              </a:lnSpc>
              <a:spcBef>
                <a:spcPct val="20000"/>
              </a:spcBef>
              <a:spcAft>
                <a:spcPts val="0"/>
              </a:spcAft>
              <a:buClrTx/>
              <a:buSzTx/>
              <a:tabLst/>
              <a:defRPr/>
            </a:pPr>
            <a:r>
              <a:rPr lang="fr-FR" sz="1200">
                <a:latin typeface="Segoe UI Light" panose="020B0502040204020203" pitchFamily="34" charset="0"/>
                <a:cs typeface="Segoe UI Light" panose="020B0502040204020203" pitchFamily="34" charset="0"/>
              </a:rPr>
              <a:t>Les ressources existantes au sein des organisations intégrant le SAS ont notamment pour vecteurs financiers les dispositifs suivants :</a:t>
            </a:r>
          </a:p>
          <a:p>
            <a:pPr marL="720725" lvl="1" indent="-171450" defTabSz="457200">
              <a:spcBef>
                <a:spcPct val="20000"/>
              </a:spcBef>
              <a:buFont typeface="Courier New" panose="02070309020205020404" pitchFamily="49" charset="0"/>
              <a:buChar char="o"/>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La MIG (Mission d’Intérêt Général) SAMU</a:t>
            </a:r>
          </a:p>
          <a:p>
            <a:pPr marL="720725" lvl="1" indent="-171450" defTabSz="457200">
              <a:spcBef>
                <a:spcPct val="20000"/>
              </a:spcBef>
              <a:buFont typeface="Courier New" panose="02070309020205020404" pitchFamily="49" charset="0"/>
              <a:buChar char="o"/>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Le FIR (Fonds d’Intervention Régional)</a:t>
            </a:r>
          </a:p>
          <a:p>
            <a:pPr marL="720725" lvl="1" indent="-171450" defTabSz="457200">
              <a:spcBef>
                <a:spcPct val="20000"/>
              </a:spcBef>
              <a:buFont typeface="Courier New" panose="02070309020205020404" pitchFamily="49" charset="0"/>
              <a:buChar char="o"/>
              <a:defRPr/>
            </a:pPr>
            <a:r>
              <a:rPr lang="fr-FR" sz="1200" noProof="0">
                <a:latin typeface="Segoe UI Light" panose="020B0502040204020203" pitchFamily="34" charset="0"/>
                <a:cs typeface="Segoe UI Light" panose="020B0502040204020203" pitchFamily="34" charset="0"/>
              </a:rPr>
              <a:t>L’ACI CPTS (avenant 2)</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31" name="Flèche : chevron 30">
            <a:extLst>
              <a:ext uri="{FF2B5EF4-FFF2-40B4-BE49-F238E27FC236}">
                <a16:creationId xmlns:a16="http://schemas.microsoft.com/office/drawing/2014/main" id="{A28283FE-DDDD-440B-ACC8-C0BC06D0901C}"/>
              </a:ext>
            </a:extLst>
          </p:cNvPr>
          <p:cNvSpPr/>
          <p:nvPr/>
        </p:nvSpPr>
        <p:spPr>
          <a:xfrm>
            <a:off x="558545" y="7434569"/>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Mettre en place un suivi budgétaire</a:t>
            </a:r>
          </a:p>
        </p:txBody>
      </p:sp>
      <p:sp>
        <p:nvSpPr>
          <p:cNvPr id="32" name="Ellipse 31">
            <a:extLst>
              <a:ext uri="{FF2B5EF4-FFF2-40B4-BE49-F238E27FC236}">
                <a16:creationId xmlns:a16="http://schemas.microsoft.com/office/drawing/2014/main" id="{B50DC9AC-67CC-4190-89C9-15AA1A2B615F}"/>
              </a:ext>
            </a:extLst>
          </p:cNvPr>
          <p:cNvSpPr/>
          <p:nvPr/>
        </p:nvSpPr>
        <p:spPr>
          <a:xfrm>
            <a:off x="344698" y="740756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4</a:t>
            </a:r>
          </a:p>
        </p:txBody>
      </p:sp>
      <p:sp>
        <p:nvSpPr>
          <p:cNvPr id="33" name="ZoneTexte 32">
            <a:extLst>
              <a:ext uri="{FF2B5EF4-FFF2-40B4-BE49-F238E27FC236}">
                <a16:creationId xmlns:a16="http://schemas.microsoft.com/office/drawing/2014/main" id="{4B82759A-C95D-421E-9641-1A0021735A68}"/>
              </a:ext>
            </a:extLst>
          </p:cNvPr>
          <p:cNvSpPr txBox="1"/>
          <p:nvPr/>
        </p:nvSpPr>
        <p:spPr>
          <a:xfrm>
            <a:off x="267974" y="7744356"/>
            <a:ext cx="6323745" cy="461665"/>
          </a:xfrm>
          <a:prstGeom prst="rect">
            <a:avLst/>
          </a:prstGeom>
          <a:noFill/>
        </p:spPr>
        <p:txBody>
          <a:bodyPr wrap="square" rtlCol="0">
            <a:spAutoFit/>
          </a:bodyPr>
          <a:lstStyle/>
          <a:p>
            <a:pPr marL="92075" algn="just" defTabSz="457200">
              <a:spcBef>
                <a:spcPct val="20000"/>
              </a:spcBef>
              <a:defRPr/>
            </a:pPr>
            <a:r>
              <a:rPr lang="fr-FR" sz="1200">
                <a:latin typeface="Segoe UI Light" panose="020B0502040204020203" pitchFamily="34" charset="0"/>
                <a:cs typeface="Segoe UI Light" panose="020B0502040204020203" pitchFamily="34" charset="0"/>
              </a:rPr>
              <a:t>Le suivi budgétaire a pour objet de suivre l’utilisation des fonds et l’efficience des fonctions et ressources financées. Ce suivi commence dès le démarrage du projet SAS.</a:t>
            </a: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21384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39"/>
            <a:ext cx="6621360" cy="641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12 : </a:t>
            </a:r>
            <a:r>
              <a:rPr lang="fr-FR" sz="1600" b="1">
                <a:solidFill>
                  <a:schemeClr val="tx1"/>
                </a:solidFill>
                <a:latin typeface="Segoe UI Light" panose="020B0502040204020203" pitchFamily="34" charset="0"/>
                <a:cs typeface="Segoe UI Light" panose="020B0502040204020203" pitchFamily="34" charset="0"/>
              </a:rPr>
              <a:t>Définir et déployer une communication adaptée sur le territoire</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3635888"/>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80953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3" y="2253582"/>
            <a:ext cx="3744065" cy="1052596"/>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Faire connaître le projet SAS à l’échelle du territoire afin d’engager les acteurs du soin du territoire dans la démarche</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b="1">
                <a:latin typeface="Segoe UI Light" panose="020B0502040204020203" pitchFamily="34" charset="0"/>
                <a:cs typeface="Segoe UI Light" panose="020B0502040204020203" pitchFamily="34" charset="0"/>
              </a:rPr>
              <a:t>Embarquer les institutionnels et politiques du territoire afin qu’ils relayent et portent l’initiative</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Plan de communication locale coordonné avec la communication déployée au national</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653090" y="8095369"/>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8334177"/>
            <a:ext cx="3279988" cy="667875"/>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DGOS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Direction de la communication de l’ARS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Réseaux politiques et institutionnels de l’ARS</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sp>
        <p:nvSpPr>
          <p:cNvPr id="83" name="ZoneTexte 82">
            <a:extLst>
              <a:ext uri="{FF2B5EF4-FFF2-40B4-BE49-F238E27FC236}">
                <a16:creationId xmlns:a16="http://schemas.microsoft.com/office/drawing/2014/main" id="{93705094-DCC8-4B14-9E6F-37C125946A7A}"/>
              </a:ext>
            </a:extLst>
          </p:cNvPr>
          <p:cNvSpPr txBox="1"/>
          <p:nvPr/>
        </p:nvSpPr>
        <p:spPr>
          <a:xfrm>
            <a:off x="3366092" y="8352240"/>
            <a:ext cx="3279988" cy="430887"/>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a:latin typeface="Segoe UI Light" panose="020B0502040204020203" pitchFamily="34" charset="0"/>
                <a:cs typeface="Segoe UI Light" panose="020B0502040204020203" pitchFamily="34" charset="0"/>
              </a:rPr>
              <a:t>Réunions de travail régulières entre porteurs du projet et direction de la communication de l’ARS</a:t>
            </a:r>
            <a:endParaRPr kumimoji="0" lang="fr-FR" sz="11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97490" y="8070220"/>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840" y="8070220"/>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840" y="3577627"/>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Communiquer efficacement à la bonne échelle </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2" name="Rectangle : avec coins arrondis en diagonale 1">
            <a:extLst>
              <a:ext uri="{FF2B5EF4-FFF2-40B4-BE49-F238E27FC236}">
                <a16:creationId xmlns:a16="http://schemas.microsoft.com/office/drawing/2014/main" id="{B7CDAC8F-8240-4552-AB15-6EC1855B42AB}"/>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
        <p:nvSpPr>
          <p:cNvPr id="35" name="ZoneTexte 34">
            <a:extLst>
              <a:ext uri="{FF2B5EF4-FFF2-40B4-BE49-F238E27FC236}">
                <a16:creationId xmlns:a16="http://schemas.microsoft.com/office/drawing/2014/main" id="{5774C4D1-4099-4047-976E-CF7CEC2EBDED}"/>
              </a:ext>
            </a:extLst>
          </p:cNvPr>
          <p:cNvSpPr txBox="1"/>
          <p:nvPr/>
        </p:nvSpPr>
        <p:spPr>
          <a:xfrm>
            <a:off x="419580" y="3935799"/>
            <a:ext cx="6159978" cy="3613297"/>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lang="fr-FR" sz="1100" b="1" u="sng">
                <a:latin typeface="Segoe UI Light" panose="020B0502040204020203" pitchFamily="34" charset="0"/>
                <a:cs typeface="Segoe UI Light" panose="020B0502040204020203" pitchFamily="34" charset="0"/>
              </a:rPr>
              <a:t>Principes inflexibles (« passages obligés »)</a:t>
            </a:r>
            <a:r>
              <a:rPr lang="fr-FR" sz="1100" b="1">
                <a:latin typeface="Segoe UI Light" panose="020B0502040204020203" pitchFamily="34" charset="0"/>
                <a:cs typeface="Segoe UI Light" panose="020B0502040204020203" pitchFamily="34" charset="0"/>
              </a:rPr>
              <a:t> </a:t>
            </a:r>
            <a:r>
              <a:rPr lang="fr-FR" sz="1100">
                <a:latin typeface="Segoe UI Light" panose="020B0502040204020203" pitchFamily="34" charset="0"/>
                <a:cs typeface="Segoe UI Light" panose="020B0502040204020203" pitchFamily="34" charset="0"/>
              </a:rPr>
              <a:t>:</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100">
                <a:latin typeface="Segoe UI Light" panose="020B0502040204020203" pitchFamily="34" charset="0"/>
                <a:cs typeface="Segoe UI Light" panose="020B0502040204020203" pitchFamily="34" charset="0"/>
              </a:rPr>
              <a:t>Les services centraux du ministère fixent les grands principes de la communication et sont en charge de la communication générale sur le projet SAS (format, éléments de langage globaux, etc.)</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100">
                <a:latin typeface="Segoe UI Light" panose="020B0502040204020203" pitchFamily="34" charset="0"/>
                <a:cs typeface="Segoe UI Light" panose="020B0502040204020203" pitchFamily="34" charset="0"/>
              </a:rPr>
              <a:t>La communication mise en œuvre au niveau des territoires doit être cohérente avec les orientations données par le ministère (charte graphique, messages clés, calendrier des annonces, …).</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100">
                <a:latin typeface="Segoe UI Light" panose="020B0502040204020203" pitchFamily="34" charset="0"/>
                <a:cs typeface="Segoe UI Light" panose="020B0502040204020203" pitchFamily="34" charset="0"/>
              </a:rPr>
              <a:t>La communication déployée en local doit être pensée au regard du territoire couvert. En effet, il convient de ne pas créer d’effet déceptif en communiquant trop largement sur un projet auquel des professionnels ou des usagers n’auraient pas accès du fait de leur localisation.</a:t>
            </a:r>
          </a:p>
          <a:p>
            <a:pPr marL="92075" marR="0" lvl="0" algn="just" defTabSz="457200" rtl="0" eaLnBrk="1" fontAlgn="auto" latinLnBrk="0" hangingPunct="1">
              <a:lnSpc>
                <a:spcPct val="100000"/>
              </a:lnSpc>
              <a:spcBef>
                <a:spcPct val="20000"/>
              </a:spcBef>
              <a:spcAft>
                <a:spcPts val="0"/>
              </a:spcAft>
              <a:buClrTx/>
              <a:buSzTx/>
              <a:buFontTx/>
              <a:buNone/>
              <a:tabLst/>
              <a:defRPr/>
            </a:pPr>
            <a:endParaRPr lang="fr-FR" sz="1100" b="1" u="sng">
              <a:latin typeface="Segoe UI Light" panose="020B0502040204020203" pitchFamily="34" charset="0"/>
              <a:cs typeface="Segoe UI Light" panose="020B0502040204020203" pitchFamily="34" charset="0"/>
            </a:endParaRPr>
          </a:p>
          <a:p>
            <a:pPr marL="92075" marR="0" lvl="0" algn="just" defTabSz="457200" rtl="0" eaLnBrk="1" fontAlgn="auto" latinLnBrk="0" hangingPunct="1">
              <a:lnSpc>
                <a:spcPct val="100000"/>
              </a:lnSpc>
              <a:spcBef>
                <a:spcPct val="20000"/>
              </a:spcBef>
              <a:spcAft>
                <a:spcPts val="0"/>
              </a:spcAft>
              <a:buClrTx/>
              <a:buSzTx/>
              <a:buFontTx/>
              <a:buNone/>
              <a:tabLst/>
              <a:defRPr/>
            </a:pPr>
            <a:r>
              <a:rPr lang="fr-FR" sz="1100" b="1" u="sng">
                <a:latin typeface="Segoe UI Light" panose="020B0502040204020203" pitchFamily="34" charset="0"/>
                <a:cs typeface="Segoe UI Light" panose="020B0502040204020203" pitchFamily="34" charset="0"/>
              </a:rPr>
              <a:t>Marges de manœuvre</a:t>
            </a:r>
            <a:r>
              <a:rPr lang="fr-FR" sz="1100">
                <a:latin typeface="Segoe UI Light" panose="020B0502040204020203" pitchFamily="34" charset="0"/>
                <a:cs typeface="Segoe UI Light" panose="020B0502040204020203" pitchFamily="34" charset="0"/>
              </a:rPr>
              <a:t> :</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100">
                <a:latin typeface="Segoe UI Light" panose="020B0502040204020203" pitchFamily="34" charset="0"/>
                <a:cs typeface="Segoe UI Light" panose="020B0502040204020203" pitchFamily="34" charset="0"/>
              </a:rPr>
              <a:t>Les territoires sont libres de produire des contenus éditoriaux et des supports supplémentaires à ceux fournis par le national, dans le cadre défini par le ministère.</a:t>
            </a:r>
          </a:p>
          <a:p>
            <a:pPr marL="263525" indent="-171450" algn="just" defTabSz="457200">
              <a:spcBef>
                <a:spcPct val="20000"/>
              </a:spcBef>
              <a:buFontTx/>
              <a:buChar char="-"/>
              <a:defRPr/>
            </a:pPr>
            <a:r>
              <a:rPr lang="fr-FR" sz="1100">
                <a:latin typeface="Segoe UI Light" panose="020B0502040204020203" pitchFamily="34" charset="0"/>
                <a:cs typeface="Segoe UI Light" panose="020B0502040204020203" pitchFamily="34" charset="0"/>
              </a:rPr>
              <a:t>Il est conseillé aux ARS de capitaliser sur leur réseau territorial et sur les formats et canaux de communication ayant fait preuve de leur efficacité. </a:t>
            </a:r>
          </a:p>
          <a:p>
            <a:pPr marL="263525" indent="-171450" algn="just" defTabSz="457200">
              <a:spcBef>
                <a:spcPct val="20000"/>
              </a:spcBef>
              <a:buFontTx/>
              <a:buChar char="-"/>
              <a:defRPr/>
            </a:pPr>
            <a:r>
              <a:rPr lang="fr-FR" sz="1100">
                <a:latin typeface="Segoe UI Light" panose="020B0502040204020203" pitchFamily="34" charset="0"/>
                <a:cs typeface="Segoe UI Light" panose="020B0502040204020203" pitchFamily="34" charset="0"/>
              </a:rPr>
              <a:t>Les cibles de la communication sont à identifier et prioriser en fonction du contexte et des réalités locales.</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endParaRPr lang="fr-FR" sz="110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0696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6"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948248"/>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309187"/>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4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400">
                <a:solidFill>
                  <a:srgbClr val="006A9A"/>
                </a:solidFill>
                <a:latin typeface="Segoe UI Light" panose="020B0502040204020203" pitchFamily="34" charset="0"/>
                <a:cs typeface="Segoe UI Light" panose="020B0502040204020203" pitchFamily="34" charset="0"/>
              </a:rPr>
              <a:t>Construire la communication locale et l’articuler avec la communication nationale </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340504"/>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B3ED8996-0E50-4B61-845E-CE5939350A4B}"/>
              </a:ext>
            </a:extLst>
          </p:cNvPr>
          <p:cNvSpPr/>
          <p:nvPr/>
        </p:nvSpPr>
        <p:spPr>
          <a:xfrm>
            <a:off x="434795" y="2353393"/>
            <a:ext cx="6156925" cy="2516073"/>
          </a:xfrm>
          <a:prstGeom prst="rect">
            <a:avLst/>
          </a:prstGeom>
        </p:spPr>
        <p:txBody>
          <a:bodyPr wrap="square">
            <a:spAutoFit/>
          </a:bodyPr>
          <a:lstStyle/>
          <a:p>
            <a:pPr marL="342900" indent="-342900" algn="just">
              <a:buFont typeface="+mj-lt"/>
              <a:buAutoNum type="arabicPeriod"/>
            </a:pPr>
            <a:r>
              <a:rPr lang="fr-FR" sz="1050" b="1">
                <a:solidFill>
                  <a:schemeClr val="tx2"/>
                </a:solidFill>
                <a:latin typeface="Segoe UI Light" panose="020B0502040204020203" pitchFamily="34" charset="0"/>
                <a:cs typeface="Segoe UI Light" panose="020B0502040204020203" pitchFamily="34" charset="0"/>
              </a:rPr>
              <a:t>Identifier l’ensemble des cibles auprès desquelles communiquer et constituer une base de données de leurs informations de contacts :</a:t>
            </a:r>
          </a:p>
          <a:p>
            <a:pPr marL="630238" lvl="2" indent="-180975" algn="just">
              <a:buFont typeface="Arial" panose="020B0604020202020204" pitchFamily="34" charset="0"/>
              <a:buChar char="•"/>
            </a:pPr>
            <a:r>
              <a:rPr lang="fr-FR" sz="1050" b="1">
                <a:solidFill>
                  <a:schemeClr val="tx2"/>
                </a:solidFill>
                <a:latin typeface="Segoe UI Light" panose="020B0502040204020203" pitchFamily="34" charset="0"/>
                <a:cs typeface="Segoe UI Light" panose="020B0502040204020203" pitchFamily="34" charset="0"/>
              </a:rPr>
              <a:t>Parties prenantes du projet SAS </a:t>
            </a:r>
            <a:r>
              <a:rPr lang="fr-FR" sz="1050">
                <a:solidFill>
                  <a:schemeClr val="tx2"/>
                </a:solidFill>
                <a:latin typeface="Segoe UI Light" panose="020B0502040204020203" pitchFamily="34" charset="0"/>
                <a:cs typeface="Segoe UI Light" panose="020B0502040204020203" pitchFamily="34" charset="0"/>
              </a:rPr>
              <a:t>: SAMU (ARM, </a:t>
            </a:r>
            <a:r>
              <a:rPr lang="fr-FR" sz="1050">
                <a:latin typeface="Segoe UI Light" panose="020B0502040204020203" pitchFamily="34" charset="0"/>
                <a:cs typeface="Segoe UI Light" panose="020B0502040204020203" pitchFamily="34" charset="0"/>
              </a:rPr>
              <a:t>MRU), médecins régulateurs généralistes, SIS, filières spécifiques (Centres antipoison, gériatrie, psychiatrie …),</a:t>
            </a:r>
          </a:p>
          <a:p>
            <a:pPr marL="630238" lvl="2" indent="-180975" algn="just">
              <a:buFont typeface="Arial" panose="020B0604020202020204" pitchFamily="34" charset="0"/>
              <a:buChar char="•"/>
            </a:pPr>
            <a:r>
              <a:rPr lang="fr-FR" sz="1050" b="1">
                <a:latin typeface="Segoe UI Light" panose="020B0502040204020203" pitchFamily="34" charset="0"/>
                <a:cs typeface="Segoe UI Light" panose="020B0502040204020203" pitchFamily="34" charset="0"/>
              </a:rPr>
              <a:t>Organisations professionnelles </a:t>
            </a:r>
            <a:r>
              <a:rPr lang="fr-FR" sz="1050">
                <a:latin typeface="Segoe UI Light" panose="020B0502040204020203" pitchFamily="34" charset="0"/>
                <a:cs typeface="Segoe UI Light" panose="020B0502040204020203" pitchFamily="34" charset="0"/>
              </a:rPr>
              <a:t>(URPS, Ordres)</a:t>
            </a:r>
          </a:p>
          <a:p>
            <a:pPr marL="630238" lvl="2" indent="-180975" algn="just">
              <a:buFont typeface="Arial" panose="020B0604020202020204" pitchFamily="34" charset="0"/>
              <a:buChar char="•"/>
            </a:pPr>
            <a:r>
              <a:rPr lang="fr-FR" sz="1050" b="1">
                <a:latin typeface="Segoe UI Light" panose="020B0502040204020203" pitchFamily="34" charset="0"/>
                <a:cs typeface="Segoe UI Light" panose="020B0502040204020203" pitchFamily="34" charset="0"/>
              </a:rPr>
              <a:t>Organisations territoriales de soins </a:t>
            </a:r>
            <a:r>
              <a:rPr lang="fr-FR" sz="1050">
                <a:latin typeface="Segoe UI Light" panose="020B0502040204020203" pitchFamily="34" charset="0"/>
                <a:cs typeface="Segoe UI Light" panose="020B0502040204020203" pitchFamily="34" charset="0"/>
              </a:rPr>
              <a:t>: structures d’exercice coordonné </a:t>
            </a:r>
            <a:r>
              <a:rPr lang="fr-FR" sz="1050">
                <a:solidFill>
                  <a:schemeClr val="tx2"/>
                </a:solidFill>
                <a:latin typeface="Segoe UI Light" panose="020B0502040204020203" pitchFamily="34" charset="0"/>
                <a:cs typeface="Segoe UI Light" panose="020B0502040204020203" pitchFamily="34" charset="0"/>
              </a:rPr>
              <a:t>(CPTS</a:t>
            </a:r>
            <a:r>
              <a:rPr lang="fr-FR" sz="1050">
                <a:latin typeface="Segoe UI Light" panose="020B0502040204020203" pitchFamily="34" charset="0"/>
                <a:cs typeface="Segoe UI Light" panose="020B0502040204020203" pitchFamily="34" charset="0"/>
              </a:rPr>
              <a:t>, MSP, CDS, etc.), professionnels de santé (MG, pharmaciens, IDE…), associations de médecins (associations de PDSA, associations de régulateurs, MMG), SU, établissements et services </a:t>
            </a:r>
            <a:r>
              <a:rPr lang="fr-FR" sz="1050">
                <a:solidFill>
                  <a:schemeClr val="tx2"/>
                </a:solidFill>
                <a:latin typeface="Segoe UI Light" panose="020B0502040204020203" pitchFamily="34" charset="0"/>
                <a:cs typeface="Segoe UI Light" panose="020B0502040204020203" pitchFamily="34" charset="0"/>
              </a:rPr>
              <a:t>de santé, </a:t>
            </a:r>
            <a:r>
              <a:rPr lang="fr-FR" sz="1050">
                <a:latin typeface="Segoe UI Light" panose="020B0502040204020203" pitchFamily="34" charset="0"/>
                <a:cs typeface="Segoe UI Light" panose="020B0502040204020203" pitchFamily="34" charset="0"/>
              </a:rPr>
              <a:t>établissements sociaux et médico-sociaux</a:t>
            </a:r>
            <a:r>
              <a:rPr lang="fr-FR" sz="1050">
                <a:solidFill>
                  <a:schemeClr val="tx2"/>
                </a:solidFill>
                <a:latin typeface="Segoe UI Light" panose="020B0502040204020203" pitchFamily="34" charset="0"/>
                <a:cs typeface="Segoe UI Light" panose="020B0502040204020203" pitchFamily="34" charset="0"/>
              </a:rPr>
              <a:t>…</a:t>
            </a:r>
          </a:p>
          <a:p>
            <a:pPr marL="630238" lvl="2" indent="-180975" algn="just">
              <a:buFont typeface="Arial" panose="020B0604020202020204" pitchFamily="34" charset="0"/>
              <a:buChar char="•"/>
            </a:pPr>
            <a:r>
              <a:rPr lang="fr-FR" sz="1050" b="1">
                <a:solidFill>
                  <a:schemeClr val="tx2"/>
                </a:solidFill>
                <a:latin typeface="Segoe UI Light" panose="020B0502040204020203" pitchFamily="34" charset="0"/>
                <a:cs typeface="Segoe UI Light" panose="020B0502040204020203" pitchFamily="34" charset="0"/>
              </a:rPr>
              <a:t>Acteurs institutionnels et politiques du territoire </a:t>
            </a:r>
            <a:r>
              <a:rPr lang="fr-FR" sz="1050">
                <a:solidFill>
                  <a:schemeClr val="tx2"/>
                </a:solidFill>
                <a:latin typeface="Segoe UI Light" panose="020B0502040204020203" pitchFamily="34" charset="0"/>
                <a:cs typeface="Segoe UI Light" panose="020B0502040204020203" pitchFamily="34" charset="0"/>
              </a:rPr>
              <a:t>: collectivités territoriales, administrations, élus</a:t>
            </a:r>
          </a:p>
          <a:p>
            <a:pPr marL="630238" lvl="2" indent="-180975" algn="just">
              <a:buFont typeface="Arial" panose="020B0604020202020204" pitchFamily="34" charset="0"/>
              <a:buChar char="•"/>
            </a:pPr>
            <a:r>
              <a:rPr lang="fr-FR" sz="1050" b="1">
                <a:solidFill>
                  <a:schemeClr val="tx2"/>
                </a:solidFill>
                <a:latin typeface="Segoe UI Light" panose="020B0502040204020203" pitchFamily="34" charset="0"/>
                <a:cs typeface="Segoe UI Light" panose="020B0502040204020203" pitchFamily="34" charset="0"/>
              </a:rPr>
              <a:t>Usagers</a:t>
            </a:r>
            <a:r>
              <a:rPr lang="fr-FR" sz="1050">
                <a:solidFill>
                  <a:schemeClr val="tx2"/>
                </a:solidFill>
                <a:latin typeface="Segoe UI Light" panose="020B0502040204020203" pitchFamily="34" charset="0"/>
                <a:cs typeface="Segoe UI Light" panose="020B0502040204020203" pitchFamily="34" charset="0"/>
              </a:rPr>
              <a:t> : représentants des usagers, associations de patients…</a:t>
            </a:r>
          </a:p>
          <a:p>
            <a:pPr marL="449263" lvl="2" algn="just"/>
            <a:endParaRPr lang="fr-FR" sz="1050">
              <a:solidFill>
                <a:schemeClr val="tx2"/>
              </a:solidFill>
              <a:latin typeface="Segoe UI Light" panose="020B0502040204020203" pitchFamily="34" charset="0"/>
              <a:cs typeface="Segoe UI Light" panose="020B0502040204020203"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fr-FR" sz="105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Valider pour chacune des cibles les </a:t>
            </a:r>
            <a:r>
              <a:rPr kumimoji="0" lang="fr-FR" sz="105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enjeux </a:t>
            </a:r>
            <a:r>
              <a:rPr lang="fr-FR" sz="1050" b="1">
                <a:latin typeface="Segoe UI Light" panose="020B0502040204020203" pitchFamily="34" charset="0"/>
                <a:cs typeface="Segoe UI Light" panose="020B0502040204020203" pitchFamily="34" charset="0"/>
              </a:rPr>
              <a:t>d’une communication :</a:t>
            </a:r>
          </a:p>
          <a:p>
            <a:pPr marL="630238" lvl="1" indent="-173038" algn="just">
              <a:buFont typeface="Arial" panose="020B0604020202020204" pitchFamily="34" charset="0"/>
              <a:buChar char="•"/>
              <a:defRPr/>
            </a:pPr>
            <a:r>
              <a:rPr kumimoji="0" lang="fr-FR" sz="105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Informer sur le projet, acculturer au nouveau parcours de santé,</a:t>
            </a:r>
            <a:r>
              <a:rPr kumimoji="0" lang="fr-FR" sz="1050" i="0" u="none" strike="noStrike" kern="1200" cap="none" spc="0" normalizeH="0" noProof="0">
                <a:ln>
                  <a:noFill/>
                </a:ln>
                <a:solidFill>
                  <a:srgbClr val="383934"/>
                </a:solidFill>
                <a:effectLst/>
                <a:uLnTx/>
                <a:uFillTx/>
                <a:latin typeface="Segoe UI Light" panose="020B0502040204020203" pitchFamily="34" charset="0"/>
                <a:cs typeface="Segoe UI Light" panose="020B0502040204020203" pitchFamily="34" charset="0"/>
              </a:rPr>
              <a:t> </a:t>
            </a:r>
            <a:r>
              <a:rPr kumimoji="0" lang="fr-FR" sz="105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fair</a:t>
            </a:r>
            <a:r>
              <a:rPr lang="fr-FR" sz="1050">
                <a:solidFill>
                  <a:srgbClr val="383934"/>
                </a:solidFill>
                <a:latin typeface="Segoe UI Light" panose="020B0502040204020203" pitchFamily="34" charset="0"/>
                <a:cs typeface="Segoe UI Light" panose="020B0502040204020203" pitchFamily="34" charset="0"/>
              </a:rPr>
              <a:t>e adhérer au projet, convaincre de l’intérêt métier…</a:t>
            </a:r>
            <a:endParaRPr kumimoji="0" lang="fr-FR" sz="105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endParaRPr>
          </a:p>
        </p:txBody>
      </p:sp>
      <p:sp>
        <p:nvSpPr>
          <p:cNvPr id="8" name="Flèche : pentagone 7">
            <a:extLst>
              <a:ext uri="{FF2B5EF4-FFF2-40B4-BE49-F238E27FC236}">
                <a16:creationId xmlns:a16="http://schemas.microsoft.com/office/drawing/2014/main" id="{6919D857-AC51-46C6-9BB0-B9EEAF989ABB}"/>
              </a:ext>
            </a:extLst>
          </p:cNvPr>
          <p:cNvSpPr/>
          <p:nvPr/>
        </p:nvSpPr>
        <p:spPr>
          <a:xfrm>
            <a:off x="558544" y="2072251"/>
            <a:ext cx="603317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Identifier les cibles auprès desquelles lancer des actions de communication</a:t>
            </a:r>
          </a:p>
        </p:txBody>
      </p:sp>
      <p:sp>
        <p:nvSpPr>
          <p:cNvPr id="10" name="Flèche : chevron 9">
            <a:extLst>
              <a:ext uri="{FF2B5EF4-FFF2-40B4-BE49-F238E27FC236}">
                <a16:creationId xmlns:a16="http://schemas.microsoft.com/office/drawing/2014/main" id="{D55C1A2E-0A70-4931-B36B-15BC3FDFE121}"/>
              </a:ext>
            </a:extLst>
          </p:cNvPr>
          <p:cNvSpPr/>
          <p:nvPr/>
        </p:nvSpPr>
        <p:spPr>
          <a:xfrm>
            <a:off x="558545" y="4923973"/>
            <a:ext cx="6033174" cy="460833"/>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fr-FR" sz="1400" b="1">
                <a:solidFill>
                  <a:srgbClr val="007CA8"/>
                </a:solidFill>
                <a:latin typeface="Segoe UI Light" panose="020B0502040204020203" pitchFamily="34" charset="0"/>
                <a:cs typeface="Segoe UI Light" panose="020B0502040204020203" pitchFamily="34" charset="0"/>
              </a:rPr>
              <a:t>Construire un plan de communication locale en articulation avec celui déployé au national</a:t>
            </a:r>
          </a:p>
        </p:txBody>
      </p:sp>
      <p:sp>
        <p:nvSpPr>
          <p:cNvPr id="11" name="Flèche : chevron 10">
            <a:extLst>
              <a:ext uri="{FF2B5EF4-FFF2-40B4-BE49-F238E27FC236}">
                <a16:creationId xmlns:a16="http://schemas.microsoft.com/office/drawing/2014/main" id="{D6F89490-C2F2-4A81-B10C-613C72AC92F6}"/>
              </a:ext>
            </a:extLst>
          </p:cNvPr>
          <p:cNvSpPr/>
          <p:nvPr/>
        </p:nvSpPr>
        <p:spPr>
          <a:xfrm>
            <a:off x="605133" y="7821514"/>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Déployer le plan de communication et évaluer son impact</a:t>
            </a:r>
          </a:p>
        </p:txBody>
      </p:sp>
      <p:sp>
        <p:nvSpPr>
          <p:cNvPr id="12" name="Rectangle 11">
            <a:extLst>
              <a:ext uri="{FF2B5EF4-FFF2-40B4-BE49-F238E27FC236}">
                <a16:creationId xmlns:a16="http://schemas.microsoft.com/office/drawing/2014/main" id="{F36C6062-8384-44BA-9635-7782851468A0}"/>
              </a:ext>
            </a:extLst>
          </p:cNvPr>
          <p:cNvSpPr/>
          <p:nvPr/>
        </p:nvSpPr>
        <p:spPr>
          <a:xfrm>
            <a:off x="368298" y="5391204"/>
            <a:ext cx="6223420" cy="2354491"/>
          </a:xfrm>
          <a:prstGeom prst="rect">
            <a:avLst/>
          </a:prstGeom>
        </p:spPr>
        <p:txBody>
          <a:bodyPr wrap="square">
            <a:spAutoFit/>
          </a:bodyPr>
          <a:lstStyle/>
          <a:p>
            <a:pPr marL="342900" indent="-342900" algn="just">
              <a:buFont typeface="+mj-lt"/>
              <a:buAutoNum type="arabicPeriod"/>
            </a:pPr>
            <a:r>
              <a:rPr lang="fr-FR" sz="1050" b="1">
                <a:solidFill>
                  <a:schemeClr val="tx2"/>
                </a:solidFill>
                <a:latin typeface="Segoe UI Light" panose="020B0502040204020203" pitchFamily="34" charset="0"/>
                <a:cs typeface="Segoe UI Light" panose="020B0502040204020203" pitchFamily="34" charset="0"/>
              </a:rPr>
              <a:t>Définir les contenus éditoriaux nationaux à diffuser et ceux à produire en local :</a:t>
            </a:r>
          </a:p>
          <a:p>
            <a:pPr marL="800100" lvl="1" indent="-342900" algn="just">
              <a:buFont typeface="Arial" panose="020B0604020202020204" pitchFamily="34" charset="0"/>
              <a:buChar char="•"/>
            </a:pPr>
            <a:r>
              <a:rPr lang="fr-FR" sz="1050">
                <a:solidFill>
                  <a:schemeClr val="tx2"/>
                </a:solidFill>
                <a:latin typeface="Segoe UI Light" panose="020B0502040204020203" pitchFamily="34" charset="0"/>
                <a:cs typeface="Segoe UI Light" panose="020B0502040204020203" pitchFamily="34" charset="0"/>
              </a:rPr>
              <a:t>Identifier les supports de communication fournis par le national qui répondent à des besoins locaux et définir auprès de quelles cibles locales les diffuser ;</a:t>
            </a:r>
          </a:p>
          <a:p>
            <a:pPr marL="800100" lvl="1" indent="-342900" algn="just">
              <a:buFont typeface="Arial" panose="020B0604020202020204" pitchFamily="34" charset="0"/>
              <a:buChar char="•"/>
            </a:pPr>
            <a:r>
              <a:rPr lang="fr-FR" sz="1050">
                <a:solidFill>
                  <a:schemeClr val="tx2"/>
                </a:solidFill>
                <a:latin typeface="Segoe UI Light" panose="020B0502040204020203" pitchFamily="34" charset="0"/>
                <a:cs typeface="Segoe UI Light" panose="020B0502040204020203" pitchFamily="34" charset="0"/>
              </a:rPr>
              <a:t>Identifier les besoins locaux non couverts par la communication nationale et nécessitant donc une production en local ;</a:t>
            </a:r>
          </a:p>
          <a:p>
            <a:pPr marL="800100" lvl="1" indent="-342900" algn="just">
              <a:buFont typeface="Arial" panose="020B0604020202020204" pitchFamily="34" charset="0"/>
              <a:buChar char="•"/>
            </a:pPr>
            <a:endParaRPr lang="fr-FR" sz="105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050" b="1">
                <a:solidFill>
                  <a:schemeClr val="tx2"/>
                </a:solidFill>
                <a:latin typeface="Segoe UI Light" panose="020B0502040204020203" pitchFamily="34" charset="0"/>
                <a:cs typeface="Segoe UI Light" panose="020B0502040204020203" pitchFamily="34" charset="0"/>
              </a:rPr>
              <a:t>Adapter les canaux de diffusion et le calendrier en fonction des cibles</a:t>
            </a:r>
          </a:p>
          <a:p>
            <a:pPr marL="800100" lvl="1" indent="-342900" algn="just">
              <a:buFont typeface="Arial" panose="020B0604020202020204" pitchFamily="34" charset="0"/>
              <a:buChar char="•"/>
            </a:pPr>
            <a:r>
              <a:rPr lang="fr-FR" sz="1050">
                <a:solidFill>
                  <a:schemeClr val="tx2"/>
                </a:solidFill>
                <a:latin typeface="Segoe UI Light" panose="020B0502040204020203" pitchFamily="34" charset="0"/>
                <a:cs typeface="Segoe UI Light" panose="020B0502040204020203" pitchFamily="34" charset="0"/>
              </a:rPr>
              <a:t>Définir, pour chaque cible, les canaux de communication les plus adaptés :</a:t>
            </a:r>
          </a:p>
          <a:p>
            <a:pPr marL="1158875" lvl="2" indent="-244475" algn="just">
              <a:buFont typeface="Courier New" panose="02070309020205020404" pitchFamily="49" charset="0"/>
              <a:buChar char="o"/>
            </a:pPr>
            <a:r>
              <a:rPr lang="fr-FR" sz="1050" b="1">
                <a:solidFill>
                  <a:schemeClr val="tx2"/>
                </a:solidFill>
                <a:latin typeface="Segoe UI Light" panose="020B0502040204020203" pitchFamily="34" charset="0"/>
                <a:cs typeface="Segoe UI Light" panose="020B0502040204020203" pitchFamily="34" charset="0"/>
              </a:rPr>
              <a:t>Organisations territoriales de soins </a:t>
            </a:r>
            <a:r>
              <a:rPr lang="fr-FR" sz="1050">
                <a:solidFill>
                  <a:schemeClr val="tx2"/>
                </a:solidFill>
                <a:latin typeface="Segoe UI Light" panose="020B0502040204020203" pitchFamily="34" charset="0"/>
                <a:cs typeface="Segoe UI Light" panose="020B0502040204020203" pitchFamily="34" charset="0"/>
              </a:rPr>
              <a:t>: canaux des ordres et des URPS, canaux de la CPAM et de la CRAM, …</a:t>
            </a:r>
          </a:p>
          <a:p>
            <a:pPr marL="1158875" lvl="2" indent="-244475" algn="just">
              <a:buFont typeface="Courier New" panose="02070309020205020404" pitchFamily="49" charset="0"/>
              <a:buChar char="o"/>
            </a:pPr>
            <a:r>
              <a:rPr lang="fr-FR" sz="1050" b="1">
                <a:solidFill>
                  <a:schemeClr val="tx2"/>
                </a:solidFill>
                <a:latin typeface="Segoe UI Light" panose="020B0502040204020203" pitchFamily="34" charset="0"/>
                <a:cs typeface="Segoe UI Light" panose="020B0502040204020203" pitchFamily="34" charset="0"/>
              </a:rPr>
              <a:t>Acteurs institutionnels et politiques du territoire </a:t>
            </a:r>
            <a:r>
              <a:rPr lang="fr-FR" sz="1050">
                <a:solidFill>
                  <a:schemeClr val="tx2"/>
                </a:solidFill>
                <a:latin typeface="Segoe UI Light" panose="020B0502040204020203" pitchFamily="34" charset="0"/>
                <a:cs typeface="Segoe UI Light" panose="020B0502040204020203" pitchFamily="34" charset="0"/>
              </a:rPr>
              <a:t>: associations des maires départementales, gazette des communes…</a:t>
            </a:r>
          </a:p>
          <a:p>
            <a:pPr marL="1158875" lvl="2" indent="-244475" algn="just">
              <a:buFont typeface="Courier New" panose="02070309020205020404" pitchFamily="49" charset="0"/>
              <a:buChar char="o"/>
            </a:pPr>
            <a:r>
              <a:rPr lang="fr-FR" sz="1050" b="1">
                <a:solidFill>
                  <a:schemeClr val="tx2"/>
                </a:solidFill>
                <a:latin typeface="Segoe UI Light" panose="020B0502040204020203" pitchFamily="34" charset="0"/>
                <a:cs typeface="Segoe UI Light" panose="020B0502040204020203" pitchFamily="34" charset="0"/>
              </a:rPr>
              <a:t>Usagers</a:t>
            </a:r>
            <a:r>
              <a:rPr lang="fr-FR" sz="1050">
                <a:solidFill>
                  <a:schemeClr val="tx2"/>
                </a:solidFill>
                <a:latin typeface="Segoe UI Light" panose="020B0502040204020203" pitchFamily="34" charset="0"/>
                <a:cs typeface="Segoe UI Light" panose="020B0502040204020203" pitchFamily="34" charset="0"/>
              </a:rPr>
              <a:t> : presse quotidienne régionale, affichage chez les PS...</a:t>
            </a:r>
          </a:p>
          <a:p>
            <a:pPr marL="800100" lvl="1" indent="-342900" algn="just">
              <a:buFont typeface="Arial" panose="020B0604020202020204" pitchFamily="34" charset="0"/>
              <a:buChar char="•"/>
            </a:pPr>
            <a:r>
              <a:rPr lang="fr-FR" sz="1050">
                <a:solidFill>
                  <a:schemeClr val="tx2"/>
                </a:solidFill>
                <a:latin typeface="Segoe UI Light" panose="020B0502040204020203" pitchFamily="34" charset="0"/>
                <a:cs typeface="Segoe UI Light" panose="020B0502040204020203" pitchFamily="34" charset="0"/>
              </a:rPr>
              <a:t>Définir le calendrier et la fréquence de diffusion pour chacune des cibles.</a:t>
            </a:r>
          </a:p>
        </p:txBody>
      </p:sp>
      <p:sp>
        <p:nvSpPr>
          <p:cNvPr id="15" name="Rectangle 14">
            <a:extLst>
              <a:ext uri="{FF2B5EF4-FFF2-40B4-BE49-F238E27FC236}">
                <a16:creationId xmlns:a16="http://schemas.microsoft.com/office/drawing/2014/main" id="{140F48EC-8329-42AC-A47A-4D68C1EF9D59}"/>
              </a:ext>
            </a:extLst>
          </p:cNvPr>
          <p:cNvSpPr/>
          <p:nvPr/>
        </p:nvSpPr>
        <p:spPr>
          <a:xfrm>
            <a:off x="434795" y="8171406"/>
            <a:ext cx="6156925" cy="738664"/>
          </a:xfrm>
          <a:prstGeom prst="rect">
            <a:avLst/>
          </a:prstGeom>
        </p:spPr>
        <p:txBody>
          <a:bodyPr wrap="square">
            <a:spAutoFit/>
          </a:bodyPr>
          <a:lstStyle/>
          <a:p>
            <a:pPr marL="342900" indent="-342900" algn="just">
              <a:buFont typeface="+mj-lt"/>
              <a:buAutoNum type="arabicPeriod"/>
            </a:pPr>
            <a:r>
              <a:rPr lang="fr-FR" sz="1050" b="1">
                <a:solidFill>
                  <a:schemeClr val="tx2"/>
                </a:solidFill>
                <a:latin typeface="Segoe UI Light" panose="020B0502040204020203" pitchFamily="34" charset="0"/>
                <a:cs typeface="Segoe UI Light" panose="020B0502040204020203" pitchFamily="34" charset="0"/>
              </a:rPr>
              <a:t>Produire les supports de communication et les diffuser selon les cibles et le calendrier défini, en coordination avec le national</a:t>
            </a:r>
          </a:p>
          <a:p>
            <a:pPr lvl="1" algn="just"/>
            <a:endParaRPr lang="fr-FR" sz="105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050" b="1">
                <a:solidFill>
                  <a:schemeClr val="tx2"/>
                </a:solidFill>
                <a:latin typeface="Segoe UI Light" panose="020B0502040204020203" pitchFamily="34" charset="0"/>
                <a:cs typeface="Segoe UI Light" panose="020B0502040204020203" pitchFamily="34" charset="0"/>
              </a:rPr>
              <a:t>Évaluer l’impact de la communication et ajuster en conséquence les actions de communication</a:t>
            </a:r>
          </a:p>
        </p:txBody>
      </p:sp>
      <p:sp>
        <p:nvSpPr>
          <p:cNvPr id="17" name="Ellipse 16">
            <a:extLst>
              <a:ext uri="{FF2B5EF4-FFF2-40B4-BE49-F238E27FC236}">
                <a16:creationId xmlns:a16="http://schemas.microsoft.com/office/drawing/2014/main" id="{A6E9048C-0E19-49CE-AA16-CD380766E568}"/>
              </a:ext>
            </a:extLst>
          </p:cNvPr>
          <p:cNvSpPr/>
          <p:nvPr/>
        </p:nvSpPr>
        <p:spPr>
          <a:xfrm>
            <a:off x="299728" y="2045020"/>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27" name="Ellipse 26">
            <a:extLst>
              <a:ext uri="{FF2B5EF4-FFF2-40B4-BE49-F238E27FC236}">
                <a16:creationId xmlns:a16="http://schemas.microsoft.com/office/drawing/2014/main" id="{741A9F4D-E8D5-4052-A0A1-8614F3A53A5D}"/>
              </a:ext>
            </a:extLst>
          </p:cNvPr>
          <p:cNvSpPr/>
          <p:nvPr/>
        </p:nvSpPr>
        <p:spPr>
          <a:xfrm>
            <a:off x="299728" y="5012704"/>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9" name="Ellipse 28">
            <a:extLst>
              <a:ext uri="{FF2B5EF4-FFF2-40B4-BE49-F238E27FC236}">
                <a16:creationId xmlns:a16="http://schemas.microsoft.com/office/drawing/2014/main" id="{F0DF978F-1537-48E2-B68C-FE0F25A0D0FD}"/>
              </a:ext>
            </a:extLst>
          </p:cNvPr>
          <p:cNvSpPr/>
          <p:nvPr/>
        </p:nvSpPr>
        <p:spPr>
          <a:xfrm>
            <a:off x="299728" y="7807460"/>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3" name="Rectangle 22">
            <a:extLst>
              <a:ext uri="{FF2B5EF4-FFF2-40B4-BE49-F238E27FC236}">
                <a16:creationId xmlns:a16="http://schemas.microsoft.com/office/drawing/2014/main" id="{961934E4-BD2E-4F38-8512-BAF5D9A87924}"/>
              </a:ext>
            </a:extLst>
          </p:cNvPr>
          <p:cNvSpPr/>
          <p:nvPr/>
        </p:nvSpPr>
        <p:spPr>
          <a:xfrm>
            <a:off x="118320" y="548639"/>
            <a:ext cx="6621360" cy="641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12 : </a:t>
            </a:r>
            <a:r>
              <a:rPr lang="fr-FR" sz="1600" b="1">
                <a:solidFill>
                  <a:schemeClr val="tx1"/>
                </a:solidFill>
                <a:latin typeface="Segoe UI Light" panose="020B0502040204020203" pitchFamily="34" charset="0"/>
                <a:cs typeface="Segoe UI Light" panose="020B0502040204020203" pitchFamily="34" charset="0"/>
              </a:rPr>
              <a:t>Définir et déployer une communication adaptée sur le territoire</a:t>
            </a:r>
          </a:p>
        </p:txBody>
      </p:sp>
      <p:sp>
        <p:nvSpPr>
          <p:cNvPr id="24" name="Rectangle : avec coins arrondis en diagonale 23">
            <a:extLst>
              <a:ext uri="{FF2B5EF4-FFF2-40B4-BE49-F238E27FC236}">
                <a16:creationId xmlns:a16="http://schemas.microsoft.com/office/drawing/2014/main" id="{6C4BCE0B-FAA9-4694-B8E4-5B8FA2B97509}"/>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Tree>
    <p:extLst>
      <p:ext uri="{BB962C8B-B14F-4D97-AF65-F5344CB8AC3E}">
        <p14:creationId xmlns:p14="http://schemas.microsoft.com/office/powerpoint/2010/main" val="1525142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0"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4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400">
                <a:solidFill>
                  <a:srgbClr val="5B9BD5"/>
                </a:solidFill>
                <a:latin typeface="Segoe UI Light" panose="020B0502040204020203" pitchFamily="34" charset="0"/>
                <a:cs typeface="Segoe UI Light" panose="020B0502040204020203" pitchFamily="34" charset="0"/>
              </a:rPr>
              <a:t>Identifier précisément les cibles pour mieux adapter les contenus et canaux </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29" name="Rectangle : coins arrondis 28">
            <a:extLst>
              <a:ext uri="{FF2B5EF4-FFF2-40B4-BE49-F238E27FC236}">
                <a16:creationId xmlns:a16="http://schemas.microsoft.com/office/drawing/2014/main" id="{C21375F4-9E52-4B55-A59D-71EE21543498}"/>
              </a:ext>
            </a:extLst>
          </p:cNvPr>
          <p:cNvSpPr/>
          <p:nvPr/>
        </p:nvSpPr>
        <p:spPr>
          <a:xfrm rot="16200000">
            <a:off x="-2636104" y="5358572"/>
            <a:ext cx="6588000" cy="900000"/>
          </a:xfrm>
          <a:prstGeom prst="roundRect">
            <a:avLst>
              <a:gd name="adj" fmla="val 3540"/>
            </a:avLst>
          </a:prstGeom>
          <a:solidFill>
            <a:srgbClr val="5B9BD5">
              <a:lumMod val="20000"/>
              <a:lumOff val="80000"/>
            </a:srgbClr>
          </a:solidFill>
          <a:ln w="12700" cap="flat" cmpd="sng" algn="ctr">
            <a:noFill/>
            <a:prstDash val="solid"/>
            <a:miter lim="800000"/>
          </a:ln>
          <a:effectLst/>
        </p:spPr>
        <p:txBody>
          <a:bodyPr vert="vert" lIns="36000" tIns="36000" rIns="0" bIns="36000" rtlCol="0" anchor="t"/>
          <a:lstStyle/>
          <a:p>
            <a:pPr marL="0" marR="0" lvl="1" indent="0" algn="ctr" defTabSz="4572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srgbClr val="006A9A"/>
              </a:solidFill>
              <a:effectLst/>
              <a:uLnTx/>
              <a:uFillTx/>
              <a:latin typeface="Segoe UI Light" panose="020B0502040204020203" pitchFamily="34" charset="0"/>
              <a:cs typeface="Segoe UI Light" panose="020B0502040204020203" pitchFamily="34" charset="0"/>
            </a:endParaRPr>
          </a:p>
        </p:txBody>
      </p:sp>
      <p:sp>
        <p:nvSpPr>
          <p:cNvPr id="31" name="ZoneTexte 30">
            <a:extLst>
              <a:ext uri="{FF2B5EF4-FFF2-40B4-BE49-F238E27FC236}">
                <a16:creationId xmlns:a16="http://schemas.microsoft.com/office/drawing/2014/main" id="{A18EBAF7-69D5-4335-9CC1-356AABE75F67}"/>
              </a:ext>
            </a:extLst>
          </p:cNvPr>
          <p:cNvSpPr txBox="1"/>
          <p:nvPr/>
        </p:nvSpPr>
        <p:spPr>
          <a:xfrm>
            <a:off x="41728" y="2733980"/>
            <a:ext cx="1260001"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Usagers / Patients / Grand Public</a:t>
            </a:r>
          </a:p>
        </p:txBody>
      </p:sp>
      <p:pic>
        <p:nvPicPr>
          <p:cNvPr id="32" name="Graphique 31" descr="Groupe d’hommes">
            <a:extLst>
              <a:ext uri="{FF2B5EF4-FFF2-40B4-BE49-F238E27FC236}">
                <a16:creationId xmlns:a16="http://schemas.microsoft.com/office/drawing/2014/main" id="{411CF922-6027-4981-95BA-39BF99AC23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590" y="2564862"/>
            <a:ext cx="216000" cy="216000"/>
          </a:xfrm>
          <a:prstGeom prst="rect">
            <a:avLst/>
          </a:prstGeom>
        </p:spPr>
      </p:pic>
      <p:sp>
        <p:nvSpPr>
          <p:cNvPr id="33" name="ZoneTexte 32">
            <a:extLst>
              <a:ext uri="{FF2B5EF4-FFF2-40B4-BE49-F238E27FC236}">
                <a16:creationId xmlns:a16="http://schemas.microsoft.com/office/drawing/2014/main" id="{DACA6207-0B53-40F1-BB51-A49728E72F5D}"/>
              </a:ext>
            </a:extLst>
          </p:cNvPr>
          <p:cNvSpPr txBox="1"/>
          <p:nvPr/>
        </p:nvSpPr>
        <p:spPr>
          <a:xfrm>
            <a:off x="97561" y="3284910"/>
            <a:ext cx="1086302"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Représentants des usagers</a:t>
            </a:r>
          </a:p>
        </p:txBody>
      </p:sp>
      <p:pic>
        <p:nvPicPr>
          <p:cNvPr id="34" name="Graphique 33" descr="Réunion">
            <a:extLst>
              <a:ext uri="{FF2B5EF4-FFF2-40B4-BE49-F238E27FC236}">
                <a16:creationId xmlns:a16="http://schemas.microsoft.com/office/drawing/2014/main" id="{45A2CF49-5FF4-421F-BD25-2B3D0A0BB9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590" y="3092029"/>
            <a:ext cx="216000" cy="216000"/>
          </a:xfrm>
          <a:prstGeom prst="rect">
            <a:avLst/>
          </a:prstGeom>
        </p:spPr>
      </p:pic>
      <p:sp>
        <p:nvSpPr>
          <p:cNvPr id="35" name="ZoneTexte 34">
            <a:extLst>
              <a:ext uri="{FF2B5EF4-FFF2-40B4-BE49-F238E27FC236}">
                <a16:creationId xmlns:a16="http://schemas.microsoft.com/office/drawing/2014/main" id="{8BA55EEC-6560-462E-9464-9979060154C0}"/>
              </a:ext>
            </a:extLst>
          </p:cNvPr>
          <p:cNvSpPr txBox="1"/>
          <p:nvPr/>
        </p:nvSpPr>
        <p:spPr>
          <a:xfrm>
            <a:off x="219142" y="3887499"/>
            <a:ext cx="889013"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Collectivités territoriales</a:t>
            </a:r>
          </a:p>
        </p:txBody>
      </p:sp>
      <p:sp>
        <p:nvSpPr>
          <p:cNvPr id="36" name="ZoneTexte 35">
            <a:extLst>
              <a:ext uri="{FF2B5EF4-FFF2-40B4-BE49-F238E27FC236}">
                <a16:creationId xmlns:a16="http://schemas.microsoft.com/office/drawing/2014/main" id="{1A021132-F0F6-40E9-A1B6-B13C305EDF7E}"/>
              </a:ext>
            </a:extLst>
          </p:cNvPr>
          <p:cNvSpPr txBox="1"/>
          <p:nvPr/>
        </p:nvSpPr>
        <p:spPr>
          <a:xfrm>
            <a:off x="351516" y="4442970"/>
            <a:ext cx="629763"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Élus locaux</a:t>
            </a:r>
          </a:p>
        </p:txBody>
      </p:sp>
      <p:pic>
        <p:nvPicPr>
          <p:cNvPr id="38" name="Graphique 37" descr="Banque">
            <a:extLst>
              <a:ext uri="{FF2B5EF4-FFF2-40B4-BE49-F238E27FC236}">
                <a16:creationId xmlns:a16="http://schemas.microsoft.com/office/drawing/2014/main" id="{24A555A7-B757-4C52-B2F2-1BB6182DDDC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4590" y="3664752"/>
            <a:ext cx="216000" cy="216000"/>
          </a:xfrm>
          <a:prstGeom prst="rect">
            <a:avLst/>
          </a:prstGeom>
        </p:spPr>
      </p:pic>
      <p:pic>
        <p:nvPicPr>
          <p:cNvPr id="39" name="Image 38">
            <a:extLst>
              <a:ext uri="{FF2B5EF4-FFF2-40B4-BE49-F238E27FC236}">
                <a16:creationId xmlns:a16="http://schemas.microsoft.com/office/drawing/2014/main" id="{5AF04D13-4A33-4DCC-9DF4-DEF3ED362C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4590" y="4243870"/>
            <a:ext cx="216000" cy="216000"/>
          </a:xfrm>
          <a:prstGeom prst="rect">
            <a:avLst/>
          </a:prstGeom>
        </p:spPr>
      </p:pic>
      <p:sp>
        <p:nvSpPr>
          <p:cNvPr id="74" name="ZoneTexte 73">
            <a:extLst>
              <a:ext uri="{FF2B5EF4-FFF2-40B4-BE49-F238E27FC236}">
                <a16:creationId xmlns:a16="http://schemas.microsoft.com/office/drawing/2014/main" id="{E699563B-8074-4A1D-8A83-FACC2B146969}"/>
              </a:ext>
            </a:extLst>
          </p:cNvPr>
          <p:cNvSpPr txBox="1"/>
          <p:nvPr/>
        </p:nvSpPr>
        <p:spPr>
          <a:xfrm>
            <a:off x="401167" y="6154214"/>
            <a:ext cx="517397" cy="215444"/>
          </a:xfrm>
          <a:prstGeom prst="rect">
            <a:avLst/>
          </a:prstGeom>
          <a:noFill/>
        </p:spPr>
        <p:txBody>
          <a:bodyPr wrap="square" rtlCol="0">
            <a:spAutoFit/>
          </a:bodyPr>
          <a:lstStyle/>
          <a:p>
            <a:pPr algn="ctr" defTabSz="457200"/>
            <a:r>
              <a:rPr lang="fr-FR" sz="800" b="1">
                <a:latin typeface="Segoe UI Light" panose="020B0502040204020203" pitchFamily="34" charset="0"/>
                <a:cs typeface="Segoe UI Light" panose="020B0502040204020203" pitchFamily="34" charset="0"/>
              </a:rPr>
              <a:t>SIS</a:t>
            </a:r>
          </a:p>
        </p:txBody>
      </p:sp>
      <p:sp>
        <p:nvSpPr>
          <p:cNvPr id="75" name="ZoneTexte 74">
            <a:extLst>
              <a:ext uri="{FF2B5EF4-FFF2-40B4-BE49-F238E27FC236}">
                <a16:creationId xmlns:a16="http://schemas.microsoft.com/office/drawing/2014/main" id="{7D21DCE3-6CDE-4F64-BB5F-77052A18671E}"/>
              </a:ext>
            </a:extLst>
          </p:cNvPr>
          <p:cNvSpPr txBox="1"/>
          <p:nvPr/>
        </p:nvSpPr>
        <p:spPr>
          <a:xfrm>
            <a:off x="265339" y="7148062"/>
            <a:ext cx="785062"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Filières spécifiques</a:t>
            </a:r>
          </a:p>
        </p:txBody>
      </p:sp>
      <p:pic>
        <p:nvPicPr>
          <p:cNvPr id="76" name="Graphique 75" descr="Pompier">
            <a:extLst>
              <a:ext uri="{FF2B5EF4-FFF2-40B4-BE49-F238E27FC236}">
                <a16:creationId xmlns:a16="http://schemas.microsoft.com/office/drawing/2014/main" id="{9F65D25B-3391-4F4B-A4B9-6930B308AAD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4590" y="5937279"/>
            <a:ext cx="216000" cy="216000"/>
          </a:xfrm>
          <a:prstGeom prst="rect">
            <a:avLst/>
          </a:prstGeom>
        </p:spPr>
      </p:pic>
      <p:pic>
        <p:nvPicPr>
          <p:cNvPr id="77" name="Graphique 76" descr="Médical">
            <a:extLst>
              <a:ext uri="{FF2B5EF4-FFF2-40B4-BE49-F238E27FC236}">
                <a16:creationId xmlns:a16="http://schemas.microsoft.com/office/drawing/2014/main" id="{E3DCE28E-B01C-41AC-B6E3-5791393E82B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4590" y="6956527"/>
            <a:ext cx="216000" cy="216000"/>
          </a:xfrm>
          <a:prstGeom prst="rect">
            <a:avLst/>
          </a:prstGeom>
        </p:spPr>
      </p:pic>
      <p:sp>
        <p:nvSpPr>
          <p:cNvPr id="78" name="ZoneTexte 77">
            <a:extLst>
              <a:ext uri="{FF2B5EF4-FFF2-40B4-BE49-F238E27FC236}">
                <a16:creationId xmlns:a16="http://schemas.microsoft.com/office/drawing/2014/main" id="{C1FAE075-0080-4D30-949F-06B2B5FFB58F}"/>
              </a:ext>
            </a:extLst>
          </p:cNvPr>
          <p:cNvSpPr txBox="1"/>
          <p:nvPr/>
        </p:nvSpPr>
        <p:spPr>
          <a:xfrm>
            <a:off x="284505" y="4997691"/>
            <a:ext cx="813215"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Organisations SNP</a:t>
            </a:r>
          </a:p>
        </p:txBody>
      </p:sp>
      <p:pic>
        <p:nvPicPr>
          <p:cNvPr id="79" name="Graphique 78" descr="Maison rénovée (avec étincelles)">
            <a:extLst>
              <a:ext uri="{FF2B5EF4-FFF2-40B4-BE49-F238E27FC236}">
                <a16:creationId xmlns:a16="http://schemas.microsoft.com/office/drawing/2014/main" id="{C873BF5C-504D-4DF5-8DAC-6D79A02A8EB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4590" y="4816348"/>
            <a:ext cx="216000" cy="216000"/>
          </a:xfrm>
          <a:prstGeom prst="rect">
            <a:avLst/>
          </a:prstGeom>
        </p:spPr>
      </p:pic>
      <p:sp>
        <p:nvSpPr>
          <p:cNvPr id="81" name="ZoneTexte 80">
            <a:extLst>
              <a:ext uri="{FF2B5EF4-FFF2-40B4-BE49-F238E27FC236}">
                <a16:creationId xmlns:a16="http://schemas.microsoft.com/office/drawing/2014/main" id="{B5B28A33-25C7-4993-A0DA-4B3A03E58D15}"/>
              </a:ext>
            </a:extLst>
          </p:cNvPr>
          <p:cNvSpPr txBox="1"/>
          <p:nvPr/>
        </p:nvSpPr>
        <p:spPr>
          <a:xfrm>
            <a:off x="231784" y="5530874"/>
            <a:ext cx="891563"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Organisations professionnelles</a:t>
            </a:r>
            <a:endParaRPr lang="fr-FR" sz="800" i="1">
              <a:solidFill>
                <a:prstClr val="black"/>
              </a:solidFill>
              <a:latin typeface="Segoe UI Light" panose="020B0502040204020203" pitchFamily="34" charset="0"/>
              <a:cs typeface="Segoe UI Light" panose="020B0502040204020203" pitchFamily="34" charset="0"/>
            </a:endParaRPr>
          </a:p>
        </p:txBody>
      </p:sp>
      <p:pic>
        <p:nvPicPr>
          <p:cNvPr id="82" name="Graphique 81" descr="Cycle avec des personnes">
            <a:extLst>
              <a:ext uri="{FF2B5EF4-FFF2-40B4-BE49-F238E27FC236}">
                <a16:creationId xmlns:a16="http://schemas.microsoft.com/office/drawing/2014/main" id="{22FF1486-9396-41B9-9892-17FB12BF63F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4590" y="5357250"/>
            <a:ext cx="216000" cy="216000"/>
          </a:xfrm>
          <a:prstGeom prst="rect">
            <a:avLst/>
          </a:prstGeom>
        </p:spPr>
      </p:pic>
      <p:pic>
        <p:nvPicPr>
          <p:cNvPr id="83" name="Graphique 82" descr="Docteur">
            <a:extLst>
              <a:ext uri="{FF2B5EF4-FFF2-40B4-BE49-F238E27FC236}">
                <a16:creationId xmlns:a16="http://schemas.microsoft.com/office/drawing/2014/main" id="{930DF942-61C4-4FB8-ADC0-F7CD7351791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4590" y="6472954"/>
            <a:ext cx="216000" cy="216000"/>
          </a:xfrm>
          <a:prstGeom prst="rect">
            <a:avLst/>
          </a:prstGeom>
        </p:spPr>
      </p:pic>
      <p:sp>
        <p:nvSpPr>
          <p:cNvPr id="84" name="ZoneTexte 83">
            <a:extLst>
              <a:ext uri="{FF2B5EF4-FFF2-40B4-BE49-F238E27FC236}">
                <a16:creationId xmlns:a16="http://schemas.microsoft.com/office/drawing/2014/main" id="{BF3BC66B-0F2A-4F44-9D89-2BDB985EC4D5}"/>
              </a:ext>
            </a:extLst>
          </p:cNvPr>
          <p:cNvSpPr txBox="1"/>
          <p:nvPr/>
        </p:nvSpPr>
        <p:spPr>
          <a:xfrm>
            <a:off x="333304" y="6705097"/>
            <a:ext cx="679050" cy="21544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PS libéraux</a:t>
            </a:r>
          </a:p>
        </p:txBody>
      </p:sp>
      <p:sp>
        <p:nvSpPr>
          <p:cNvPr id="85" name="ZoneTexte 84">
            <a:extLst>
              <a:ext uri="{FF2B5EF4-FFF2-40B4-BE49-F238E27FC236}">
                <a16:creationId xmlns:a16="http://schemas.microsoft.com/office/drawing/2014/main" id="{FC245717-C3D6-46A6-AE27-2C01DBB1AB19}"/>
              </a:ext>
            </a:extLst>
          </p:cNvPr>
          <p:cNvSpPr txBox="1"/>
          <p:nvPr/>
        </p:nvSpPr>
        <p:spPr>
          <a:xfrm>
            <a:off x="127496" y="7829205"/>
            <a:ext cx="1067295" cy="21544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SU</a:t>
            </a:r>
            <a:endParaRPr lang="fr-FR" sz="800" i="1">
              <a:solidFill>
                <a:prstClr val="black"/>
              </a:solidFill>
              <a:latin typeface="Segoe UI Light" panose="020B0502040204020203" pitchFamily="34" charset="0"/>
              <a:cs typeface="Segoe UI Light" panose="020B0502040204020203" pitchFamily="34" charset="0"/>
            </a:endParaRPr>
          </a:p>
        </p:txBody>
      </p:sp>
      <p:pic>
        <p:nvPicPr>
          <p:cNvPr id="86" name="Graphique 85" descr="Impatient">
            <a:extLst>
              <a:ext uri="{FF2B5EF4-FFF2-40B4-BE49-F238E27FC236}">
                <a16:creationId xmlns:a16="http://schemas.microsoft.com/office/drawing/2014/main" id="{9B09118C-0959-4790-AD84-A3D57A4829A6}"/>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1053" y="7575516"/>
            <a:ext cx="288000" cy="288000"/>
          </a:xfrm>
          <a:prstGeom prst="rect">
            <a:avLst/>
          </a:prstGeom>
        </p:spPr>
      </p:pic>
      <p:pic>
        <p:nvPicPr>
          <p:cNvPr id="87" name="Graphique 86" descr="Hôpital">
            <a:extLst>
              <a:ext uri="{FF2B5EF4-FFF2-40B4-BE49-F238E27FC236}">
                <a16:creationId xmlns:a16="http://schemas.microsoft.com/office/drawing/2014/main" id="{895A6506-9E59-4F12-8528-AF8316F20A4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64590" y="7999703"/>
            <a:ext cx="216000" cy="216000"/>
          </a:xfrm>
          <a:prstGeom prst="rect">
            <a:avLst/>
          </a:prstGeom>
        </p:spPr>
      </p:pic>
      <p:sp>
        <p:nvSpPr>
          <p:cNvPr id="88" name="ZoneTexte 87">
            <a:extLst>
              <a:ext uri="{FF2B5EF4-FFF2-40B4-BE49-F238E27FC236}">
                <a16:creationId xmlns:a16="http://schemas.microsoft.com/office/drawing/2014/main" id="{4E7A8C9A-BB8E-47E5-BDCB-C1CFC854F3C5}"/>
              </a:ext>
            </a:extLst>
          </p:cNvPr>
          <p:cNvSpPr txBox="1"/>
          <p:nvPr/>
        </p:nvSpPr>
        <p:spPr>
          <a:xfrm>
            <a:off x="150192" y="8210882"/>
            <a:ext cx="991247" cy="338554"/>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Établissements et services de santé</a:t>
            </a:r>
          </a:p>
        </p:txBody>
      </p:sp>
      <p:sp>
        <p:nvSpPr>
          <p:cNvPr id="89" name="ZoneTexte 88">
            <a:extLst>
              <a:ext uri="{FF2B5EF4-FFF2-40B4-BE49-F238E27FC236}">
                <a16:creationId xmlns:a16="http://schemas.microsoft.com/office/drawing/2014/main" id="{535CA5F2-46E9-4BDA-92F6-4514C6AB267E}"/>
              </a:ext>
            </a:extLst>
          </p:cNvPr>
          <p:cNvSpPr txBox="1"/>
          <p:nvPr/>
        </p:nvSpPr>
        <p:spPr>
          <a:xfrm>
            <a:off x="97561" y="8702816"/>
            <a:ext cx="1072397" cy="461665"/>
          </a:xfrm>
          <a:prstGeom prst="rect">
            <a:avLst/>
          </a:prstGeom>
          <a:noFill/>
        </p:spPr>
        <p:txBody>
          <a:bodyPr wrap="square" rtlCol="0">
            <a:spAutoFit/>
          </a:bodyPr>
          <a:lstStyle/>
          <a:p>
            <a:pPr algn="ctr" defTabSz="457200"/>
            <a:r>
              <a:rPr lang="fr-FR" sz="800" b="1">
                <a:solidFill>
                  <a:prstClr val="black"/>
                </a:solidFill>
                <a:latin typeface="Segoe UI Light" panose="020B0502040204020203" pitchFamily="34" charset="0"/>
                <a:cs typeface="Segoe UI Light" panose="020B0502040204020203" pitchFamily="34" charset="0"/>
              </a:rPr>
              <a:t>Établissements </a:t>
            </a:r>
            <a:r>
              <a:rPr lang="fr-FR" sz="800" b="1">
                <a:latin typeface="Segoe UI Light" panose="020B0502040204020203" pitchFamily="34" charset="0"/>
                <a:cs typeface="Segoe UI Light" panose="020B0502040204020203" pitchFamily="34" charset="0"/>
              </a:rPr>
              <a:t>sociaux et </a:t>
            </a:r>
            <a:r>
              <a:rPr lang="fr-FR" sz="800" b="1">
                <a:solidFill>
                  <a:prstClr val="black"/>
                </a:solidFill>
                <a:latin typeface="Segoe UI Light" panose="020B0502040204020203" pitchFamily="34" charset="0"/>
                <a:cs typeface="Segoe UI Light" panose="020B0502040204020203" pitchFamily="34" charset="0"/>
              </a:rPr>
              <a:t>médico-sociaux </a:t>
            </a:r>
          </a:p>
        </p:txBody>
      </p:sp>
      <p:pic>
        <p:nvPicPr>
          <p:cNvPr id="90" name="Graphique 89" descr="Personne en fauteuil roulant">
            <a:extLst>
              <a:ext uri="{FF2B5EF4-FFF2-40B4-BE49-F238E27FC236}">
                <a16:creationId xmlns:a16="http://schemas.microsoft.com/office/drawing/2014/main" id="{7A2B6023-2532-449C-9D14-E0E04ADD8FB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5053" y="8560703"/>
            <a:ext cx="216000" cy="216000"/>
          </a:xfrm>
          <a:prstGeom prst="rect">
            <a:avLst/>
          </a:prstGeom>
        </p:spPr>
      </p:pic>
      <p:pic>
        <p:nvPicPr>
          <p:cNvPr id="91" name="Graphique 90" descr="Homme avec canne">
            <a:extLst>
              <a:ext uri="{FF2B5EF4-FFF2-40B4-BE49-F238E27FC236}">
                <a16:creationId xmlns:a16="http://schemas.microsoft.com/office/drawing/2014/main" id="{C807E09F-97DC-4EF4-9177-BBDE70E76FC7}"/>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35720" y="8560703"/>
            <a:ext cx="216000" cy="216000"/>
          </a:xfrm>
          <a:prstGeom prst="rect">
            <a:avLst/>
          </a:prstGeom>
        </p:spPr>
      </p:pic>
      <p:sp>
        <p:nvSpPr>
          <p:cNvPr id="104" name="Rectangle 103">
            <a:extLst>
              <a:ext uri="{FF2B5EF4-FFF2-40B4-BE49-F238E27FC236}">
                <a16:creationId xmlns:a16="http://schemas.microsoft.com/office/drawing/2014/main" id="{FBC872A9-F4D1-4957-9568-0327F1EA2A2F}"/>
              </a:ext>
            </a:extLst>
          </p:cNvPr>
          <p:cNvSpPr/>
          <p:nvPr/>
        </p:nvSpPr>
        <p:spPr>
          <a:xfrm>
            <a:off x="233720" y="2038315"/>
            <a:ext cx="864000" cy="310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800" b="1">
                <a:solidFill>
                  <a:srgbClr val="00457C"/>
                </a:solidFill>
                <a:latin typeface="Segoe UI Light" panose="020B0502040204020203" pitchFamily="34" charset="0"/>
                <a:cs typeface="Segoe UI Light" panose="020B0502040204020203" pitchFamily="34" charset="0"/>
              </a:rPr>
              <a:t>CIBLE</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105" name="Connecteur droit 104">
            <a:extLst>
              <a:ext uri="{FF2B5EF4-FFF2-40B4-BE49-F238E27FC236}">
                <a16:creationId xmlns:a16="http://schemas.microsoft.com/office/drawing/2014/main" id="{27DCE78D-E459-46C4-BD8B-8036C8EE8F51}"/>
              </a:ext>
            </a:extLst>
          </p:cNvPr>
          <p:cNvCxnSpPr>
            <a:cxnSpLocks/>
          </p:cNvCxnSpPr>
          <p:nvPr/>
        </p:nvCxnSpPr>
        <p:spPr>
          <a:xfrm flipH="1">
            <a:off x="240590" y="2412900"/>
            <a:ext cx="864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F0AF42BA-69A0-45E4-B8F1-740BD86279E2}"/>
              </a:ext>
            </a:extLst>
          </p:cNvPr>
          <p:cNvSpPr/>
          <p:nvPr/>
        </p:nvSpPr>
        <p:spPr>
          <a:xfrm>
            <a:off x="3102747" y="2038315"/>
            <a:ext cx="1620000" cy="310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800" b="1">
                <a:solidFill>
                  <a:srgbClr val="00457C"/>
                </a:solidFill>
                <a:latin typeface="Segoe UI Light" panose="020B0502040204020203" pitchFamily="34" charset="0"/>
                <a:cs typeface="Segoe UI Light" panose="020B0502040204020203" pitchFamily="34" charset="0"/>
              </a:rPr>
              <a:t>CONTENUS EDITORIAUX</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107" name="Connecteur droit 106">
            <a:extLst>
              <a:ext uri="{FF2B5EF4-FFF2-40B4-BE49-F238E27FC236}">
                <a16:creationId xmlns:a16="http://schemas.microsoft.com/office/drawing/2014/main" id="{91E80FCF-6706-4BAC-AB61-4EE380B6BEEC}"/>
              </a:ext>
            </a:extLst>
          </p:cNvPr>
          <p:cNvCxnSpPr>
            <a:cxnSpLocks/>
          </p:cNvCxnSpPr>
          <p:nvPr/>
        </p:nvCxnSpPr>
        <p:spPr>
          <a:xfrm flipH="1">
            <a:off x="1282246" y="2412900"/>
            <a:ext cx="1620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F42E3553-E2E5-4353-AE4D-C694ED5069AB}"/>
              </a:ext>
            </a:extLst>
          </p:cNvPr>
          <p:cNvSpPr/>
          <p:nvPr/>
        </p:nvSpPr>
        <p:spPr>
          <a:xfrm>
            <a:off x="4974461" y="2031865"/>
            <a:ext cx="1620000" cy="310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lnSpc>
                <a:spcPts val="1200"/>
              </a:lnSpc>
            </a:pPr>
            <a:r>
              <a:rPr lang="fr-FR" sz="800" b="1">
                <a:solidFill>
                  <a:srgbClr val="00457C"/>
                </a:solidFill>
                <a:latin typeface="Segoe UI Light" panose="020B0502040204020203" pitchFamily="34" charset="0"/>
                <a:cs typeface="Segoe UI Light" panose="020B0502040204020203" pitchFamily="34" charset="0"/>
              </a:rPr>
              <a:t>DISPOSITIFS DE COMMUNICATION</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109" name="Connecteur droit 108">
            <a:extLst>
              <a:ext uri="{FF2B5EF4-FFF2-40B4-BE49-F238E27FC236}">
                <a16:creationId xmlns:a16="http://schemas.microsoft.com/office/drawing/2014/main" id="{BE4379AB-E0C9-44F7-B95D-E50575FB0776}"/>
              </a:ext>
            </a:extLst>
          </p:cNvPr>
          <p:cNvCxnSpPr>
            <a:cxnSpLocks/>
          </p:cNvCxnSpPr>
          <p:nvPr/>
        </p:nvCxnSpPr>
        <p:spPr>
          <a:xfrm flipH="1">
            <a:off x="3102747" y="2412900"/>
            <a:ext cx="1620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pic>
        <p:nvPicPr>
          <p:cNvPr id="110" name="Graphique 109" descr="Aléatoire">
            <a:extLst>
              <a:ext uri="{FF2B5EF4-FFF2-40B4-BE49-F238E27FC236}">
                <a16:creationId xmlns:a16="http://schemas.microsoft.com/office/drawing/2014/main" id="{3BFBB231-62EF-4DF2-9437-5FF31B106015}"/>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971230" y="1923865"/>
            <a:ext cx="216000" cy="216000"/>
          </a:xfrm>
          <a:prstGeom prst="rect">
            <a:avLst/>
          </a:prstGeom>
        </p:spPr>
      </p:pic>
      <p:pic>
        <p:nvPicPr>
          <p:cNvPr id="111" name="Graphique 110" descr="Création de récits">
            <a:extLst>
              <a:ext uri="{FF2B5EF4-FFF2-40B4-BE49-F238E27FC236}">
                <a16:creationId xmlns:a16="http://schemas.microsoft.com/office/drawing/2014/main" id="{550349F8-B227-420E-B8B9-ECC0A6D8414C}"/>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104927" y="1874807"/>
            <a:ext cx="216000" cy="216000"/>
          </a:xfrm>
          <a:prstGeom prst="rect">
            <a:avLst/>
          </a:prstGeom>
        </p:spPr>
      </p:pic>
      <p:pic>
        <p:nvPicPr>
          <p:cNvPr id="112" name="Graphique 111" descr="Cible">
            <a:extLst>
              <a:ext uri="{FF2B5EF4-FFF2-40B4-BE49-F238E27FC236}">
                <a16:creationId xmlns:a16="http://schemas.microsoft.com/office/drawing/2014/main" id="{AE9C5618-5A95-4598-8861-F01E5AA86CF0}"/>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49271" y="1923992"/>
            <a:ext cx="216000" cy="216000"/>
          </a:xfrm>
          <a:prstGeom prst="rect">
            <a:avLst/>
          </a:prstGeom>
        </p:spPr>
      </p:pic>
      <p:sp>
        <p:nvSpPr>
          <p:cNvPr id="113" name="Rectangle 112">
            <a:extLst>
              <a:ext uri="{FF2B5EF4-FFF2-40B4-BE49-F238E27FC236}">
                <a16:creationId xmlns:a16="http://schemas.microsoft.com/office/drawing/2014/main" id="{4CCB5327-2D37-48DA-996B-194CA0B86515}"/>
              </a:ext>
            </a:extLst>
          </p:cNvPr>
          <p:cNvSpPr/>
          <p:nvPr/>
        </p:nvSpPr>
        <p:spPr>
          <a:xfrm>
            <a:off x="1282246" y="2038315"/>
            <a:ext cx="1620000" cy="310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800" b="1">
                <a:solidFill>
                  <a:srgbClr val="00457C"/>
                </a:solidFill>
                <a:latin typeface="Segoe UI Light" panose="020B0502040204020203" pitchFamily="34" charset="0"/>
                <a:cs typeface="Segoe UI Light" panose="020B0502040204020203" pitchFamily="34" charset="0"/>
              </a:rPr>
              <a:t>ENJEUX</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114" name="Connecteur droit 113">
            <a:extLst>
              <a:ext uri="{FF2B5EF4-FFF2-40B4-BE49-F238E27FC236}">
                <a16:creationId xmlns:a16="http://schemas.microsoft.com/office/drawing/2014/main" id="{DDA8B4AD-521A-4468-B7BD-5B23D806B07E}"/>
              </a:ext>
            </a:extLst>
          </p:cNvPr>
          <p:cNvCxnSpPr>
            <a:cxnSpLocks/>
          </p:cNvCxnSpPr>
          <p:nvPr/>
        </p:nvCxnSpPr>
        <p:spPr>
          <a:xfrm flipH="1">
            <a:off x="4974461" y="2406450"/>
            <a:ext cx="1620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pic>
        <p:nvPicPr>
          <p:cNvPr id="115" name="Graphique 114" descr="Pièces de puzzle">
            <a:extLst>
              <a:ext uri="{FF2B5EF4-FFF2-40B4-BE49-F238E27FC236}">
                <a16:creationId xmlns:a16="http://schemas.microsoft.com/office/drawing/2014/main" id="{BB66DF65-457D-42BA-976A-18DACD09C378}"/>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470832" y="1923992"/>
            <a:ext cx="216000" cy="216000"/>
          </a:xfrm>
          <a:prstGeom prst="rect">
            <a:avLst/>
          </a:prstGeom>
        </p:spPr>
      </p:pic>
      <p:cxnSp>
        <p:nvCxnSpPr>
          <p:cNvPr id="118" name="Connecteur droit 117">
            <a:extLst>
              <a:ext uri="{FF2B5EF4-FFF2-40B4-BE49-F238E27FC236}">
                <a16:creationId xmlns:a16="http://schemas.microsoft.com/office/drawing/2014/main" id="{1DC8860B-67CA-4E4E-B2D0-5815F352A06E}"/>
              </a:ext>
            </a:extLst>
          </p:cNvPr>
          <p:cNvCxnSpPr>
            <a:cxnSpLocks/>
          </p:cNvCxnSpPr>
          <p:nvPr/>
        </p:nvCxnSpPr>
        <p:spPr>
          <a:xfrm>
            <a:off x="191200" y="309793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984B3648-7223-48AD-BA34-CE573473EA40}"/>
              </a:ext>
            </a:extLst>
          </p:cNvPr>
          <p:cNvCxnSpPr>
            <a:cxnSpLocks/>
          </p:cNvCxnSpPr>
          <p:nvPr/>
        </p:nvCxnSpPr>
        <p:spPr>
          <a:xfrm>
            <a:off x="191200" y="748569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FB80630B-9B36-4798-A9DD-1BF2FEE2B2D5}"/>
              </a:ext>
            </a:extLst>
          </p:cNvPr>
          <p:cNvCxnSpPr>
            <a:cxnSpLocks/>
          </p:cNvCxnSpPr>
          <p:nvPr/>
        </p:nvCxnSpPr>
        <p:spPr>
          <a:xfrm>
            <a:off x="191200" y="803416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B4622D60-267C-4EB2-A3D4-9F5D8299170D}"/>
              </a:ext>
            </a:extLst>
          </p:cNvPr>
          <p:cNvCxnSpPr>
            <a:cxnSpLocks/>
          </p:cNvCxnSpPr>
          <p:nvPr/>
        </p:nvCxnSpPr>
        <p:spPr>
          <a:xfrm>
            <a:off x="191200" y="8582638"/>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0B2907C5-2D49-45C6-B8B8-549192CCD6E2}"/>
              </a:ext>
            </a:extLst>
          </p:cNvPr>
          <p:cNvCxnSpPr>
            <a:cxnSpLocks/>
          </p:cNvCxnSpPr>
          <p:nvPr/>
        </p:nvCxnSpPr>
        <p:spPr>
          <a:xfrm>
            <a:off x="191200" y="693722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6EA4564B-2BEF-45A9-8678-5B8FD7D0CF91}"/>
              </a:ext>
            </a:extLst>
          </p:cNvPr>
          <p:cNvCxnSpPr>
            <a:cxnSpLocks/>
          </p:cNvCxnSpPr>
          <p:nvPr/>
        </p:nvCxnSpPr>
        <p:spPr>
          <a:xfrm>
            <a:off x="191200" y="638875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F1828A53-0352-48BE-BE2D-EC523A0B18D8}"/>
              </a:ext>
            </a:extLst>
          </p:cNvPr>
          <p:cNvCxnSpPr>
            <a:cxnSpLocks/>
          </p:cNvCxnSpPr>
          <p:nvPr/>
        </p:nvCxnSpPr>
        <p:spPr>
          <a:xfrm>
            <a:off x="191200" y="584028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99718B0E-560E-495A-9551-52D7385B7E7E}"/>
              </a:ext>
            </a:extLst>
          </p:cNvPr>
          <p:cNvCxnSpPr>
            <a:cxnSpLocks/>
          </p:cNvCxnSpPr>
          <p:nvPr/>
        </p:nvCxnSpPr>
        <p:spPr>
          <a:xfrm>
            <a:off x="191200" y="529181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3273DAE0-7F2E-4A85-BBE3-689FAD419117}"/>
              </a:ext>
            </a:extLst>
          </p:cNvPr>
          <p:cNvCxnSpPr>
            <a:cxnSpLocks/>
          </p:cNvCxnSpPr>
          <p:nvPr/>
        </p:nvCxnSpPr>
        <p:spPr>
          <a:xfrm>
            <a:off x="191200" y="474334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E8260597-1E89-4D7E-B8AC-269951E3ACE4}"/>
              </a:ext>
            </a:extLst>
          </p:cNvPr>
          <p:cNvCxnSpPr>
            <a:cxnSpLocks/>
          </p:cNvCxnSpPr>
          <p:nvPr/>
        </p:nvCxnSpPr>
        <p:spPr>
          <a:xfrm>
            <a:off x="191200" y="419487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1A4C6A8F-245A-4D83-B7AF-8E65D5D8BD9D}"/>
              </a:ext>
            </a:extLst>
          </p:cNvPr>
          <p:cNvCxnSpPr>
            <a:cxnSpLocks/>
          </p:cNvCxnSpPr>
          <p:nvPr/>
        </p:nvCxnSpPr>
        <p:spPr>
          <a:xfrm>
            <a:off x="191200" y="3646404"/>
            <a:ext cx="64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1E2D05-A959-4017-A064-D15472A6E685}"/>
              </a:ext>
            </a:extLst>
          </p:cNvPr>
          <p:cNvSpPr/>
          <p:nvPr/>
        </p:nvSpPr>
        <p:spPr>
          <a:xfrm>
            <a:off x="118320" y="548639"/>
            <a:ext cx="6621360" cy="69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12 : </a:t>
            </a:r>
            <a:r>
              <a:rPr lang="fr-FR" sz="1600" b="1">
                <a:solidFill>
                  <a:schemeClr val="tx1"/>
                </a:solidFill>
                <a:latin typeface="Segoe UI Light" panose="020B0502040204020203" pitchFamily="34" charset="0"/>
                <a:cs typeface="Segoe UI Light" panose="020B0502040204020203" pitchFamily="34" charset="0"/>
              </a:rPr>
              <a:t>Définir et déployer une communication adaptée sur le territoire</a:t>
            </a:r>
          </a:p>
        </p:txBody>
      </p:sp>
      <p:sp>
        <p:nvSpPr>
          <p:cNvPr id="61" name="Rectangle : avec coins arrondis en diagonale 60">
            <a:extLst>
              <a:ext uri="{FF2B5EF4-FFF2-40B4-BE49-F238E27FC236}">
                <a16:creationId xmlns:a16="http://schemas.microsoft.com/office/drawing/2014/main" id="{8F966E3F-5C78-4BD5-87D4-05F17E370D6E}"/>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Tree>
    <p:extLst>
      <p:ext uri="{BB962C8B-B14F-4D97-AF65-F5344CB8AC3E}">
        <p14:creationId xmlns:p14="http://schemas.microsoft.com/office/powerpoint/2010/main" val="2496936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4"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E1967D74-4656-4543-A751-7B89C90FB23D}"/>
              </a:ext>
            </a:extLst>
          </p:cNvPr>
          <p:cNvSpPr/>
          <p:nvPr/>
        </p:nvSpPr>
        <p:spPr>
          <a:xfrm>
            <a:off x="118320" y="548640"/>
            <a:ext cx="6621360" cy="648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13 : </a:t>
            </a:r>
            <a:r>
              <a:rPr lang="fr-FR" sz="1600" b="1">
                <a:solidFill>
                  <a:schemeClr val="tx1"/>
                </a:solidFill>
                <a:latin typeface="Segoe UI Light" panose="020B0502040204020203" pitchFamily="34" charset="0"/>
                <a:cs typeface="Segoe UI Light" panose="020B0502040204020203" pitchFamily="34" charset="0"/>
              </a:rPr>
              <a:t>Définir et déployer un plan de conduite du changement adapté</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865524"/>
          </a:xfrm>
          <a:prstGeom prst="rect">
            <a:avLst/>
          </a:prstGeom>
          <a:solidFill>
            <a:schemeClr val="bg1"/>
          </a:solidFill>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3" name="Freeform 13">
            <a:extLst>
              <a:ext uri="{FF2B5EF4-FFF2-40B4-BE49-F238E27FC236}">
                <a16:creationId xmlns:a16="http://schemas.microsoft.com/office/drawing/2014/main" id="{62CC865D-247A-4AC3-A5EE-51FB4666ECFB}"/>
              </a:ext>
            </a:extLst>
          </p:cNvPr>
          <p:cNvSpPr>
            <a:spLocks noEditPoints="1"/>
          </p:cNvSpPr>
          <p:nvPr/>
        </p:nvSpPr>
        <p:spPr bwMode="auto">
          <a:xfrm>
            <a:off x="253872" y="1312406"/>
            <a:ext cx="180000" cy="288000"/>
          </a:xfrm>
          <a:custGeom>
            <a:avLst/>
            <a:gdLst>
              <a:gd name="T0" fmla="*/ 234 w 466"/>
              <a:gd name="T1" fmla="*/ 66 h 696"/>
              <a:gd name="T2" fmla="*/ 168 w 466"/>
              <a:gd name="T3" fmla="*/ 78 h 696"/>
              <a:gd name="T4" fmla="*/ 116 w 466"/>
              <a:gd name="T5" fmla="*/ 112 h 696"/>
              <a:gd name="T6" fmla="*/ 88 w 466"/>
              <a:gd name="T7" fmla="*/ 146 h 696"/>
              <a:gd name="T8" fmla="*/ 70 w 466"/>
              <a:gd name="T9" fmla="*/ 200 h 696"/>
              <a:gd name="T10" fmla="*/ 68 w 466"/>
              <a:gd name="T11" fmla="*/ 214 h 696"/>
              <a:gd name="T12" fmla="*/ 78 w 466"/>
              <a:gd name="T13" fmla="*/ 260 h 696"/>
              <a:gd name="T14" fmla="*/ 118 w 466"/>
              <a:gd name="T15" fmla="*/ 326 h 696"/>
              <a:gd name="T16" fmla="*/ 172 w 466"/>
              <a:gd name="T17" fmla="*/ 422 h 696"/>
              <a:gd name="T18" fmla="*/ 158 w 466"/>
              <a:gd name="T19" fmla="*/ 232 h 696"/>
              <a:gd name="T20" fmla="*/ 308 w 466"/>
              <a:gd name="T21" fmla="*/ 270 h 696"/>
              <a:gd name="T22" fmla="*/ 294 w 466"/>
              <a:gd name="T23" fmla="*/ 422 h 696"/>
              <a:gd name="T24" fmla="*/ 348 w 466"/>
              <a:gd name="T25" fmla="*/ 326 h 696"/>
              <a:gd name="T26" fmla="*/ 390 w 466"/>
              <a:gd name="T27" fmla="*/ 258 h 696"/>
              <a:gd name="T28" fmla="*/ 398 w 466"/>
              <a:gd name="T29" fmla="*/ 214 h 696"/>
              <a:gd name="T30" fmla="*/ 392 w 466"/>
              <a:gd name="T31" fmla="*/ 172 h 696"/>
              <a:gd name="T32" fmla="*/ 362 w 466"/>
              <a:gd name="T33" fmla="*/ 122 h 696"/>
              <a:gd name="T34" fmla="*/ 326 w 466"/>
              <a:gd name="T35" fmla="*/ 92 h 696"/>
              <a:gd name="T36" fmla="*/ 268 w 466"/>
              <a:gd name="T37" fmla="*/ 70 h 696"/>
              <a:gd name="T38" fmla="*/ 234 w 466"/>
              <a:gd name="T39" fmla="*/ 68 h 696"/>
              <a:gd name="T40" fmla="*/ 188 w 466"/>
              <a:gd name="T41" fmla="*/ 270 h 696"/>
              <a:gd name="T42" fmla="*/ 280 w 466"/>
              <a:gd name="T43" fmla="*/ 270 h 696"/>
              <a:gd name="T44" fmla="*/ 278 w 466"/>
              <a:gd name="T45" fmla="*/ 672 h 696"/>
              <a:gd name="T46" fmla="*/ 278 w 466"/>
              <a:gd name="T47" fmla="*/ 696 h 696"/>
              <a:gd name="T48" fmla="*/ 186 w 466"/>
              <a:gd name="T49" fmla="*/ 690 h 696"/>
              <a:gd name="T50" fmla="*/ 188 w 466"/>
              <a:gd name="T51" fmla="*/ 672 h 696"/>
              <a:gd name="T52" fmla="*/ 338 w 466"/>
              <a:gd name="T53" fmla="*/ 600 h 696"/>
              <a:gd name="T54" fmla="*/ 348 w 466"/>
              <a:gd name="T55" fmla="*/ 630 h 696"/>
              <a:gd name="T56" fmla="*/ 338 w 466"/>
              <a:gd name="T57" fmla="*/ 658 h 696"/>
              <a:gd name="T58" fmla="*/ 118 w 466"/>
              <a:gd name="T59" fmla="*/ 630 h 696"/>
              <a:gd name="T60" fmla="*/ 124 w 466"/>
              <a:gd name="T61" fmla="*/ 528 h 696"/>
              <a:gd name="T62" fmla="*/ 342 w 466"/>
              <a:gd name="T63" fmla="*/ 536 h 696"/>
              <a:gd name="T64" fmla="*/ 346 w 466"/>
              <a:gd name="T65" fmla="*/ 566 h 696"/>
              <a:gd name="T66" fmla="*/ 124 w 466"/>
              <a:gd name="T67" fmla="*/ 586 h 696"/>
              <a:gd name="T68" fmla="*/ 120 w 466"/>
              <a:gd name="T69" fmla="*/ 542 h 696"/>
              <a:gd name="T70" fmla="*/ 234 w 466"/>
              <a:gd name="T71" fmla="*/ 0 h 696"/>
              <a:gd name="T72" fmla="*/ 258 w 466"/>
              <a:gd name="T73" fmla="*/ 0 h 696"/>
              <a:gd name="T74" fmla="*/ 344 w 466"/>
              <a:gd name="T75" fmla="*/ 24 h 696"/>
              <a:gd name="T76" fmla="*/ 398 w 466"/>
              <a:gd name="T77" fmla="*/ 62 h 696"/>
              <a:gd name="T78" fmla="*/ 448 w 466"/>
              <a:gd name="T79" fmla="*/ 130 h 696"/>
              <a:gd name="T80" fmla="*/ 466 w 466"/>
              <a:gd name="T81" fmla="*/ 214 h 696"/>
              <a:gd name="T82" fmla="*/ 462 w 466"/>
              <a:gd name="T83" fmla="*/ 258 h 696"/>
              <a:gd name="T84" fmla="*/ 426 w 466"/>
              <a:gd name="T85" fmla="*/ 332 h 696"/>
              <a:gd name="T86" fmla="*/ 370 w 466"/>
              <a:gd name="T87" fmla="*/ 418 h 696"/>
              <a:gd name="T88" fmla="*/ 352 w 466"/>
              <a:gd name="T89" fmla="*/ 474 h 696"/>
              <a:gd name="T90" fmla="*/ 114 w 466"/>
              <a:gd name="T91" fmla="*/ 506 h 696"/>
              <a:gd name="T92" fmla="*/ 108 w 466"/>
              <a:gd name="T93" fmla="*/ 444 h 696"/>
              <a:gd name="T94" fmla="*/ 62 w 466"/>
              <a:gd name="T95" fmla="*/ 366 h 696"/>
              <a:gd name="T96" fmla="*/ 20 w 466"/>
              <a:gd name="T97" fmla="*/ 298 h 696"/>
              <a:gd name="T98" fmla="*/ 0 w 466"/>
              <a:gd name="T99" fmla="*/ 214 h 696"/>
              <a:gd name="T100" fmla="*/ 0 w 466"/>
              <a:gd name="T101" fmla="*/ 214 h 696"/>
              <a:gd name="T102" fmla="*/ 20 w 466"/>
              <a:gd name="T103" fmla="*/ 130 h 696"/>
              <a:gd name="T104" fmla="*/ 70 w 466"/>
              <a:gd name="T105" fmla="*/ 62 h 696"/>
              <a:gd name="T106" fmla="*/ 124 w 466"/>
              <a:gd name="T107" fmla="*/ 24 h 696"/>
              <a:gd name="T108" fmla="*/ 210 w 466"/>
              <a:gd name="T10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696">
                <a:moveTo>
                  <a:pt x="234" y="68"/>
                </a:moveTo>
                <a:lnTo>
                  <a:pt x="234" y="68"/>
                </a:lnTo>
                <a:lnTo>
                  <a:pt x="234" y="66"/>
                </a:lnTo>
                <a:lnTo>
                  <a:pt x="234" y="66"/>
                </a:lnTo>
                <a:lnTo>
                  <a:pt x="216" y="68"/>
                </a:lnTo>
                <a:lnTo>
                  <a:pt x="200" y="70"/>
                </a:lnTo>
                <a:lnTo>
                  <a:pt x="184" y="74"/>
                </a:lnTo>
                <a:lnTo>
                  <a:pt x="168" y="78"/>
                </a:lnTo>
                <a:lnTo>
                  <a:pt x="154" y="86"/>
                </a:lnTo>
                <a:lnTo>
                  <a:pt x="140" y="92"/>
                </a:lnTo>
                <a:lnTo>
                  <a:pt x="128" y="102"/>
                </a:lnTo>
                <a:lnTo>
                  <a:pt x="116" y="112"/>
                </a:lnTo>
                <a:lnTo>
                  <a:pt x="116" y="112"/>
                </a:lnTo>
                <a:lnTo>
                  <a:pt x="106" y="122"/>
                </a:lnTo>
                <a:lnTo>
                  <a:pt x="96" y="134"/>
                </a:lnTo>
                <a:lnTo>
                  <a:pt x="88" y="146"/>
                </a:lnTo>
                <a:lnTo>
                  <a:pt x="80" y="158"/>
                </a:lnTo>
                <a:lnTo>
                  <a:pt x="76" y="172"/>
                </a:lnTo>
                <a:lnTo>
                  <a:pt x="72" y="186"/>
                </a:lnTo>
                <a:lnTo>
                  <a:pt x="70" y="200"/>
                </a:lnTo>
                <a:lnTo>
                  <a:pt x="68" y="214"/>
                </a:lnTo>
                <a:lnTo>
                  <a:pt x="68" y="214"/>
                </a:lnTo>
                <a:lnTo>
                  <a:pt x="68" y="214"/>
                </a:lnTo>
                <a:lnTo>
                  <a:pt x="68" y="214"/>
                </a:lnTo>
                <a:lnTo>
                  <a:pt x="68" y="214"/>
                </a:lnTo>
                <a:lnTo>
                  <a:pt x="70" y="230"/>
                </a:lnTo>
                <a:lnTo>
                  <a:pt x="72" y="244"/>
                </a:lnTo>
                <a:lnTo>
                  <a:pt x="78" y="260"/>
                </a:lnTo>
                <a:lnTo>
                  <a:pt x="84" y="274"/>
                </a:lnTo>
                <a:lnTo>
                  <a:pt x="100" y="300"/>
                </a:lnTo>
                <a:lnTo>
                  <a:pt x="118" y="326"/>
                </a:lnTo>
                <a:lnTo>
                  <a:pt x="118" y="326"/>
                </a:lnTo>
                <a:lnTo>
                  <a:pt x="136" y="352"/>
                </a:lnTo>
                <a:lnTo>
                  <a:pt x="152" y="378"/>
                </a:lnTo>
                <a:lnTo>
                  <a:pt x="166" y="406"/>
                </a:lnTo>
                <a:lnTo>
                  <a:pt x="172" y="422"/>
                </a:lnTo>
                <a:lnTo>
                  <a:pt x="176" y="438"/>
                </a:lnTo>
                <a:lnTo>
                  <a:pt x="198" y="438"/>
                </a:lnTo>
                <a:lnTo>
                  <a:pt x="158" y="270"/>
                </a:lnTo>
                <a:lnTo>
                  <a:pt x="158" y="232"/>
                </a:lnTo>
                <a:lnTo>
                  <a:pt x="218" y="232"/>
                </a:lnTo>
                <a:lnTo>
                  <a:pt x="250" y="232"/>
                </a:lnTo>
                <a:lnTo>
                  <a:pt x="308" y="232"/>
                </a:lnTo>
                <a:lnTo>
                  <a:pt x="308" y="270"/>
                </a:lnTo>
                <a:lnTo>
                  <a:pt x="268" y="438"/>
                </a:lnTo>
                <a:lnTo>
                  <a:pt x="290" y="438"/>
                </a:lnTo>
                <a:lnTo>
                  <a:pt x="290" y="438"/>
                </a:lnTo>
                <a:lnTo>
                  <a:pt x="294" y="422"/>
                </a:lnTo>
                <a:lnTo>
                  <a:pt x="300" y="406"/>
                </a:lnTo>
                <a:lnTo>
                  <a:pt x="314" y="378"/>
                </a:lnTo>
                <a:lnTo>
                  <a:pt x="330" y="352"/>
                </a:lnTo>
                <a:lnTo>
                  <a:pt x="348" y="326"/>
                </a:lnTo>
                <a:lnTo>
                  <a:pt x="348" y="326"/>
                </a:lnTo>
                <a:lnTo>
                  <a:pt x="368" y="300"/>
                </a:lnTo>
                <a:lnTo>
                  <a:pt x="384" y="272"/>
                </a:lnTo>
                <a:lnTo>
                  <a:pt x="390" y="258"/>
                </a:lnTo>
                <a:lnTo>
                  <a:pt x="394" y="244"/>
                </a:lnTo>
                <a:lnTo>
                  <a:pt x="398" y="230"/>
                </a:lnTo>
                <a:lnTo>
                  <a:pt x="398" y="214"/>
                </a:lnTo>
                <a:lnTo>
                  <a:pt x="398" y="214"/>
                </a:lnTo>
                <a:lnTo>
                  <a:pt x="398" y="214"/>
                </a:lnTo>
                <a:lnTo>
                  <a:pt x="398" y="200"/>
                </a:lnTo>
                <a:lnTo>
                  <a:pt x="396" y="186"/>
                </a:lnTo>
                <a:lnTo>
                  <a:pt x="392" y="172"/>
                </a:lnTo>
                <a:lnTo>
                  <a:pt x="386" y="158"/>
                </a:lnTo>
                <a:lnTo>
                  <a:pt x="380" y="146"/>
                </a:lnTo>
                <a:lnTo>
                  <a:pt x="372" y="134"/>
                </a:lnTo>
                <a:lnTo>
                  <a:pt x="362" y="122"/>
                </a:lnTo>
                <a:lnTo>
                  <a:pt x="352" y="112"/>
                </a:lnTo>
                <a:lnTo>
                  <a:pt x="352" y="112"/>
                </a:lnTo>
                <a:lnTo>
                  <a:pt x="340" y="102"/>
                </a:lnTo>
                <a:lnTo>
                  <a:pt x="326" y="92"/>
                </a:lnTo>
                <a:lnTo>
                  <a:pt x="314" y="86"/>
                </a:lnTo>
                <a:lnTo>
                  <a:pt x="298" y="78"/>
                </a:lnTo>
                <a:lnTo>
                  <a:pt x="284" y="74"/>
                </a:lnTo>
                <a:lnTo>
                  <a:pt x="268" y="70"/>
                </a:lnTo>
                <a:lnTo>
                  <a:pt x="250" y="68"/>
                </a:lnTo>
                <a:lnTo>
                  <a:pt x="234" y="66"/>
                </a:lnTo>
                <a:lnTo>
                  <a:pt x="234" y="68"/>
                </a:lnTo>
                <a:lnTo>
                  <a:pt x="234" y="68"/>
                </a:lnTo>
                <a:close/>
                <a:moveTo>
                  <a:pt x="280" y="270"/>
                </a:moveTo>
                <a:lnTo>
                  <a:pt x="252" y="438"/>
                </a:lnTo>
                <a:lnTo>
                  <a:pt x="216" y="438"/>
                </a:lnTo>
                <a:lnTo>
                  <a:pt x="188" y="270"/>
                </a:lnTo>
                <a:lnTo>
                  <a:pt x="218" y="270"/>
                </a:lnTo>
                <a:lnTo>
                  <a:pt x="250" y="270"/>
                </a:lnTo>
                <a:lnTo>
                  <a:pt x="280" y="270"/>
                </a:lnTo>
                <a:lnTo>
                  <a:pt x="280" y="270"/>
                </a:lnTo>
                <a:close/>
                <a:moveTo>
                  <a:pt x="188" y="672"/>
                </a:moveTo>
                <a:lnTo>
                  <a:pt x="188" y="672"/>
                </a:lnTo>
                <a:lnTo>
                  <a:pt x="278" y="672"/>
                </a:lnTo>
                <a:lnTo>
                  <a:pt x="278" y="672"/>
                </a:lnTo>
                <a:lnTo>
                  <a:pt x="282" y="678"/>
                </a:lnTo>
                <a:lnTo>
                  <a:pt x="282" y="684"/>
                </a:lnTo>
                <a:lnTo>
                  <a:pt x="282" y="690"/>
                </a:lnTo>
                <a:lnTo>
                  <a:pt x="278" y="696"/>
                </a:lnTo>
                <a:lnTo>
                  <a:pt x="278" y="696"/>
                </a:lnTo>
                <a:lnTo>
                  <a:pt x="188" y="696"/>
                </a:lnTo>
                <a:lnTo>
                  <a:pt x="188" y="696"/>
                </a:lnTo>
                <a:lnTo>
                  <a:pt x="186" y="690"/>
                </a:lnTo>
                <a:lnTo>
                  <a:pt x="186" y="684"/>
                </a:lnTo>
                <a:lnTo>
                  <a:pt x="186" y="678"/>
                </a:lnTo>
                <a:lnTo>
                  <a:pt x="188" y="672"/>
                </a:lnTo>
                <a:lnTo>
                  <a:pt x="188" y="672"/>
                </a:lnTo>
                <a:close/>
                <a:moveTo>
                  <a:pt x="124" y="600"/>
                </a:moveTo>
                <a:lnTo>
                  <a:pt x="124" y="600"/>
                </a:lnTo>
                <a:lnTo>
                  <a:pt x="338" y="600"/>
                </a:lnTo>
                <a:lnTo>
                  <a:pt x="338" y="600"/>
                </a:lnTo>
                <a:lnTo>
                  <a:pt x="342" y="608"/>
                </a:lnTo>
                <a:lnTo>
                  <a:pt x="346" y="616"/>
                </a:lnTo>
                <a:lnTo>
                  <a:pt x="348" y="624"/>
                </a:lnTo>
                <a:lnTo>
                  <a:pt x="348" y="630"/>
                </a:lnTo>
                <a:lnTo>
                  <a:pt x="346" y="638"/>
                </a:lnTo>
                <a:lnTo>
                  <a:pt x="344" y="646"/>
                </a:lnTo>
                <a:lnTo>
                  <a:pt x="338" y="658"/>
                </a:lnTo>
                <a:lnTo>
                  <a:pt x="338" y="658"/>
                </a:lnTo>
                <a:lnTo>
                  <a:pt x="124" y="658"/>
                </a:lnTo>
                <a:lnTo>
                  <a:pt x="124" y="658"/>
                </a:lnTo>
                <a:lnTo>
                  <a:pt x="120" y="644"/>
                </a:lnTo>
                <a:lnTo>
                  <a:pt x="118" y="630"/>
                </a:lnTo>
                <a:lnTo>
                  <a:pt x="120" y="616"/>
                </a:lnTo>
                <a:lnTo>
                  <a:pt x="124" y="600"/>
                </a:lnTo>
                <a:lnTo>
                  <a:pt x="124" y="600"/>
                </a:lnTo>
                <a:close/>
                <a:moveTo>
                  <a:pt x="124" y="528"/>
                </a:moveTo>
                <a:lnTo>
                  <a:pt x="124" y="528"/>
                </a:lnTo>
                <a:lnTo>
                  <a:pt x="338" y="528"/>
                </a:lnTo>
                <a:lnTo>
                  <a:pt x="338" y="528"/>
                </a:lnTo>
                <a:lnTo>
                  <a:pt x="342" y="536"/>
                </a:lnTo>
                <a:lnTo>
                  <a:pt x="346" y="542"/>
                </a:lnTo>
                <a:lnTo>
                  <a:pt x="348" y="550"/>
                </a:lnTo>
                <a:lnTo>
                  <a:pt x="348" y="558"/>
                </a:lnTo>
                <a:lnTo>
                  <a:pt x="346" y="566"/>
                </a:lnTo>
                <a:lnTo>
                  <a:pt x="344" y="572"/>
                </a:lnTo>
                <a:lnTo>
                  <a:pt x="338" y="586"/>
                </a:lnTo>
                <a:lnTo>
                  <a:pt x="338" y="586"/>
                </a:lnTo>
                <a:lnTo>
                  <a:pt x="124" y="586"/>
                </a:lnTo>
                <a:lnTo>
                  <a:pt x="124" y="586"/>
                </a:lnTo>
                <a:lnTo>
                  <a:pt x="120" y="572"/>
                </a:lnTo>
                <a:lnTo>
                  <a:pt x="118" y="556"/>
                </a:lnTo>
                <a:lnTo>
                  <a:pt x="120" y="542"/>
                </a:lnTo>
                <a:lnTo>
                  <a:pt x="124" y="528"/>
                </a:lnTo>
                <a:lnTo>
                  <a:pt x="124" y="528"/>
                </a:lnTo>
                <a:close/>
                <a:moveTo>
                  <a:pt x="234" y="0"/>
                </a:moveTo>
                <a:lnTo>
                  <a:pt x="234" y="0"/>
                </a:lnTo>
                <a:lnTo>
                  <a:pt x="234" y="0"/>
                </a:lnTo>
                <a:lnTo>
                  <a:pt x="234" y="0"/>
                </a:lnTo>
                <a:lnTo>
                  <a:pt x="234" y="0"/>
                </a:lnTo>
                <a:lnTo>
                  <a:pt x="258" y="0"/>
                </a:lnTo>
                <a:lnTo>
                  <a:pt x="280" y="4"/>
                </a:lnTo>
                <a:lnTo>
                  <a:pt x="302" y="8"/>
                </a:lnTo>
                <a:lnTo>
                  <a:pt x="324" y="16"/>
                </a:lnTo>
                <a:lnTo>
                  <a:pt x="344" y="24"/>
                </a:lnTo>
                <a:lnTo>
                  <a:pt x="362" y="36"/>
                </a:lnTo>
                <a:lnTo>
                  <a:pt x="380" y="48"/>
                </a:lnTo>
                <a:lnTo>
                  <a:pt x="398" y="62"/>
                </a:lnTo>
                <a:lnTo>
                  <a:pt x="398" y="62"/>
                </a:lnTo>
                <a:lnTo>
                  <a:pt x="412" y="76"/>
                </a:lnTo>
                <a:lnTo>
                  <a:pt x="426" y="94"/>
                </a:lnTo>
                <a:lnTo>
                  <a:pt x="438" y="112"/>
                </a:lnTo>
                <a:lnTo>
                  <a:pt x="448" y="130"/>
                </a:lnTo>
                <a:lnTo>
                  <a:pt x="456" y="150"/>
                </a:lnTo>
                <a:lnTo>
                  <a:pt x="462" y="170"/>
                </a:lnTo>
                <a:lnTo>
                  <a:pt x="466" y="192"/>
                </a:lnTo>
                <a:lnTo>
                  <a:pt x="466" y="214"/>
                </a:lnTo>
                <a:lnTo>
                  <a:pt x="466" y="214"/>
                </a:lnTo>
                <a:lnTo>
                  <a:pt x="466" y="214"/>
                </a:lnTo>
                <a:lnTo>
                  <a:pt x="466" y="238"/>
                </a:lnTo>
                <a:lnTo>
                  <a:pt x="462" y="258"/>
                </a:lnTo>
                <a:lnTo>
                  <a:pt x="454" y="278"/>
                </a:lnTo>
                <a:lnTo>
                  <a:pt x="446" y="298"/>
                </a:lnTo>
                <a:lnTo>
                  <a:pt x="438" y="316"/>
                </a:lnTo>
                <a:lnTo>
                  <a:pt x="426" y="332"/>
                </a:lnTo>
                <a:lnTo>
                  <a:pt x="404" y="366"/>
                </a:lnTo>
                <a:lnTo>
                  <a:pt x="404" y="366"/>
                </a:lnTo>
                <a:lnTo>
                  <a:pt x="386" y="392"/>
                </a:lnTo>
                <a:lnTo>
                  <a:pt x="370" y="418"/>
                </a:lnTo>
                <a:lnTo>
                  <a:pt x="364" y="430"/>
                </a:lnTo>
                <a:lnTo>
                  <a:pt x="358" y="444"/>
                </a:lnTo>
                <a:lnTo>
                  <a:pt x="354" y="460"/>
                </a:lnTo>
                <a:lnTo>
                  <a:pt x="352" y="474"/>
                </a:lnTo>
                <a:lnTo>
                  <a:pt x="350" y="506"/>
                </a:lnTo>
                <a:lnTo>
                  <a:pt x="318" y="506"/>
                </a:lnTo>
                <a:lnTo>
                  <a:pt x="146" y="506"/>
                </a:lnTo>
                <a:lnTo>
                  <a:pt x="114" y="506"/>
                </a:lnTo>
                <a:lnTo>
                  <a:pt x="112" y="474"/>
                </a:lnTo>
                <a:lnTo>
                  <a:pt x="112" y="474"/>
                </a:lnTo>
                <a:lnTo>
                  <a:pt x="112" y="458"/>
                </a:lnTo>
                <a:lnTo>
                  <a:pt x="108" y="444"/>
                </a:lnTo>
                <a:lnTo>
                  <a:pt x="102" y="430"/>
                </a:lnTo>
                <a:lnTo>
                  <a:pt x="96" y="418"/>
                </a:lnTo>
                <a:lnTo>
                  <a:pt x="80" y="392"/>
                </a:lnTo>
                <a:lnTo>
                  <a:pt x="62" y="366"/>
                </a:lnTo>
                <a:lnTo>
                  <a:pt x="62" y="366"/>
                </a:lnTo>
                <a:lnTo>
                  <a:pt x="40" y="332"/>
                </a:lnTo>
                <a:lnTo>
                  <a:pt x="30" y="316"/>
                </a:lnTo>
                <a:lnTo>
                  <a:pt x="20" y="298"/>
                </a:lnTo>
                <a:lnTo>
                  <a:pt x="12" y="278"/>
                </a:lnTo>
                <a:lnTo>
                  <a:pt x="6" y="258"/>
                </a:lnTo>
                <a:lnTo>
                  <a:pt x="2" y="238"/>
                </a:lnTo>
                <a:lnTo>
                  <a:pt x="0" y="214"/>
                </a:lnTo>
                <a:lnTo>
                  <a:pt x="0" y="214"/>
                </a:lnTo>
                <a:lnTo>
                  <a:pt x="0" y="214"/>
                </a:lnTo>
                <a:lnTo>
                  <a:pt x="0" y="214"/>
                </a:lnTo>
                <a:lnTo>
                  <a:pt x="0" y="214"/>
                </a:lnTo>
                <a:lnTo>
                  <a:pt x="2" y="192"/>
                </a:lnTo>
                <a:lnTo>
                  <a:pt x="6" y="170"/>
                </a:lnTo>
                <a:lnTo>
                  <a:pt x="12" y="150"/>
                </a:lnTo>
                <a:lnTo>
                  <a:pt x="20" y="130"/>
                </a:lnTo>
                <a:lnTo>
                  <a:pt x="30" y="112"/>
                </a:lnTo>
                <a:lnTo>
                  <a:pt x="40" y="94"/>
                </a:lnTo>
                <a:lnTo>
                  <a:pt x="54" y="76"/>
                </a:lnTo>
                <a:lnTo>
                  <a:pt x="70" y="62"/>
                </a:lnTo>
                <a:lnTo>
                  <a:pt x="70" y="62"/>
                </a:lnTo>
                <a:lnTo>
                  <a:pt x="86" y="48"/>
                </a:lnTo>
                <a:lnTo>
                  <a:pt x="104" y="36"/>
                </a:lnTo>
                <a:lnTo>
                  <a:pt x="124" y="24"/>
                </a:lnTo>
                <a:lnTo>
                  <a:pt x="144" y="16"/>
                </a:lnTo>
                <a:lnTo>
                  <a:pt x="164" y="8"/>
                </a:lnTo>
                <a:lnTo>
                  <a:pt x="186" y="4"/>
                </a:lnTo>
                <a:lnTo>
                  <a:pt x="210" y="0"/>
                </a:lnTo>
                <a:lnTo>
                  <a:pt x="234" y="0"/>
                </a:lnTo>
                <a:lnTo>
                  <a:pt x="234" y="0"/>
                </a:lnTo>
                <a:close/>
              </a:path>
            </a:pathLst>
          </a:custGeom>
          <a:solidFill>
            <a:srgbClr val="174BA3"/>
          </a:solidFill>
          <a:ln>
            <a:noFill/>
          </a:ln>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37" name="Text Placeholder 7">
            <a:extLst>
              <a:ext uri="{FF2B5EF4-FFF2-40B4-BE49-F238E27FC236}">
                <a16:creationId xmlns:a16="http://schemas.microsoft.com/office/drawing/2014/main" id="{6161AB89-955F-421A-83FB-1D2F5A63E54A}"/>
              </a:ext>
            </a:extLst>
          </p:cNvPr>
          <p:cNvSpPr txBox="1">
            <a:spLocks/>
          </p:cNvSpPr>
          <p:nvPr/>
        </p:nvSpPr>
        <p:spPr>
          <a:xfrm>
            <a:off x="585484" y="4013315"/>
            <a:ext cx="5852936"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Principes directeurs </a:t>
            </a:r>
          </a:p>
        </p:txBody>
      </p:sp>
      <p:sp>
        <p:nvSpPr>
          <p:cNvPr id="41" name="Text Placeholder 7">
            <a:extLst>
              <a:ext uri="{FF2B5EF4-FFF2-40B4-BE49-F238E27FC236}">
                <a16:creationId xmlns:a16="http://schemas.microsoft.com/office/drawing/2014/main" id="{1657B878-35BC-4F42-AD9B-F507BAF1D68F}"/>
              </a:ext>
            </a:extLst>
          </p:cNvPr>
          <p:cNvSpPr txBox="1">
            <a:spLocks/>
          </p:cNvSpPr>
          <p:nvPr/>
        </p:nvSpPr>
        <p:spPr>
          <a:xfrm>
            <a:off x="585484" y="1985203"/>
            <a:ext cx="2808000" cy="265739"/>
          </a:xfrm>
          <a:prstGeom prst="rect">
            <a:avLst/>
          </a:prstGeom>
        </p:spPr>
        <p:txBody>
          <a:bodyPr vert="horz" lIns="90000" tIns="36000" rIns="90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Objectifs</a:t>
            </a:r>
          </a:p>
        </p:txBody>
      </p:sp>
      <p:sp>
        <p:nvSpPr>
          <p:cNvPr id="45" name="Text Placeholder 7">
            <a:extLst>
              <a:ext uri="{FF2B5EF4-FFF2-40B4-BE49-F238E27FC236}">
                <a16:creationId xmlns:a16="http://schemas.microsoft.com/office/drawing/2014/main" id="{4AC91ADE-CDCB-411C-B864-A25DF7915C5A}"/>
              </a:ext>
            </a:extLst>
          </p:cNvPr>
          <p:cNvSpPr txBox="1">
            <a:spLocks/>
          </p:cNvSpPr>
          <p:nvPr/>
        </p:nvSpPr>
        <p:spPr>
          <a:xfrm>
            <a:off x="585484" y="7784494"/>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Acteurs à mobiliser</a:t>
            </a:r>
          </a:p>
        </p:txBody>
      </p:sp>
      <p:sp>
        <p:nvSpPr>
          <p:cNvPr id="47" name="ZoneTexte 46">
            <a:extLst>
              <a:ext uri="{FF2B5EF4-FFF2-40B4-BE49-F238E27FC236}">
                <a16:creationId xmlns:a16="http://schemas.microsoft.com/office/drawing/2014/main" id="{7F350270-81DE-4ACB-902C-A8C2418B21DE}"/>
              </a:ext>
            </a:extLst>
          </p:cNvPr>
          <p:cNvSpPr txBox="1"/>
          <p:nvPr/>
        </p:nvSpPr>
        <p:spPr>
          <a:xfrm>
            <a:off x="284223" y="2253582"/>
            <a:ext cx="3475099" cy="1606594"/>
          </a:xfrm>
          <a:prstGeom prst="rect">
            <a:avLst/>
          </a:prstGeom>
          <a:noFill/>
        </p:spPr>
        <p:txBody>
          <a:bodyPr wrap="square" rtlCol="0">
            <a:spAutoFit/>
          </a:bodyPr>
          <a:lstStyle/>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Former et accompagner les professionnels qui vont travailler au sein du SAS (ARM, MRU, MRG…) ;</a:t>
            </a:r>
          </a:p>
          <a:p>
            <a:pPr marL="263525" marR="0" lvl="0" indent="-17145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Former et accompagner les professionnels dont les pratiques vont être modifiées par la mise en place de collaborations avec le SAS (SIS, filières psychiatrique, gériatrie, centres antipoison…) </a:t>
            </a:r>
          </a:p>
        </p:txBody>
      </p:sp>
      <p:sp>
        <p:nvSpPr>
          <p:cNvPr id="52" name="Espace réservé du contenu 2">
            <a:extLst>
              <a:ext uri="{FF2B5EF4-FFF2-40B4-BE49-F238E27FC236}">
                <a16:creationId xmlns:a16="http://schemas.microsoft.com/office/drawing/2014/main" id="{B758B20B-E029-438E-8A9F-9304FDCE4900}"/>
              </a:ext>
            </a:extLst>
          </p:cNvPr>
          <p:cNvSpPr txBox="1">
            <a:spLocks/>
          </p:cNvSpPr>
          <p:nvPr/>
        </p:nvSpPr>
        <p:spPr>
          <a:xfrm>
            <a:off x="4028288" y="1933872"/>
            <a:ext cx="2583564" cy="1188000"/>
          </a:xfrm>
          <a:prstGeom prst="rect">
            <a:avLst/>
          </a:prstGeom>
          <a:pattFill prst="pct50">
            <a:fgClr>
              <a:srgbClr val="174BA3"/>
            </a:fgClr>
            <a:bgClr>
              <a:schemeClr val="bg1"/>
            </a:bgClr>
          </a:patt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0" indent="0" algn="just">
              <a:buFont typeface="Arial" panose="020B0604020202020204" pitchFamily="34" charset="0"/>
              <a:buNone/>
            </a:pPr>
            <a:endParaRPr lang="fr-FR" sz="1200">
              <a:cs typeface="Segoe UI Light" panose="020B0502040204020203" pitchFamily="34" charset="0"/>
            </a:endParaRPr>
          </a:p>
        </p:txBody>
      </p:sp>
      <p:grpSp>
        <p:nvGrpSpPr>
          <p:cNvPr id="94" name="Groupe 93">
            <a:extLst>
              <a:ext uri="{FF2B5EF4-FFF2-40B4-BE49-F238E27FC236}">
                <a16:creationId xmlns:a16="http://schemas.microsoft.com/office/drawing/2014/main" id="{87967DC3-37E1-4CDF-917E-D9B4CD717E61}"/>
              </a:ext>
            </a:extLst>
          </p:cNvPr>
          <p:cNvGrpSpPr/>
          <p:nvPr/>
        </p:nvGrpSpPr>
        <p:grpSpPr>
          <a:xfrm>
            <a:off x="4060583" y="1979351"/>
            <a:ext cx="2518975" cy="1097042"/>
            <a:chOff x="4060583" y="1985203"/>
            <a:chExt cx="2518975" cy="1097042"/>
          </a:xfrm>
        </p:grpSpPr>
        <p:sp>
          <p:nvSpPr>
            <p:cNvPr id="53" name="Espace réservé du contenu 2">
              <a:extLst>
                <a:ext uri="{FF2B5EF4-FFF2-40B4-BE49-F238E27FC236}">
                  <a16:creationId xmlns:a16="http://schemas.microsoft.com/office/drawing/2014/main" id="{761185B6-72F1-4FA7-8CC1-8D9E56F95C3B}"/>
                </a:ext>
              </a:extLst>
            </p:cNvPr>
            <p:cNvSpPr txBox="1">
              <a:spLocks/>
            </p:cNvSpPr>
            <p:nvPr/>
          </p:nvSpPr>
          <p:spPr>
            <a:xfrm>
              <a:off x="4060583" y="2174742"/>
              <a:ext cx="2518975" cy="907503"/>
            </a:xfrm>
            <a:prstGeom prst="rect">
              <a:avLst/>
            </a:prstGeom>
            <a:solidFill>
              <a:schemeClr val="bg1"/>
            </a:solidFill>
          </p:spPr>
          <p:txBody>
            <a:bodyPr vert="horz" lIns="72000" tIns="72000" rIns="72000" bIns="72000" rtlCol="0">
              <a:normAutofit/>
            </a:bodyPr>
            <a:lstStyle>
              <a:lvl1pPr marL="185738" indent="-185738" algn="l" defTabSz="990601" rtl="0" eaLnBrk="1" latinLnBrk="0" hangingPunct="1">
                <a:spcBef>
                  <a:spcPts val="975"/>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ts val="975"/>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marL="185738" lvl="1" indent="-185738">
                <a:spcBef>
                  <a:spcPts val="600"/>
                </a:spcBef>
                <a:spcAft>
                  <a:spcPts val="600"/>
                </a:spcAft>
                <a:buClr>
                  <a:schemeClr val="tx1"/>
                </a:buClr>
                <a:buFont typeface="Arial" panose="020B0604020202020204" pitchFamily="34" charset="0"/>
                <a:buChar char="•"/>
              </a:pPr>
              <a:r>
                <a:rPr lang="fr-FR" sz="1200">
                  <a:cs typeface="Segoe UI Light" panose="020B0502040204020203" pitchFamily="34" charset="0"/>
                </a:rPr>
                <a:t>Dispositifs de formation et d’accompagnement des professionnels amenés à travailler dans l’écosystème du SAS</a:t>
              </a:r>
            </a:p>
          </p:txBody>
        </p:sp>
        <p:sp>
          <p:nvSpPr>
            <p:cNvPr id="55" name="Text Placeholder 7">
              <a:extLst>
                <a:ext uri="{FF2B5EF4-FFF2-40B4-BE49-F238E27FC236}">
                  <a16:creationId xmlns:a16="http://schemas.microsoft.com/office/drawing/2014/main" id="{4F6A5B28-48FC-4B53-AE64-C6209AB60B6A}"/>
                </a:ext>
              </a:extLst>
            </p:cNvPr>
            <p:cNvSpPr txBox="1">
              <a:spLocks/>
            </p:cNvSpPr>
            <p:nvPr/>
          </p:nvSpPr>
          <p:spPr>
            <a:xfrm>
              <a:off x="4060583" y="1985203"/>
              <a:ext cx="2518975" cy="265739"/>
            </a:xfrm>
            <a:prstGeom prst="rect">
              <a:avLst/>
            </a:prstGeom>
            <a:solidFill>
              <a:schemeClr val="bg1"/>
            </a:solidFill>
          </p:spPr>
          <p:txBody>
            <a:bodyPr vert="horz" lIns="36000" tIns="36000" rIns="36000" bIns="3600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92075"/>
              <a:r>
                <a:rPr lang="fr-FR" sz="1400">
                  <a:solidFill>
                    <a:srgbClr val="002060"/>
                  </a:solidFill>
                  <a:latin typeface="Segoe UI Light" panose="020B0502040204020203" pitchFamily="34" charset="0"/>
                  <a:cs typeface="Segoe UI Light" panose="020B0502040204020203" pitchFamily="34" charset="0"/>
                </a:rPr>
                <a:t>Résultats attendus</a:t>
              </a:r>
            </a:p>
          </p:txBody>
        </p:sp>
      </p:grpSp>
      <p:sp>
        <p:nvSpPr>
          <p:cNvPr id="61" name="Text Placeholder 7">
            <a:extLst>
              <a:ext uri="{FF2B5EF4-FFF2-40B4-BE49-F238E27FC236}">
                <a16:creationId xmlns:a16="http://schemas.microsoft.com/office/drawing/2014/main" id="{D8FCBCAF-FBAC-4019-97AE-D2F89F6B09AD}"/>
              </a:ext>
            </a:extLst>
          </p:cNvPr>
          <p:cNvSpPr txBox="1">
            <a:spLocks/>
          </p:cNvSpPr>
          <p:nvPr/>
        </p:nvSpPr>
        <p:spPr>
          <a:xfrm>
            <a:off x="3896930" y="7784494"/>
            <a:ext cx="28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002060"/>
                </a:solidFill>
                <a:latin typeface="Segoe UI Light" panose="020B0502040204020203" pitchFamily="34" charset="0"/>
                <a:cs typeface="Segoe UI Light" panose="020B0502040204020203" pitchFamily="34" charset="0"/>
              </a:rPr>
              <a:t>Modalités de travail</a:t>
            </a:r>
          </a:p>
        </p:txBody>
      </p:sp>
      <p:sp>
        <p:nvSpPr>
          <p:cNvPr id="81" name="ZoneTexte 80">
            <a:extLst>
              <a:ext uri="{FF2B5EF4-FFF2-40B4-BE49-F238E27FC236}">
                <a16:creationId xmlns:a16="http://schemas.microsoft.com/office/drawing/2014/main" id="{B5AB0015-EEA9-4CFD-8D2E-0D00CAAD5362}"/>
              </a:ext>
            </a:extLst>
          </p:cNvPr>
          <p:cNvSpPr txBox="1"/>
          <p:nvPr/>
        </p:nvSpPr>
        <p:spPr>
          <a:xfrm>
            <a:off x="284224" y="8023302"/>
            <a:ext cx="3109260" cy="1311128"/>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ARS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Professionnels amenés à travailler dans le SAS</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Professionnels amenés à collaborer avec le SAS (SIS, CAP, psychiatrie…)</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Prestataires de formations</a:t>
            </a:r>
          </a:p>
        </p:txBody>
      </p:sp>
      <p:sp>
        <p:nvSpPr>
          <p:cNvPr id="83" name="ZoneTexte 82">
            <a:extLst>
              <a:ext uri="{FF2B5EF4-FFF2-40B4-BE49-F238E27FC236}">
                <a16:creationId xmlns:a16="http://schemas.microsoft.com/office/drawing/2014/main" id="{93705094-DCC8-4B14-9E6F-37C125946A7A}"/>
              </a:ext>
            </a:extLst>
          </p:cNvPr>
          <p:cNvSpPr txBox="1"/>
          <p:nvPr/>
        </p:nvSpPr>
        <p:spPr>
          <a:xfrm>
            <a:off x="3609932" y="8041365"/>
            <a:ext cx="3279988" cy="1126462"/>
          </a:xfrm>
          <a:prstGeom prst="rect">
            <a:avLst/>
          </a:prstGeom>
          <a:noFill/>
        </p:spPr>
        <p:txBody>
          <a:bodyPr wrap="square" rtlCol="0">
            <a:spAutoFit/>
          </a:bodyPr>
          <a:lstStyle/>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Réunions de travail pour définir la stratégie</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Travail d’ingénierie de formation</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200">
                <a:latin typeface="Segoe UI Light" panose="020B0502040204020203" pitchFamily="34" charset="0"/>
                <a:cs typeface="Segoe UI Light" panose="020B0502040204020203" pitchFamily="34" charset="0"/>
              </a:rPr>
              <a:t>Identification et contractualisation éventuelle avec des prestataires de formation</a:t>
            </a:r>
          </a:p>
          <a:p>
            <a:pPr marL="263525" marR="0" lvl="0" indent="-171450"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200" i="0" u="none" strike="noStrike" kern="1200" cap="none" spc="0" normalizeH="0" baseline="0" noProof="0">
              <a:ln>
                <a:noFill/>
              </a:ln>
              <a:effectLst/>
              <a:uLnTx/>
              <a:uFillTx/>
              <a:latin typeface="Segoe UI Light" panose="020B0502040204020203" pitchFamily="34" charset="0"/>
              <a:cs typeface="Segoe UI Light" panose="020B0502040204020203" pitchFamily="34" charset="0"/>
            </a:endParaRPr>
          </a:p>
        </p:txBody>
      </p:sp>
      <p:pic>
        <p:nvPicPr>
          <p:cNvPr id="85" name="Graphique 84" descr="Cible">
            <a:extLst>
              <a:ext uri="{FF2B5EF4-FFF2-40B4-BE49-F238E27FC236}">
                <a16:creationId xmlns:a16="http://schemas.microsoft.com/office/drawing/2014/main" id="{468BC1B6-879A-4E45-BC93-ED1943140B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840" y="1916228"/>
            <a:ext cx="324000" cy="324000"/>
          </a:xfrm>
          <a:prstGeom prst="rect">
            <a:avLst/>
          </a:prstGeom>
        </p:spPr>
      </p:pic>
      <p:pic>
        <p:nvPicPr>
          <p:cNvPr id="87" name="Graphique 86" descr="Diagramme de Gantt">
            <a:extLst>
              <a:ext uri="{FF2B5EF4-FFF2-40B4-BE49-F238E27FC236}">
                <a16:creationId xmlns:a16="http://schemas.microsoft.com/office/drawing/2014/main" id="{A3E058E5-0DDC-457D-8C8E-FE01056E8D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41330" y="7759345"/>
            <a:ext cx="324000" cy="324000"/>
          </a:xfrm>
          <a:prstGeom prst="rect">
            <a:avLst/>
          </a:prstGeom>
        </p:spPr>
      </p:pic>
      <p:pic>
        <p:nvPicPr>
          <p:cNvPr id="89" name="Graphique 88" descr="Connexions">
            <a:extLst>
              <a:ext uri="{FF2B5EF4-FFF2-40B4-BE49-F238E27FC236}">
                <a16:creationId xmlns:a16="http://schemas.microsoft.com/office/drawing/2014/main" id="{DAA97BD7-7012-40A9-980F-F2516EC706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840" y="7759345"/>
            <a:ext cx="324000" cy="324000"/>
          </a:xfrm>
          <a:prstGeom prst="rect">
            <a:avLst/>
          </a:prstGeom>
        </p:spPr>
      </p:pic>
      <p:pic>
        <p:nvPicPr>
          <p:cNvPr id="93" name="Graphique 92" descr="Engrenages">
            <a:extLst>
              <a:ext uri="{FF2B5EF4-FFF2-40B4-BE49-F238E27FC236}">
                <a16:creationId xmlns:a16="http://schemas.microsoft.com/office/drawing/2014/main" id="{098C0798-32DE-4AE7-B129-3DAC8CF81F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840" y="3955054"/>
            <a:ext cx="324000" cy="324000"/>
          </a:xfrm>
          <a:prstGeom prst="rect">
            <a:avLst/>
          </a:prstGeom>
        </p:spPr>
      </p:pic>
      <p:sp>
        <p:nvSpPr>
          <p:cNvPr id="96" name="Text Placeholder 7">
            <a:extLst>
              <a:ext uri="{FF2B5EF4-FFF2-40B4-BE49-F238E27FC236}">
                <a16:creationId xmlns:a16="http://schemas.microsoft.com/office/drawing/2014/main" id="{27EBD061-555D-490B-ABBF-D6C18717661C}"/>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CADRAGE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solidFill>
                  <a:srgbClr val="174BA3"/>
                </a:solidFill>
                <a:effectLst/>
                <a:uLnTx/>
                <a:uFillTx/>
                <a:latin typeface="Segoe UI Light" panose="020B0502040204020203" pitchFamily="34" charset="0"/>
                <a:cs typeface="Segoe UI Light" panose="020B0502040204020203" pitchFamily="34" charset="0"/>
              </a:rPr>
              <a:t>Former et accompagner les professionnels du SAS</a:t>
            </a:r>
          </a:p>
        </p:txBody>
      </p:sp>
      <p:cxnSp>
        <p:nvCxnSpPr>
          <p:cNvPr id="95" name="Connecteur droit 94">
            <a:extLst>
              <a:ext uri="{FF2B5EF4-FFF2-40B4-BE49-F238E27FC236}">
                <a16:creationId xmlns:a16="http://schemas.microsoft.com/office/drawing/2014/main" id="{7217130B-AF16-45BF-A346-FDB92EE82E8D}"/>
              </a:ext>
            </a:extLst>
          </p:cNvPr>
          <p:cNvCxnSpPr>
            <a:cxnSpLocks/>
          </p:cNvCxnSpPr>
          <p:nvPr/>
        </p:nvCxnSpPr>
        <p:spPr>
          <a:xfrm>
            <a:off x="651720" y="1774077"/>
            <a:ext cx="5940000" cy="0"/>
          </a:xfrm>
          <a:prstGeom prst="line">
            <a:avLst/>
          </a:prstGeom>
          <a:ln w="28575">
            <a:solidFill>
              <a:srgbClr val="174BA3"/>
            </a:solidFill>
            <a:prstDash val="solid"/>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8B4D2F10-E796-450B-BD20-970389693ABE}"/>
              </a:ext>
            </a:extLst>
          </p:cNvPr>
          <p:cNvSpPr txBox="1"/>
          <p:nvPr/>
        </p:nvSpPr>
        <p:spPr>
          <a:xfrm>
            <a:off x="419580" y="4290740"/>
            <a:ext cx="6172140" cy="3490186"/>
          </a:xfrm>
          <a:prstGeom prst="rect">
            <a:avLst/>
          </a:prstGeom>
          <a:noFill/>
        </p:spPr>
        <p:txBody>
          <a:bodyPr wrap="square" rtlCol="0">
            <a:spAutoFit/>
          </a:bodyPr>
          <a:lstStyle/>
          <a:p>
            <a:pPr marL="92075" marR="0" lvl="0" algn="just" defTabSz="457200" rtl="0" eaLnBrk="1" fontAlgn="auto" latinLnBrk="0" hangingPunct="1">
              <a:lnSpc>
                <a:spcPct val="100000"/>
              </a:lnSpc>
              <a:spcBef>
                <a:spcPct val="20000"/>
              </a:spcBef>
              <a:spcAft>
                <a:spcPts val="0"/>
              </a:spcAft>
              <a:buClrTx/>
              <a:buSzTx/>
              <a:buFontTx/>
              <a:buNone/>
              <a:tabLst/>
              <a:defRPr/>
            </a:pPr>
            <a:r>
              <a:rPr lang="fr-FR" sz="1200" b="1" u="sng">
                <a:latin typeface="Segoe UI Light" panose="020B0502040204020203" pitchFamily="34" charset="0"/>
                <a:cs typeface="Segoe UI Light" panose="020B0502040204020203" pitchFamily="34" charset="0"/>
              </a:rPr>
              <a:t>Principes inflexibles (« passages obligés »)</a:t>
            </a:r>
            <a:r>
              <a:rPr lang="fr-FR" sz="1200" b="1">
                <a:latin typeface="Segoe UI Light" panose="020B0502040204020203" pitchFamily="34" charset="0"/>
                <a:cs typeface="Segoe UI Light" panose="020B0502040204020203" pitchFamily="34" charset="0"/>
              </a:rPr>
              <a:t> </a:t>
            </a:r>
            <a:r>
              <a:rPr lang="fr-FR" sz="1200">
                <a:latin typeface="Segoe UI Light" panose="020B0502040204020203" pitchFamily="34" charset="0"/>
                <a:cs typeface="Segoe UI Light" panose="020B0502040204020203" pitchFamily="34" charset="0"/>
              </a:rPr>
              <a:t>:</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200">
                <a:latin typeface="Segoe UI Light" panose="020B0502040204020203" pitchFamily="34" charset="0"/>
                <a:cs typeface="Segoe UI Light" panose="020B0502040204020203" pitchFamily="34" charset="0"/>
              </a:rPr>
              <a:t>L’ensemble des professionnels amenés à travailler au sein du SAS devront être formés à la nouvelle organisation, aux protocoles mis en place et aux outils. Plus particulièrement :</a:t>
            </a:r>
          </a:p>
          <a:p>
            <a:pPr marL="533400" lvl="1" indent="-92075"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Les ARM devront être formés au protocole de régulation médicale mis en place au sein du SAS afin d’être en mesure de répartir les appels entre la médecine d’urgence et la médecine de ville dans les délais fixés.</a:t>
            </a:r>
          </a:p>
          <a:p>
            <a:pPr marL="533400" lvl="1" indent="-92075"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L’ensemble des médecins régulateurs généralistes du SAS devra avoir suivi une formation à la régulation médicale et aux outils de régulation médicale à distance si ceux-ci sont mis en place sur le territoire.</a:t>
            </a:r>
          </a:p>
          <a:p>
            <a:pPr marL="533400" lvl="1" indent="-92075" algn="just" defTabSz="457200">
              <a:spcBef>
                <a:spcPct val="20000"/>
              </a:spcBef>
              <a:buFont typeface="Arial" panose="020B0604020202020204" pitchFamily="34" charset="0"/>
              <a:buChar char="•"/>
              <a:defRPr/>
            </a:pPr>
            <a:r>
              <a:rPr lang="fr-FR" sz="1200">
                <a:latin typeface="Segoe UI Light" panose="020B0502040204020203" pitchFamily="34" charset="0"/>
                <a:cs typeface="Segoe UI Light" panose="020B0502040204020203" pitchFamily="34" charset="0"/>
              </a:rPr>
              <a:t>Les OSNP devront être formés à la régulation médicale et aux outils de téléphonie avancée afin d’être en mesure de saisir les informations nécessaires et réorienter les appels</a:t>
            </a:r>
          </a:p>
          <a:p>
            <a:pPr marL="274638" lvl="1" indent="-182563" algn="just" defTabSz="457200">
              <a:spcBef>
                <a:spcPct val="20000"/>
              </a:spcBef>
              <a:buFontTx/>
              <a:buChar char="-"/>
              <a:defRPr/>
            </a:pPr>
            <a:r>
              <a:rPr lang="fr-FR" sz="1200">
                <a:latin typeface="Segoe UI Light" panose="020B0502040204020203" pitchFamily="34" charset="0"/>
                <a:cs typeface="Segoe UI Light" panose="020B0502040204020203" pitchFamily="34" charset="0"/>
              </a:rPr>
              <a:t>Les professionnels du SIS et des filières qui collaboreront avec le SAS devront également être sensibilisés et informés de l’organisation mise en place et de son fonctionnement.</a:t>
            </a:r>
          </a:p>
          <a:p>
            <a:pPr marL="92075" marR="0" lvl="0" algn="just" defTabSz="457200" rtl="0" eaLnBrk="1" fontAlgn="auto" latinLnBrk="0" hangingPunct="1">
              <a:lnSpc>
                <a:spcPct val="100000"/>
              </a:lnSpc>
              <a:spcBef>
                <a:spcPct val="20000"/>
              </a:spcBef>
              <a:spcAft>
                <a:spcPts val="0"/>
              </a:spcAft>
              <a:buClrTx/>
              <a:buSzTx/>
              <a:tabLst/>
              <a:defRPr/>
            </a:pPr>
            <a:r>
              <a:rPr lang="fr-FR" sz="1200" b="1" u="sng">
                <a:latin typeface="Segoe UI Light" panose="020B0502040204020203" pitchFamily="34" charset="0"/>
                <a:cs typeface="Segoe UI Light" panose="020B0502040204020203" pitchFamily="34" charset="0"/>
              </a:rPr>
              <a:t>Marges de manœuvre</a:t>
            </a:r>
            <a:r>
              <a:rPr lang="fr-FR" sz="1200">
                <a:latin typeface="Segoe UI Light" panose="020B0502040204020203" pitchFamily="34" charset="0"/>
                <a:cs typeface="Segoe UI Light" panose="020B0502040204020203" pitchFamily="34" charset="0"/>
              </a:rPr>
              <a:t> :</a:t>
            </a:r>
          </a:p>
          <a:p>
            <a:pPr marL="263525" marR="0" lvl="0" indent="-171450" algn="just" defTabSz="457200" rtl="0" eaLnBrk="1" fontAlgn="auto" latinLnBrk="0" hangingPunct="1">
              <a:lnSpc>
                <a:spcPct val="100000"/>
              </a:lnSpc>
              <a:spcBef>
                <a:spcPct val="20000"/>
              </a:spcBef>
              <a:spcAft>
                <a:spcPts val="0"/>
              </a:spcAft>
              <a:buClrTx/>
              <a:buSzTx/>
              <a:buFontTx/>
              <a:buChar char="-"/>
              <a:tabLst/>
              <a:defRPr/>
            </a:pPr>
            <a:r>
              <a:rPr lang="fr-FR" sz="1200">
                <a:latin typeface="Segoe UI Light" panose="020B0502040204020203" pitchFamily="34" charset="0"/>
                <a:cs typeface="Segoe UI Light" panose="020B0502040204020203" pitchFamily="34" charset="0"/>
              </a:rPr>
              <a:t>Les porteurs de projet sont invités à concevoir leur propre plan de formation et d’accompagnement.</a:t>
            </a:r>
            <a:endParaRPr lang="fr-FR" sz="1200" strike="sngStrike">
              <a:latin typeface="Segoe UI Light" panose="020B0502040204020203" pitchFamily="34" charset="0"/>
              <a:cs typeface="Segoe UI Light" panose="020B0502040204020203" pitchFamily="34" charset="0"/>
            </a:endParaRPr>
          </a:p>
        </p:txBody>
      </p:sp>
      <p:sp>
        <p:nvSpPr>
          <p:cNvPr id="26" name="Rectangle : avec coins arrondis en diagonale 25">
            <a:extLst>
              <a:ext uri="{FF2B5EF4-FFF2-40B4-BE49-F238E27FC236}">
                <a16:creationId xmlns:a16="http://schemas.microsoft.com/office/drawing/2014/main" id="{423A72C1-D17A-4F3D-98D3-E20D1926437F}"/>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Tree>
    <p:extLst>
      <p:ext uri="{BB962C8B-B14F-4D97-AF65-F5344CB8AC3E}">
        <p14:creationId xmlns:p14="http://schemas.microsoft.com/office/powerpoint/2010/main" val="1287759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8"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774077"/>
            <a:ext cx="5940000" cy="0"/>
          </a:xfrm>
          <a:prstGeom prst="line">
            <a:avLst/>
          </a:prstGeom>
          <a:ln w="28575">
            <a:solidFill>
              <a:srgbClr val="007CA8"/>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280159"/>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MÉTHODOLOGIE</a:t>
            </a:r>
          </a:p>
          <a:p>
            <a:pPr>
              <a:lnSpc>
                <a:spcPct val="100000"/>
              </a:lnSpc>
              <a:spcBef>
                <a:spcPts val="0"/>
              </a:spcBef>
            </a:pPr>
            <a:r>
              <a:rPr lang="fr-FR" sz="1600">
                <a:solidFill>
                  <a:srgbClr val="006A9A"/>
                </a:solidFill>
                <a:latin typeface="Segoe UI Light" panose="020B0502040204020203" pitchFamily="34" charset="0"/>
                <a:cs typeface="Segoe UI Light" panose="020B0502040204020203" pitchFamily="34" charset="0"/>
              </a:rPr>
              <a:t>Construire des dispositifs de formation et d’accompagnement adaptés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grpSp>
        <p:nvGrpSpPr>
          <p:cNvPr id="18" name="Group 68">
            <a:extLst>
              <a:ext uri="{FF2B5EF4-FFF2-40B4-BE49-F238E27FC236}">
                <a16:creationId xmlns:a16="http://schemas.microsoft.com/office/drawing/2014/main" id="{A6DEAC3F-91FB-4C5E-A9F5-49E0D567469B}"/>
              </a:ext>
            </a:extLst>
          </p:cNvPr>
          <p:cNvGrpSpPr/>
          <p:nvPr/>
        </p:nvGrpSpPr>
        <p:grpSpPr>
          <a:xfrm>
            <a:off x="211320" y="1282448"/>
            <a:ext cx="288000" cy="288000"/>
            <a:chOff x="6997700" y="3109913"/>
            <a:chExt cx="1162050" cy="1158875"/>
          </a:xfrm>
          <a:solidFill>
            <a:srgbClr val="006A9A"/>
          </a:solidFill>
        </p:grpSpPr>
        <p:sp>
          <p:nvSpPr>
            <p:cNvPr id="19" name="Freeform 158">
              <a:extLst>
                <a:ext uri="{FF2B5EF4-FFF2-40B4-BE49-F238E27FC236}">
                  <a16:creationId xmlns:a16="http://schemas.microsoft.com/office/drawing/2014/main" id="{8F4017F8-E70F-4030-AD5E-12426CD28608}"/>
                </a:ext>
              </a:extLst>
            </p:cNvPr>
            <p:cNvSpPr>
              <a:spLocks/>
            </p:cNvSpPr>
            <p:nvPr/>
          </p:nvSpPr>
          <p:spPr bwMode="auto">
            <a:xfrm>
              <a:off x="7642225" y="3754438"/>
              <a:ext cx="514350" cy="514350"/>
            </a:xfrm>
            <a:custGeom>
              <a:avLst/>
              <a:gdLst>
                <a:gd name="T0" fmla="*/ 118 w 324"/>
                <a:gd name="T1" fmla="*/ 0 h 324"/>
                <a:gd name="T2" fmla="*/ 92 w 324"/>
                <a:gd name="T3" fmla="*/ 26 h 324"/>
                <a:gd name="T4" fmla="*/ 280 w 324"/>
                <a:gd name="T5" fmla="*/ 216 h 324"/>
                <a:gd name="T6" fmla="*/ 280 w 324"/>
                <a:gd name="T7" fmla="*/ 216 h 324"/>
                <a:gd name="T8" fmla="*/ 284 w 324"/>
                <a:gd name="T9" fmla="*/ 220 h 324"/>
                <a:gd name="T10" fmla="*/ 284 w 324"/>
                <a:gd name="T11" fmla="*/ 224 h 324"/>
                <a:gd name="T12" fmla="*/ 284 w 324"/>
                <a:gd name="T13" fmla="*/ 230 h 324"/>
                <a:gd name="T14" fmla="*/ 280 w 324"/>
                <a:gd name="T15" fmla="*/ 234 h 324"/>
                <a:gd name="T16" fmla="*/ 280 w 324"/>
                <a:gd name="T17" fmla="*/ 234 h 324"/>
                <a:gd name="T18" fmla="*/ 276 w 324"/>
                <a:gd name="T19" fmla="*/ 236 h 324"/>
                <a:gd name="T20" fmla="*/ 272 w 324"/>
                <a:gd name="T21" fmla="*/ 238 h 324"/>
                <a:gd name="T22" fmla="*/ 266 w 324"/>
                <a:gd name="T23" fmla="*/ 236 h 324"/>
                <a:gd name="T24" fmla="*/ 262 w 324"/>
                <a:gd name="T25" fmla="*/ 234 h 324"/>
                <a:gd name="T26" fmla="*/ 74 w 324"/>
                <a:gd name="T27" fmla="*/ 44 h 324"/>
                <a:gd name="T28" fmla="*/ 46 w 324"/>
                <a:gd name="T29" fmla="*/ 74 h 324"/>
                <a:gd name="T30" fmla="*/ 234 w 324"/>
                <a:gd name="T31" fmla="*/ 262 h 324"/>
                <a:gd name="T32" fmla="*/ 234 w 324"/>
                <a:gd name="T33" fmla="*/ 262 h 324"/>
                <a:gd name="T34" fmla="*/ 236 w 324"/>
                <a:gd name="T35" fmla="*/ 266 h 324"/>
                <a:gd name="T36" fmla="*/ 238 w 324"/>
                <a:gd name="T37" fmla="*/ 272 h 324"/>
                <a:gd name="T38" fmla="*/ 236 w 324"/>
                <a:gd name="T39" fmla="*/ 276 h 324"/>
                <a:gd name="T40" fmla="*/ 234 w 324"/>
                <a:gd name="T41" fmla="*/ 280 h 324"/>
                <a:gd name="T42" fmla="*/ 234 w 324"/>
                <a:gd name="T43" fmla="*/ 280 h 324"/>
                <a:gd name="T44" fmla="*/ 230 w 324"/>
                <a:gd name="T45" fmla="*/ 284 h 324"/>
                <a:gd name="T46" fmla="*/ 224 w 324"/>
                <a:gd name="T47" fmla="*/ 284 h 324"/>
                <a:gd name="T48" fmla="*/ 220 w 324"/>
                <a:gd name="T49" fmla="*/ 284 h 324"/>
                <a:gd name="T50" fmla="*/ 216 w 324"/>
                <a:gd name="T51" fmla="*/ 280 h 324"/>
                <a:gd name="T52" fmla="*/ 26 w 324"/>
                <a:gd name="T53" fmla="*/ 92 h 324"/>
                <a:gd name="T54" fmla="*/ 0 w 324"/>
                <a:gd name="T55" fmla="*/ 118 h 324"/>
                <a:gd name="T56" fmla="*/ 182 w 324"/>
                <a:gd name="T57" fmla="*/ 300 h 324"/>
                <a:gd name="T58" fmla="*/ 182 w 324"/>
                <a:gd name="T59" fmla="*/ 300 h 324"/>
                <a:gd name="T60" fmla="*/ 194 w 324"/>
                <a:gd name="T61" fmla="*/ 310 h 324"/>
                <a:gd name="T62" fmla="*/ 210 w 324"/>
                <a:gd name="T63" fmla="*/ 318 h 324"/>
                <a:gd name="T64" fmla="*/ 224 w 324"/>
                <a:gd name="T65" fmla="*/ 322 h 324"/>
                <a:gd name="T66" fmla="*/ 240 w 324"/>
                <a:gd name="T67" fmla="*/ 324 h 324"/>
                <a:gd name="T68" fmla="*/ 256 w 324"/>
                <a:gd name="T69" fmla="*/ 322 h 324"/>
                <a:gd name="T70" fmla="*/ 272 w 324"/>
                <a:gd name="T71" fmla="*/ 318 h 324"/>
                <a:gd name="T72" fmla="*/ 286 w 324"/>
                <a:gd name="T73" fmla="*/ 310 h 324"/>
                <a:gd name="T74" fmla="*/ 300 w 324"/>
                <a:gd name="T75" fmla="*/ 300 h 324"/>
                <a:gd name="T76" fmla="*/ 300 w 324"/>
                <a:gd name="T77" fmla="*/ 300 h 324"/>
                <a:gd name="T78" fmla="*/ 310 w 324"/>
                <a:gd name="T79" fmla="*/ 286 h 324"/>
                <a:gd name="T80" fmla="*/ 318 w 324"/>
                <a:gd name="T81" fmla="*/ 272 h 324"/>
                <a:gd name="T82" fmla="*/ 322 w 324"/>
                <a:gd name="T83" fmla="*/ 256 h 324"/>
                <a:gd name="T84" fmla="*/ 324 w 324"/>
                <a:gd name="T85" fmla="*/ 240 h 324"/>
                <a:gd name="T86" fmla="*/ 322 w 324"/>
                <a:gd name="T87" fmla="*/ 224 h 324"/>
                <a:gd name="T88" fmla="*/ 318 w 324"/>
                <a:gd name="T89" fmla="*/ 208 h 324"/>
                <a:gd name="T90" fmla="*/ 310 w 324"/>
                <a:gd name="T91" fmla="*/ 194 h 324"/>
                <a:gd name="T92" fmla="*/ 300 w 324"/>
                <a:gd name="T93" fmla="*/ 182 h 324"/>
                <a:gd name="T94" fmla="*/ 118 w 324"/>
                <a:gd name="T9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118" y="0"/>
                  </a:moveTo>
                  <a:lnTo>
                    <a:pt x="92" y="26"/>
                  </a:lnTo>
                  <a:lnTo>
                    <a:pt x="280" y="216"/>
                  </a:lnTo>
                  <a:lnTo>
                    <a:pt x="280" y="216"/>
                  </a:lnTo>
                  <a:lnTo>
                    <a:pt x="284" y="220"/>
                  </a:lnTo>
                  <a:lnTo>
                    <a:pt x="284" y="224"/>
                  </a:lnTo>
                  <a:lnTo>
                    <a:pt x="284" y="230"/>
                  </a:lnTo>
                  <a:lnTo>
                    <a:pt x="280" y="234"/>
                  </a:lnTo>
                  <a:lnTo>
                    <a:pt x="280" y="234"/>
                  </a:lnTo>
                  <a:lnTo>
                    <a:pt x="276" y="236"/>
                  </a:lnTo>
                  <a:lnTo>
                    <a:pt x="272" y="238"/>
                  </a:lnTo>
                  <a:lnTo>
                    <a:pt x="266" y="236"/>
                  </a:lnTo>
                  <a:lnTo>
                    <a:pt x="262" y="234"/>
                  </a:lnTo>
                  <a:lnTo>
                    <a:pt x="74" y="44"/>
                  </a:lnTo>
                  <a:lnTo>
                    <a:pt x="46" y="74"/>
                  </a:lnTo>
                  <a:lnTo>
                    <a:pt x="234" y="262"/>
                  </a:lnTo>
                  <a:lnTo>
                    <a:pt x="234" y="262"/>
                  </a:lnTo>
                  <a:lnTo>
                    <a:pt x="236" y="266"/>
                  </a:lnTo>
                  <a:lnTo>
                    <a:pt x="238" y="272"/>
                  </a:lnTo>
                  <a:lnTo>
                    <a:pt x="236" y="276"/>
                  </a:lnTo>
                  <a:lnTo>
                    <a:pt x="234" y="280"/>
                  </a:lnTo>
                  <a:lnTo>
                    <a:pt x="234" y="280"/>
                  </a:lnTo>
                  <a:lnTo>
                    <a:pt x="230" y="284"/>
                  </a:lnTo>
                  <a:lnTo>
                    <a:pt x="224" y="284"/>
                  </a:lnTo>
                  <a:lnTo>
                    <a:pt x="220" y="284"/>
                  </a:lnTo>
                  <a:lnTo>
                    <a:pt x="216" y="280"/>
                  </a:lnTo>
                  <a:lnTo>
                    <a:pt x="26" y="92"/>
                  </a:lnTo>
                  <a:lnTo>
                    <a:pt x="0" y="118"/>
                  </a:lnTo>
                  <a:lnTo>
                    <a:pt x="182" y="300"/>
                  </a:lnTo>
                  <a:lnTo>
                    <a:pt x="182" y="300"/>
                  </a:lnTo>
                  <a:lnTo>
                    <a:pt x="194" y="310"/>
                  </a:lnTo>
                  <a:lnTo>
                    <a:pt x="210" y="318"/>
                  </a:lnTo>
                  <a:lnTo>
                    <a:pt x="224" y="322"/>
                  </a:lnTo>
                  <a:lnTo>
                    <a:pt x="240" y="324"/>
                  </a:lnTo>
                  <a:lnTo>
                    <a:pt x="256" y="322"/>
                  </a:lnTo>
                  <a:lnTo>
                    <a:pt x="272" y="318"/>
                  </a:lnTo>
                  <a:lnTo>
                    <a:pt x="286" y="310"/>
                  </a:lnTo>
                  <a:lnTo>
                    <a:pt x="300" y="300"/>
                  </a:lnTo>
                  <a:lnTo>
                    <a:pt x="300" y="300"/>
                  </a:lnTo>
                  <a:lnTo>
                    <a:pt x="310" y="286"/>
                  </a:lnTo>
                  <a:lnTo>
                    <a:pt x="318" y="272"/>
                  </a:lnTo>
                  <a:lnTo>
                    <a:pt x="322" y="256"/>
                  </a:lnTo>
                  <a:lnTo>
                    <a:pt x="324" y="240"/>
                  </a:lnTo>
                  <a:lnTo>
                    <a:pt x="322" y="224"/>
                  </a:lnTo>
                  <a:lnTo>
                    <a:pt x="318" y="208"/>
                  </a:lnTo>
                  <a:lnTo>
                    <a:pt x="310" y="194"/>
                  </a:lnTo>
                  <a:lnTo>
                    <a:pt x="300" y="182"/>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0" name="Freeform 159">
              <a:extLst>
                <a:ext uri="{FF2B5EF4-FFF2-40B4-BE49-F238E27FC236}">
                  <a16:creationId xmlns:a16="http://schemas.microsoft.com/office/drawing/2014/main" id="{A7D7CBD0-32DD-4EA9-8077-2C69818301A8}"/>
                </a:ext>
              </a:extLst>
            </p:cNvPr>
            <p:cNvSpPr>
              <a:spLocks/>
            </p:cNvSpPr>
            <p:nvPr/>
          </p:nvSpPr>
          <p:spPr bwMode="auto">
            <a:xfrm>
              <a:off x="6997700" y="3109913"/>
              <a:ext cx="457200" cy="457200"/>
            </a:xfrm>
            <a:custGeom>
              <a:avLst/>
              <a:gdLst>
                <a:gd name="T0" fmla="*/ 136 w 288"/>
                <a:gd name="T1" fmla="*/ 168 h 288"/>
                <a:gd name="T2" fmla="*/ 192 w 288"/>
                <a:gd name="T3" fmla="*/ 224 h 288"/>
                <a:gd name="T4" fmla="*/ 252 w 288"/>
                <a:gd name="T5" fmla="*/ 284 h 288"/>
                <a:gd name="T6" fmla="*/ 258 w 288"/>
                <a:gd name="T7" fmla="*/ 288 h 288"/>
                <a:gd name="T8" fmla="*/ 266 w 288"/>
                <a:gd name="T9" fmla="*/ 280 h 288"/>
                <a:gd name="T10" fmla="*/ 274 w 288"/>
                <a:gd name="T11" fmla="*/ 272 h 288"/>
                <a:gd name="T12" fmla="*/ 282 w 288"/>
                <a:gd name="T13" fmla="*/ 264 h 288"/>
                <a:gd name="T14" fmla="*/ 288 w 288"/>
                <a:gd name="T15" fmla="*/ 256 h 288"/>
                <a:gd name="T16" fmla="*/ 284 w 288"/>
                <a:gd name="T17" fmla="*/ 252 h 288"/>
                <a:gd name="T18" fmla="*/ 224 w 288"/>
                <a:gd name="T19" fmla="*/ 192 h 288"/>
                <a:gd name="T20" fmla="*/ 168 w 288"/>
                <a:gd name="T21" fmla="*/ 136 h 288"/>
                <a:gd name="T22" fmla="*/ 168 w 288"/>
                <a:gd name="T23" fmla="*/ 92 h 288"/>
                <a:gd name="T24" fmla="*/ 32 w 288"/>
                <a:gd name="T25" fmla="*/ 0 h 288"/>
                <a:gd name="T26" fmla="*/ 24 w 288"/>
                <a:gd name="T27" fmla="*/ 8 h 288"/>
                <a:gd name="T28" fmla="*/ 16 w 288"/>
                <a:gd name="T29" fmla="*/ 16 h 288"/>
                <a:gd name="T30" fmla="*/ 8 w 288"/>
                <a:gd name="T31" fmla="*/ 24 h 288"/>
                <a:gd name="T32" fmla="*/ 0 w 288"/>
                <a:gd name="T33" fmla="*/ 32 h 288"/>
                <a:gd name="T34" fmla="*/ 90 w 288"/>
                <a:gd name="T35" fmla="*/ 168 h 288"/>
                <a:gd name="T36" fmla="*/ 136 w 288"/>
                <a:gd name="T3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88">
                  <a:moveTo>
                    <a:pt x="136" y="168"/>
                  </a:moveTo>
                  <a:lnTo>
                    <a:pt x="192" y="224"/>
                  </a:lnTo>
                  <a:lnTo>
                    <a:pt x="252" y="284"/>
                  </a:lnTo>
                  <a:lnTo>
                    <a:pt x="258" y="288"/>
                  </a:lnTo>
                  <a:lnTo>
                    <a:pt x="266" y="280"/>
                  </a:lnTo>
                  <a:lnTo>
                    <a:pt x="274" y="272"/>
                  </a:lnTo>
                  <a:lnTo>
                    <a:pt x="282" y="264"/>
                  </a:lnTo>
                  <a:lnTo>
                    <a:pt x="288" y="256"/>
                  </a:lnTo>
                  <a:lnTo>
                    <a:pt x="284" y="252"/>
                  </a:lnTo>
                  <a:lnTo>
                    <a:pt x="224" y="192"/>
                  </a:lnTo>
                  <a:lnTo>
                    <a:pt x="168" y="136"/>
                  </a:lnTo>
                  <a:lnTo>
                    <a:pt x="168" y="92"/>
                  </a:lnTo>
                  <a:lnTo>
                    <a:pt x="32" y="0"/>
                  </a:lnTo>
                  <a:lnTo>
                    <a:pt x="24" y="8"/>
                  </a:lnTo>
                  <a:lnTo>
                    <a:pt x="16" y="16"/>
                  </a:lnTo>
                  <a:lnTo>
                    <a:pt x="8" y="24"/>
                  </a:lnTo>
                  <a:lnTo>
                    <a:pt x="0" y="32"/>
                  </a:lnTo>
                  <a:lnTo>
                    <a:pt x="90" y="168"/>
                  </a:lnTo>
                  <a:lnTo>
                    <a:pt x="136"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sp>
          <p:nvSpPr>
            <p:cNvPr id="21" name="Freeform 160">
              <a:extLst>
                <a:ext uri="{FF2B5EF4-FFF2-40B4-BE49-F238E27FC236}">
                  <a16:creationId xmlns:a16="http://schemas.microsoft.com/office/drawing/2014/main" id="{509A2EA1-0F06-439E-A22B-9AF515E1E2B4}"/>
                </a:ext>
              </a:extLst>
            </p:cNvPr>
            <p:cNvSpPr>
              <a:spLocks noEditPoints="1"/>
            </p:cNvSpPr>
            <p:nvPr/>
          </p:nvSpPr>
          <p:spPr bwMode="auto">
            <a:xfrm>
              <a:off x="7000875" y="3113088"/>
              <a:ext cx="1158875" cy="1155700"/>
            </a:xfrm>
            <a:custGeom>
              <a:avLst/>
              <a:gdLst>
                <a:gd name="T0" fmla="*/ 464 w 730"/>
                <a:gd name="T1" fmla="*/ 398 h 728"/>
                <a:gd name="T2" fmla="*/ 532 w 730"/>
                <a:gd name="T3" fmla="*/ 332 h 728"/>
                <a:gd name="T4" fmla="*/ 552 w 730"/>
                <a:gd name="T5" fmla="*/ 334 h 728"/>
                <a:gd name="T6" fmla="*/ 592 w 730"/>
                <a:gd name="T7" fmla="*/ 332 h 728"/>
                <a:gd name="T8" fmla="*/ 630 w 730"/>
                <a:gd name="T9" fmla="*/ 322 h 728"/>
                <a:gd name="T10" fmla="*/ 664 w 730"/>
                <a:gd name="T11" fmla="*/ 300 h 728"/>
                <a:gd name="T12" fmla="*/ 680 w 730"/>
                <a:gd name="T13" fmla="*/ 286 h 728"/>
                <a:gd name="T14" fmla="*/ 710 w 730"/>
                <a:gd name="T15" fmla="*/ 246 h 728"/>
                <a:gd name="T16" fmla="*/ 726 w 730"/>
                <a:gd name="T17" fmla="*/ 202 h 728"/>
                <a:gd name="T18" fmla="*/ 730 w 730"/>
                <a:gd name="T19" fmla="*/ 156 h 728"/>
                <a:gd name="T20" fmla="*/ 720 w 730"/>
                <a:gd name="T21" fmla="*/ 110 h 728"/>
                <a:gd name="T22" fmla="*/ 626 w 730"/>
                <a:gd name="T23" fmla="*/ 204 h 728"/>
                <a:gd name="T24" fmla="*/ 618 w 730"/>
                <a:gd name="T25" fmla="*/ 210 h 728"/>
                <a:gd name="T26" fmla="*/ 600 w 730"/>
                <a:gd name="T27" fmla="*/ 218 h 728"/>
                <a:gd name="T28" fmla="*/ 580 w 730"/>
                <a:gd name="T29" fmla="*/ 218 h 728"/>
                <a:gd name="T30" fmla="*/ 562 w 730"/>
                <a:gd name="T31" fmla="*/ 210 h 728"/>
                <a:gd name="T32" fmla="*/ 526 w 730"/>
                <a:gd name="T33" fmla="*/ 176 h 728"/>
                <a:gd name="T34" fmla="*/ 520 w 730"/>
                <a:gd name="T35" fmla="*/ 168 h 728"/>
                <a:gd name="T36" fmla="*/ 512 w 730"/>
                <a:gd name="T37" fmla="*/ 148 h 728"/>
                <a:gd name="T38" fmla="*/ 512 w 730"/>
                <a:gd name="T39" fmla="*/ 128 h 728"/>
                <a:gd name="T40" fmla="*/ 520 w 730"/>
                <a:gd name="T41" fmla="*/ 110 h 728"/>
                <a:gd name="T42" fmla="*/ 620 w 730"/>
                <a:gd name="T43" fmla="*/ 8 h 728"/>
                <a:gd name="T44" fmla="*/ 596 w 730"/>
                <a:gd name="T45" fmla="*/ 2 h 728"/>
                <a:gd name="T46" fmla="*/ 550 w 730"/>
                <a:gd name="T47" fmla="*/ 0 h 728"/>
                <a:gd name="T48" fmla="*/ 504 w 730"/>
                <a:gd name="T49" fmla="*/ 10 h 728"/>
                <a:gd name="T50" fmla="*/ 462 w 730"/>
                <a:gd name="T51" fmla="*/ 32 h 728"/>
                <a:gd name="T52" fmla="*/ 444 w 730"/>
                <a:gd name="T53" fmla="*/ 48 h 728"/>
                <a:gd name="T54" fmla="*/ 418 w 730"/>
                <a:gd name="T55" fmla="*/ 82 h 728"/>
                <a:gd name="T56" fmla="*/ 400 w 730"/>
                <a:gd name="T57" fmla="*/ 118 h 728"/>
                <a:gd name="T58" fmla="*/ 394 w 730"/>
                <a:gd name="T59" fmla="*/ 158 h 728"/>
                <a:gd name="T60" fmla="*/ 396 w 730"/>
                <a:gd name="T61" fmla="*/ 198 h 728"/>
                <a:gd name="T62" fmla="*/ 28 w 730"/>
                <a:gd name="T63" fmla="*/ 566 h 728"/>
                <a:gd name="T64" fmla="*/ 8 w 730"/>
                <a:gd name="T65" fmla="*/ 596 h 728"/>
                <a:gd name="T66" fmla="*/ 0 w 730"/>
                <a:gd name="T67" fmla="*/ 632 h 728"/>
                <a:gd name="T68" fmla="*/ 8 w 730"/>
                <a:gd name="T69" fmla="*/ 668 h 728"/>
                <a:gd name="T70" fmla="*/ 28 w 730"/>
                <a:gd name="T71" fmla="*/ 700 h 728"/>
                <a:gd name="T72" fmla="*/ 44 w 730"/>
                <a:gd name="T73" fmla="*/ 712 h 728"/>
                <a:gd name="T74" fmla="*/ 78 w 730"/>
                <a:gd name="T75" fmla="*/ 726 h 728"/>
                <a:gd name="T76" fmla="*/ 114 w 730"/>
                <a:gd name="T77" fmla="*/ 726 h 728"/>
                <a:gd name="T78" fmla="*/ 148 w 730"/>
                <a:gd name="T79" fmla="*/ 712 h 728"/>
                <a:gd name="T80" fmla="*/ 374 w 730"/>
                <a:gd name="T81" fmla="*/ 490 h 728"/>
                <a:gd name="T82" fmla="*/ 418 w 730"/>
                <a:gd name="T83" fmla="*/ 446 h 728"/>
                <a:gd name="T84" fmla="*/ 134 w 730"/>
                <a:gd name="T85" fmla="*/ 672 h 728"/>
                <a:gd name="T86" fmla="*/ 124 w 730"/>
                <a:gd name="T87" fmla="*/ 678 h 728"/>
                <a:gd name="T88" fmla="*/ 106 w 730"/>
                <a:gd name="T89" fmla="*/ 686 h 728"/>
                <a:gd name="T90" fmla="*/ 86 w 730"/>
                <a:gd name="T91" fmla="*/ 686 h 728"/>
                <a:gd name="T92" fmla="*/ 66 w 730"/>
                <a:gd name="T93" fmla="*/ 678 h 728"/>
                <a:gd name="T94" fmla="*/ 58 w 730"/>
                <a:gd name="T95" fmla="*/ 672 h 728"/>
                <a:gd name="T96" fmla="*/ 46 w 730"/>
                <a:gd name="T97" fmla="*/ 654 h 728"/>
                <a:gd name="T98" fmla="*/ 42 w 730"/>
                <a:gd name="T99" fmla="*/ 634 h 728"/>
                <a:gd name="T100" fmla="*/ 46 w 730"/>
                <a:gd name="T101" fmla="*/ 614 h 728"/>
                <a:gd name="T102" fmla="*/ 58 w 730"/>
                <a:gd name="T103" fmla="*/ 596 h 728"/>
                <a:gd name="T104" fmla="*/ 66 w 730"/>
                <a:gd name="T105" fmla="*/ 588 h 728"/>
                <a:gd name="T106" fmla="*/ 86 w 730"/>
                <a:gd name="T107" fmla="*/ 580 h 728"/>
                <a:gd name="T108" fmla="*/ 106 w 730"/>
                <a:gd name="T109" fmla="*/ 580 h 728"/>
                <a:gd name="T110" fmla="*/ 124 w 730"/>
                <a:gd name="T111" fmla="*/ 588 h 728"/>
                <a:gd name="T112" fmla="*/ 134 w 730"/>
                <a:gd name="T113" fmla="*/ 596 h 728"/>
                <a:gd name="T114" fmla="*/ 146 w 730"/>
                <a:gd name="T115" fmla="*/ 614 h 728"/>
                <a:gd name="T116" fmla="*/ 150 w 730"/>
                <a:gd name="T117" fmla="*/ 634 h 728"/>
                <a:gd name="T118" fmla="*/ 146 w 730"/>
                <a:gd name="T119" fmla="*/ 654 h 728"/>
                <a:gd name="T120" fmla="*/ 134 w 730"/>
                <a:gd name="T121" fmla="*/ 67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728">
                  <a:moveTo>
                    <a:pt x="446" y="418"/>
                  </a:moveTo>
                  <a:lnTo>
                    <a:pt x="464" y="398"/>
                  </a:lnTo>
                  <a:lnTo>
                    <a:pt x="490" y="372"/>
                  </a:lnTo>
                  <a:lnTo>
                    <a:pt x="532" y="332"/>
                  </a:lnTo>
                  <a:lnTo>
                    <a:pt x="532" y="332"/>
                  </a:lnTo>
                  <a:lnTo>
                    <a:pt x="552" y="334"/>
                  </a:lnTo>
                  <a:lnTo>
                    <a:pt x="572" y="334"/>
                  </a:lnTo>
                  <a:lnTo>
                    <a:pt x="592" y="332"/>
                  </a:lnTo>
                  <a:lnTo>
                    <a:pt x="610" y="328"/>
                  </a:lnTo>
                  <a:lnTo>
                    <a:pt x="630" y="322"/>
                  </a:lnTo>
                  <a:lnTo>
                    <a:pt x="648" y="312"/>
                  </a:lnTo>
                  <a:lnTo>
                    <a:pt x="664" y="300"/>
                  </a:lnTo>
                  <a:lnTo>
                    <a:pt x="680" y="286"/>
                  </a:lnTo>
                  <a:lnTo>
                    <a:pt x="680" y="286"/>
                  </a:lnTo>
                  <a:lnTo>
                    <a:pt x="698" y="268"/>
                  </a:lnTo>
                  <a:lnTo>
                    <a:pt x="710" y="246"/>
                  </a:lnTo>
                  <a:lnTo>
                    <a:pt x="720" y="224"/>
                  </a:lnTo>
                  <a:lnTo>
                    <a:pt x="726" y="202"/>
                  </a:lnTo>
                  <a:lnTo>
                    <a:pt x="730" y="178"/>
                  </a:lnTo>
                  <a:lnTo>
                    <a:pt x="730" y="156"/>
                  </a:lnTo>
                  <a:lnTo>
                    <a:pt x="726" y="132"/>
                  </a:lnTo>
                  <a:lnTo>
                    <a:pt x="720" y="110"/>
                  </a:lnTo>
                  <a:lnTo>
                    <a:pt x="626" y="204"/>
                  </a:lnTo>
                  <a:lnTo>
                    <a:pt x="626" y="204"/>
                  </a:lnTo>
                  <a:lnTo>
                    <a:pt x="626" y="204"/>
                  </a:lnTo>
                  <a:lnTo>
                    <a:pt x="618" y="210"/>
                  </a:lnTo>
                  <a:lnTo>
                    <a:pt x="610" y="214"/>
                  </a:lnTo>
                  <a:lnTo>
                    <a:pt x="600" y="218"/>
                  </a:lnTo>
                  <a:lnTo>
                    <a:pt x="590" y="218"/>
                  </a:lnTo>
                  <a:lnTo>
                    <a:pt x="580" y="218"/>
                  </a:lnTo>
                  <a:lnTo>
                    <a:pt x="570" y="214"/>
                  </a:lnTo>
                  <a:lnTo>
                    <a:pt x="562" y="210"/>
                  </a:lnTo>
                  <a:lnTo>
                    <a:pt x="554" y="204"/>
                  </a:lnTo>
                  <a:lnTo>
                    <a:pt x="526" y="176"/>
                  </a:lnTo>
                  <a:lnTo>
                    <a:pt x="526" y="176"/>
                  </a:lnTo>
                  <a:lnTo>
                    <a:pt x="520" y="168"/>
                  </a:lnTo>
                  <a:lnTo>
                    <a:pt x="514" y="158"/>
                  </a:lnTo>
                  <a:lnTo>
                    <a:pt x="512" y="148"/>
                  </a:lnTo>
                  <a:lnTo>
                    <a:pt x="510" y="138"/>
                  </a:lnTo>
                  <a:lnTo>
                    <a:pt x="512" y="128"/>
                  </a:lnTo>
                  <a:lnTo>
                    <a:pt x="514" y="120"/>
                  </a:lnTo>
                  <a:lnTo>
                    <a:pt x="520" y="110"/>
                  </a:lnTo>
                  <a:lnTo>
                    <a:pt x="526" y="102"/>
                  </a:lnTo>
                  <a:lnTo>
                    <a:pt x="620" y="8"/>
                  </a:lnTo>
                  <a:lnTo>
                    <a:pt x="620" y="8"/>
                  </a:lnTo>
                  <a:lnTo>
                    <a:pt x="596" y="2"/>
                  </a:lnTo>
                  <a:lnTo>
                    <a:pt x="574" y="0"/>
                  </a:lnTo>
                  <a:lnTo>
                    <a:pt x="550" y="0"/>
                  </a:lnTo>
                  <a:lnTo>
                    <a:pt x="526" y="2"/>
                  </a:lnTo>
                  <a:lnTo>
                    <a:pt x="504" y="10"/>
                  </a:lnTo>
                  <a:lnTo>
                    <a:pt x="482" y="18"/>
                  </a:lnTo>
                  <a:lnTo>
                    <a:pt x="462" y="32"/>
                  </a:lnTo>
                  <a:lnTo>
                    <a:pt x="444" y="48"/>
                  </a:lnTo>
                  <a:lnTo>
                    <a:pt x="444" y="48"/>
                  </a:lnTo>
                  <a:lnTo>
                    <a:pt x="428" y="64"/>
                  </a:lnTo>
                  <a:lnTo>
                    <a:pt x="418" y="82"/>
                  </a:lnTo>
                  <a:lnTo>
                    <a:pt x="408" y="100"/>
                  </a:lnTo>
                  <a:lnTo>
                    <a:pt x="400" y="118"/>
                  </a:lnTo>
                  <a:lnTo>
                    <a:pt x="396" y="138"/>
                  </a:lnTo>
                  <a:lnTo>
                    <a:pt x="394" y="158"/>
                  </a:lnTo>
                  <a:lnTo>
                    <a:pt x="394" y="178"/>
                  </a:lnTo>
                  <a:lnTo>
                    <a:pt x="396" y="198"/>
                  </a:lnTo>
                  <a:lnTo>
                    <a:pt x="28" y="566"/>
                  </a:lnTo>
                  <a:lnTo>
                    <a:pt x="28" y="566"/>
                  </a:lnTo>
                  <a:lnTo>
                    <a:pt x="16" y="580"/>
                  </a:lnTo>
                  <a:lnTo>
                    <a:pt x="8" y="596"/>
                  </a:lnTo>
                  <a:lnTo>
                    <a:pt x="2" y="614"/>
                  </a:lnTo>
                  <a:lnTo>
                    <a:pt x="0" y="632"/>
                  </a:lnTo>
                  <a:lnTo>
                    <a:pt x="2" y="650"/>
                  </a:lnTo>
                  <a:lnTo>
                    <a:pt x="8" y="668"/>
                  </a:lnTo>
                  <a:lnTo>
                    <a:pt x="16" y="686"/>
                  </a:lnTo>
                  <a:lnTo>
                    <a:pt x="28" y="700"/>
                  </a:lnTo>
                  <a:lnTo>
                    <a:pt x="28" y="700"/>
                  </a:lnTo>
                  <a:lnTo>
                    <a:pt x="44" y="712"/>
                  </a:lnTo>
                  <a:lnTo>
                    <a:pt x="60" y="720"/>
                  </a:lnTo>
                  <a:lnTo>
                    <a:pt x="78" y="726"/>
                  </a:lnTo>
                  <a:lnTo>
                    <a:pt x="96" y="728"/>
                  </a:lnTo>
                  <a:lnTo>
                    <a:pt x="114" y="726"/>
                  </a:lnTo>
                  <a:lnTo>
                    <a:pt x="132" y="720"/>
                  </a:lnTo>
                  <a:lnTo>
                    <a:pt x="148" y="712"/>
                  </a:lnTo>
                  <a:lnTo>
                    <a:pt x="164" y="700"/>
                  </a:lnTo>
                  <a:lnTo>
                    <a:pt x="374" y="490"/>
                  </a:lnTo>
                  <a:lnTo>
                    <a:pt x="400" y="464"/>
                  </a:lnTo>
                  <a:lnTo>
                    <a:pt x="418" y="446"/>
                  </a:lnTo>
                  <a:lnTo>
                    <a:pt x="446" y="418"/>
                  </a:lnTo>
                  <a:close/>
                  <a:moveTo>
                    <a:pt x="134" y="672"/>
                  </a:moveTo>
                  <a:lnTo>
                    <a:pt x="134" y="672"/>
                  </a:lnTo>
                  <a:lnTo>
                    <a:pt x="124" y="678"/>
                  </a:lnTo>
                  <a:lnTo>
                    <a:pt x="116" y="684"/>
                  </a:lnTo>
                  <a:lnTo>
                    <a:pt x="106" y="686"/>
                  </a:lnTo>
                  <a:lnTo>
                    <a:pt x="96" y="688"/>
                  </a:lnTo>
                  <a:lnTo>
                    <a:pt x="86" y="686"/>
                  </a:lnTo>
                  <a:lnTo>
                    <a:pt x="76" y="684"/>
                  </a:lnTo>
                  <a:lnTo>
                    <a:pt x="66" y="678"/>
                  </a:lnTo>
                  <a:lnTo>
                    <a:pt x="58" y="672"/>
                  </a:lnTo>
                  <a:lnTo>
                    <a:pt x="58" y="672"/>
                  </a:lnTo>
                  <a:lnTo>
                    <a:pt x="50" y="664"/>
                  </a:lnTo>
                  <a:lnTo>
                    <a:pt x="46" y="654"/>
                  </a:lnTo>
                  <a:lnTo>
                    <a:pt x="42" y="644"/>
                  </a:lnTo>
                  <a:lnTo>
                    <a:pt x="42" y="634"/>
                  </a:lnTo>
                  <a:lnTo>
                    <a:pt x="42" y="624"/>
                  </a:lnTo>
                  <a:lnTo>
                    <a:pt x="46" y="614"/>
                  </a:lnTo>
                  <a:lnTo>
                    <a:pt x="50" y="604"/>
                  </a:lnTo>
                  <a:lnTo>
                    <a:pt x="58" y="596"/>
                  </a:lnTo>
                  <a:lnTo>
                    <a:pt x="58" y="596"/>
                  </a:lnTo>
                  <a:lnTo>
                    <a:pt x="66" y="588"/>
                  </a:lnTo>
                  <a:lnTo>
                    <a:pt x="76" y="584"/>
                  </a:lnTo>
                  <a:lnTo>
                    <a:pt x="86" y="580"/>
                  </a:lnTo>
                  <a:lnTo>
                    <a:pt x="96" y="580"/>
                  </a:lnTo>
                  <a:lnTo>
                    <a:pt x="106" y="580"/>
                  </a:lnTo>
                  <a:lnTo>
                    <a:pt x="116" y="584"/>
                  </a:lnTo>
                  <a:lnTo>
                    <a:pt x="124" y="588"/>
                  </a:lnTo>
                  <a:lnTo>
                    <a:pt x="134" y="596"/>
                  </a:lnTo>
                  <a:lnTo>
                    <a:pt x="134" y="596"/>
                  </a:lnTo>
                  <a:lnTo>
                    <a:pt x="140" y="604"/>
                  </a:lnTo>
                  <a:lnTo>
                    <a:pt x="146" y="614"/>
                  </a:lnTo>
                  <a:lnTo>
                    <a:pt x="148" y="624"/>
                  </a:lnTo>
                  <a:lnTo>
                    <a:pt x="150" y="634"/>
                  </a:lnTo>
                  <a:lnTo>
                    <a:pt x="148" y="644"/>
                  </a:lnTo>
                  <a:lnTo>
                    <a:pt x="146" y="654"/>
                  </a:lnTo>
                  <a:lnTo>
                    <a:pt x="140" y="664"/>
                  </a:lnTo>
                  <a:lnTo>
                    <a:pt x="134" y="672"/>
                  </a:lnTo>
                  <a:lnTo>
                    <a:pt x="134"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Segoe UI Light" panose="020B0502040204020203" pitchFamily="34" charset="0"/>
                <a:cs typeface="Segoe UI Light" panose="020B0502040204020203" pitchFamily="34" charset="0"/>
              </a:endParaRPr>
            </a:p>
          </p:txBody>
        </p:sp>
      </p:grpSp>
      <p:sp>
        <p:nvSpPr>
          <p:cNvPr id="3" name="Rectangle 2">
            <a:extLst>
              <a:ext uri="{FF2B5EF4-FFF2-40B4-BE49-F238E27FC236}">
                <a16:creationId xmlns:a16="http://schemas.microsoft.com/office/drawing/2014/main" id="{73A8C503-7A8C-4512-9B58-A02AF56C27A4}"/>
              </a:ext>
            </a:extLst>
          </p:cNvPr>
          <p:cNvSpPr/>
          <p:nvPr/>
        </p:nvSpPr>
        <p:spPr>
          <a:xfrm>
            <a:off x="118320" y="548639"/>
            <a:ext cx="6621360" cy="6608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13 : </a:t>
            </a:r>
            <a:r>
              <a:rPr lang="fr-FR" sz="1600" b="1">
                <a:solidFill>
                  <a:schemeClr val="tx1"/>
                </a:solidFill>
                <a:latin typeface="Segoe UI Light" panose="020B0502040204020203" pitchFamily="34" charset="0"/>
                <a:cs typeface="Segoe UI Light" panose="020B0502040204020203" pitchFamily="34" charset="0"/>
              </a:rPr>
              <a:t>Définir et déployer un plan de conduite du changement adapté</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D6B5255B-70C6-4829-B639-CB1CC5973532}"/>
              </a:ext>
            </a:extLst>
          </p:cNvPr>
          <p:cNvSpPr/>
          <p:nvPr/>
        </p:nvSpPr>
        <p:spPr>
          <a:xfrm>
            <a:off x="434795" y="2143662"/>
            <a:ext cx="6368499" cy="2462213"/>
          </a:xfrm>
          <a:prstGeom prst="rect">
            <a:avLst/>
          </a:prstGeom>
        </p:spPr>
        <p:txBody>
          <a:bodyPr wrap="square">
            <a:spAutoFit/>
          </a:bodyPr>
          <a:lstStyle/>
          <a:p>
            <a:pPr marL="228600" indent="-2286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Identifier les besoins en formation et en accompagnement des professionnels travaillant au sein du SAS :</a:t>
            </a:r>
          </a:p>
          <a:p>
            <a:pPr marL="630238" marR="0" lvl="1"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Qui sont les professionnels à former ? ARM, MRU, MRG, OSNP…</a:t>
            </a:r>
          </a:p>
          <a:p>
            <a:pPr marL="630238" marR="0" lvl="1"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a:solidFill>
                  <a:srgbClr val="383934"/>
                </a:solidFill>
                <a:latin typeface="Segoe UI Light" panose="020B0502040204020203" pitchFamily="34" charset="0"/>
                <a:cs typeface="Segoe UI Light" panose="020B0502040204020203" pitchFamily="34" charset="0"/>
              </a:rPr>
              <a:t>Combien sont-ils ?</a:t>
            </a:r>
          </a:p>
          <a:p>
            <a:pPr marL="630238" marR="0" lvl="1"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Quels sont leurs besoins en termes de formation ?</a:t>
            </a:r>
          </a:p>
          <a:p>
            <a:pPr marL="1087438" lvl="2" indent="-173038" algn="just">
              <a:buFont typeface="Courier New" panose="02070309020205020404" pitchFamily="49" charset="0"/>
              <a:buChar char="o"/>
              <a:defRPr/>
            </a:pPr>
            <a:r>
              <a:rPr lang="fr-FR" sz="1100">
                <a:solidFill>
                  <a:srgbClr val="383934"/>
                </a:solidFill>
                <a:latin typeface="Segoe UI Light" panose="020B0502040204020203" pitchFamily="34" charset="0"/>
                <a:cs typeface="Segoe UI Light" panose="020B0502040204020203" pitchFamily="34" charset="0"/>
              </a:rPr>
              <a:t>Formation aux protocoles ? Aux arbres de décision ?</a:t>
            </a:r>
          </a:p>
          <a:p>
            <a:pPr marL="1087438" lvl="2" indent="-173038" algn="just">
              <a:buFont typeface="Courier New" panose="02070309020205020404" pitchFamily="49" charset="0"/>
              <a:buChar char="o"/>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Formation aux outils ?</a:t>
            </a:r>
          </a:p>
          <a:p>
            <a:pPr marL="1087438" lvl="2" indent="-173038" algn="just">
              <a:buFont typeface="Courier New" panose="02070309020205020404" pitchFamily="49" charset="0"/>
              <a:buChar char="o"/>
              <a:defRPr/>
            </a:pPr>
            <a:r>
              <a:rPr lang="fr-FR" sz="1100">
                <a:solidFill>
                  <a:srgbClr val="383934"/>
                </a:solidFill>
                <a:latin typeface="Segoe UI Light" panose="020B0502040204020203" pitchFamily="34" charset="0"/>
                <a:cs typeface="Segoe UI Light" panose="020B0502040204020203" pitchFamily="34" charset="0"/>
              </a:rPr>
              <a:t>…</a:t>
            </a:r>
          </a:p>
          <a:p>
            <a:pPr marL="630238" lvl="1" indent="-173038" algn="just">
              <a:buFont typeface="Arial" panose="020B0604020202020204" pitchFamily="34" charset="0"/>
              <a:buChar char="•"/>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Quels sont leurs besoins en ter</a:t>
            </a:r>
            <a:r>
              <a:rPr lang="fr-FR" sz="1100">
                <a:solidFill>
                  <a:srgbClr val="383934"/>
                </a:solidFill>
                <a:latin typeface="Segoe UI Light" panose="020B0502040204020203" pitchFamily="34" charset="0"/>
                <a:cs typeface="Segoe UI Light" panose="020B0502040204020203" pitchFamily="34" charset="0"/>
              </a:rPr>
              <a:t>mes d’accompagnement ?</a:t>
            </a:r>
          </a:p>
          <a:p>
            <a:pPr marL="1087438" lvl="2" indent="-173038" algn="just">
              <a:buFont typeface="Courier New" panose="02070309020205020404" pitchFamily="49" charset="0"/>
              <a:buChar char="o"/>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Accompagnement</a:t>
            </a:r>
            <a:r>
              <a:rPr lang="fr-FR" sz="1100">
                <a:solidFill>
                  <a:srgbClr val="383934"/>
                </a:solidFill>
                <a:latin typeface="Segoe UI Light" panose="020B0502040204020203" pitchFamily="34" charset="0"/>
                <a:cs typeface="Segoe UI Light" panose="020B0502040204020203" pitchFamily="34" charset="0"/>
              </a:rPr>
              <a:t> faible / renforcé ?</a:t>
            </a:r>
          </a:p>
          <a:p>
            <a:pPr marL="1087438" lvl="2" indent="-173038" algn="just">
              <a:buFont typeface="Courier New" panose="02070309020205020404" pitchFamily="49" charset="0"/>
              <a:buChar char="o"/>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Accompagnement collectif </a:t>
            </a:r>
            <a:r>
              <a:rPr lang="fr-FR" sz="1100">
                <a:solidFill>
                  <a:srgbClr val="383934"/>
                </a:solidFill>
                <a:latin typeface="Segoe UI Light" panose="020B0502040204020203" pitchFamily="34" charset="0"/>
                <a:cs typeface="Segoe UI Light" panose="020B0502040204020203" pitchFamily="34" charset="0"/>
              </a:rPr>
              <a:t>/ individuel ?</a:t>
            </a:r>
          </a:p>
          <a:p>
            <a:pPr marL="1087438" lvl="2" indent="-173038" algn="just">
              <a:buFont typeface="Courier New" panose="02070309020205020404" pitchFamily="49" charset="0"/>
              <a:buChar char="o"/>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t>
            </a:r>
          </a:p>
          <a:p>
            <a:pPr marL="228600" indent="-228600" algn="just">
              <a:buFont typeface="+mj-lt"/>
              <a:buAutoNum type="arabicPeriod"/>
              <a:defRPr/>
            </a:pP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Identifier les besoins en formation des professionnels collaborant avec le </a:t>
            </a:r>
            <a:r>
              <a:rPr kumimoji="0" lang="fr-FR" sz="1100" b="1" i="0" u="none" strike="noStrike" kern="1200" cap="none" spc="0" normalizeH="0" baseline="0" noProof="0">
                <a:ln>
                  <a:noFill/>
                </a:ln>
                <a:effectLst/>
                <a:uLnTx/>
                <a:uFillTx/>
                <a:latin typeface="Segoe UI Light" panose="020B0502040204020203" pitchFamily="34" charset="0"/>
                <a:cs typeface="Segoe UI Light" panose="020B0502040204020203" pitchFamily="34" charset="0"/>
              </a:rPr>
              <a:t>SAS (SIS, filières</a:t>
            </a:r>
            <a:r>
              <a:rPr kumimoji="0" lang="fr-FR" sz="1100" b="1"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a:t>
            </a:r>
          </a:p>
          <a:p>
            <a:pPr marL="630238" marR="0" lvl="1"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383934"/>
                </a:solidFill>
                <a:effectLst/>
                <a:uLnTx/>
                <a:uFillTx/>
                <a:latin typeface="Segoe UI Light" panose="020B0502040204020203" pitchFamily="34" charset="0"/>
                <a:cs typeface="Segoe UI Light" panose="020B0502040204020203" pitchFamily="34" charset="0"/>
              </a:rPr>
              <a:t>Cf. interrogations ci-dessus. </a:t>
            </a:r>
          </a:p>
        </p:txBody>
      </p:sp>
      <p:sp>
        <p:nvSpPr>
          <p:cNvPr id="8" name="Flèche : pentagone 7">
            <a:extLst>
              <a:ext uri="{FF2B5EF4-FFF2-40B4-BE49-F238E27FC236}">
                <a16:creationId xmlns:a16="http://schemas.microsoft.com/office/drawing/2014/main" id="{55B8EC2B-D6BD-47C5-9F03-59342531B43E}"/>
              </a:ext>
            </a:extLst>
          </p:cNvPr>
          <p:cNvSpPr/>
          <p:nvPr/>
        </p:nvSpPr>
        <p:spPr>
          <a:xfrm>
            <a:off x="558544" y="1862520"/>
            <a:ext cx="6178256" cy="269539"/>
          </a:xfrm>
          <a:prstGeom prst="homePlate">
            <a:avLst>
              <a:gd name="adj" fmla="val 265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Identifier les cibles ayant des besoins de formation et / ou d’accompagnement</a:t>
            </a:r>
          </a:p>
        </p:txBody>
      </p:sp>
      <p:sp>
        <p:nvSpPr>
          <p:cNvPr id="10" name="Flèche : chevron 9">
            <a:extLst>
              <a:ext uri="{FF2B5EF4-FFF2-40B4-BE49-F238E27FC236}">
                <a16:creationId xmlns:a16="http://schemas.microsoft.com/office/drawing/2014/main" id="{EE3AB201-E7E0-4218-B37D-AFC771409A35}"/>
              </a:ext>
            </a:extLst>
          </p:cNvPr>
          <p:cNvSpPr/>
          <p:nvPr/>
        </p:nvSpPr>
        <p:spPr>
          <a:xfrm>
            <a:off x="558545" y="4602832"/>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fr-FR" sz="1400" b="1">
                <a:solidFill>
                  <a:srgbClr val="007CA8"/>
                </a:solidFill>
                <a:latin typeface="Segoe UI Light" panose="020B0502040204020203" pitchFamily="34" charset="0"/>
                <a:cs typeface="Segoe UI Light" panose="020B0502040204020203" pitchFamily="34" charset="0"/>
              </a:rPr>
              <a:t>Construire un plan de formation et d’accompagnement adapté et cadencé</a:t>
            </a:r>
          </a:p>
        </p:txBody>
      </p:sp>
      <p:sp>
        <p:nvSpPr>
          <p:cNvPr id="11" name="Flèche : chevron 10">
            <a:extLst>
              <a:ext uri="{FF2B5EF4-FFF2-40B4-BE49-F238E27FC236}">
                <a16:creationId xmlns:a16="http://schemas.microsoft.com/office/drawing/2014/main" id="{33D3FB2D-327C-4CF3-9EDF-1149E9A1CFD0}"/>
              </a:ext>
            </a:extLst>
          </p:cNvPr>
          <p:cNvSpPr/>
          <p:nvPr/>
        </p:nvSpPr>
        <p:spPr>
          <a:xfrm>
            <a:off x="605133" y="7990714"/>
            <a:ext cx="6033174" cy="270000"/>
          </a:xfrm>
          <a:prstGeom prst="chevron">
            <a:avLst>
              <a:gd name="adj" fmla="val 132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7CA8"/>
                </a:solidFill>
                <a:latin typeface="Segoe UI Light" panose="020B0502040204020203" pitchFamily="34" charset="0"/>
                <a:cs typeface="Segoe UI Light" panose="020B0502040204020203" pitchFamily="34" charset="0"/>
              </a:rPr>
              <a:t>Déployer le plan de formation et d’accompagnement et évaluer son impact</a:t>
            </a:r>
          </a:p>
        </p:txBody>
      </p:sp>
      <p:sp>
        <p:nvSpPr>
          <p:cNvPr id="12" name="Rectangle 11">
            <a:extLst>
              <a:ext uri="{FF2B5EF4-FFF2-40B4-BE49-F238E27FC236}">
                <a16:creationId xmlns:a16="http://schemas.microsoft.com/office/drawing/2014/main" id="{0A9B9104-C60A-4BAE-9A96-3C80D55C1653}"/>
              </a:ext>
            </a:extLst>
          </p:cNvPr>
          <p:cNvSpPr/>
          <p:nvPr/>
        </p:nvSpPr>
        <p:spPr>
          <a:xfrm>
            <a:off x="368300" y="4838997"/>
            <a:ext cx="6434994" cy="2970044"/>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Identifier les dispositifs les plus adaptés en fonction des besoins et des populations</a:t>
            </a:r>
          </a:p>
          <a:p>
            <a:pPr marL="723900" lvl="1" indent="-2667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Les formations doivent-elles avoir lieu en présentiel ?</a:t>
            </a:r>
          </a:p>
          <a:p>
            <a:pPr marL="723900" lvl="1" indent="-2667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Des formations en ligne sont-elles plus adaptées au regard de la disponibilité des professionnels ?</a:t>
            </a:r>
          </a:p>
          <a:p>
            <a:pPr marL="723900" lvl="1" indent="-2667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Quels dispositifs d’écoute et de remontée des besoins mettre en place ?</a:t>
            </a:r>
          </a:p>
          <a:p>
            <a:pPr marL="723900" lvl="1" indent="-2667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Quels dispositifs mettre en place pour accompagner les prises de poste nouveau (ARM, OSNP…) ?</a:t>
            </a:r>
          </a:p>
          <a:p>
            <a:pPr marL="800100" lvl="1" indent="-342900" algn="just">
              <a:buFont typeface="Arial" panose="020B0604020202020204" pitchFamily="34" charset="0"/>
              <a:buChar char="•"/>
            </a:pPr>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Définir la temporalité de déploiement des dispositifs et ainsi le plan de conception de ces derniers</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Pour chacun des besoins identifiés, définir la temporalité de mise en œuvre des dispositifs choisis en fonction de :</a:t>
            </a:r>
          </a:p>
          <a:p>
            <a:pPr marL="1257300" lvl="2" indent="-3429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Nombre de personnes à former / accompagner ;</a:t>
            </a:r>
          </a:p>
          <a:p>
            <a:pPr marL="1257300" lvl="2" indent="-3429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Niveau de criticité de la formation / de l’accompagnement ;</a:t>
            </a:r>
          </a:p>
          <a:p>
            <a:pPr marL="1257300" lvl="2" indent="-342900" algn="just">
              <a:buFont typeface="Courier New" panose="02070309020205020404" pitchFamily="49" charset="0"/>
              <a:buChar char="o"/>
            </a:pPr>
            <a:r>
              <a:rPr lang="fr-FR" sz="1100">
                <a:solidFill>
                  <a:schemeClr val="tx2"/>
                </a:solidFill>
                <a:latin typeface="Segoe UI Light" panose="020B0502040204020203" pitchFamily="34" charset="0"/>
                <a:cs typeface="Segoe UI Light" panose="020B0502040204020203" pitchFamily="34" charset="0"/>
              </a:rPr>
              <a:t>Temporalité de mise en œuvre des protocoles, outils auxquels former les professionnels ;</a:t>
            </a:r>
          </a:p>
          <a:p>
            <a:pPr marL="800100" lvl="1" indent="-342900" algn="just">
              <a:buFont typeface="Arial" panose="020B0604020202020204" pitchFamily="34" charset="0"/>
              <a:buChar char="•"/>
            </a:pPr>
            <a:r>
              <a:rPr lang="fr-FR" sz="1100">
                <a:solidFill>
                  <a:schemeClr val="tx2"/>
                </a:solidFill>
                <a:latin typeface="Segoe UI Light" panose="020B0502040204020203" pitchFamily="34" charset="0"/>
                <a:cs typeface="Segoe UI Light" panose="020B0502040204020203" pitchFamily="34" charset="0"/>
              </a:rPr>
              <a:t>Définir l’ingénierie de formation : formations réalisées par les ressources internes, confiées à des prestataires</a:t>
            </a:r>
          </a:p>
        </p:txBody>
      </p:sp>
      <p:sp>
        <p:nvSpPr>
          <p:cNvPr id="15" name="Rectangle 14">
            <a:extLst>
              <a:ext uri="{FF2B5EF4-FFF2-40B4-BE49-F238E27FC236}">
                <a16:creationId xmlns:a16="http://schemas.microsoft.com/office/drawing/2014/main" id="{C9D804A7-C23F-45AF-ACB3-90B4A46E8B00}"/>
              </a:ext>
            </a:extLst>
          </p:cNvPr>
          <p:cNvSpPr/>
          <p:nvPr/>
        </p:nvSpPr>
        <p:spPr>
          <a:xfrm>
            <a:off x="434795" y="8252651"/>
            <a:ext cx="6156925" cy="769441"/>
          </a:xfrm>
          <a:prstGeom prst="rect">
            <a:avLst/>
          </a:prstGeom>
        </p:spPr>
        <p:txBody>
          <a:bodyPr wrap="square">
            <a:spAutoFit/>
          </a:bodyPr>
          <a:lstStyle/>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Déployer les dispositifs de formation et d’accompagnement selon le calendrier défini</a:t>
            </a:r>
          </a:p>
          <a:p>
            <a:pPr lvl="1" algn="just"/>
            <a:endParaRPr lang="fr-FR" sz="1100">
              <a:solidFill>
                <a:schemeClr val="tx2"/>
              </a:solidFill>
              <a:latin typeface="Segoe UI Light" panose="020B0502040204020203" pitchFamily="34" charset="0"/>
              <a:cs typeface="Segoe UI Light" panose="020B0502040204020203" pitchFamily="34" charset="0"/>
            </a:endParaRPr>
          </a:p>
          <a:p>
            <a:pPr marL="342900" indent="-342900" algn="just">
              <a:buFont typeface="+mj-lt"/>
              <a:buAutoNum type="arabicPeriod"/>
            </a:pPr>
            <a:r>
              <a:rPr lang="fr-FR" sz="1100" b="1">
                <a:solidFill>
                  <a:schemeClr val="tx2"/>
                </a:solidFill>
                <a:latin typeface="Segoe UI Light" panose="020B0502040204020203" pitchFamily="34" charset="0"/>
                <a:cs typeface="Segoe UI Light" panose="020B0502040204020203" pitchFamily="34" charset="0"/>
              </a:rPr>
              <a:t>Suivre le taux de suivi des formations et collecter les retours des professionnels sur les formations et l’accompagnement afin de les adapter si nécessaire</a:t>
            </a:r>
          </a:p>
        </p:txBody>
      </p:sp>
      <p:sp>
        <p:nvSpPr>
          <p:cNvPr id="17" name="Ellipse 16">
            <a:extLst>
              <a:ext uri="{FF2B5EF4-FFF2-40B4-BE49-F238E27FC236}">
                <a16:creationId xmlns:a16="http://schemas.microsoft.com/office/drawing/2014/main" id="{61368F04-3666-4DFE-A5A4-1BD8212F8EF7}"/>
              </a:ext>
            </a:extLst>
          </p:cNvPr>
          <p:cNvSpPr/>
          <p:nvPr/>
        </p:nvSpPr>
        <p:spPr>
          <a:xfrm>
            <a:off x="299728" y="1835289"/>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1</a:t>
            </a:r>
          </a:p>
        </p:txBody>
      </p:sp>
      <p:sp>
        <p:nvSpPr>
          <p:cNvPr id="27" name="Ellipse 26">
            <a:extLst>
              <a:ext uri="{FF2B5EF4-FFF2-40B4-BE49-F238E27FC236}">
                <a16:creationId xmlns:a16="http://schemas.microsoft.com/office/drawing/2014/main" id="{D373CC11-4BA2-4EB7-B146-79BE8744282F}"/>
              </a:ext>
            </a:extLst>
          </p:cNvPr>
          <p:cNvSpPr/>
          <p:nvPr/>
        </p:nvSpPr>
        <p:spPr>
          <a:xfrm>
            <a:off x="299728" y="4575832"/>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2</a:t>
            </a:r>
          </a:p>
        </p:txBody>
      </p:sp>
      <p:sp>
        <p:nvSpPr>
          <p:cNvPr id="29" name="Ellipse 28">
            <a:extLst>
              <a:ext uri="{FF2B5EF4-FFF2-40B4-BE49-F238E27FC236}">
                <a16:creationId xmlns:a16="http://schemas.microsoft.com/office/drawing/2014/main" id="{9B290F7A-ACD7-46AD-9712-87D1236E0E6D}"/>
              </a:ext>
            </a:extLst>
          </p:cNvPr>
          <p:cNvSpPr/>
          <p:nvPr/>
        </p:nvSpPr>
        <p:spPr>
          <a:xfrm>
            <a:off x="299728" y="7963714"/>
            <a:ext cx="324000" cy="32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latin typeface="Segoe UI Light" panose="020B0502040204020203" pitchFamily="34" charset="0"/>
                <a:cs typeface="Segoe UI Light" panose="020B0502040204020203" pitchFamily="34" charset="0"/>
              </a:rPr>
              <a:t>3</a:t>
            </a:r>
          </a:p>
        </p:txBody>
      </p:sp>
      <p:sp>
        <p:nvSpPr>
          <p:cNvPr id="22" name="Rectangle : avec coins arrondis en diagonale 21">
            <a:extLst>
              <a:ext uri="{FF2B5EF4-FFF2-40B4-BE49-F238E27FC236}">
                <a16:creationId xmlns:a16="http://schemas.microsoft.com/office/drawing/2014/main" id="{3C9D233A-9140-4677-9245-AB621238CA34}"/>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Tree>
    <p:extLst>
      <p:ext uri="{BB962C8B-B14F-4D97-AF65-F5344CB8AC3E}">
        <p14:creationId xmlns:p14="http://schemas.microsoft.com/office/powerpoint/2010/main" val="86640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9BB37C2D-ABAB-41DD-9CFB-6293DB781D96}"/>
              </a:ext>
            </a:extLst>
          </p:cNvPr>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12292"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9BB37C2D-ABAB-41DD-9CFB-6293DB781D96}"/>
                          </a:ext>
                        </a:extLst>
                      </p:cNvPr>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D6E8FC1-DD1C-4697-BE77-656265AEE9F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2400" b="1">
              <a:solidFill>
                <a:schemeClr val="tx1"/>
              </a:solidFill>
              <a:latin typeface="Segoe Condensed" panose="020B0606040200020203" pitchFamily="34" charset="0"/>
              <a:cs typeface="Calibri" panose="020F0502020204030204" pitchFamily="34" charset="0"/>
              <a:sym typeface="Segoe Condensed" panose="020B0606040200020203" pitchFamily="34" charset="0"/>
            </a:endParaRPr>
          </a:p>
        </p:txBody>
      </p:sp>
      <p:sp>
        <p:nvSpPr>
          <p:cNvPr id="27" name="Rectangle 26">
            <a:extLst>
              <a:ext uri="{FF2B5EF4-FFF2-40B4-BE49-F238E27FC236}">
                <a16:creationId xmlns:a16="http://schemas.microsoft.com/office/drawing/2014/main" id="{537DA36E-BD76-48EB-B3E1-4E57CEB8207E}"/>
              </a:ext>
            </a:extLst>
          </p:cNvPr>
          <p:cNvSpPr/>
          <p:nvPr/>
        </p:nvSpPr>
        <p:spPr>
          <a:xfrm>
            <a:off x="0" y="0"/>
            <a:ext cx="6858000" cy="990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endParaRPr lang="fr-FR" sz="1447"/>
          </a:p>
        </p:txBody>
      </p:sp>
      <p:sp>
        <p:nvSpPr>
          <p:cNvPr id="3" name="Rectangle 2">
            <a:extLst>
              <a:ext uri="{FF2B5EF4-FFF2-40B4-BE49-F238E27FC236}">
                <a16:creationId xmlns:a16="http://schemas.microsoft.com/office/drawing/2014/main" id="{98B91FC3-4316-4E4F-ABCB-920EF19F1867}"/>
              </a:ext>
            </a:extLst>
          </p:cNvPr>
          <p:cNvSpPr/>
          <p:nvPr/>
        </p:nvSpPr>
        <p:spPr>
          <a:xfrm>
            <a:off x="1181100" y="4421661"/>
            <a:ext cx="4495800" cy="1573200"/>
          </a:xfrm>
          <a:prstGeom prst="rect">
            <a:avLst/>
          </a:prstGeom>
          <a:solidFill>
            <a:srgbClr val="174BA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algn="ctr"/>
            <a:r>
              <a:rPr lang="fr-FR" sz="4400" b="1">
                <a:solidFill>
                  <a:schemeClr val="bg1"/>
                </a:solidFill>
                <a:latin typeface="Segoe UI Light" panose="020B0502040204020203" pitchFamily="34" charset="0"/>
                <a:cs typeface="Segoe UI Light" panose="020B0502040204020203" pitchFamily="34" charset="0"/>
              </a:rPr>
              <a:t>Présentation du SAS</a:t>
            </a:r>
          </a:p>
        </p:txBody>
      </p:sp>
      <p:sp>
        <p:nvSpPr>
          <p:cNvPr id="4" name="Rectangle 3">
            <a:extLst>
              <a:ext uri="{FF2B5EF4-FFF2-40B4-BE49-F238E27FC236}">
                <a16:creationId xmlns:a16="http://schemas.microsoft.com/office/drawing/2014/main" id="{973EC150-672E-4349-AF52-CC0CCE40BD41}"/>
              </a:ext>
            </a:extLst>
          </p:cNvPr>
          <p:cNvSpPr/>
          <p:nvPr/>
        </p:nvSpPr>
        <p:spPr>
          <a:xfrm>
            <a:off x="2891790" y="1142240"/>
            <a:ext cx="1074420" cy="3139321"/>
          </a:xfrm>
          <a:prstGeom prst="rect">
            <a:avLst/>
          </a:prstGeom>
        </p:spPr>
        <p:txBody>
          <a:bodyPr wrap="square">
            <a:spAutoFit/>
          </a:bodyPr>
          <a:lstStyle/>
          <a:p>
            <a:pPr marR="49753" algn="ctr"/>
            <a:r>
              <a:rPr lang="fr-FR" sz="6600" b="1">
                <a:solidFill>
                  <a:schemeClr val="bg1"/>
                </a:solidFill>
                <a:latin typeface="Segoe UI Light" panose="020B0502040204020203" pitchFamily="34" charset="0"/>
                <a:cs typeface="Segoe UI Light" panose="020B0502040204020203" pitchFamily="34" charset="0"/>
              </a:rPr>
              <a:t>-</a:t>
            </a:r>
          </a:p>
          <a:p>
            <a:pPr marR="49753" algn="ctr"/>
            <a:r>
              <a:rPr lang="fr-FR" sz="6600" b="1">
                <a:solidFill>
                  <a:schemeClr val="bg1"/>
                </a:solidFill>
                <a:latin typeface="Segoe UI Light" panose="020B0502040204020203" pitchFamily="34" charset="0"/>
                <a:cs typeface="Segoe UI Light" panose="020B0502040204020203" pitchFamily="34" charset="0"/>
              </a:rPr>
              <a:t>2</a:t>
            </a:r>
          </a:p>
          <a:p>
            <a:pPr marR="49753" algn="ctr"/>
            <a:r>
              <a:rPr lang="fr-FR" sz="6600" b="1">
                <a:solidFill>
                  <a:schemeClr val="bg1"/>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2140739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5">
            <a:extLst>
              <a:ext uri="{FF2B5EF4-FFF2-40B4-BE49-F238E27FC236}">
                <a16:creationId xmlns:a16="http://schemas.microsoft.com/office/drawing/2014/main" id="{B31525A7-678F-45C7-8D13-DF0DB9E3F2EA}"/>
              </a:ext>
            </a:extLst>
          </p:cNvPr>
          <p:cNvSpPr>
            <a:spLocks noEditPoints="1"/>
          </p:cNvSpPr>
          <p:nvPr/>
        </p:nvSpPr>
        <p:spPr bwMode="auto">
          <a:xfrm>
            <a:off x="226560" y="1300870"/>
            <a:ext cx="304214" cy="318702"/>
          </a:xfrm>
          <a:custGeom>
            <a:avLst/>
            <a:gdLst>
              <a:gd name="T0" fmla="*/ 96 w 336"/>
              <a:gd name="T1" fmla="*/ 280 h 352"/>
              <a:gd name="T2" fmla="*/ 56 w 336"/>
              <a:gd name="T3" fmla="*/ 264 h 352"/>
              <a:gd name="T4" fmla="*/ 96 w 336"/>
              <a:gd name="T5" fmla="*/ 206 h 352"/>
              <a:gd name="T6" fmla="*/ 56 w 336"/>
              <a:gd name="T7" fmla="*/ 200 h 352"/>
              <a:gd name="T8" fmla="*/ 96 w 336"/>
              <a:gd name="T9" fmla="*/ 216 h 352"/>
              <a:gd name="T10" fmla="*/ 166 w 336"/>
              <a:gd name="T11" fmla="*/ 136 h 352"/>
              <a:gd name="T12" fmla="*/ 56 w 336"/>
              <a:gd name="T13" fmla="*/ 152 h 352"/>
              <a:gd name="T14" fmla="*/ 166 w 336"/>
              <a:gd name="T15" fmla="*/ 136 h 352"/>
              <a:gd name="T16" fmla="*/ 56 w 336"/>
              <a:gd name="T17" fmla="*/ 232 h 352"/>
              <a:gd name="T18" fmla="*/ 96 w 336"/>
              <a:gd name="T19" fmla="*/ 248 h 352"/>
              <a:gd name="T20" fmla="*/ 272 w 336"/>
              <a:gd name="T21" fmla="*/ 264 h 352"/>
              <a:gd name="T22" fmla="*/ 200 w 336"/>
              <a:gd name="T23" fmla="*/ 336 h 352"/>
              <a:gd name="T24" fmla="*/ 16 w 336"/>
              <a:gd name="T25" fmla="*/ 16 h 352"/>
              <a:gd name="T26" fmla="*/ 272 w 336"/>
              <a:gd name="T27" fmla="*/ 30 h 352"/>
              <a:gd name="T28" fmla="*/ 280 w 336"/>
              <a:gd name="T29" fmla="*/ 24 h 352"/>
              <a:gd name="T30" fmla="*/ 288 w 336"/>
              <a:gd name="T31" fmla="*/ 0 h 352"/>
              <a:gd name="T32" fmla="*/ 0 w 336"/>
              <a:gd name="T33" fmla="*/ 352 h 352"/>
              <a:gd name="T34" fmla="*/ 288 w 336"/>
              <a:gd name="T35" fmla="*/ 272 h 352"/>
              <a:gd name="T36" fmla="*/ 272 w 336"/>
              <a:gd name="T37" fmla="*/ 178 h 352"/>
              <a:gd name="T38" fmla="*/ 198 w 336"/>
              <a:gd name="T39" fmla="*/ 104 h 352"/>
              <a:gd name="T40" fmla="*/ 56 w 336"/>
              <a:gd name="T41" fmla="*/ 120 h 352"/>
              <a:gd name="T42" fmla="*/ 198 w 336"/>
              <a:gd name="T43" fmla="*/ 104 h 352"/>
              <a:gd name="T44" fmla="*/ 56 w 336"/>
              <a:gd name="T45" fmla="*/ 184 h 352"/>
              <a:gd name="T46" fmla="*/ 134 w 336"/>
              <a:gd name="T47" fmla="*/ 168 h 352"/>
              <a:gd name="T48" fmla="*/ 230 w 336"/>
              <a:gd name="T49" fmla="*/ 72 h 352"/>
              <a:gd name="T50" fmla="*/ 88 w 336"/>
              <a:gd name="T51" fmla="*/ 88 h 352"/>
              <a:gd name="T52" fmla="*/ 230 w 336"/>
              <a:gd name="T53" fmla="*/ 72 h 352"/>
              <a:gd name="T54" fmla="*/ 158 w 336"/>
              <a:gd name="T55" fmla="*/ 264 h 352"/>
              <a:gd name="T56" fmla="*/ 114 w 336"/>
              <a:gd name="T57" fmla="*/ 216 h 352"/>
              <a:gd name="T58" fmla="*/ 112 w 336"/>
              <a:gd name="T59" fmla="*/ 264 h 352"/>
              <a:gd name="T60" fmla="*/ 174 w 336"/>
              <a:gd name="T61" fmla="*/ 248 h 352"/>
              <a:gd name="T62" fmla="*/ 258 w 336"/>
              <a:gd name="T63" fmla="*/ 72 h 352"/>
              <a:gd name="T64" fmla="*/ 332 w 336"/>
              <a:gd name="T65" fmla="*/ 68 h 352"/>
              <a:gd name="T66" fmla="*/ 308 w 336"/>
              <a:gd name="T67" fmla="*/ 44 h 352"/>
              <a:gd name="T68" fmla="*/ 296 w 336"/>
              <a:gd name="T69" fmla="*/ 40 h 352"/>
              <a:gd name="T70" fmla="*/ 286 w 336"/>
              <a:gd name="T71" fmla="*/ 44 h 352"/>
              <a:gd name="T72" fmla="*/ 318 w 336"/>
              <a:gd name="T73" fmla="*/ 104 h 352"/>
              <a:gd name="T74" fmla="*/ 332 w 336"/>
              <a:gd name="T75" fmla="*/ 90 h 352"/>
              <a:gd name="T76" fmla="*/ 336 w 336"/>
              <a:gd name="T77" fmla="*/ 80 h 352"/>
              <a:gd name="T78" fmla="*/ 332 w 336"/>
              <a:gd name="T79" fmla="*/ 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352">
                <a:moveTo>
                  <a:pt x="56" y="280"/>
                </a:moveTo>
                <a:lnTo>
                  <a:pt x="96" y="280"/>
                </a:lnTo>
                <a:lnTo>
                  <a:pt x="96" y="264"/>
                </a:lnTo>
                <a:lnTo>
                  <a:pt x="56" y="264"/>
                </a:lnTo>
                <a:lnTo>
                  <a:pt x="56" y="280"/>
                </a:lnTo>
                <a:close/>
                <a:moveTo>
                  <a:pt x="96" y="206"/>
                </a:moveTo>
                <a:lnTo>
                  <a:pt x="102" y="200"/>
                </a:lnTo>
                <a:lnTo>
                  <a:pt x="56" y="200"/>
                </a:lnTo>
                <a:lnTo>
                  <a:pt x="56" y="216"/>
                </a:lnTo>
                <a:lnTo>
                  <a:pt x="96" y="216"/>
                </a:lnTo>
                <a:lnTo>
                  <a:pt x="96" y="206"/>
                </a:lnTo>
                <a:close/>
                <a:moveTo>
                  <a:pt x="166" y="136"/>
                </a:moveTo>
                <a:lnTo>
                  <a:pt x="56" y="136"/>
                </a:lnTo>
                <a:lnTo>
                  <a:pt x="56" y="152"/>
                </a:lnTo>
                <a:lnTo>
                  <a:pt x="150" y="152"/>
                </a:lnTo>
                <a:lnTo>
                  <a:pt x="166" y="136"/>
                </a:lnTo>
                <a:close/>
                <a:moveTo>
                  <a:pt x="96" y="232"/>
                </a:moveTo>
                <a:lnTo>
                  <a:pt x="56" y="232"/>
                </a:lnTo>
                <a:lnTo>
                  <a:pt x="56" y="248"/>
                </a:lnTo>
                <a:lnTo>
                  <a:pt x="96" y="248"/>
                </a:lnTo>
                <a:lnTo>
                  <a:pt x="96" y="232"/>
                </a:lnTo>
                <a:close/>
                <a:moveTo>
                  <a:pt x="272" y="264"/>
                </a:moveTo>
                <a:lnTo>
                  <a:pt x="200" y="264"/>
                </a:lnTo>
                <a:lnTo>
                  <a:pt x="200" y="336"/>
                </a:lnTo>
                <a:lnTo>
                  <a:pt x="16" y="336"/>
                </a:lnTo>
                <a:lnTo>
                  <a:pt x="16" y="16"/>
                </a:lnTo>
                <a:lnTo>
                  <a:pt x="272" y="16"/>
                </a:lnTo>
                <a:lnTo>
                  <a:pt x="272" y="30"/>
                </a:lnTo>
                <a:lnTo>
                  <a:pt x="272" y="30"/>
                </a:lnTo>
                <a:lnTo>
                  <a:pt x="280" y="24"/>
                </a:lnTo>
                <a:lnTo>
                  <a:pt x="288" y="22"/>
                </a:lnTo>
                <a:lnTo>
                  <a:pt x="288" y="0"/>
                </a:lnTo>
                <a:lnTo>
                  <a:pt x="0" y="0"/>
                </a:lnTo>
                <a:lnTo>
                  <a:pt x="0" y="352"/>
                </a:lnTo>
                <a:lnTo>
                  <a:pt x="208" y="352"/>
                </a:lnTo>
                <a:lnTo>
                  <a:pt x="288" y="272"/>
                </a:lnTo>
                <a:lnTo>
                  <a:pt x="288" y="162"/>
                </a:lnTo>
                <a:lnTo>
                  <a:pt x="272" y="178"/>
                </a:lnTo>
                <a:lnTo>
                  <a:pt x="272" y="264"/>
                </a:lnTo>
                <a:close/>
                <a:moveTo>
                  <a:pt x="198" y="104"/>
                </a:moveTo>
                <a:lnTo>
                  <a:pt x="56" y="104"/>
                </a:lnTo>
                <a:lnTo>
                  <a:pt x="56" y="120"/>
                </a:lnTo>
                <a:lnTo>
                  <a:pt x="182" y="120"/>
                </a:lnTo>
                <a:lnTo>
                  <a:pt x="198" y="104"/>
                </a:lnTo>
                <a:close/>
                <a:moveTo>
                  <a:pt x="56" y="168"/>
                </a:moveTo>
                <a:lnTo>
                  <a:pt x="56" y="184"/>
                </a:lnTo>
                <a:lnTo>
                  <a:pt x="118" y="184"/>
                </a:lnTo>
                <a:lnTo>
                  <a:pt x="134" y="168"/>
                </a:lnTo>
                <a:lnTo>
                  <a:pt x="56" y="168"/>
                </a:lnTo>
                <a:close/>
                <a:moveTo>
                  <a:pt x="230" y="72"/>
                </a:moveTo>
                <a:lnTo>
                  <a:pt x="88" y="72"/>
                </a:lnTo>
                <a:lnTo>
                  <a:pt x="88" y="88"/>
                </a:lnTo>
                <a:lnTo>
                  <a:pt x="214" y="88"/>
                </a:lnTo>
                <a:lnTo>
                  <a:pt x="230" y="72"/>
                </a:lnTo>
                <a:close/>
                <a:moveTo>
                  <a:pt x="112" y="264"/>
                </a:moveTo>
                <a:lnTo>
                  <a:pt x="158" y="264"/>
                </a:lnTo>
                <a:lnTo>
                  <a:pt x="160" y="262"/>
                </a:lnTo>
                <a:lnTo>
                  <a:pt x="114" y="216"/>
                </a:lnTo>
                <a:lnTo>
                  <a:pt x="112" y="218"/>
                </a:lnTo>
                <a:lnTo>
                  <a:pt x="112" y="264"/>
                </a:lnTo>
                <a:close/>
                <a:moveTo>
                  <a:pt x="128" y="202"/>
                </a:moveTo>
                <a:lnTo>
                  <a:pt x="174" y="248"/>
                </a:lnTo>
                <a:lnTo>
                  <a:pt x="304" y="118"/>
                </a:lnTo>
                <a:lnTo>
                  <a:pt x="258" y="72"/>
                </a:lnTo>
                <a:lnTo>
                  <a:pt x="128" y="202"/>
                </a:lnTo>
                <a:close/>
                <a:moveTo>
                  <a:pt x="332" y="68"/>
                </a:moveTo>
                <a:lnTo>
                  <a:pt x="308" y="44"/>
                </a:lnTo>
                <a:lnTo>
                  <a:pt x="308" y="44"/>
                </a:lnTo>
                <a:lnTo>
                  <a:pt x="302" y="42"/>
                </a:lnTo>
                <a:lnTo>
                  <a:pt x="296" y="40"/>
                </a:lnTo>
                <a:lnTo>
                  <a:pt x="290" y="42"/>
                </a:lnTo>
                <a:lnTo>
                  <a:pt x="286" y="44"/>
                </a:lnTo>
                <a:lnTo>
                  <a:pt x="272" y="58"/>
                </a:lnTo>
                <a:lnTo>
                  <a:pt x="318" y="104"/>
                </a:lnTo>
                <a:lnTo>
                  <a:pt x="332" y="90"/>
                </a:lnTo>
                <a:lnTo>
                  <a:pt x="332" y="90"/>
                </a:lnTo>
                <a:lnTo>
                  <a:pt x="334" y="86"/>
                </a:lnTo>
                <a:lnTo>
                  <a:pt x="336" y="80"/>
                </a:lnTo>
                <a:lnTo>
                  <a:pt x="334" y="74"/>
                </a:lnTo>
                <a:lnTo>
                  <a:pt x="332" y="68"/>
                </a:lnTo>
                <a:lnTo>
                  <a:pt x="332" y="68"/>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Connecteur droit 4">
            <a:extLst>
              <a:ext uri="{FF2B5EF4-FFF2-40B4-BE49-F238E27FC236}">
                <a16:creationId xmlns:a16="http://schemas.microsoft.com/office/drawing/2014/main" id="{9CA40DF5-B035-423A-9130-4A2ABF37C4ED}"/>
              </a:ext>
            </a:extLst>
          </p:cNvPr>
          <p:cNvCxnSpPr>
            <a:cxnSpLocks/>
          </p:cNvCxnSpPr>
          <p:nvPr/>
        </p:nvCxnSpPr>
        <p:spPr>
          <a:xfrm>
            <a:off x="651720" y="1865517"/>
            <a:ext cx="5940000" cy="0"/>
          </a:xfrm>
          <a:prstGeom prst="line">
            <a:avLst/>
          </a:prstGeom>
          <a:ln w="28575">
            <a:solidFill>
              <a:srgbClr val="5B9BD5"/>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698DDB0-57DC-44D1-ACA2-C5A3898A2DBD}"/>
              </a:ext>
            </a:extLst>
          </p:cNvPr>
          <p:cNvSpPr txBox="1">
            <a:spLocks/>
          </p:cNvSpPr>
          <p:nvPr/>
        </p:nvSpPr>
        <p:spPr>
          <a:xfrm>
            <a:off x="558544" y="1323191"/>
            <a:ext cx="6181136" cy="397147"/>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a:lnSpc>
                <a:spcPct val="100000"/>
              </a:lnSpc>
              <a:spcBef>
                <a:spcPts val="0"/>
              </a:spcBef>
            </a:pPr>
            <a:r>
              <a:rPr lang="fr-FR" sz="1400">
                <a:solidFill>
                  <a:srgbClr val="5B9BD5"/>
                </a:solidFill>
                <a:latin typeface="Segoe UI Light" panose="020B0502040204020203" pitchFamily="34" charset="0"/>
                <a:cs typeface="Segoe UI Light" panose="020B0502040204020203" pitchFamily="34" charset="0"/>
              </a:rPr>
              <a:t>OUTILS</a:t>
            </a:r>
          </a:p>
          <a:p>
            <a:pPr>
              <a:lnSpc>
                <a:spcPct val="100000"/>
              </a:lnSpc>
              <a:spcBef>
                <a:spcPts val="0"/>
              </a:spcBef>
            </a:pPr>
            <a:r>
              <a:rPr lang="fr-FR" sz="1400">
                <a:solidFill>
                  <a:srgbClr val="5B9BD5"/>
                </a:solidFill>
                <a:latin typeface="Segoe UI Light" panose="020B0502040204020203" pitchFamily="34" charset="0"/>
                <a:cs typeface="Segoe UI Light" panose="020B0502040204020203" pitchFamily="34" charset="0"/>
              </a:rPr>
              <a:t>Identifier précisément les cibles et leurs besoins pour mieux adapter les contenus et les dispositifs</a:t>
            </a:r>
          </a:p>
        </p:txBody>
      </p:sp>
      <p:sp>
        <p:nvSpPr>
          <p:cNvPr id="6" name="Rectangle 5">
            <a:extLst>
              <a:ext uri="{FF2B5EF4-FFF2-40B4-BE49-F238E27FC236}">
                <a16:creationId xmlns:a16="http://schemas.microsoft.com/office/drawing/2014/main" id="{B80CCEA5-B95B-4CB1-9D6E-BC77154497A7}"/>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4. Fiches actions</a:t>
            </a:r>
            <a:endParaRPr lang="fr-FR" b="1">
              <a:solidFill>
                <a:schemeClr val="accent4">
                  <a:lumMod val="60000"/>
                  <a:lumOff val="40000"/>
                </a:schemeClr>
              </a:solidFill>
              <a:latin typeface="Segoe UI Light" panose="020B0502040204020203" pitchFamily="34" charset="0"/>
              <a:cs typeface="Segoe UI Light" panose="020B0502040204020203" pitchFamily="34" charset="0"/>
            </a:endParaRPr>
          </a:p>
        </p:txBody>
      </p:sp>
      <p:sp>
        <p:nvSpPr>
          <p:cNvPr id="3" name="Rectangle 2">
            <a:extLst>
              <a:ext uri="{FF2B5EF4-FFF2-40B4-BE49-F238E27FC236}">
                <a16:creationId xmlns:a16="http://schemas.microsoft.com/office/drawing/2014/main" id="{F41ABEDE-48CB-4441-9E85-729187A3C6AF}"/>
              </a:ext>
            </a:extLst>
          </p:cNvPr>
          <p:cNvSpPr/>
          <p:nvPr/>
        </p:nvSpPr>
        <p:spPr>
          <a:xfrm>
            <a:off x="118320" y="548639"/>
            <a:ext cx="6621360" cy="665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252000" rIns="82721" bIns="41360" numCol="1" spcCol="0" rtlCol="0" fromWordArt="0" anchor="ctr" anchorCtr="0" forceAA="0" compatLnSpc="1">
            <a:prstTxWarp prst="textNoShape">
              <a:avLst/>
            </a:prstTxWarp>
            <a:noAutofit/>
          </a:bodyPr>
          <a:lstStyle/>
          <a:p>
            <a:r>
              <a:rPr lang="fr-FR" sz="1600" b="1">
                <a:solidFill>
                  <a:srgbClr val="174BA3"/>
                </a:solidFill>
                <a:latin typeface="Segoe UI Light" panose="020B0502040204020203" pitchFamily="34" charset="0"/>
                <a:cs typeface="Segoe UI Light" panose="020B0502040204020203" pitchFamily="34" charset="0"/>
              </a:rPr>
              <a:t>Fiche # 13 : </a:t>
            </a:r>
            <a:r>
              <a:rPr lang="fr-FR" sz="1600" b="1">
                <a:solidFill>
                  <a:schemeClr val="tx1"/>
                </a:solidFill>
                <a:latin typeface="Segoe UI Light" panose="020B0502040204020203" pitchFamily="34" charset="0"/>
                <a:cs typeface="Segoe UI Light" panose="020B0502040204020203" pitchFamily="34" charset="0"/>
              </a:rPr>
              <a:t>Définir et déployer un plan de conduite du changement adapté</a:t>
            </a:r>
          </a:p>
        </p:txBody>
      </p:sp>
      <p:sp>
        <p:nvSpPr>
          <p:cNvPr id="9" name="Rectangle 8">
            <a:extLst>
              <a:ext uri="{FF2B5EF4-FFF2-40B4-BE49-F238E27FC236}">
                <a16:creationId xmlns:a16="http://schemas.microsoft.com/office/drawing/2014/main" id="{541F22A6-56EB-4494-BF8E-B2390EA68862}"/>
              </a:ext>
            </a:extLst>
          </p:cNvPr>
          <p:cNvSpPr/>
          <p:nvPr/>
        </p:nvSpPr>
        <p:spPr>
          <a:xfrm>
            <a:off x="118320" y="548640"/>
            <a:ext cx="6621360" cy="8610599"/>
          </a:xfrm>
          <a:prstGeom prst="rect">
            <a:avLst/>
          </a:prstGeom>
          <a:ln w="9525">
            <a:solidFill>
              <a:schemeClr val="bg1">
                <a:lumMod val="50000"/>
              </a:schemeClr>
            </a:solidFill>
          </a:ln>
          <a:effectLst>
            <a:outerShdw blurRad="25400" dist="127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4135E795-70CA-4067-BE0F-3DEA8346F123}"/>
              </a:ext>
            </a:extLst>
          </p:cNvPr>
          <p:cNvSpPr/>
          <p:nvPr/>
        </p:nvSpPr>
        <p:spPr>
          <a:xfrm>
            <a:off x="233720" y="2038316"/>
            <a:ext cx="864000" cy="6656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1000" b="1">
                <a:solidFill>
                  <a:srgbClr val="00457C"/>
                </a:solidFill>
                <a:latin typeface="Segoe UI Light" panose="020B0502040204020203" pitchFamily="34" charset="0"/>
                <a:cs typeface="Segoe UI Light" panose="020B0502040204020203" pitchFamily="34" charset="0"/>
              </a:rPr>
              <a:t>CIBLE</a:t>
            </a:r>
            <a:endParaRPr lang="fr-FR" sz="1000">
              <a:solidFill>
                <a:schemeClr val="tx1"/>
              </a:solidFill>
              <a:latin typeface="Segoe UI Light" panose="020B0502040204020203" pitchFamily="34" charset="0"/>
              <a:cs typeface="Segoe UI Light" panose="020B0502040204020203" pitchFamily="34" charset="0"/>
            </a:endParaRPr>
          </a:p>
        </p:txBody>
      </p:sp>
      <p:cxnSp>
        <p:nvCxnSpPr>
          <p:cNvPr id="12" name="Connecteur droit 11">
            <a:extLst>
              <a:ext uri="{FF2B5EF4-FFF2-40B4-BE49-F238E27FC236}">
                <a16:creationId xmlns:a16="http://schemas.microsoft.com/office/drawing/2014/main" id="{FF44C115-D3BB-4D57-852B-B6631C474E34}"/>
              </a:ext>
            </a:extLst>
          </p:cNvPr>
          <p:cNvCxnSpPr>
            <a:cxnSpLocks/>
          </p:cNvCxnSpPr>
          <p:nvPr/>
        </p:nvCxnSpPr>
        <p:spPr>
          <a:xfrm flipH="1">
            <a:off x="240590" y="2790675"/>
            <a:ext cx="864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C269094-9098-4DF1-AD8D-86A90DBCD8D0}"/>
              </a:ext>
            </a:extLst>
          </p:cNvPr>
          <p:cNvSpPr/>
          <p:nvPr/>
        </p:nvSpPr>
        <p:spPr>
          <a:xfrm>
            <a:off x="2569347" y="2393525"/>
            <a:ext cx="1332000" cy="3104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b="1">
                <a:solidFill>
                  <a:srgbClr val="00457C"/>
                </a:solidFill>
                <a:latin typeface="Segoe UI Light" panose="020B0502040204020203" pitchFamily="34" charset="0"/>
                <a:cs typeface="Segoe UI Light" panose="020B0502040204020203" pitchFamily="34" charset="0"/>
              </a:rPr>
              <a:t>DISPOSITIFS A PRIVILÉGIER</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14" name="Connecteur droit 13">
            <a:extLst>
              <a:ext uri="{FF2B5EF4-FFF2-40B4-BE49-F238E27FC236}">
                <a16:creationId xmlns:a16="http://schemas.microsoft.com/office/drawing/2014/main" id="{FFC3A8A2-C713-44E6-8177-0D364D81A574}"/>
              </a:ext>
            </a:extLst>
          </p:cNvPr>
          <p:cNvCxnSpPr>
            <a:cxnSpLocks/>
          </p:cNvCxnSpPr>
          <p:nvPr/>
        </p:nvCxnSpPr>
        <p:spPr>
          <a:xfrm flipH="1">
            <a:off x="1167946" y="2790675"/>
            <a:ext cx="2736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pic>
        <p:nvPicPr>
          <p:cNvPr id="19" name="Graphique 18" descr="Cible">
            <a:extLst>
              <a:ext uri="{FF2B5EF4-FFF2-40B4-BE49-F238E27FC236}">
                <a16:creationId xmlns:a16="http://schemas.microsoft.com/office/drawing/2014/main" id="{7B935A1C-7BBC-4324-8C8E-710F1E0A85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271" y="1923992"/>
            <a:ext cx="216000" cy="216000"/>
          </a:xfrm>
          <a:prstGeom prst="rect">
            <a:avLst/>
          </a:prstGeom>
        </p:spPr>
      </p:pic>
      <p:sp>
        <p:nvSpPr>
          <p:cNvPr id="20" name="Rectangle 19">
            <a:extLst>
              <a:ext uri="{FF2B5EF4-FFF2-40B4-BE49-F238E27FC236}">
                <a16:creationId xmlns:a16="http://schemas.microsoft.com/office/drawing/2014/main" id="{23C43299-8647-4421-8A2C-61A934AF03F4}"/>
              </a:ext>
            </a:extLst>
          </p:cNvPr>
          <p:cNvSpPr/>
          <p:nvPr/>
        </p:nvSpPr>
        <p:spPr>
          <a:xfrm>
            <a:off x="1167944" y="2038315"/>
            <a:ext cx="2736000" cy="3104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1000" b="1">
                <a:solidFill>
                  <a:srgbClr val="00457C"/>
                </a:solidFill>
                <a:latin typeface="Segoe UI Light" panose="020B0502040204020203" pitchFamily="34" charset="0"/>
                <a:cs typeface="Segoe UI Light" panose="020B0502040204020203" pitchFamily="34" charset="0"/>
              </a:rPr>
              <a:t>FORMATION</a:t>
            </a:r>
            <a:endParaRPr lang="fr-FR" sz="1000">
              <a:solidFill>
                <a:schemeClr val="tx1"/>
              </a:solidFill>
              <a:latin typeface="Segoe UI Light" panose="020B0502040204020203" pitchFamily="34" charset="0"/>
              <a:cs typeface="Segoe UI Light" panose="020B0502040204020203" pitchFamily="34" charset="0"/>
            </a:endParaRPr>
          </a:p>
        </p:txBody>
      </p:sp>
      <p:cxnSp>
        <p:nvCxnSpPr>
          <p:cNvPr id="21" name="Connecteur droit 20">
            <a:extLst>
              <a:ext uri="{FF2B5EF4-FFF2-40B4-BE49-F238E27FC236}">
                <a16:creationId xmlns:a16="http://schemas.microsoft.com/office/drawing/2014/main" id="{6B90A94F-BB73-47C2-AE48-D0BEB9864349}"/>
              </a:ext>
            </a:extLst>
          </p:cNvPr>
          <p:cNvCxnSpPr>
            <a:cxnSpLocks/>
          </p:cNvCxnSpPr>
          <p:nvPr/>
        </p:nvCxnSpPr>
        <p:spPr>
          <a:xfrm flipH="1">
            <a:off x="3981642" y="2790675"/>
            <a:ext cx="2736000" cy="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989DF1E-7C50-47E6-85CC-305D9739EE7C}"/>
              </a:ext>
            </a:extLst>
          </p:cNvPr>
          <p:cNvSpPr/>
          <p:nvPr/>
        </p:nvSpPr>
        <p:spPr>
          <a:xfrm rot="16200000">
            <a:off x="-2442327" y="5521869"/>
            <a:ext cx="6200445" cy="900000"/>
          </a:xfrm>
          <a:prstGeom prst="roundRect">
            <a:avLst>
              <a:gd name="adj" fmla="val 3540"/>
            </a:avLst>
          </a:prstGeom>
          <a:solidFill>
            <a:srgbClr val="5B9BD5">
              <a:lumMod val="20000"/>
              <a:lumOff val="80000"/>
            </a:srgbClr>
          </a:solidFill>
          <a:ln w="12700" cap="flat" cmpd="sng" algn="ctr">
            <a:noFill/>
            <a:prstDash val="solid"/>
            <a:miter lim="800000"/>
          </a:ln>
          <a:effectLst/>
        </p:spPr>
        <p:txBody>
          <a:bodyPr vert="vert" lIns="36000" tIns="36000" rIns="0" bIns="36000" rtlCol="0" anchor="t"/>
          <a:lstStyle/>
          <a:p>
            <a:pPr marL="0" marR="0" lvl="1" indent="0" algn="ctr" defTabSz="4572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srgbClr val="006A9A"/>
              </a:solidFill>
              <a:effectLst/>
              <a:uLnTx/>
              <a:uFillTx/>
              <a:latin typeface="Segoe UI Light" panose="020B0502040204020203" pitchFamily="34" charset="0"/>
              <a:cs typeface="Segoe UI Light" panose="020B0502040204020203" pitchFamily="34" charset="0"/>
            </a:endParaRPr>
          </a:p>
        </p:txBody>
      </p:sp>
      <p:sp>
        <p:nvSpPr>
          <p:cNvPr id="33" name="ZoneTexte 32">
            <a:extLst>
              <a:ext uri="{FF2B5EF4-FFF2-40B4-BE49-F238E27FC236}">
                <a16:creationId xmlns:a16="http://schemas.microsoft.com/office/drawing/2014/main" id="{A0C9387A-507D-4069-9788-9B21CA81E779}"/>
              </a:ext>
            </a:extLst>
          </p:cNvPr>
          <p:cNvSpPr txBox="1"/>
          <p:nvPr/>
        </p:nvSpPr>
        <p:spPr>
          <a:xfrm>
            <a:off x="382143" y="6375078"/>
            <a:ext cx="517397" cy="253916"/>
          </a:xfrm>
          <a:prstGeom prst="rect">
            <a:avLst/>
          </a:prstGeom>
          <a:noFill/>
        </p:spPr>
        <p:txBody>
          <a:bodyPr wrap="square" rtlCol="0">
            <a:spAutoFit/>
          </a:bodyPr>
          <a:lstStyle/>
          <a:p>
            <a:pPr algn="ctr" defTabSz="457200"/>
            <a:r>
              <a:rPr lang="fr-FR" sz="1050" b="1">
                <a:latin typeface="Segoe UI Light" panose="020B0502040204020203" pitchFamily="34" charset="0"/>
                <a:cs typeface="Segoe UI Light" panose="020B0502040204020203" pitchFamily="34" charset="0"/>
              </a:rPr>
              <a:t>SIS</a:t>
            </a:r>
          </a:p>
        </p:txBody>
      </p:sp>
      <p:sp>
        <p:nvSpPr>
          <p:cNvPr id="34" name="ZoneTexte 33">
            <a:extLst>
              <a:ext uri="{FF2B5EF4-FFF2-40B4-BE49-F238E27FC236}">
                <a16:creationId xmlns:a16="http://schemas.microsoft.com/office/drawing/2014/main" id="{28AB3EA2-55E1-41F9-A29A-7E4CDA67D1A5}"/>
              </a:ext>
            </a:extLst>
          </p:cNvPr>
          <p:cNvSpPr txBox="1"/>
          <p:nvPr/>
        </p:nvSpPr>
        <p:spPr>
          <a:xfrm>
            <a:off x="266024" y="7102770"/>
            <a:ext cx="813131" cy="415498"/>
          </a:xfrm>
          <a:prstGeom prst="rect">
            <a:avLst/>
          </a:prstGeom>
          <a:noFill/>
        </p:spPr>
        <p:txBody>
          <a:bodyPr wrap="square" rtlCol="0">
            <a:spAutoFit/>
          </a:bodyPr>
          <a:lstStyle/>
          <a:p>
            <a:pPr algn="ctr" defTabSz="457200"/>
            <a:r>
              <a:rPr lang="fr-FR" sz="1050" b="1">
                <a:solidFill>
                  <a:prstClr val="black"/>
                </a:solidFill>
                <a:latin typeface="Segoe UI Light" panose="020B0502040204020203" pitchFamily="34" charset="0"/>
                <a:cs typeface="Segoe UI Light" panose="020B0502040204020203" pitchFamily="34" charset="0"/>
              </a:rPr>
              <a:t>Filières spécifiques</a:t>
            </a:r>
          </a:p>
        </p:txBody>
      </p:sp>
      <p:pic>
        <p:nvPicPr>
          <p:cNvPr id="35" name="Graphique 34" descr="Pompier">
            <a:extLst>
              <a:ext uri="{FF2B5EF4-FFF2-40B4-BE49-F238E27FC236}">
                <a16:creationId xmlns:a16="http://schemas.microsoft.com/office/drawing/2014/main" id="{2A842E13-0A9F-43B2-816E-8A868C8482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103" y="6015596"/>
            <a:ext cx="360000" cy="360000"/>
          </a:xfrm>
          <a:prstGeom prst="rect">
            <a:avLst/>
          </a:prstGeom>
        </p:spPr>
      </p:pic>
      <p:pic>
        <p:nvPicPr>
          <p:cNvPr id="36" name="Graphique 35" descr="Médical">
            <a:extLst>
              <a:ext uri="{FF2B5EF4-FFF2-40B4-BE49-F238E27FC236}">
                <a16:creationId xmlns:a16="http://schemas.microsoft.com/office/drawing/2014/main" id="{2DDAA9C4-A8B0-45F9-AD41-EA08A7426B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3720" y="6879424"/>
            <a:ext cx="216000" cy="216000"/>
          </a:xfrm>
          <a:prstGeom prst="rect">
            <a:avLst/>
          </a:prstGeom>
        </p:spPr>
      </p:pic>
      <p:pic>
        <p:nvPicPr>
          <p:cNvPr id="42" name="Graphique 41" descr="Docteur">
            <a:extLst>
              <a:ext uri="{FF2B5EF4-FFF2-40B4-BE49-F238E27FC236}">
                <a16:creationId xmlns:a16="http://schemas.microsoft.com/office/drawing/2014/main" id="{5F74B5BF-943B-4B57-BDF3-EDF7FE8BDF7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271" y="4384533"/>
            <a:ext cx="360000" cy="360000"/>
          </a:xfrm>
          <a:prstGeom prst="rect">
            <a:avLst/>
          </a:prstGeom>
        </p:spPr>
      </p:pic>
      <p:sp>
        <p:nvSpPr>
          <p:cNvPr id="43" name="ZoneTexte 42">
            <a:extLst>
              <a:ext uri="{FF2B5EF4-FFF2-40B4-BE49-F238E27FC236}">
                <a16:creationId xmlns:a16="http://schemas.microsoft.com/office/drawing/2014/main" id="{7C3F2357-CF04-4F1F-B4BF-866FF630E3CA}"/>
              </a:ext>
            </a:extLst>
          </p:cNvPr>
          <p:cNvSpPr txBox="1"/>
          <p:nvPr/>
        </p:nvSpPr>
        <p:spPr>
          <a:xfrm>
            <a:off x="297578" y="4736541"/>
            <a:ext cx="679050" cy="253916"/>
          </a:xfrm>
          <a:prstGeom prst="rect">
            <a:avLst/>
          </a:prstGeom>
          <a:noFill/>
        </p:spPr>
        <p:txBody>
          <a:bodyPr wrap="square" rtlCol="0">
            <a:spAutoFit/>
          </a:bodyPr>
          <a:lstStyle/>
          <a:p>
            <a:pPr algn="ctr" defTabSz="457200"/>
            <a:r>
              <a:rPr lang="fr-FR" sz="1050" b="1">
                <a:solidFill>
                  <a:prstClr val="black"/>
                </a:solidFill>
                <a:latin typeface="Segoe UI Light" panose="020B0502040204020203" pitchFamily="34" charset="0"/>
                <a:cs typeface="Segoe UI Light" panose="020B0502040204020203" pitchFamily="34" charset="0"/>
              </a:rPr>
              <a:t>MRG</a:t>
            </a:r>
          </a:p>
        </p:txBody>
      </p:sp>
      <p:cxnSp>
        <p:nvCxnSpPr>
          <p:cNvPr id="55" name="Connecteur droit 54">
            <a:extLst>
              <a:ext uri="{FF2B5EF4-FFF2-40B4-BE49-F238E27FC236}">
                <a16:creationId xmlns:a16="http://schemas.microsoft.com/office/drawing/2014/main" id="{34101E78-49E4-4912-93E5-F5B9951C739B}"/>
              </a:ext>
            </a:extLst>
          </p:cNvPr>
          <p:cNvCxnSpPr>
            <a:cxnSpLocks/>
          </p:cNvCxnSpPr>
          <p:nvPr/>
        </p:nvCxnSpPr>
        <p:spPr>
          <a:xfrm flipV="1">
            <a:off x="3953297" y="2790675"/>
            <a:ext cx="0" cy="615600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56FC956-EED5-4731-B0E2-2DF67BE78986}"/>
              </a:ext>
            </a:extLst>
          </p:cNvPr>
          <p:cNvSpPr txBox="1"/>
          <p:nvPr/>
        </p:nvSpPr>
        <p:spPr>
          <a:xfrm>
            <a:off x="294684" y="3256693"/>
            <a:ext cx="623880" cy="253916"/>
          </a:xfrm>
          <a:prstGeom prst="rect">
            <a:avLst/>
          </a:prstGeom>
          <a:noFill/>
        </p:spPr>
        <p:txBody>
          <a:bodyPr wrap="square" rtlCol="0">
            <a:spAutoFit/>
          </a:bodyPr>
          <a:lstStyle/>
          <a:p>
            <a:pPr algn="ctr"/>
            <a:r>
              <a:rPr lang="fr-FR" sz="1050" b="1">
                <a:latin typeface="Segoe UI Light" panose="020B0502040204020203" pitchFamily="34" charset="0"/>
                <a:cs typeface="Segoe UI Light" panose="020B0502040204020203" pitchFamily="34" charset="0"/>
              </a:rPr>
              <a:t>ARM</a:t>
            </a:r>
          </a:p>
        </p:txBody>
      </p:sp>
      <p:pic>
        <p:nvPicPr>
          <p:cNvPr id="65" name="Graphique 64" descr="Ambulance">
            <a:extLst>
              <a:ext uri="{FF2B5EF4-FFF2-40B4-BE49-F238E27FC236}">
                <a16:creationId xmlns:a16="http://schemas.microsoft.com/office/drawing/2014/main" id="{39C63671-C5FA-4737-9680-D2A1E1E4908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9010" y="3677991"/>
            <a:ext cx="360000" cy="360000"/>
          </a:xfrm>
          <a:prstGeom prst="rect">
            <a:avLst/>
          </a:prstGeom>
        </p:spPr>
      </p:pic>
      <p:sp>
        <p:nvSpPr>
          <p:cNvPr id="71" name="ZoneTexte 70">
            <a:extLst>
              <a:ext uri="{FF2B5EF4-FFF2-40B4-BE49-F238E27FC236}">
                <a16:creationId xmlns:a16="http://schemas.microsoft.com/office/drawing/2014/main" id="{2DAA5EC7-3ED0-40CD-9089-7FFE006085B2}"/>
              </a:ext>
            </a:extLst>
          </p:cNvPr>
          <p:cNvSpPr txBox="1"/>
          <p:nvPr/>
        </p:nvSpPr>
        <p:spPr>
          <a:xfrm>
            <a:off x="369880" y="3978778"/>
            <a:ext cx="473487" cy="253916"/>
          </a:xfrm>
          <a:prstGeom prst="rect">
            <a:avLst/>
          </a:prstGeom>
          <a:noFill/>
        </p:spPr>
        <p:txBody>
          <a:bodyPr wrap="square" rtlCol="0">
            <a:spAutoFit/>
          </a:bodyPr>
          <a:lstStyle/>
          <a:p>
            <a:pPr algn="ctr"/>
            <a:r>
              <a:rPr lang="fr-FR" sz="1050" b="1">
                <a:latin typeface="Segoe UI Light" panose="020B0502040204020203" pitchFamily="34" charset="0"/>
                <a:cs typeface="Segoe UI Light" panose="020B0502040204020203" pitchFamily="34" charset="0"/>
              </a:rPr>
              <a:t>MRU</a:t>
            </a:r>
          </a:p>
        </p:txBody>
      </p:sp>
      <p:pic>
        <p:nvPicPr>
          <p:cNvPr id="78" name="Graphique 77" descr="Centre d’appels">
            <a:extLst>
              <a:ext uri="{FF2B5EF4-FFF2-40B4-BE49-F238E27FC236}">
                <a16:creationId xmlns:a16="http://schemas.microsoft.com/office/drawing/2014/main" id="{EFB3DED2-BA33-44DA-A236-980EE586C9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6624" y="2902127"/>
            <a:ext cx="360000" cy="360000"/>
          </a:xfrm>
          <a:prstGeom prst="rect">
            <a:avLst/>
          </a:prstGeom>
        </p:spPr>
      </p:pic>
      <p:pic>
        <p:nvPicPr>
          <p:cNvPr id="80" name="Graphique 79" descr="Profil mâle">
            <a:extLst>
              <a:ext uri="{FF2B5EF4-FFF2-40B4-BE49-F238E27FC236}">
                <a16:creationId xmlns:a16="http://schemas.microsoft.com/office/drawing/2014/main" id="{40B66DCC-781B-4367-A9F6-6136B96FFF8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1720" y="5250383"/>
            <a:ext cx="360000" cy="360000"/>
          </a:xfrm>
          <a:prstGeom prst="rect">
            <a:avLst/>
          </a:prstGeom>
        </p:spPr>
      </p:pic>
      <p:sp>
        <p:nvSpPr>
          <p:cNvPr id="82" name="ZoneTexte 81">
            <a:extLst>
              <a:ext uri="{FF2B5EF4-FFF2-40B4-BE49-F238E27FC236}">
                <a16:creationId xmlns:a16="http://schemas.microsoft.com/office/drawing/2014/main" id="{38D91D82-1E28-4BDC-AD93-9E3F1E1DE8F5}"/>
              </a:ext>
            </a:extLst>
          </p:cNvPr>
          <p:cNvSpPr txBox="1"/>
          <p:nvPr/>
        </p:nvSpPr>
        <p:spPr>
          <a:xfrm>
            <a:off x="386571" y="5595316"/>
            <a:ext cx="540000" cy="253916"/>
          </a:xfrm>
          <a:prstGeom prst="rect">
            <a:avLst/>
          </a:prstGeom>
          <a:noFill/>
        </p:spPr>
        <p:txBody>
          <a:bodyPr wrap="square" rtlCol="0">
            <a:spAutoFit/>
          </a:bodyPr>
          <a:lstStyle/>
          <a:p>
            <a:pPr algn="ctr" defTabSz="457200"/>
            <a:r>
              <a:rPr lang="fr-FR" sz="1050" b="1">
                <a:solidFill>
                  <a:prstClr val="black"/>
                </a:solidFill>
                <a:latin typeface="Segoe UI Light" panose="020B0502040204020203" pitchFamily="34" charset="0"/>
                <a:cs typeface="Segoe UI Light" panose="020B0502040204020203" pitchFamily="34" charset="0"/>
              </a:rPr>
              <a:t>OSNP</a:t>
            </a:r>
          </a:p>
        </p:txBody>
      </p:sp>
      <p:sp>
        <p:nvSpPr>
          <p:cNvPr id="84" name="Rectangle 83">
            <a:extLst>
              <a:ext uri="{FF2B5EF4-FFF2-40B4-BE49-F238E27FC236}">
                <a16:creationId xmlns:a16="http://schemas.microsoft.com/office/drawing/2014/main" id="{0DE26AB9-66E7-4261-96C8-17785D8DD8C1}"/>
              </a:ext>
            </a:extLst>
          </p:cNvPr>
          <p:cNvSpPr/>
          <p:nvPr/>
        </p:nvSpPr>
        <p:spPr>
          <a:xfrm>
            <a:off x="1167945" y="2393525"/>
            <a:ext cx="1332000" cy="3104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b="1">
                <a:solidFill>
                  <a:srgbClr val="00457C"/>
                </a:solidFill>
                <a:latin typeface="Segoe UI Light" panose="020B0502040204020203" pitchFamily="34" charset="0"/>
                <a:cs typeface="Segoe UI Light" panose="020B0502040204020203" pitchFamily="34" charset="0"/>
              </a:rPr>
              <a:t>DESCRIPTION DES BESOINS</a:t>
            </a:r>
            <a:endParaRPr lang="fr-FR" sz="800">
              <a:solidFill>
                <a:schemeClr val="tx1"/>
              </a:solidFill>
              <a:latin typeface="Segoe UI Light" panose="020B0502040204020203" pitchFamily="34" charset="0"/>
              <a:cs typeface="Segoe UI Light" panose="020B0502040204020203" pitchFamily="34" charset="0"/>
            </a:endParaRPr>
          </a:p>
        </p:txBody>
      </p:sp>
      <p:sp>
        <p:nvSpPr>
          <p:cNvPr id="86" name="Rectangle 85">
            <a:extLst>
              <a:ext uri="{FF2B5EF4-FFF2-40B4-BE49-F238E27FC236}">
                <a16:creationId xmlns:a16="http://schemas.microsoft.com/office/drawing/2014/main" id="{A5C24713-4189-415E-8C93-D675B1866E3D}"/>
              </a:ext>
            </a:extLst>
          </p:cNvPr>
          <p:cNvSpPr/>
          <p:nvPr/>
        </p:nvSpPr>
        <p:spPr>
          <a:xfrm>
            <a:off x="3981642" y="2028158"/>
            <a:ext cx="2736000" cy="3104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fr-FR" sz="1000" b="1">
                <a:solidFill>
                  <a:srgbClr val="00457C"/>
                </a:solidFill>
                <a:latin typeface="Segoe UI Light" panose="020B0502040204020203" pitchFamily="34" charset="0"/>
                <a:cs typeface="Segoe UI Light" panose="020B0502040204020203" pitchFamily="34" charset="0"/>
              </a:rPr>
              <a:t>ACCOMPAGNEMENT</a:t>
            </a:r>
            <a:endParaRPr lang="fr-FR" sz="1000">
              <a:solidFill>
                <a:schemeClr val="tx1"/>
              </a:solidFill>
              <a:latin typeface="Segoe UI Light" panose="020B0502040204020203" pitchFamily="34" charset="0"/>
              <a:cs typeface="Segoe UI Light" panose="020B0502040204020203" pitchFamily="34" charset="0"/>
            </a:endParaRPr>
          </a:p>
        </p:txBody>
      </p:sp>
      <p:sp>
        <p:nvSpPr>
          <p:cNvPr id="88" name="Rectangle 87">
            <a:extLst>
              <a:ext uri="{FF2B5EF4-FFF2-40B4-BE49-F238E27FC236}">
                <a16:creationId xmlns:a16="http://schemas.microsoft.com/office/drawing/2014/main" id="{0C6A5473-0E41-4C3F-9AB8-41659FDF2384}"/>
              </a:ext>
            </a:extLst>
          </p:cNvPr>
          <p:cNvSpPr/>
          <p:nvPr/>
        </p:nvSpPr>
        <p:spPr>
          <a:xfrm>
            <a:off x="5385642" y="2393525"/>
            <a:ext cx="1332000" cy="3104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b="1">
                <a:solidFill>
                  <a:srgbClr val="00457C"/>
                </a:solidFill>
                <a:latin typeface="Segoe UI Light" panose="020B0502040204020203" pitchFamily="34" charset="0"/>
                <a:cs typeface="Segoe UI Light" panose="020B0502040204020203" pitchFamily="34" charset="0"/>
              </a:rPr>
              <a:t>DISPOSITIFS A PRIVILÉGIER</a:t>
            </a:r>
            <a:endParaRPr lang="fr-FR" sz="800">
              <a:solidFill>
                <a:schemeClr val="tx1"/>
              </a:solidFill>
              <a:latin typeface="Segoe UI Light" panose="020B0502040204020203" pitchFamily="34" charset="0"/>
              <a:cs typeface="Segoe UI Light" panose="020B0502040204020203" pitchFamily="34" charset="0"/>
            </a:endParaRPr>
          </a:p>
        </p:txBody>
      </p:sp>
      <p:sp>
        <p:nvSpPr>
          <p:cNvPr id="90" name="Rectangle 89">
            <a:extLst>
              <a:ext uri="{FF2B5EF4-FFF2-40B4-BE49-F238E27FC236}">
                <a16:creationId xmlns:a16="http://schemas.microsoft.com/office/drawing/2014/main" id="{0102E2BD-239D-4473-B821-AFA58C090756}"/>
              </a:ext>
            </a:extLst>
          </p:cNvPr>
          <p:cNvSpPr/>
          <p:nvPr/>
        </p:nvSpPr>
        <p:spPr>
          <a:xfrm>
            <a:off x="3981642" y="2393525"/>
            <a:ext cx="1332000" cy="3104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800" b="1">
                <a:solidFill>
                  <a:srgbClr val="00457C"/>
                </a:solidFill>
                <a:latin typeface="Segoe UI Light" panose="020B0502040204020203" pitchFamily="34" charset="0"/>
                <a:cs typeface="Segoe UI Light" panose="020B0502040204020203" pitchFamily="34" charset="0"/>
              </a:rPr>
              <a:t>DESCRIPTION DES BESOINS</a:t>
            </a:r>
            <a:endParaRPr lang="fr-FR" sz="800">
              <a:solidFill>
                <a:schemeClr val="tx1"/>
              </a:solidFill>
              <a:latin typeface="Segoe UI Light" panose="020B0502040204020203" pitchFamily="34" charset="0"/>
              <a:cs typeface="Segoe UI Light" panose="020B0502040204020203" pitchFamily="34" charset="0"/>
            </a:endParaRPr>
          </a:p>
        </p:txBody>
      </p:sp>
      <p:cxnSp>
        <p:nvCxnSpPr>
          <p:cNvPr id="91" name="Connecteur droit 90">
            <a:extLst>
              <a:ext uri="{FF2B5EF4-FFF2-40B4-BE49-F238E27FC236}">
                <a16:creationId xmlns:a16="http://schemas.microsoft.com/office/drawing/2014/main" id="{828DAB05-CD37-4D59-B8AC-A94AC653533C}"/>
              </a:ext>
            </a:extLst>
          </p:cNvPr>
          <p:cNvCxnSpPr>
            <a:cxnSpLocks/>
          </p:cNvCxnSpPr>
          <p:nvPr/>
        </p:nvCxnSpPr>
        <p:spPr>
          <a:xfrm flipV="1">
            <a:off x="2535944" y="2790675"/>
            <a:ext cx="0" cy="615600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F623155F-4DF9-4EA7-90DD-D23AC94B6588}"/>
              </a:ext>
            </a:extLst>
          </p:cNvPr>
          <p:cNvCxnSpPr>
            <a:cxnSpLocks/>
          </p:cNvCxnSpPr>
          <p:nvPr/>
        </p:nvCxnSpPr>
        <p:spPr>
          <a:xfrm flipV="1">
            <a:off x="5367944" y="2790675"/>
            <a:ext cx="0" cy="615600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 avec coins arrondis en diagonale 37">
            <a:extLst>
              <a:ext uri="{FF2B5EF4-FFF2-40B4-BE49-F238E27FC236}">
                <a16:creationId xmlns:a16="http://schemas.microsoft.com/office/drawing/2014/main" id="{2D0BFE3A-5F9B-4FAF-9FE0-D439E4097FB7}"/>
              </a:ext>
            </a:extLst>
          </p:cNvPr>
          <p:cNvSpPr/>
          <p:nvPr/>
        </p:nvSpPr>
        <p:spPr>
          <a:xfrm rot="10800000" flipV="1">
            <a:off x="2809702" y="558202"/>
            <a:ext cx="3927098" cy="216000"/>
          </a:xfrm>
          <a:prstGeom prst="round2DiagRect">
            <a:avLst>
              <a:gd name="adj1" fmla="val 0"/>
              <a:gd name="adj2" fmla="val 5000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0" bIns="31652" numCol="1" spcCol="0" rtlCol="0" fromWordArt="0" anchor="ctr" anchorCtr="0" forceAA="0" compatLnSpc="1">
            <a:prstTxWarp prst="textNoShape">
              <a:avLst/>
            </a:prstTxWarp>
            <a:noAutofit/>
          </a:bodyPr>
          <a:lstStyle/>
          <a:p>
            <a:pPr algn="ctr"/>
            <a:r>
              <a:rPr lang="fr-FR" sz="1200" b="1">
                <a:solidFill>
                  <a:schemeClr val="bg1"/>
                </a:solidFill>
                <a:latin typeface="Segoe UI Light" panose="020B0502040204020203" pitchFamily="34" charset="0"/>
                <a:cs typeface="Segoe UI Light" panose="020B0502040204020203" pitchFamily="34" charset="0"/>
              </a:rPr>
              <a:t>Communication et conduite du changement</a:t>
            </a:r>
          </a:p>
        </p:txBody>
      </p:sp>
    </p:spTree>
    <p:extLst>
      <p:ext uri="{BB962C8B-B14F-4D97-AF65-F5344CB8AC3E}">
        <p14:creationId xmlns:p14="http://schemas.microsoft.com/office/powerpoint/2010/main" val="281828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Diapositive think-cell" r:id="rId5" imgW="473" imgH="473" progId="TCLayout.ActiveDocument.1">
                  <p:embed/>
                </p:oleObj>
              </mc:Choice>
              <mc:Fallback>
                <p:oleObj name="Diapositive think-cell" r:id="rId5"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5" name="ZoneTexte 54">
            <a:extLst>
              <a:ext uri="{FF2B5EF4-FFF2-40B4-BE49-F238E27FC236}">
                <a16:creationId xmlns:a16="http://schemas.microsoft.com/office/drawing/2014/main" id="{829FD16E-FC38-4D69-A6E8-CF7C6DDC809D}"/>
              </a:ext>
            </a:extLst>
          </p:cNvPr>
          <p:cNvSpPr txBox="1"/>
          <p:nvPr/>
        </p:nvSpPr>
        <p:spPr>
          <a:xfrm>
            <a:off x="225000" y="1063228"/>
            <a:ext cx="6118860" cy="5851474"/>
          </a:xfrm>
          <a:prstGeom prst="rect">
            <a:avLst/>
          </a:prstGeom>
          <a:noFill/>
        </p:spPr>
        <p:txBody>
          <a:bodyPr wrap="square">
            <a:spAutoFit/>
          </a:bodyPr>
          <a:lstStyle/>
          <a:p>
            <a:pPr algn="just"/>
            <a:r>
              <a:rPr lang="fr-FR" sz="1200">
                <a:latin typeface="Segoe UI Light" panose="020B0502040204020203" pitchFamily="34" charset="0"/>
                <a:cs typeface="Segoe UI Light" panose="020B0502040204020203" pitchFamily="34" charset="0"/>
              </a:rPr>
              <a:t>Le service d’accès aux soins (SAS) est un </a:t>
            </a:r>
            <a:r>
              <a:rPr lang="fr-FR" sz="1200" b="1">
                <a:latin typeface="Segoe UI Light" panose="020B0502040204020203" pitchFamily="34" charset="0"/>
                <a:cs typeface="Segoe UI Light" panose="020B0502040204020203" pitchFamily="34" charset="0"/>
              </a:rPr>
              <a:t>service universel accessible à tous sur tous les territoires</a:t>
            </a:r>
            <a:r>
              <a:rPr lang="fr-FR" sz="1200">
                <a:latin typeface="Segoe UI Light" panose="020B0502040204020203" pitchFamily="34" charset="0"/>
                <a:cs typeface="Segoe UI Light" panose="020B0502040204020203" pitchFamily="34" charset="0"/>
              </a:rPr>
              <a:t>, quel que soit le lieu d'appel, qui doit permettre à chacun d'accéder rapidement aux soins urgents ou non programmés dont il a besoin. Il participe ainsi à la lutte contre les inégalités sociales et territoriales de santé. </a:t>
            </a:r>
          </a:p>
          <a:p>
            <a:pPr algn="just"/>
            <a:endParaRPr lang="fr-FR" sz="1200">
              <a:latin typeface="Segoe UI Light" panose="020B0502040204020203" pitchFamily="34" charset="0"/>
              <a:cs typeface="Segoe UI Light" panose="020B0502040204020203" pitchFamily="34" charset="0"/>
            </a:endParaRPr>
          </a:p>
          <a:p>
            <a:pPr>
              <a:lnSpc>
                <a:spcPct val="107000"/>
              </a:lnSpc>
              <a:spcAft>
                <a:spcPts val="800"/>
              </a:spcAft>
            </a:pPr>
            <a:r>
              <a:rPr lang="fr-FR" sz="1200">
                <a:effectLst/>
                <a:latin typeface="Segoe UI Light" panose="020B0502040204020203" pitchFamily="34" charset="0"/>
                <a:ea typeface="Calibri" panose="020F0502020204030204" pitchFamily="34" charset="0"/>
                <a:cs typeface="Segoe UI Light" panose="020B0502040204020203" pitchFamily="34" charset="0"/>
              </a:rPr>
              <a:t>Le SAS repose sur deux volets socles</a:t>
            </a:r>
            <a:r>
              <a:rPr lang="fr-FR" sz="1200">
                <a:solidFill>
                  <a:srgbClr val="FF0000"/>
                </a:solidFill>
                <a:effectLst/>
                <a:latin typeface="Segoe UI Light" panose="020B0502040204020203" pitchFamily="34" charset="0"/>
                <a:ea typeface="Calibri" panose="020F0502020204030204" pitchFamily="34" charset="0"/>
                <a:cs typeface="Segoe UI Light" panose="020B0502040204020203" pitchFamily="34" charset="0"/>
              </a:rPr>
              <a:t> </a:t>
            </a:r>
            <a:r>
              <a:rPr lang="fr-FR" sz="1200">
                <a:effectLst/>
                <a:latin typeface="Segoe UI Light" panose="020B0502040204020203" pitchFamily="34" charset="0"/>
                <a:ea typeface="Calibri" panose="020F0502020204030204" pitchFamily="34" charset="0"/>
                <a:cs typeface="Segoe UI Light" panose="020B0502040204020203" pitchFamily="34" charset="0"/>
              </a:rPr>
              <a:t>:</a:t>
            </a:r>
          </a:p>
          <a:p>
            <a:pPr marL="800100" lvl="1" indent="-342900" algn="just">
              <a:lnSpc>
                <a:spcPct val="107000"/>
              </a:lnSpc>
              <a:buFont typeface="Arial" panose="020B0604020202020204" pitchFamily="34" charset="0"/>
              <a:buChar char="•"/>
            </a:pPr>
            <a:r>
              <a:rPr lang="fr-FR" sz="1200" b="1">
                <a:latin typeface="Segoe UI Light" panose="020B0502040204020203" pitchFamily="34" charset="0"/>
                <a:ea typeface="Calibri" panose="020F0502020204030204" pitchFamily="34" charset="0"/>
                <a:cs typeface="Segoe UI Light" panose="020B0502040204020203" pitchFamily="34" charset="0"/>
              </a:rPr>
              <a:t>la prise en charge organisée des appels pour toute situation d'urgence ou pour tout besoin de soins non programmés</a:t>
            </a:r>
            <a:r>
              <a:rPr lang="fr-FR" sz="1200">
                <a:latin typeface="Segoe UI Light" panose="020B0502040204020203" pitchFamily="34" charset="0"/>
                <a:ea typeface="Calibri" panose="020F0502020204030204" pitchFamily="34" charset="0"/>
                <a:cs typeface="Segoe UI Light" panose="020B0502040204020203" pitchFamily="34" charset="0"/>
              </a:rPr>
              <a:t>, lorsque l'accès au médecin traitant n'est pas possible en première intention ;</a:t>
            </a:r>
            <a:endParaRPr lang="fr-FR" sz="1200" b="1">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gn="just">
              <a:lnSpc>
                <a:spcPct val="107000"/>
              </a:lnSpc>
              <a:buFont typeface="Arial" panose="020B0604020202020204" pitchFamily="34" charset="0"/>
              <a:buChar char="•"/>
            </a:pPr>
            <a:r>
              <a:rPr lang="fr-FR" sz="1200" b="1">
                <a:effectLst/>
                <a:latin typeface="Segoe UI Light" panose="020B0502040204020203" pitchFamily="34" charset="0"/>
                <a:ea typeface="Calibri" panose="020F0502020204030204" pitchFamily="34" charset="0"/>
                <a:cs typeface="Segoe UI Light" panose="020B0502040204020203" pitchFamily="34" charset="0"/>
              </a:rPr>
              <a:t>une plateforme numérique</a:t>
            </a:r>
            <a:r>
              <a:rPr lang="fr-FR" sz="1200">
                <a:effectLst/>
                <a:latin typeface="Segoe UI Light" panose="020B0502040204020203" pitchFamily="34" charset="0"/>
                <a:ea typeface="Calibri" panose="020F0502020204030204" pitchFamily="34" charset="0"/>
                <a:cs typeface="Segoe UI Light" panose="020B0502040204020203" pitchFamily="34" charset="0"/>
              </a:rPr>
              <a:t> permettant d'accéder à une information précise sur l'offre de soins sur le territoire et de prendre rendez-vous rapidement chez un professionnel de santé. Son usage est réservé aux professionnels de la régulation et de l’effection de soins non programmés</a:t>
            </a:r>
          </a:p>
          <a:p>
            <a:pPr lvl="1" algn="just">
              <a:lnSpc>
                <a:spcPct val="107000"/>
              </a:lnSpc>
            </a:pPr>
            <a:endParaRPr lang="fr-FR" sz="1200">
              <a:effectLst/>
              <a:latin typeface="Segoe UI Light" panose="020B0502040204020203" pitchFamily="34" charset="0"/>
              <a:ea typeface="Calibri" panose="020F0502020204030204" pitchFamily="34" charset="0"/>
              <a:cs typeface="Segoe UI Light" panose="020B0502040204020203" pitchFamily="34" charset="0"/>
            </a:endParaRPr>
          </a:p>
          <a:p>
            <a:pPr algn="just"/>
            <a:r>
              <a:rPr lang="fr-FR" sz="1200">
                <a:latin typeface="Segoe UI Light" panose="020B0502040204020203" pitchFamily="34" charset="0"/>
                <a:cs typeface="Segoe UI Light" panose="020B0502040204020203" pitchFamily="34" charset="0"/>
              </a:rPr>
              <a:t>Il se traduit notamment par une </a:t>
            </a:r>
            <a:r>
              <a:rPr lang="fr-FR" sz="1200" b="1">
                <a:latin typeface="Segoe UI Light" panose="020B0502040204020203" pitchFamily="34" charset="0"/>
                <a:cs typeface="Segoe UI Light" panose="020B0502040204020203" pitchFamily="34" charset="0"/>
              </a:rPr>
              <a:t>plateforme téléphonique de régulation médicale, opérationnelle 24H/24 et 7J/7.</a:t>
            </a:r>
            <a:r>
              <a:rPr lang="fr-FR" sz="1200">
                <a:latin typeface="Segoe UI Light" panose="020B0502040204020203" pitchFamily="34" charset="0"/>
                <a:cs typeface="Segoe UI Light" panose="020B0502040204020203" pitchFamily="34" charset="0"/>
              </a:rPr>
              <a:t> Elle permet, en fonction de l’urgence de chaque situation et des besoins des patients, d’obtenir une réponse adaptée pour des soins non programmés ou des soins de médecine d’urgence. Elle propose une orientation ou un conseil médical ou paramédical, la prise de rendez-vous pour une consultation avec un médecin généraliste dans les 48 heures, l’accès à une téléconsultation, l’orientation vers un établissement de santé ou l’engagement d’effecteurs auprès des patients, notamment les SMUR. Le SAS permet ainsi d’apporter une réponse adaptée aux patients en détresse ou sans solution sur le territoire. </a:t>
            </a:r>
          </a:p>
          <a:p>
            <a:pPr algn="just"/>
            <a:endParaRPr lang="fr-FR" sz="1200">
              <a:latin typeface="Segoe UI Light" panose="020B0502040204020203" pitchFamily="34" charset="0"/>
              <a:cs typeface="Segoe UI Light" panose="020B0502040204020203" pitchFamily="34" charset="0"/>
            </a:endParaRPr>
          </a:p>
          <a:p>
            <a:pPr algn="just"/>
            <a:r>
              <a:rPr lang="fr-FR" sz="1200" b="1">
                <a:latin typeface="Segoe UI Light" panose="020B0502040204020203" pitchFamily="34" charset="0"/>
                <a:cs typeface="Segoe UI Light" panose="020B0502040204020203" pitchFamily="34" charset="0"/>
              </a:rPr>
              <a:t>Cette démarche s’appuie sur la régulation médicale de l’aide médicale urgente et de la permanence des soins ambulatoires</a:t>
            </a:r>
            <a:r>
              <a:rPr lang="fr-FR" sz="1200">
                <a:latin typeface="Segoe UI Light" panose="020B0502040204020203" pitchFamily="34" charset="0"/>
                <a:cs typeface="Segoe UI Light" panose="020B0502040204020203" pitchFamily="34" charset="0"/>
              </a:rPr>
              <a:t> (PDSA) historiquement réalisées dans les SAMU-Centres 15 </a:t>
            </a:r>
            <a:r>
              <a:rPr lang="fr-FR" sz="1200" b="1">
                <a:latin typeface="Segoe UI Light" panose="020B0502040204020203" pitchFamily="34" charset="0"/>
                <a:cs typeface="Segoe UI Light" panose="020B0502040204020203" pitchFamily="34" charset="0"/>
              </a:rPr>
              <a:t>et une</a:t>
            </a:r>
            <a:r>
              <a:rPr lang="fr-FR" sz="1200" b="1">
                <a:solidFill>
                  <a:srgbClr val="FF0000"/>
                </a:solidFill>
                <a:latin typeface="Segoe UI Light" panose="020B0502040204020203" pitchFamily="34" charset="0"/>
                <a:cs typeface="Segoe UI Light" panose="020B0502040204020203" pitchFamily="34" charset="0"/>
              </a:rPr>
              <a:t> </a:t>
            </a:r>
            <a:r>
              <a:rPr lang="fr-FR" sz="1200" b="1">
                <a:latin typeface="Segoe UI Light" panose="020B0502040204020203" pitchFamily="34" charset="0"/>
                <a:cs typeface="Segoe UI Light" panose="020B0502040204020203" pitchFamily="34" charset="0"/>
              </a:rPr>
              <a:t>régulation médicale de médecine générale, </a:t>
            </a:r>
            <a:r>
              <a:rPr lang="fr-FR" sz="1200">
                <a:latin typeface="Segoe UI Light" panose="020B0502040204020203" pitchFamily="34" charset="0"/>
                <a:cs typeface="Segoe UI Light" panose="020B0502040204020203" pitchFamily="34" charset="0"/>
              </a:rPr>
              <a:t>par la médecine de ville en journée. Des expertises sanitaires complémentaires pourront intégrer le SAS dans le cadre d’une réponse transversale et coordonnée (ex : régulation médicale psychiatrique, pédiatrique, gériatrique, toxicologique, médico-sociale, etc.).</a:t>
            </a:r>
          </a:p>
        </p:txBody>
      </p:sp>
      <p:sp>
        <p:nvSpPr>
          <p:cNvPr id="2" name="Rectangle 1">
            <a:extLst>
              <a:ext uri="{FF2B5EF4-FFF2-40B4-BE49-F238E27FC236}">
                <a16:creationId xmlns:a16="http://schemas.microsoft.com/office/drawing/2014/main" id="{A4D4F117-6196-40CD-AEA1-C7046A3E4BFB}"/>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2. Présentation du SAS</a:t>
            </a:r>
          </a:p>
        </p:txBody>
      </p:sp>
      <p:cxnSp>
        <p:nvCxnSpPr>
          <p:cNvPr id="9" name="Connecteur droit 8">
            <a:extLst>
              <a:ext uri="{FF2B5EF4-FFF2-40B4-BE49-F238E27FC236}">
                <a16:creationId xmlns:a16="http://schemas.microsoft.com/office/drawing/2014/main" id="{42D6E507-3356-4DB6-9695-49D3560615CA}"/>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A8BA6823-550D-49A0-9DAB-C8A21805D936}"/>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DESCRIPTION DU SAS</a:t>
            </a:r>
          </a:p>
        </p:txBody>
      </p:sp>
      <p:pic>
        <p:nvPicPr>
          <p:cNvPr id="33" name="Graphique 32" descr="Profil mâle">
            <a:extLst>
              <a:ext uri="{FF2B5EF4-FFF2-40B4-BE49-F238E27FC236}">
                <a16:creationId xmlns:a16="http://schemas.microsoft.com/office/drawing/2014/main" id="{24EB2957-A1EB-4AF0-B8AB-E492159C2F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087" y="7758754"/>
            <a:ext cx="539771" cy="539771"/>
          </a:xfrm>
          <a:prstGeom prst="rect">
            <a:avLst/>
          </a:prstGeom>
        </p:spPr>
      </p:pic>
      <p:sp>
        <p:nvSpPr>
          <p:cNvPr id="34" name="Rectangle 33">
            <a:extLst>
              <a:ext uri="{FF2B5EF4-FFF2-40B4-BE49-F238E27FC236}">
                <a16:creationId xmlns:a16="http://schemas.microsoft.com/office/drawing/2014/main" id="{CF1F2D9B-3A02-4A49-862B-545ADCFE36DA}"/>
              </a:ext>
            </a:extLst>
          </p:cNvPr>
          <p:cNvSpPr/>
          <p:nvPr/>
        </p:nvSpPr>
        <p:spPr>
          <a:xfrm>
            <a:off x="249391" y="8212535"/>
            <a:ext cx="759766" cy="815608"/>
          </a:xfrm>
          <a:prstGeom prst="rect">
            <a:avLst/>
          </a:prstGeom>
          <a:noFill/>
        </p:spPr>
        <p:txBody>
          <a:bodyPr wrap="square" rtlCol="0">
            <a:spAutoFit/>
          </a:bodyPr>
          <a:lstStyle/>
          <a:p>
            <a:pPr algn="ctr" defTabSz="422039">
              <a:spcAft>
                <a:spcPts val="600"/>
              </a:spcAft>
            </a:pPr>
            <a:r>
              <a:rPr lang="fr-FR" sz="1050" b="1">
                <a:solidFill>
                  <a:prstClr val="black"/>
                </a:solidFill>
                <a:latin typeface="Segoe UI Light" panose="020B0502040204020203" pitchFamily="34" charset="0"/>
                <a:cs typeface="Segoe UI Light" panose="020B0502040204020203" pitchFamily="34" charset="0"/>
              </a:rPr>
              <a:t>Usager</a:t>
            </a:r>
          </a:p>
          <a:p>
            <a:pPr algn="ctr" defTabSz="422039"/>
            <a:r>
              <a:rPr lang="fr-FR" sz="1050" i="1">
                <a:solidFill>
                  <a:prstClr val="black"/>
                </a:solidFill>
                <a:latin typeface="Segoe UI Light" panose="020B0502040204020203" pitchFamily="34" charset="0"/>
                <a:cs typeface="Segoe UI Light" panose="020B0502040204020203" pitchFamily="34" charset="0"/>
              </a:rPr>
              <a:t>Besoin de prise en charge</a:t>
            </a:r>
          </a:p>
        </p:txBody>
      </p:sp>
      <p:sp>
        <p:nvSpPr>
          <p:cNvPr id="38" name="Rectangle 37">
            <a:extLst>
              <a:ext uri="{FF2B5EF4-FFF2-40B4-BE49-F238E27FC236}">
                <a16:creationId xmlns:a16="http://schemas.microsoft.com/office/drawing/2014/main" id="{200A4B72-DDA1-47CA-9B37-C476FB26DF6C}"/>
              </a:ext>
            </a:extLst>
          </p:cNvPr>
          <p:cNvSpPr/>
          <p:nvPr/>
        </p:nvSpPr>
        <p:spPr>
          <a:xfrm>
            <a:off x="5032631" y="7888788"/>
            <a:ext cx="1138636" cy="794268"/>
          </a:xfrm>
          <a:prstGeom prst="rect">
            <a:avLst/>
          </a:prstGeom>
          <a:solidFill>
            <a:srgbClr val="006A9A"/>
          </a:solidFill>
          <a:ln w="12700" cap="flat" cmpd="sng" algn="ctr">
            <a:noFill/>
            <a:prstDash val="solid"/>
            <a:miter lim="800000"/>
          </a:ln>
          <a:effectLst/>
        </p:spPr>
        <p:txBody>
          <a:bodyPr vert="horz" lIns="33231" tIns="33231" rIns="33231" bIns="33231" rtlCol="0" anchor="ctr"/>
          <a:lstStyle/>
          <a:p>
            <a:pPr marL="0" marR="0" lvl="0" indent="0" algn="ctr" defTabSz="422039"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rPr>
              <a:t>Appel au SAS</a:t>
            </a:r>
          </a:p>
          <a:p>
            <a:pPr marL="0" marR="0" lvl="0" indent="0" algn="ctr" defTabSz="422039" eaLnBrk="1" fontAlgn="auto" latinLnBrk="0" hangingPunct="1">
              <a:lnSpc>
                <a:spcPct val="100000"/>
              </a:lnSpc>
              <a:spcBef>
                <a:spcPts val="0"/>
              </a:spcBef>
              <a:spcAft>
                <a:spcPts val="0"/>
              </a:spcAft>
              <a:buClrTx/>
              <a:buSzTx/>
              <a:buFontTx/>
              <a:buNone/>
              <a:tabLst/>
              <a:defRPr/>
            </a:pPr>
            <a:endParaRPr kumimoji="0" lang="fr-FR" sz="1050" b="1" i="0" u="none" strike="noStrike" kern="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grpSp>
        <p:nvGrpSpPr>
          <p:cNvPr id="39" name="Groupe 38">
            <a:extLst>
              <a:ext uri="{FF2B5EF4-FFF2-40B4-BE49-F238E27FC236}">
                <a16:creationId xmlns:a16="http://schemas.microsoft.com/office/drawing/2014/main" id="{7A5E54B0-ED6C-421D-BADB-2AF2CFD0CE69}"/>
              </a:ext>
            </a:extLst>
          </p:cNvPr>
          <p:cNvGrpSpPr/>
          <p:nvPr/>
        </p:nvGrpSpPr>
        <p:grpSpPr>
          <a:xfrm>
            <a:off x="5416203" y="7633674"/>
            <a:ext cx="426593" cy="430839"/>
            <a:chOff x="5912008" y="1288901"/>
            <a:chExt cx="603315" cy="573989"/>
          </a:xfrm>
        </p:grpSpPr>
        <p:sp>
          <p:nvSpPr>
            <p:cNvPr id="47" name="Ellipse 46">
              <a:extLst>
                <a:ext uri="{FF2B5EF4-FFF2-40B4-BE49-F238E27FC236}">
                  <a16:creationId xmlns:a16="http://schemas.microsoft.com/office/drawing/2014/main" id="{C88C9376-4E4E-407D-9E64-6472F2D16105}"/>
                </a:ext>
              </a:extLst>
            </p:cNvPr>
            <p:cNvSpPr/>
            <p:nvPr/>
          </p:nvSpPr>
          <p:spPr>
            <a:xfrm>
              <a:off x="5912008" y="1288901"/>
              <a:ext cx="603315" cy="573989"/>
            </a:xfrm>
            <a:prstGeom prst="ellipse">
              <a:avLst/>
            </a:prstGeom>
            <a:solidFill>
              <a:sysClr val="window" lastClr="FFFFFF"/>
            </a:solidFill>
            <a:ln w="12700" cap="flat" cmpd="sng" algn="ctr">
              <a:solidFill>
                <a:srgbClr val="009CE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pic>
          <p:nvPicPr>
            <p:cNvPr id="48" name="Graphique 47" descr="Téléphone à haut-parleur">
              <a:extLst>
                <a:ext uri="{FF2B5EF4-FFF2-40B4-BE49-F238E27FC236}">
                  <a16:creationId xmlns:a16="http://schemas.microsoft.com/office/drawing/2014/main" id="{9D74DF96-2EDB-4E47-9EB5-A3C2A12FE46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5589" y="1317819"/>
              <a:ext cx="516155" cy="516155"/>
            </a:xfrm>
            <a:prstGeom prst="rect">
              <a:avLst/>
            </a:prstGeom>
          </p:spPr>
        </p:pic>
      </p:grpSp>
      <p:cxnSp>
        <p:nvCxnSpPr>
          <p:cNvPr id="49" name="Connecteur : en angle 48">
            <a:extLst>
              <a:ext uri="{FF2B5EF4-FFF2-40B4-BE49-F238E27FC236}">
                <a16:creationId xmlns:a16="http://schemas.microsoft.com/office/drawing/2014/main" id="{D545EB0D-CB69-4F52-8532-85264015F735}"/>
              </a:ext>
            </a:extLst>
          </p:cNvPr>
          <p:cNvCxnSpPr>
            <a:cxnSpLocks/>
            <a:stCxn id="33" idx="0"/>
            <a:endCxn id="51" idx="1"/>
          </p:cNvCxnSpPr>
          <p:nvPr/>
        </p:nvCxnSpPr>
        <p:spPr>
          <a:xfrm rot="5400000" flipH="1" flipV="1">
            <a:off x="754310" y="7334145"/>
            <a:ext cx="304272" cy="544947"/>
          </a:xfrm>
          <a:prstGeom prst="bentConnector2">
            <a:avLst/>
          </a:prstGeom>
          <a:noFill/>
          <a:ln w="19050" cap="flat" cmpd="sng" algn="ctr">
            <a:solidFill>
              <a:srgbClr val="5B9BD5">
                <a:lumMod val="75000"/>
              </a:srgbClr>
            </a:solidFill>
            <a:prstDash val="solid"/>
            <a:miter lim="800000"/>
            <a:tailEnd type="triangle"/>
          </a:ln>
          <a:effectLst/>
        </p:spPr>
      </p:cxnSp>
      <p:sp>
        <p:nvSpPr>
          <p:cNvPr id="51" name="Rectangle 50">
            <a:extLst>
              <a:ext uri="{FF2B5EF4-FFF2-40B4-BE49-F238E27FC236}">
                <a16:creationId xmlns:a16="http://schemas.microsoft.com/office/drawing/2014/main" id="{1810389E-8423-49E7-81C8-C0741FAB38C7}"/>
              </a:ext>
            </a:extLst>
          </p:cNvPr>
          <p:cNvSpPr/>
          <p:nvPr/>
        </p:nvSpPr>
        <p:spPr>
          <a:xfrm>
            <a:off x="1178920" y="6959710"/>
            <a:ext cx="1684341" cy="989543"/>
          </a:xfrm>
          <a:prstGeom prst="rect">
            <a:avLst/>
          </a:prstGeom>
          <a:solidFill>
            <a:sysClr val="window" lastClr="FFFFFF">
              <a:lumMod val="65000"/>
            </a:sysClr>
          </a:solidFill>
          <a:ln w="12700" cap="flat" cmpd="sng" algn="ctr">
            <a:noFill/>
            <a:prstDash val="solid"/>
            <a:miter lim="800000"/>
          </a:ln>
          <a:effectLst/>
        </p:spPr>
        <p:txBody>
          <a:bodyPr vert="horz" lIns="33231" tIns="33231" rIns="33231" bIns="33231" rtlCol="0" anchor="ctr"/>
          <a:lstStyle/>
          <a:p>
            <a:pPr marL="0" marR="0" lvl="0" indent="0" algn="ctr" defTabSz="422039"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rPr>
              <a:t>Appel au médecin traitant</a:t>
            </a:r>
            <a:endParaRPr kumimoji="0" lang="fr-FR" sz="1050" b="1" i="0" u="none" strike="sngStrike" kern="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cxnSp>
        <p:nvCxnSpPr>
          <p:cNvPr id="56" name="Connecteur : en angle 55">
            <a:extLst>
              <a:ext uri="{FF2B5EF4-FFF2-40B4-BE49-F238E27FC236}">
                <a16:creationId xmlns:a16="http://schemas.microsoft.com/office/drawing/2014/main" id="{896E074C-0244-43A4-B5FC-833797B7E299}"/>
              </a:ext>
            </a:extLst>
          </p:cNvPr>
          <p:cNvCxnSpPr>
            <a:cxnSpLocks/>
            <a:stCxn id="51" idx="3"/>
          </p:cNvCxnSpPr>
          <p:nvPr/>
        </p:nvCxnSpPr>
        <p:spPr>
          <a:xfrm>
            <a:off x="2863261" y="7454482"/>
            <a:ext cx="485029" cy="844042"/>
          </a:xfrm>
          <a:prstGeom prst="bentConnector2">
            <a:avLst/>
          </a:prstGeom>
          <a:noFill/>
          <a:ln w="19050" cap="flat" cmpd="sng" algn="ctr">
            <a:solidFill>
              <a:srgbClr val="5B9BD5">
                <a:lumMod val="75000"/>
              </a:srgbClr>
            </a:solidFill>
            <a:prstDash val="solid"/>
            <a:miter lim="800000"/>
            <a:headEnd type="none" w="med" len="med"/>
            <a:tailEnd type="none" w="med" len="med"/>
          </a:ln>
          <a:effectLst/>
        </p:spPr>
      </p:cxnSp>
      <p:sp>
        <p:nvSpPr>
          <p:cNvPr id="3" name="Triangle isocèle 2">
            <a:extLst>
              <a:ext uri="{FF2B5EF4-FFF2-40B4-BE49-F238E27FC236}">
                <a16:creationId xmlns:a16="http://schemas.microsoft.com/office/drawing/2014/main" id="{80C64801-ED73-44D9-9217-531C5DA3116A}"/>
              </a:ext>
            </a:extLst>
          </p:cNvPr>
          <p:cNvSpPr/>
          <p:nvPr/>
        </p:nvSpPr>
        <p:spPr>
          <a:xfrm rot="5400000">
            <a:off x="2146154" y="9048633"/>
            <a:ext cx="107710" cy="71099"/>
          </a:xfrm>
          <a:prstGeom prst="triangl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Light" panose="020B0502040204020203" pitchFamily="34" charset="0"/>
              <a:cs typeface="Segoe UI Light" panose="020B0502040204020203" pitchFamily="34" charset="0"/>
            </a:endParaRPr>
          </a:p>
        </p:txBody>
      </p:sp>
      <p:cxnSp>
        <p:nvCxnSpPr>
          <p:cNvPr id="13" name="Connecteur droit avec flèche 12">
            <a:extLst>
              <a:ext uri="{FF2B5EF4-FFF2-40B4-BE49-F238E27FC236}">
                <a16:creationId xmlns:a16="http://schemas.microsoft.com/office/drawing/2014/main" id="{C9320E5B-FA14-42FF-8251-2D1E765E7F0E}"/>
              </a:ext>
            </a:extLst>
          </p:cNvPr>
          <p:cNvCxnSpPr>
            <a:cxnSpLocks/>
          </p:cNvCxnSpPr>
          <p:nvPr/>
        </p:nvCxnSpPr>
        <p:spPr>
          <a:xfrm flipV="1">
            <a:off x="3348290" y="8285922"/>
            <a:ext cx="1442936" cy="7839"/>
          </a:xfrm>
          <a:prstGeom prst="straightConnector1">
            <a:avLst/>
          </a:prstGeom>
          <a:ln w="19050">
            <a:solidFill>
              <a:srgbClr val="2E75B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5942DE55-5747-4F57-AB91-5D20C5186924}"/>
              </a:ext>
            </a:extLst>
          </p:cNvPr>
          <p:cNvCxnSpPr>
            <a:cxnSpLocks/>
          </p:cNvCxnSpPr>
          <p:nvPr/>
        </p:nvCxnSpPr>
        <p:spPr>
          <a:xfrm>
            <a:off x="903858" y="8293761"/>
            <a:ext cx="2848499" cy="0"/>
          </a:xfrm>
          <a:prstGeom prst="line">
            <a:avLst/>
          </a:prstGeom>
          <a:ln w="19050">
            <a:solidFill>
              <a:srgbClr val="006A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13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A4D4F117-6196-40CD-AEA1-C7046A3E4BFB}"/>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2. Présentation du SAS</a:t>
            </a:r>
          </a:p>
        </p:txBody>
      </p:sp>
      <p:cxnSp>
        <p:nvCxnSpPr>
          <p:cNvPr id="9" name="Connecteur droit 8">
            <a:extLst>
              <a:ext uri="{FF2B5EF4-FFF2-40B4-BE49-F238E27FC236}">
                <a16:creationId xmlns:a16="http://schemas.microsoft.com/office/drawing/2014/main" id="{42D6E507-3356-4DB6-9695-49D3560615CA}"/>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A8BA6823-550D-49A0-9DAB-C8A21805D936}"/>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 PARCOURS USAGER : plateforme téléphonique</a:t>
            </a:r>
          </a:p>
        </p:txBody>
      </p:sp>
      <p:sp>
        <p:nvSpPr>
          <p:cNvPr id="12" name="Rectangle 11">
            <a:extLst>
              <a:ext uri="{FF2B5EF4-FFF2-40B4-BE49-F238E27FC236}">
                <a16:creationId xmlns:a16="http://schemas.microsoft.com/office/drawing/2014/main" id="{240483E4-416C-4FAD-B5C6-20AD9E408950}"/>
              </a:ext>
            </a:extLst>
          </p:cNvPr>
          <p:cNvSpPr/>
          <p:nvPr/>
        </p:nvSpPr>
        <p:spPr>
          <a:xfrm>
            <a:off x="400365" y="8966496"/>
            <a:ext cx="193548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atin typeface="Segoe UI Light" panose="020B0502040204020203" pitchFamily="34" charset="0"/>
              <a:cs typeface="Segoe UI Light" panose="020B0502040204020203" pitchFamily="34" charset="0"/>
            </a:endParaRPr>
          </a:p>
        </p:txBody>
      </p:sp>
      <p:pic>
        <p:nvPicPr>
          <p:cNvPr id="13" name="Image 12">
            <a:extLst>
              <a:ext uri="{FF2B5EF4-FFF2-40B4-BE49-F238E27FC236}">
                <a16:creationId xmlns:a16="http://schemas.microsoft.com/office/drawing/2014/main" id="{DE5F0FB1-B03B-4343-B9F9-4319ECEBA507}"/>
              </a:ext>
            </a:extLst>
          </p:cNvPr>
          <p:cNvPicPr>
            <a:picLocks noChangeAspect="1"/>
          </p:cNvPicPr>
          <p:nvPr/>
        </p:nvPicPr>
        <p:blipFill>
          <a:blip r:embed="rId6"/>
          <a:stretch>
            <a:fillRect/>
          </a:stretch>
        </p:blipFill>
        <p:spPr>
          <a:xfrm>
            <a:off x="312682" y="1078244"/>
            <a:ext cx="6220213" cy="4130860"/>
          </a:xfrm>
          <a:prstGeom prst="rect">
            <a:avLst/>
          </a:prstGeom>
        </p:spPr>
      </p:pic>
      <p:grpSp>
        <p:nvGrpSpPr>
          <p:cNvPr id="5" name="Groupe 4">
            <a:extLst>
              <a:ext uri="{FF2B5EF4-FFF2-40B4-BE49-F238E27FC236}">
                <a16:creationId xmlns:a16="http://schemas.microsoft.com/office/drawing/2014/main" id="{B5A1DC3F-B761-4A62-8699-89CF00E6D9FB}"/>
              </a:ext>
            </a:extLst>
          </p:cNvPr>
          <p:cNvGrpSpPr/>
          <p:nvPr/>
        </p:nvGrpSpPr>
        <p:grpSpPr>
          <a:xfrm>
            <a:off x="100106" y="5345845"/>
            <a:ext cx="6532894" cy="4065295"/>
            <a:chOff x="100106" y="5345845"/>
            <a:chExt cx="6532894" cy="4065295"/>
          </a:xfrm>
        </p:grpSpPr>
        <p:pic>
          <p:nvPicPr>
            <p:cNvPr id="3" name="Image 2">
              <a:extLst>
                <a:ext uri="{FF2B5EF4-FFF2-40B4-BE49-F238E27FC236}">
                  <a16:creationId xmlns:a16="http://schemas.microsoft.com/office/drawing/2014/main" id="{C152A818-C6E1-4E5C-A895-E65CED19761B}"/>
                </a:ext>
              </a:extLst>
            </p:cNvPr>
            <p:cNvPicPr>
              <a:picLocks noChangeAspect="1"/>
            </p:cNvPicPr>
            <p:nvPr/>
          </p:nvPicPr>
          <p:blipFill>
            <a:blip r:embed="rId7"/>
            <a:stretch>
              <a:fillRect/>
            </a:stretch>
          </p:blipFill>
          <p:spPr>
            <a:xfrm>
              <a:off x="100106" y="5345845"/>
              <a:ext cx="6532894" cy="4065295"/>
            </a:xfrm>
            <a:prstGeom prst="rect">
              <a:avLst/>
            </a:prstGeom>
          </p:spPr>
        </p:pic>
        <p:sp>
          <p:nvSpPr>
            <p:cNvPr id="4" name="Rectangle : coins arrondis 3">
              <a:extLst>
                <a:ext uri="{FF2B5EF4-FFF2-40B4-BE49-F238E27FC236}">
                  <a16:creationId xmlns:a16="http://schemas.microsoft.com/office/drawing/2014/main" id="{B333BDC3-78C9-4F18-9359-CE6CF2AE0FBD}"/>
                </a:ext>
              </a:extLst>
            </p:cNvPr>
            <p:cNvSpPr/>
            <p:nvPr/>
          </p:nvSpPr>
          <p:spPr>
            <a:xfrm>
              <a:off x="2011995" y="6838950"/>
              <a:ext cx="323850" cy="95250"/>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 name="Connecteur droit avec flèche 6">
            <a:extLst>
              <a:ext uri="{FF2B5EF4-FFF2-40B4-BE49-F238E27FC236}">
                <a16:creationId xmlns:a16="http://schemas.microsoft.com/office/drawing/2014/main" id="{39989842-AA67-47C0-B760-AB941D66D1B3}"/>
              </a:ext>
            </a:extLst>
          </p:cNvPr>
          <p:cNvCxnSpPr/>
          <p:nvPr/>
        </p:nvCxnSpPr>
        <p:spPr>
          <a:xfrm>
            <a:off x="4638674" y="7429501"/>
            <a:ext cx="70485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20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hidden="1">
            <a:extLst>
              <a:ext uri="{FF2B5EF4-FFF2-40B4-BE49-F238E27FC236}">
                <a16:creationId xmlns:a16="http://schemas.microsoft.com/office/drawing/2014/main" id="{4F2B5280-746B-4B4C-BF82-C30E96A79A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Diapositive think-cell" r:id="rId4" imgW="473" imgH="473" progId="TCLayout.ActiveDocument.1">
                  <p:embed/>
                </p:oleObj>
              </mc:Choice>
              <mc:Fallback>
                <p:oleObj name="Diapositive think-cell" r:id="rId4" imgW="473" imgH="473" progId="TCLayout.ActiveDocument.1">
                  <p:embed/>
                  <p:pic>
                    <p:nvPicPr>
                      <p:cNvPr id="30" name="Objet 29" hidden="1">
                        <a:extLst>
                          <a:ext uri="{FF2B5EF4-FFF2-40B4-BE49-F238E27FC236}">
                            <a16:creationId xmlns:a16="http://schemas.microsoft.com/office/drawing/2014/main" id="{4F2B5280-746B-4B4C-BF82-C30E96A79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A4D4F117-6196-40CD-AEA1-C7046A3E4BFB}"/>
              </a:ext>
            </a:extLst>
          </p:cNvPr>
          <p:cNvSpPr/>
          <p:nvPr/>
        </p:nvSpPr>
        <p:spPr>
          <a:xfrm>
            <a:off x="-2" y="0"/>
            <a:ext cx="6858002" cy="39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r>
              <a:rPr lang="fr-FR" b="1">
                <a:latin typeface="Segoe UI Light" panose="020B0502040204020203" pitchFamily="34" charset="0"/>
                <a:cs typeface="Segoe UI Light" panose="020B0502040204020203" pitchFamily="34" charset="0"/>
              </a:rPr>
              <a:t>2. Présentation du SAS</a:t>
            </a:r>
          </a:p>
        </p:txBody>
      </p:sp>
      <p:cxnSp>
        <p:nvCxnSpPr>
          <p:cNvPr id="8" name="Connecteur droit 7">
            <a:extLst>
              <a:ext uri="{FF2B5EF4-FFF2-40B4-BE49-F238E27FC236}">
                <a16:creationId xmlns:a16="http://schemas.microsoft.com/office/drawing/2014/main" id="{0CCDC8ED-F140-4A7C-B4BC-A197C8E5FD7A}"/>
              </a:ext>
            </a:extLst>
          </p:cNvPr>
          <p:cNvCxnSpPr>
            <a:cxnSpLocks/>
          </p:cNvCxnSpPr>
          <p:nvPr/>
        </p:nvCxnSpPr>
        <p:spPr>
          <a:xfrm>
            <a:off x="225000" y="1042557"/>
            <a:ext cx="6408000" cy="0"/>
          </a:xfrm>
          <a:prstGeom prst="line">
            <a:avLst/>
          </a:prstGeom>
          <a:ln w="19050">
            <a:solidFill>
              <a:srgbClr val="174BA3"/>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ED08B16B-829F-45A5-89B2-1D5915CA6375}"/>
              </a:ext>
            </a:extLst>
          </p:cNvPr>
          <p:cNvSpPr txBox="1">
            <a:spLocks/>
          </p:cNvSpPr>
          <p:nvPr/>
        </p:nvSpPr>
        <p:spPr>
          <a:xfrm>
            <a:off x="225000" y="787104"/>
            <a:ext cx="6408000" cy="265739"/>
          </a:xfrm>
          <a:prstGeom prst="rect">
            <a:avLst/>
          </a:prstGeom>
        </p:spPr>
        <p:txBody>
          <a:bodyPr vert="horz" lIns="90000" tIns="45720" rIns="90000" bIns="45720" rtlCol="0" anchor="ctr" anchorCtr="0">
            <a:noAutofit/>
          </a:bodyPr>
          <a:lstStyle>
            <a:lvl1pPr marL="0" indent="0" algn="l" defTabSz="633039" rtl="0" eaLnBrk="1" latinLnBrk="0" hangingPunct="1">
              <a:lnSpc>
                <a:spcPct val="80000"/>
              </a:lnSpc>
              <a:spcBef>
                <a:spcPts val="415"/>
              </a:spcBef>
              <a:buFont typeface="Arial" panose="020B0604020202020204" pitchFamily="34" charset="0"/>
              <a:buNone/>
              <a:defRPr kumimoji="0" lang="fr-FR" sz="1385" b="1" i="0" u="none" strike="noStrike" kern="1200" cap="none" spc="-35" normalizeH="0" baseline="0" dirty="0">
                <a:ln>
                  <a:noFill/>
                </a:ln>
                <a:solidFill>
                  <a:schemeClr val="tx1"/>
                </a:solidFill>
                <a:effectLst/>
                <a:uLnTx/>
                <a:uFillTx/>
                <a:latin typeface="Arial" pitchFamily="34" charset="0"/>
                <a:ea typeface="+mn-ea"/>
                <a:cs typeface="Arial" pitchFamily="34" charset="0"/>
              </a:defRPr>
            </a:lvl1pPr>
            <a:lvl2pPr marL="186834" indent="-65942" algn="l" defTabSz="633039" rtl="0" eaLnBrk="1" latinLnBrk="0" hangingPunct="1">
              <a:lnSpc>
                <a:spcPct val="110000"/>
              </a:lnSpc>
              <a:spcBef>
                <a:spcPts val="415"/>
              </a:spcBef>
              <a:buFont typeface="Arial" panose="020B0604020202020204" pitchFamily="34" charset="0"/>
              <a:buChar char="•"/>
              <a:defRPr sz="762" kern="1200">
                <a:solidFill>
                  <a:schemeClr val="accent1"/>
                </a:solidFill>
                <a:latin typeface="+mn-lt"/>
                <a:ea typeface="+mn-ea"/>
                <a:cs typeface="+mn-cs"/>
              </a:defRPr>
            </a:lvl2pPr>
            <a:lvl3pPr marL="312123" indent="-61545" algn="l" defTabSz="633039" rtl="0" eaLnBrk="1" latinLnBrk="0" hangingPunct="1">
              <a:lnSpc>
                <a:spcPct val="110000"/>
              </a:lnSpc>
              <a:spcBef>
                <a:spcPts val="208"/>
              </a:spcBef>
              <a:buFont typeface="Courier New" panose="02070309020205020404" pitchFamily="49" charset="0"/>
              <a:buChar char="o"/>
              <a:defRPr sz="727" kern="1200">
                <a:solidFill>
                  <a:schemeClr val="tx1"/>
                </a:solidFill>
                <a:latin typeface="+mn-lt"/>
                <a:ea typeface="+mn-ea"/>
                <a:cs typeface="+mn-cs"/>
              </a:defRPr>
            </a:lvl3pPr>
            <a:lvl4pPr marL="435214" indent="-61545" algn="l" defTabSz="633039" rtl="0" eaLnBrk="1" latinLnBrk="0" hangingPunct="1">
              <a:lnSpc>
                <a:spcPct val="110000"/>
              </a:lnSpc>
              <a:spcBef>
                <a:spcPts val="208"/>
              </a:spcBef>
              <a:buClr>
                <a:schemeClr val="tx1"/>
              </a:buClr>
              <a:buFont typeface="Arial" panose="020B0604020202020204" pitchFamily="34" charset="0"/>
              <a:buChar char="­"/>
              <a:defRPr sz="623" i="1" kern="1200">
                <a:solidFill>
                  <a:schemeClr val="tx1"/>
                </a:solidFill>
                <a:latin typeface="+mn-lt"/>
                <a:ea typeface="+mn-ea"/>
                <a:cs typeface="+mn-cs"/>
              </a:defRPr>
            </a:lvl4pPr>
            <a:lvl5pPr marL="562701" indent="-61545" algn="l" defTabSz="633039" rtl="0" eaLnBrk="1" latinLnBrk="0" hangingPunct="1">
              <a:lnSpc>
                <a:spcPct val="110000"/>
              </a:lnSpc>
              <a:spcBef>
                <a:spcPts val="208"/>
              </a:spcBef>
              <a:buFont typeface="Arial" panose="020B0604020202020204" pitchFamily="34" charset="0"/>
              <a:buChar char="•"/>
              <a:defRPr sz="554" i="1"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r>
              <a:rPr lang="fr-FR" sz="1400">
                <a:solidFill>
                  <a:srgbClr val="174BA3"/>
                </a:solidFill>
                <a:latin typeface="Segoe UI Light" panose="020B0502040204020203" pitchFamily="34" charset="0"/>
                <a:cs typeface="Segoe UI Light" panose="020B0502040204020203" pitchFamily="34" charset="0"/>
              </a:rPr>
              <a:t>CARTOGRAPHIE DES 22 PILOTES SAS</a:t>
            </a:r>
          </a:p>
        </p:txBody>
      </p:sp>
      <p:pic>
        <p:nvPicPr>
          <p:cNvPr id="12" name="Image 11">
            <a:extLst>
              <a:ext uri="{FF2B5EF4-FFF2-40B4-BE49-F238E27FC236}">
                <a16:creationId xmlns:a16="http://schemas.microsoft.com/office/drawing/2014/main" id="{40467237-3035-41CA-A260-88B187980891}"/>
              </a:ext>
            </a:extLst>
          </p:cNvPr>
          <p:cNvPicPr>
            <a:picLocks noChangeAspect="1"/>
          </p:cNvPicPr>
          <p:nvPr/>
        </p:nvPicPr>
        <p:blipFill>
          <a:blip r:embed="rId6"/>
          <a:stretch>
            <a:fillRect/>
          </a:stretch>
        </p:blipFill>
        <p:spPr>
          <a:xfrm>
            <a:off x="356214" y="1275037"/>
            <a:ext cx="6145020" cy="5163643"/>
          </a:xfrm>
          <a:prstGeom prst="rect">
            <a:avLst/>
          </a:prstGeom>
        </p:spPr>
      </p:pic>
    </p:spTree>
    <p:extLst>
      <p:ext uri="{BB962C8B-B14F-4D97-AF65-F5344CB8AC3E}">
        <p14:creationId xmlns:p14="http://schemas.microsoft.com/office/powerpoint/2010/main" val="218434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9BB37C2D-ABAB-41DD-9CFB-6293DB781D96}"/>
              </a:ext>
            </a:extLst>
          </p:cNvPr>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16388"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9BB37C2D-ABAB-41DD-9CFB-6293DB781D96}"/>
                          </a:ext>
                        </a:extLst>
                      </p:cNvPr>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D6E8FC1-DD1C-4697-BE77-656265AEE9F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2400" b="1">
              <a:solidFill>
                <a:schemeClr val="tx1"/>
              </a:solidFill>
              <a:latin typeface="Segoe Condensed" panose="020B0606040200020203" pitchFamily="34" charset="0"/>
              <a:cs typeface="Calibri" panose="020F0502020204030204" pitchFamily="34" charset="0"/>
              <a:sym typeface="Segoe Condensed" panose="020B0606040200020203" pitchFamily="34" charset="0"/>
            </a:endParaRPr>
          </a:p>
        </p:txBody>
      </p:sp>
      <p:sp>
        <p:nvSpPr>
          <p:cNvPr id="27" name="Rectangle 26">
            <a:extLst>
              <a:ext uri="{FF2B5EF4-FFF2-40B4-BE49-F238E27FC236}">
                <a16:creationId xmlns:a16="http://schemas.microsoft.com/office/drawing/2014/main" id="{537DA36E-BD76-48EB-B3E1-4E57CEB8207E}"/>
              </a:ext>
            </a:extLst>
          </p:cNvPr>
          <p:cNvSpPr/>
          <p:nvPr/>
        </p:nvSpPr>
        <p:spPr>
          <a:xfrm>
            <a:off x="0" y="0"/>
            <a:ext cx="6858000" cy="9906000"/>
          </a:xfrm>
          <a:prstGeom prst="rect">
            <a:avLst/>
          </a:prstGeom>
          <a:solidFill>
            <a:srgbClr val="174B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721" tIns="41360" rIns="82721" bIns="41360" numCol="1" spcCol="0" rtlCol="0" fromWordArt="0" anchor="ctr" anchorCtr="0" forceAA="0" compatLnSpc="1">
            <a:prstTxWarp prst="textNoShape">
              <a:avLst/>
            </a:prstTxWarp>
            <a:noAutofit/>
          </a:bodyPr>
          <a:lstStyle/>
          <a:p>
            <a:pPr algn="ctr"/>
            <a:endParaRPr lang="fr-FR" sz="1447"/>
          </a:p>
        </p:txBody>
      </p:sp>
      <p:sp>
        <p:nvSpPr>
          <p:cNvPr id="3" name="Rectangle 2">
            <a:extLst>
              <a:ext uri="{FF2B5EF4-FFF2-40B4-BE49-F238E27FC236}">
                <a16:creationId xmlns:a16="http://schemas.microsoft.com/office/drawing/2014/main" id="{98B91FC3-4316-4E4F-ABCB-920EF19F1867}"/>
              </a:ext>
            </a:extLst>
          </p:cNvPr>
          <p:cNvSpPr/>
          <p:nvPr/>
        </p:nvSpPr>
        <p:spPr>
          <a:xfrm>
            <a:off x="1181100" y="4648198"/>
            <a:ext cx="4495800" cy="1573200"/>
          </a:xfrm>
          <a:prstGeom prst="rect">
            <a:avLst/>
          </a:prstGeom>
          <a:solidFill>
            <a:srgbClr val="174BA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algn="ctr"/>
            <a:r>
              <a:rPr lang="fr-FR" sz="4400" b="1">
                <a:solidFill>
                  <a:schemeClr val="bg1"/>
                </a:solidFill>
                <a:latin typeface="Segoe UI Light" panose="020B0502040204020203" pitchFamily="34" charset="0"/>
                <a:cs typeface="Segoe UI Light" panose="020B0502040204020203" pitchFamily="34" charset="0"/>
              </a:rPr>
              <a:t>Fiches actions</a:t>
            </a:r>
          </a:p>
        </p:txBody>
      </p:sp>
      <p:sp>
        <p:nvSpPr>
          <p:cNvPr id="4" name="Rectangle 3">
            <a:extLst>
              <a:ext uri="{FF2B5EF4-FFF2-40B4-BE49-F238E27FC236}">
                <a16:creationId xmlns:a16="http://schemas.microsoft.com/office/drawing/2014/main" id="{973EC150-672E-4349-AF52-CC0CCE40BD41}"/>
              </a:ext>
            </a:extLst>
          </p:cNvPr>
          <p:cNvSpPr/>
          <p:nvPr/>
        </p:nvSpPr>
        <p:spPr>
          <a:xfrm>
            <a:off x="2891790" y="1142240"/>
            <a:ext cx="1074420" cy="3139321"/>
          </a:xfrm>
          <a:prstGeom prst="rect">
            <a:avLst/>
          </a:prstGeom>
        </p:spPr>
        <p:txBody>
          <a:bodyPr wrap="square">
            <a:spAutoFit/>
          </a:bodyPr>
          <a:lstStyle/>
          <a:p>
            <a:pPr marR="49753" algn="ctr"/>
            <a:r>
              <a:rPr lang="fr-FR" sz="6600" b="1">
                <a:solidFill>
                  <a:schemeClr val="bg1"/>
                </a:solidFill>
                <a:latin typeface="Segoe UI Light" panose="020B0502040204020203" pitchFamily="34" charset="0"/>
                <a:cs typeface="Segoe UI Light" panose="020B0502040204020203" pitchFamily="34" charset="0"/>
              </a:rPr>
              <a:t>-</a:t>
            </a:r>
          </a:p>
          <a:p>
            <a:pPr marR="49753" algn="ctr"/>
            <a:r>
              <a:rPr lang="fr-FR" sz="6600" b="1">
                <a:solidFill>
                  <a:schemeClr val="bg1"/>
                </a:solidFill>
                <a:latin typeface="Segoe UI Light" panose="020B0502040204020203" pitchFamily="34" charset="0"/>
                <a:cs typeface="Segoe UI Light" panose="020B0502040204020203" pitchFamily="34" charset="0"/>
              </a:rPr>
              <a:t>3</a:t>
            </a:r>
          </a:p>
          <a:p>
            <a:pPr marR="49753" algn="ctr"/>
            <a:r>
              <a:rPr lang="fr-FR" sz="6600" b="1">
                <a:solidFill>
                  <a:schemeClr val="bg1"/>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2980672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0eb8633bcedff24a6d61fc2b32ec18c2d8f3"/>
  <p:tag name="THINKCELLPRESENTATIONDONOTDELETE" val="&lt;?xml version=&quot;1.0&quot; encoding=&quot;UTF-16&quot; standalone=&quot;yes&quot;?&gt;&lt;root reqver=&quot;25060&quot;&gt;&lt;version val=&quot;2838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Bracke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EoBtCk0hQJGz5F8cTwU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lu9nO46vlkmhV40MIVsJ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Wer5_.L948FGsw8e6SsI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Mg.w.Zz.dY8dcYqC3RGX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CeVkiOl.SAmVkHHWqyvi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fWnEqodKpbpQXlWrukzC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HpOhVuhHwxxTmu1CMytI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3Er2YEDaNjG2WsAZMDGC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plJeKC1LNqNY2aRQPKpP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fJqf1Az5PUGBM0sRopyVQ"/>
</p:tagLst>
</file>

<file path=ppt/tags/tag11.xml><?xml version="1.0" encoding="utf-8"?>
<p:tagLst xmlns:a="http://schemas.openxmlformats.org/drawingml/2006/main" xmlns:r="http://schemas.openxmlformats.org/officeDocument/2006/relationships" xmlns:p="http://schemas.openxmlformats.org/presentationml/2006/main">
  <p:tag name="NAME" val="SingleBoa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WkyqniE72Hk8lGV177O7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RNPx1PEo7Ryc_7GPYa4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VSVgBl0mCbJBM05V4ZwR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jPY.pdDtfwKsitw2JRYz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OtoBpgR.HX_N5QYI.8k6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LjVuSD8kNyQRIw8Dr51L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ktpKgHId5Smz1.73fY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A05J_rZ.K1M0A6tpfoQ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xPAuGvG.oGMYtGGPs_Gs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dUH4T3cvn9EyXNZtUawxg"/>
</p:tagLst>
</file>

<file path=ppt/tags/tag12.xml><?xml version="1.0" encoding="utf-8"?>
<p:tagLst xmlns:a="http://schemas.openxmlformats.org/drawingml/2006/main" xmlns:r="http://schemas.openxmlformats.org/officeDocument/2006/relationships" xmlns:p="http://schemas.openxmlformats.org/presentationml/2006/main">
  <p:tag name="NAME" val="1DoubleBoa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SzJvFGFdIpBJJ4N72jGe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M0JEuG3MG0kFHPf5RP_y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MNdXLBZzS8s12ExOjA6q8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Jn7KiOy83hfbytCdgyt6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3xmlGvfAG.96r6IfOoh0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Sz2MNno88v5MK20ka1nk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tFuLrw2.3QZzRRFs9.3Tq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sHIftkExTDLHh7HhaL8i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0TfkF.JcmX.j.RhQ05gXE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vqnR5E.6U1ZWHfSM8GkA"/>
</p:tagLst>
</file>

<file path=ppt/tags/tag13.xml><?xml version="1.0" encoding="utf-8"?>
<p:tagLst xmlns:a="http://schemas.openxmlformats.org/drawingml/2006/main" xmlns:r="http://schemas.openxmlformats.org/officeDocument/2006/relationships" xmlns:p="http://schemas.openxmlformats.org/presentationml/2006/main">
  <p:tag name="NAME" val="SingleChevr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m_EerEXPcYTbVIuwEpHA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nueLgSWuYq7orHswRU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Bqnq1u7eLkjOAp5RMTQ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tSxR7brRWT9611HkZkSdM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il77Vpo2RUZUdnrkQKUQ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phDJBqFSjOqvAnzHbzvxF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gMcGaL4HcoLLIPNHXfts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_.mi7XzLnEFslPQa.Zz1m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OvqhDeKzofLanmelob7c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k6pUH7X3VT8dtvrp8LVcA"/>
</p:tagLst>
</file>

<file path=ppt/tags/tag14.xml><?xml version="1.0" encoding="utf-8"?>
<p:tagLst xmlns:a="http://schemas.openxmlformats.org/drawingml/2006/main" xmlns:r="http://schemas.openxmlformats.org/officeDocument/2006/relationships" xmlns:p="http://schemas.openxmlformats.org/presentationml/2006/main">
  <p:tag name="NAME" val="DoubleChevron2"/>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RfiLSY_.nX6xPO3lKxvam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gd7CgXT3E33VE5Xxoe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Lmc7LPQA59tvSefdicGP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hfCqPL5nIiy1jk5HUO97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NLHctln5GglWW819QzUj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oFGkTKLo_qpNvFqAehWI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Kj_wfPO.MHa0aiEMbwHp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PFZlErq9mJtkSOXJg7kr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DWhZTvxyJCfE4vd1b_Q62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MKf8jyWJIzETUX416jD6g"/>
</p:tagLst>
</file>

<file path=ppt/tags/tag15.xml><?xml version="1.0" encoding="utf-8"?>
<p:tagLst xmlns:a="http://schemas.openxmlformats.org/drawingml/2006/main" xmlns:r="http://schemas.openxmlformats.org/officeDocument/2006/relationships" xmlns:p="http://schemas.openxmlformats.org/presentationml/2006/main">
  <p:tag name="NAME" val="DoubleChevr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GhxxP4ZrFfUxKB_rASBe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55nlbSd_Q3HRjdx.N3h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SaQEMcPwsaoGMEBy6Djy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zWQxJBtsUK1aPvlm694t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8HDSo7l4SRFXqDnPAXa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hDyZo5yl5S.Wt2KP4Jq.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2u1Aqu5FC_DSkcgeO4oa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w_raTmBQki8.oJ73BPPm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CSOTzYtBAa3KviEcPyla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gr7lcz4gEpMPJbRj.In7A"/>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cLpx5KRmtEtuCrWU2TxWZ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yzieUGQwNEuQewOKtURc3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h1VYYkD_kCA_OrgYuhBb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DoubleChevron"/>
</p:tagLst>
</file>

<file path=ppt/tags/tag33.xml><?xml version="1.0" encoding="utf-8"?>
<p:tagLst xmlns:a="http://schemas.openxmlformats.org/drawingml/2006/main" xmlns:r="http://schemas.openxmlformats.org/officeDocument/2006/relationships" xmlns:p="http://schemas.openxmlformats.org/presentationml/2006/main">
  <p:tag name="NAME" val="DoubleChevron2"/>
</p:tagLst>
</file>

<file path=ppt/tags/tag34.xml><?xml version="1.0" encoding="utf-8"?>
<p:tagLst xmlns:a="http://schemas.openxmlformats.org/drawingml/2006/main" xmlns:r="http://schemas.openxmlformats.org/officeDocument/2006/relationships" xmlns:p="http://schemas.openxmlformats.org/presentationml/2006/main">
  <p:tag name="NAME" val="1BoatTopShape"/>
</p:tagLst>
</file>

<file path=ppt/tags/tag35.xml><?xml version="1.0" encoding="utf-8"?>
<p:tagLst xmlns:a="http://schemas.openxmlformats.org/drawingml/2006/main" xmlns:r="http://schemas.openxmlformats.org/officeDocument/2006/relationships" xmlns:p="http://schemas.openxmlformats.org/presentationml/2006/main">
  <p:tag name="NAME" val="1BoatTopText"/>
</p:tagLst>
</file>

<file path=ppt/tags/tag36.xml><?xml version="1.0" encoding="utf-8"?>
<p:tagLst xmlns:a="http://schemas.openxmlformats.org/drawingml/2006/main" xmlns:r="http://schemas.openxmlformats.org/officeDocument/2006/relationships" xmlns:p="http://schemas.openxmlformats.org/presentationml/2006/main">
  <p:tag name="NAME" val="1BoatBottomShape"/>
</p:tagLst>
</file>

<file path=ppt/tags/tag37.xml><?xml version="1.0" encoding="utf-8"?>
<p:tagLst xmlns:a="http://schemas.openxmlformats.org/drawingml/2006/main" xmlns:r="http://schemas.openxmlformats.org/officeDocument/2006/relationships" xmlns:p="http://schemas.openxmlformats.org/presentationml/2006/main">
  <p:tag name="NAME" val="1BoatBottomText"/>
</p:tagLst>
</file>

<file path=ppt/tags/tag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xml><?xml version="1.0" encoding="utf-8"?>
<p:tagLst xmlns:a="http://schemas.openxmlformats.org/drawingml/2006/main" xmlns:r="http://schemas.openxmlformats.org/officeDocument/2006/relationships" xmlns:p="http://schemas.openxmlformats.org/presentationml/2006/main">
  <p:tag name="NAME" val="SingleBoatTex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lmD9hbDTF28mQENB3bD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4.xml><?xml version="1.0" encoding="utf-8"?>
<p:tagLst xmlns:a="http://schemas.openxmlformats.org/drawingml/2006/main" xmlns:r="http://schemas.openxmlformats.org/officeDocument/2006/relationships" xmlns:p="http://schemas.openxmlformats.org/presentationml/2006/main">
  <p:tag name="NAME" val="Oval"/>
</p:tagLst>
</file>

<file path=ppt/tags/tag45.xml><?xml version="1.0" encoding="utf-8"?>
<p:tagLst xmlns:a="http://schemas.openxmlformats.org/drawingml/2006/main" xmlns:r="http://schemas.openxmlformats.org/officeDocument/2006/relationships" xmlns:p="http://schemas.openxmlformats.org/presentationml/2006/main">
  <p:tag name="NAME" val="Rectangle"/>
</p:tagLst>
</file>

<file path=ppt/tags/tag46.xml><?xml version="1.0" encoding="utf-8"?>
<p:tagLst xmlns:a="http://schemas.openxmlformats.org/drawingml/2006/main" xmlns:r="http://schemas.openxmlformats.org/officeDocument/2006/relationships" xmlns:p="http://schemas.openxmlformats.org/presentationml/2006/main">
  <p:tag name="NAME" val="RoundedRectangle"/>
</p:tagLst>
</file>

<file path=ppt/tags/tag47.xml><?xml version="1.0" encoding="utf-8"?>
<p:tagLst xmlns:a="http://schemas.openxmlformats.org/drawingml/2006/main" xmlns:r="http://schemas.openxmlformats.org/officeDocument/2006/relationships" xmlns:p="http://schemas.openxmlformats.org/presentationml/2006/main">
  <p:tag name="NAME" val="Arrow"/>
</p:tagLst>
</file>

<file path=ppt/tags/tag48.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49.xml><?xml version="1.0" encoding="utf-8"?>
<p:tagLst xmlns:a="http://schemas.openxmlformats.org/drawingml/2006/main" xmlns:r="http://schemas.openxmlformats.org/officeDocument/2006/relationships" xmlns:p="http://schemas.openxmlformats.org/presentationml/2006/main">
  <p:tag name="NAME" val="Bracket"/>
</p:tagLst>
</file>

<file path=ppt/tags/tag5.xml><?xml version="1.0" encoding="utf-8"?>
<p:tagLst xmlns:a="http://schemas.openxmlformats.org/drawingml/2006/main" xmlns:r="http://schemas.openxmlformats.org/officeDocument/2006/relationships" xmlns:p="http://schemas.openxmlformats.org/presentationml/2006/main">
  <p:tag name="NAME" val="Oval"/>
</p:tagLst>
</file>

<file path=ppt/tags/tag50.xml><?xml version="1.0" encoding="utf-8"?>
<p:tagLst xmlns:a="http://schemas.openxmlformats.org/drawingml/2006/main" xmlns:r="http://schemas.openxmlformats.org/officeDocument/2006/relationships" xmlns:p="http://schemas.openxmlformats.org/presentationml/2006/main">
  <p:tag name="NAME" val="SingleBoat"/>
</p:tagLst>
</file>

<file path=ppt/tags/tag51.xml><?xml version="1.0" encoding="utf-8"?>
<p:tagLst xmlns:a="http://schemas.openxmlformats.org/drawingml/2006/main" xmlns:r="http://schemas.openxmlformats.org/officeDocument/2006/relationships" xmlns:p="http://schemas.openxmlformats.org/presentationml/2006/main">
  <p:tag name="NAME" val="1DoubleBoat"/>
</p:tagLst>
</file>

<file path=ppt/tags/tag52.xml><?xml version="1.0" encoding="utf-8"?>
<p:tagLst xmlns:a="http://schemas.openxmlformats.org/drawingml/2006/main" xmlns:r="http://schemas.openxmlformats.org/officeDocument/2006/relationships" xmlns:p="http://schemas.openxmlformats.org/presentationml/2006/main">
  <p:tag name="NAME" val="SingleChevron"/>
</p:tagLst>
</file>

<file path=ppt/tags/tag53.xml><?xml version="1.0" encoding="utf-8"?>
<p:tagLst xmlns:a="http://schemas.openxmlformats.org/drawingml/2006/main" xmlns:r="http://schemas.openxmlformats.org/officeDocument/2006/relationships" xmlns:p="http://schemas.openxmlformats.org/presentationml/2006/main">
  <p:tag name="NAME" val="DoubleChevron2"/>
</p:tagLst>
</file>

<file path=ppt/tags/tag54.xml><?xml version="1.0" encoding="utf-8"?>
<p:tagLst xmlns:a="http://schemas.openxmlformats.org/drawingml/2006/main" xmlns:r="http://schemas.openxmlformats.org/officeDocument/2006/relationships" xmlns:p="http://schemas.openxmlformats.org/presentationml/2006/main">
  <p:tag name="NAME" val="DoubleChevr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RoundedRectangle"/>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NAME" val="DoubleChevron"/>
</p:tagLst>
</file>

<file path=ppt/tags/tag72.xml><?xml version="1.0" encoding="utf-8"?>
<p:tagLst xmlns:a="http://schemas.openxmlformats.org/drawingml/2006/main" xmlns:r="http://schemas.openxmlformats.org/officeDocument/2006/relationships" xmlns:p="http://schemas.openxmlformats.org/presentationml/2006/main">
  <p:tag name="NAME" val="DoubleChevron2"/>
</p:tagLst>
</file>

<file path=ppt/tags/tag73.xml><?xml version="1.0" encoding="utf-8"?>
<p:tagLst xmlns:a="http://schemas.openxmlformats.org/drawingml/2006/main" xmlns:r="http://schemas.openxmlformats.org/officeDocument/2006/relationships" xmlns:p="http://schemas.openxmlformats.org/presentationml/2006/main">
  <p:tag name="NAME" val="1BoatTopShape"/>
</p:tagLst>
</file>

<file path=ppt/tags/tag74.xml><?xml version="1.0" encoding="utf-8"?>
<p:tagLst xmlns:a="http://schemas.openxmlformats.org/drawingml/2006/main" xmlns:r="http://schemas.openxmlformats.org/officeDocument/2006/relationships" xmlns:p="http://schemas.openxmlformats.org/presentationml/2006/main">
  <p:tag name="NAME" val="1BoatTopText"/>
</p:tagLst>
</file>

<file path=ppt/tags/tag7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76.xml><?xml version="1.0" encoding="utf-8"?>
<p:tagLst xmlns:a="http://schemas.openxmlformats.org/drawingml/2006/main" xmlns:r="http://schemas.openxmlformats.org/officeDocument/2006/relationships" xmlns:p="http://schemas.openxmlformats.org/presentationml/2006/main">
  <p:tag name="NAME" val="1BoatBottomText"/>
</p:tagLst>
</file>

<file path=ppt/tags/tag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78.xml><?xml version="1.0" encoding="utf-8"?>
<p:tagLst xmlns:a="http://schemas.openxmlformats.org/drawingml/2006/main" xmlns:r="http://schemas.openxmlformats.org/officeDocument/2006/relationships" xmlns:p="http://schemas.openxmlformats.org/presentationml/2006/main">
  <p:tag name="NAME" val="SingleBoatText"/>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Arro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lmD9hbDTF28mQENB3bDu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3j5sStBoRg.tD165vI.N6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j5sStBoRg.tD165vI.N6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3j5sStBoRg.tD165vI.N6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j5sStBoRg.tD165vI.N6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EoBtCk0hQJGz5F8cTwU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urogroup Consulting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B76311B-AF32-4E6A-B72F-AC6538F30A80}" vid="{F2BCFBC1-C2DC-446E-A25E-E89CF0AF9E3D}"/>
    </a:ext>
  </a:extLst>
</a:theme>
</file>

<file path=ppt/theme/theme2.xml><?xml version="1.0" encoding="utf-8"?>
<a:theme xmlns:a="http://schemas.openxmlformats.org/drawingml/2006/main" name="FR_PA6665_4x3_CF2">
  <a:themeElements>
    <a:clrScheme name="Personnalisé 1">
      <a:dk1>
        <a:srgbClr val="000000"/>
      </a:dk1>
      <a:lt1>
        <a:srgbClr val="FFFFFF"/>
      </a:lt1>
      <a:dk2>
        <a:srgbClr val="002960"/>
      </a:dk2>
      <a:lt2>
        <a:srgbClr val="FFFFFF"/>
      </a:lt2>
      <a:accent1>
        <a:srgbClr val="DCDCDC"/>
      </a:accent1>
      <a:accent2>
        <a:srgbClr val="009EE0"/>
      </a:accent2>
      <a:accent3>
        <a:srgbClr val="0065BD"/>
      </a:accent3>
      <a:accent4>
        <a:srgbClr val="002960"/>
      </a:accent4>
      <a:accent5>
        <a:srgbClr val="F5A700"/>
      </a:accent5>
      <a:accent6>
        <a:srgbClr val="808080"/>
      </a:accent6>
      <a:hlink>
        <a:srgbClr val="D5E7FF"/>
      </a:hlink>
      <a:folHlink>
        <a:srgbClr val="002960"/>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1">
        <a:dk1>
          <a:srgbClr val="000000"/>
        </a:dk1>
        <a:lt1>
          <a:srgbClr val="FFFFFF"/>
        </a:lt1>
        <a:dk2>
          <a:srgbClr val="002960"/>
        </a:dk2>
        <a:lt2>
          <a:srgbClr val="FFFFFF"/>
        </a:lt2>
        <a:accent1>
          <a:srgbClr val="DCDCDC"/>
        </a:accent1>
        <a:accent2>
          <a:srgbClr val="009EE0"/>
        </a:accent2>
        <a:accent3>
          <a:srgbClr val="0065BD"/>
        </a:accent3>
        <a:accent4>
          <a:srgbClr val="002960"/>
        </a:accent4>
        <a:accent5>
          <a:srgbClr val="F5A7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_PA6665_4x3_CF2.potx" id="{062C7FD3-3DEA-4C6A-B42D-7F88D50E365C}" vid="{D300D72D-BC91-4903-AC2B-EF05F243F9A9}"/>
    </a:ext>
  </a:extLst>
</a:theme>
</file>

<file path=ppt/theme/theme3.xml><?xml version="1.0" encoding="utf-8"?>
<a:theme xmlns:a="http://schemas.openxmlformats.org/drawingml/2006/main" name="1_FR_PA6665_4x3_CF2">
  <a:themeElements>
    <a:clrScheme name="Personnalisé 1">
      <a:dk1>
        <a:srgbClr val="000000"/>
      </a:dk1>
      <a:lt1>
        <a:srgbClr val="FFFFFF"/>
      </a:lt1>
      <a:dk2>
        <a:srgbClr val="002960"/>
      </a:dk2>
      <a:lt2>
        <a:srgbClr val="FFFFFF"/>
      </a:lt2>
      <a:accent1>
        <a:srgbClr val="DCDCDC"/>
      </a:accent1>
      <a:accent2>
        <a:srgbClr val="009EE0"/>
      </a:accent2>
      <a:accent3>
        <a:srgbClr val="0065BD"/>
      </a:accent3>
      <a:accent4>
        <a:srgbClr val="002960"/>
      </a:accent4>
      <a:accent5>
        <a:srgbClr val="F5A700"/>
      </a:accent5>
      <a:accent6>
        <a:srgbClr val="808080"/>
      </a:accent6>
      <a:hlink>
        <a:srgbClr val="D5E7FF"/>
      </a:hlink>
      <a:folHlink>
        <a:srgbClr val="002960"/>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1">
        <a:dk1>
          <a:srgbClr val="000000"/>
        </a:dk1>
        <a:lt1>
          <a:srgbClr val="FFFFFF"/>
        </a:lt1>
        <a:dk2>
          <a:srgbClr val="002960"/>
        </a:dk2>
        <a:lt2>
          <a:srgbClr val="FFFFFF"/>
        </a:lt2>
        <a:accent1>
          <a:srgbClr val="DCDCDC"/>
        </a:accent1>
        <a:accent2>
          <a:srgbClr val="009EE0"/>
        </a:accent2>
        <a:accent3>
          <a:srgbClr val="0065BD"/>
        </a:accent3>
        <a:accent4>
          <a:srgbClr val="002960"/>
        </a:accent4>
        <a:accent5>
          <a:srgbClr val="F5A7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_PA6665_4x3_CF2.potx" id="{062C7FD3-3DEA-4C6A-B42D-7F88D50E365C}" vid="{D300D72D-BC91-4903-AC2B-EF05F243F9A9}"/>
    </a:ext>
  </a:extLst>
</a:theme>
</file>

<file path=ppt/theme/theme4.xml><?xml version="1.0" encoding="utf-8"?>
<a:theme xmlns:a="http://schemas.openxmlformats.org/drawingml/2006/main" name="1_Eurogroup Consulting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B76311B-AF32-4E6A-B72F-AC6538F30A80}" vid="{F2BCFBC1-C2DC-446E-A25E-E89CF0AF9E3D}"/>
    </a:ext>
  </a:extLst>
</a:theme>
</file>

<file path=ppt/theme/theme5.xml><?xml version="1.0" encoding="utf-8"?>
<a:theme xmlns:a="http://schemas.openxmlformats.org/drawingml/2006/main" name="2_Eurogroup Consulting Theme">
  <a:themeElements>
    <a:clrScheme name="Eurogroup">
      <a:dk1>
        <a:srgbClr val="383934"/>
      </a:dk1>
      <a:lt1>
        <a:srgbClr val="FFFFFF"/>
      </a:lt1>
      <a:dk2>
        <a:srgbClr val="383934"/>
      </a:dk2>
      <a:lt2>
        <a:srgbClr val="FFFFFF"/>
      </a:lt2>
      <a:accent1>
        <a:srgbClr val="B20E10"/>
      </a:accent1>
      <a:accent2>
        <a:srgbClr val="CDCE00"/>
      </a:accent2>
      <a:accent3>
        <a:srgbClr val="F39200"/>
      </a:accent3>
      <a:accent4>
        <a:srgbClr val="758CC6"/>
      </a:accent4>
      <a:accent5>
        <a:srgbClr val="5CB88A"/>
      </a:accent5>
      <a:accent6>
        <a:srgbClr val="E73137"/>
      </a:accent6>
      <a:hlink>
        <a:srgbClr val="B20E10"/>
      </a:hlink>
      <a:folHlink>
        <a:srgbClr val="B20E10"/>
      </a:folHlink>
    </a:clrScheme>
    <a:fontScheme name="Eurogroup">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B76311B-AF32-4E6A-B72F-AC6538F30A80}" vid="{F2BCFBC1-C2DC-446E-A25E-E89CF0AF9E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A9BF59E1954C4A868EDEB352DB49D2" ma:contentTypeVersion="0" ma:contentTypeDescription="Crée un document." ma:contentTypeScope="" ma:versionID="f513317a85e9ba9a110a74bad8adfaf0">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C9663-C723-4CA2-A4EE-C1FDD10B7CD3}">
  <ds:schemaRefs>
    <ds:schemaRef ds:uri="http://schemas.microsoft.com/sharepoint/v3/contenttype/forms"/>
  </ds:schemaRefs>
</ds:datastoreItem>
</file>

<file path=customXml/itemProps2.xml><?xml version="1.0" encoding="utf-8"?>
<ds:datastoreItem xmlns:ds="http://schemas.openxmlformats.org/officeDocument/2006/customXml" ds:itemID="{ADBDCFB1-1D13-438F-B363-83AE9CB30424}">
  <ds:schemaRefs>
    <ds:schemaRef ds:uri="594f7601-4b71-48e1-8cf1-43d5f13d1c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857C8F-882B-4232-8FEA-6F48DFE479C2}"/>
</file>

<file path=docProps/app.xml><?xml version="1.0" encoding="utf-8"?>
<Properties xmlns="http://schemas.openxmlformats.org/officeDocument/2006/extended-properties" xmlns:vt="http://schemas.openxmlformats.org/officeDocument/2006/docPropsVTypes">
  <Template>Default Theme</Template>
  <TotalTime>6</TotalTime>
  <Words>13307</Words>
  <Application>Microsoft Office PowerPoint</Application>
  <PresentationFormat>Format A4 (210 x 297 mm)</PresentationFormat>
  <Paragraphs>1335</Paragraphs>
  <Slides>50</Slides>
  <Notes>28</Notes>
  <HiddenSlides>0</HiddenSlides>
  <MMClips>0</MMClips>
  <ScaleCrop>false</ScaleCrop>
  <HeadingPairs>
    <vt:vector size="8" baseType="variant">
      <vt:variant>
        <vt:lpstr>Polices utilisées</vt:lpstr>
      </vt:variant>
      <vt:variant>
        <vt:i4>7</vt:i4>
      </vt:variant>
      <vt:variant>
        <vt:lpstr>Thème</vt:lpstr>
      </vt:variant>
      <vt:variant>
        <vt:i4>5</vt:i4>
      </vt:variant>
      <vt:variant>
        <vt:lpstr>Serveurs OLE incorporés</vt:lpstr>
      </vt:variant>
      <vt:variant>
        <vt:i4>1</vt:i4>
      </vt:variant>
      <vt:variant>
        <vt:lpstr>Titres des diapositives</vt:lpstr>
      </vt:variant>
      <vt:variant>
        <vt:i4>50</vt:i4>
      </vt:variant>
    </vt:vector>
  </HeadingPairs>
  <TitlesOfParts>
    <vt:vector size="63" baseType="lpstr">
      <vt:lpstr>Arial</vt:lpstr>
      <vt:lpstr>Calibri</vt:lpstr>
      <vt:lpstr>Cambria Math</vt:lpstr>
      <vt:lpstr>Courier New</vt:lpstr>
      <vt:lpstr>Georgia</vt:lpstr>
      <vt:lpstr>Segoe Condensed</vt:lpstr>
      <vt:lpstr>Segoe UI Light</vt:lpstr>
      <vt:lpstr>Eurogroup Consulting Theme</vt:lpstr>
      <vt:lpstr>FR_PA6665_4x3_CF2</vt:lpstr>
      <vt:lpstr>1_FR_PA6665_4x3_CF2</vt:lpstr>
      <vt:lpstr>1_Eurogroup Consulting Theme</vt:lpstr>
      <vt:lpstr>2_Eurogroup Consulting Theme</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Eurogroup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SCHWARTZ Caroline</dc:creator>
  <cp:keywords>Eurogroup Consulting</cp:keywords>
  <cp:lastModifiedBy>LE GOFF Céline</cp:lastModifiedBy>
  <cp:revision>3</cp:revision>
  <cp:lastPrinted>2020-09-23T06:41:03Z</cp:lastPrinted>
  <dcterms:created xsi:type="dcterms:W3CDTF">2019-07-04T08:29:42Z</dcterms:created>
  <dcterms:modified xsi:type="dcterms:W3CDTF">2022-07-27T15:21:25Z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0x0101007DA9BF59E1954C4A868EDEB352DB49D2</vt:lpwstr>
  </property>
</Properties>
</file>