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2" r:id="rId2"/>
    <p:sldMasterId id="2147483723" r:id="rId3"/>
    <p:sldMasterId id="2147483734" r:id="rId4"/>
    <p:sldMasterId id="2147483745" r:id="rId5"/>
    <p:sldMasterId id="2147483756" r:id="rId6"/>
  </p:sldMasterIdLst>
  <p:notesMasterIdLst>
    <p:notesMasterId r:id="rId39"/>
  </p:notesMasterIdLst>
  <p:sldIdLst>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59" r:id="rId21"/>
    <p:sldId id="364" r:id="rId22"/>
    <p:sldId id="365" r:id="rId23"/>
    <p:sldId id="345" r:id="rId24"/>
    <p:sldId id="326" r:id="rId25"/>
    <p:sldId id="328" r:id="rId26"/>
    <p:sldId id="339" r:id="rId27"/>
    <p:sldId id="329" r:id="rId28"/>
    <p:sldId id="330" r:id="rId29"/>
    <p:sldId id="340" r:id="rId30"/>
    <p:sldId id="341" r:id="rId31"/>
    <p:sldId id="343" r:id="rId32"/>
    <p:sldId id="346" r:id="rId33"/>
    <p:sldId id="352" r:id="rId34"/>
    <p:sldId id="348" r:id="rId35"/>
    <p:sldId id="347" r:id="rId36"/>
    <p:sldId id="350" r:id="rId37"/>
    <p:sldId id="351" r:id="rId38"/>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221"/>
    <a:srgbClr val="0070A8"/>
    <a:srgbClr val="11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18" autoAdjust="0"/>
  </p:normalViewPr>
  <p:slideViewPr>
    <p:cSldViewPr>
      <p:cViewPr varScale="1">
        <p:scale>
          <a:sx n="48" d="100"/>
          <a:sy n="48" d="100"/>
        </p:scale>
        <p:origin x="-20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B1CAB-39F5-47F0-A93E-AEE8E85FD86C}"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fr-FR"/>
        </a:p>
      </dgm:t>
    </dgm:pt>
    <dgm:pt modelId="{9B287C50-F482-4B6D-9BE9-6A98BEFC6451}">
      <dgm:prSet custT="1"/>
      <dgm:spPr/>
      <dgm:t>
        <a:bodyPr/>
        <a:lstStyle/>
        <a:p>
          <a:r>
            <a:rPr lang="fr-FR" sz="1100" b="1" dirty="0" smtClean="0"/>
            <a:t>Une agence d’Etat sous la tutelle principale du Ministère de l’environnement</a:t>
          </a:r>
          <a:endParaRPr lang="fr-FR" sz="1100" b="1" dirty="0"/>
        </a:p>
      </dgm:t>
    </dgm:pt>
    <dgm:pt modelId="{0FE8CE65-B3D2-4160-A82F-811660FB82CF}" type="parTrans" cxnId="{77C16ED3-4552-4D8A-B6E7-064F0457958E}">
      <dgm:prSet/>
      <dgm:spPr/>
      <dgm:t>
        <a:bodyPr/>
        <a:lstStyle/>
        <a:p>
          <a:endParaRPr lang="fr-FR"/>
        </a:p>
      </dgm:t>
    </dgm:pt>
    <dgm:pt modelId="{D6C2BDFF-359D-4B60-B1B0-CCF75FD931A7}" type="sibTrans" cxnId="{77C16ED3-4552-4D8A-B6E7-064F0457958E}">
      <dgm:prSet/>
      <dgm:spPr/>
      <dgm:t>
        <a:bodyPr/>
        <a:lstStyle/>
        <a:p>
          <a:endParaRPr lang="fr-FR"/>
        </a:p>
      </dgm:t>
    </dgm:pt>
    <dgm:pt modelId="{E11D8841-850B-4969-8BF5-2F47F9E2FD76}">
      <dgm:prSet phldrT="[Texte]" custT="1"/>
      <dgm:spPr/>
      <dgm:t>
        <a:bodyPr/>
        <a:lstStyle/>
        <a:p>
          <a:r>
            <a:rPr lang="fr-FR" sz="1100" b="1" dirty="0" smtClean="0"/>
            <a:t>Une aptitude à intégrer de nouvelles missions répondant aux attentes sociétales</a:t>
          </a:r>
          <a:endParaRPr lang="fr-FR" sz="1100" b="1" dirty="0"/>
        </a:p>
      </dgm:t>
    </dgm:pt>
    <dgm:pt modelId="{0E104BA0-C8DB-4856-97E4-3880717625EF}" type="parTrans" cxnId="{16638863-D05D-42C2-B823-2A667237DB9D}">
      <dgm:prSet/>
      <dgm:spPr/>
      <dgm:t>
        <a:bodyPr/>
        <a:lstStyle/>
        <a:p>
          <a:endParaRPr lang="fr-FR"/>
        </a:p>
      </dgm:t>
    </dgm:pt>
    <dgm:pt modelId="{31D5ADBE-DF15-41AB-AFE6-0D5E1DCFC01D}" type="sibTrans" cxnId="{16638863-D05D-42C2-B823-2A667237DB9D}">
      <dgm:prSet/>
      <dgm:spPr/>
      <dgm:t>
        <a:bodyPr/>
        <a:lstStyle/>
        <a:p>
          <a:endParaRPr lang="fr-FR"/>
        </a:p>
      </dgm:t>
    </dgm:pt>
    <dgm:pt modelId="{AD1D007E-2C71-4605-808B-28AA97BC426E}">
      <dgm:prSet phldrT="[Texte]" custT="1"/>
      <dgm:spPr/>
      <dgm:t>
        <a:bodyPr/>
        <a:lstStyle/>
        <a:p>
          <a:r>
            <a:rPr lang="fr-FR" sz="1100" b="1" dirty="0" smtClean="0"/>
            <a:t>Une volonté de promouvoir et d’accompagner les territoires par une approche transversale</a:t>
          </a:r>
          <a:endParaRPr lang="fr-FR" sz="1100" b="1" dirty="0"/>
        </a:p>
      </dgm:t>
    </dgm:pt>
    <dgm:pt modelId="{D6C717D4-0060-48C9-A504-EAFCB34931FD}" type="parTrans" cxnId="{52F15589-14D5-4552-A1A4-438E4EE032C3}">
      <dgm:prSet/>
      <dgm:spPr/>
      <dgm:t>
        <a:bodyPr/>
        <a:lstStyle/>
        <a:p>
          <a:endParaRPr lang="fr-FR"/>
        </a:p>
      </dgm:t>
    </dgm:pt>
    <dgm:pt modelId="{5A5CA8EB-F7DD-4E38-BBB7-CDBC2396FB5D}" type="sibTrans" cxnId="{52F15589-14D5-4552-A1A4-438E4EE032C3}">
      <dgm:prSet/>
      <dgm:spPr/>
      <dgm:t>
        <a:bodyPr/>
        <a:lstStyle/>
        <a:p>
          <a:endParaRPr lang="fr-FR"/>
        </a:p>
      </dgm:t>
    </dgm:pt>
    <dgm:pt modelId="{FD1B2E10-AD7E-49BD-A03C-C7C328F62972}">
      <dgm:prSet phldrT="[Texte]" custT="1"/>
      <dgm:spPr/>
      <dgm:t>
        <a:bodyPr/>
        <a:lstStyle/>
        <a:p>
          <a:r>
            <a:rPr lang="fr-FR" sz="1100" b="1" dirty="0" smtClean="0"/>
            <a:t>Un spectre large d’intervention de la R&amp;D à l’accompagnement technique et financier</a:t>
          </a:r>
          <a:endParaRPr lang="fr-FR" sz="1100" b="1" dirty="0"/>
        </a:p>
      </dgm:t>
    </dgm:pt>
    <dgm:pt modelId="{9FBB31E6-57E9-4D61-8DBD-8B196A7F0F95}" type="parTrans" cxnId="{B1714171-87CE-4124-8F40-F42C923D478D}">
      <dgm:prSet/>
      <dgm:spPr/>
      <dgm:t>
        <a:bodyPr/>
        <a:lstStyle/>
        <a:p>
          <a:endParaRPr lang="fr-FR"/>
        </a:p>
      </dgm:t>
    </dgm:pt>
    <dgm:pt modelId="{E07E9BA6-60E8-47C2-AEE1-88C56A93F94D}" type="sibTrans" cxnId="{B1714171-87CE-4124-8F40-F42C923D478D}">
      <dgm:prSet/>
      <dgm:spPr/>
      <dgm:t>
        <a:bodyPr/>
        <a:lstStyle/>
        <a:p>
          <a:endParaRPr lang="fr-FR"/>
        </a:p>
      </dgm:t>
    </dgm:pt>
    <dgm:pt modelId="{C4359E05-6B8A-44DF-83D8-5828CD38146E}">
      <dgm:prSet phldrT="[Texte]" custT="1"/>
      <dgm:spPr/>
      <dgm:t>
        <a:bodyPr/>
        <a:lstStyle/>
        <a:p>
          <a:r>
            <a:rPr lang="fr-FR" sz="1100" b="1" dirty="0" smtClean="0"/>
            <a:t>25 ans d’expertise autour de multiples thématiques historiques</a:t>
          </a:r>
          <a:endParaRPr lang="fr-FR" sz="1100" b="1" dirty="0"/>
        </a:p>
      </dgm:t>
    </dgm:pt>
    <dgm:pt modelId="{83FC44B4-A425-4EF2-8328-08A08F17E97F}" type="parTrans" cxnId="{E69CDBCF-1EC7-4D75-A5A4-D87455D1B47A}">
      <dgm:prSet/>
      <dgm:spPr/>
      <dgm:t>
        <a:bodyPr/>
        <a:lstStyle/>
        <a:p>
          <a:endParaRPr lang="fr-FR"/>
        </a:p>
      </dgm:t>
    </dgm:pt>
    <dgm:pt modelId="{4E1769B9-B0DD-4103-803E-24F32204A851}" type="sibTrans" cxnId="{E69CDBCF-1EC7-4D75-A5A4-D87455D1B47A}">
      <dgm:prSet/>
      <dgm:spPr/>
      <dgm:t>
        <a:bodyPr/>
        <a:lstStyle/>
        <a:p>
          <a:endParaRPr lang="fr-FR"/>
        </a:p>
      </dgm:t>
    </dgm:pt>
    <dgm:pt modelId="{7F1F0476-5B3B-4255-A6CE-45A280A0BB58}" type="pres">
      <dgm:prSet presAssocID="{CAEB1CAB-39F5-47F0-A93E-AEE8E85FD86C}" presName="arrowDiagram" presStyleCnt="0">
        <dgm:presLayoutVars>
          <dgm:chMax val="5"/>
          <dgm:dir/>
          <dgm:resizeHandles val="exact"/>
        </dgm:presLayoutVars>
      </dgm:prSet>
      <dgm:spPr/>
      <dgm:t>
        <a:bodyPr/>
        <a:lstStyle/>
        <a:p>
          <a:endParaRPr lang="fr-FR"/>
        </a:p>
      </dgm:t>
    </dgm:pt>
    <dgm:pt modelId="{B15EE45A-4F5E-4504-9CDD-B6DBE9F65160}" type="pres">
      <dgm:prSet presAssocID="{CAEB1CAB-39F5-47F0-A93E-AEE8E85FD86C}" presName="arrow" presStyleLbl="bgShp" presStyleIdx="0" presStyleCnt="1"/>
      <dgm:spPr/>
      <dgm:t>
        <a:bodyPr/>
        <a:lstStyle/>
        <a:p>
          <a:endParaRPr lang="fr-FR"/>
        </a:p>
      </dgm:t>
    </dgm:pt>
    <dgm:pt modelId="{91BCFA74-AFB2-4923-BB14-085328FEDA13}" type="pres">
      <dgm:prSet presAssocID="{CAEB1CAB-39F5-47F0-A93E-AEE8E85FD86C}" presName="arrowDiagram5" presStyleCnt="0"/>
      <dgm:spPr/>
      <dgm:t>
        <a:bodyPr/>
        <a:lstStyle/>
        <a:p>
          <a:endParaRPr lang="fr-FR"/>
        </a:p>
      </dgm:t>
    </dgm:pt>
    <dgm:pt modelId="{4919D965-3E4E-45E2-831D-D60FF7C587FC}" type="pres">
      <dgm:prSet presAssocID="{9B287C50-F482-4B6D-9BE9-6A98BEFC6451}" presName="bullet5a" presStyleLbl="node1" presStyleIdx="0" presStyleCnt="5"/>
      <dgm:spPr/>
      <dgm:t>
        <a:bodyPr/>
        <a:lstStyle/>
        <a:p>
          <a:endParaRPr lang="fr-FR"/>
        </a:p>
      </dgm:t>
    </dgm:pt>
    <dgm:pt modelId="{57D66F1E-A7DD-43BC-B114-B9CCD6AFA755}" type="pres">
      <dgm:prSet presAssocID="{9B287C50-F482-4B6D-9BE9-6A98BEFC6451}" presName="textBox5a" presStyleLbl="revTx" presStyleIdx="0" presStyleCnt="5" custScaleX="141004" custLinFactNeighborX="25137" custLinFactNeighborY="9964">
        <dgm:presLayoutVars>
          <dgm:bulletEnabled val="1"/>
        </dgm:presLayoutVars>
      </dgm:prSet>
      <dgm:spPr/>
      <dgm:t>
        <a:bodyPr/>
        <a:lstStyle/>
        <a:p>
          <a:endParaRPr lang="fr-FR"/>
        </a:p>
      </dgm:t>
    </dgm:pt>
    <dgm:pt modelId="{3CF8496C-77FF-4EF0-8077-30CF823EABB8}" type="pres">
      <dgm:prSet presAssocID="{FD1B2E10-AD7E-49BD-A03C-C7C328F62972}" presName="bullet5b" presStyleLbl="node1" presStyleIdx="1" presStyleCnt="5"/>
      <dgm:spPr/>
      <dgm:t>
        <a:bodyPr/>
        <a:lstStyle/>
        <a:p>
          <a:endParaRPr lang="fr-FR"/>
        </a:p>
      </dgm:t>
    </dgm:pt>
    <dgm:pt modelId="{02C92787-3DD3-4E34-8B74-FAB65EE45AC6}" type="pres">
      <dgm:prSet presAssocID="{FD1B2E10-AD7E-49BD-A03C-C7C328F62972}" presName="textBox5b" presStyleLbl="revTx" presStyleIdx="1" presStyleCnt="5" custScaleX="136748" custScaleY="79543" custLinFactNeighborX="16136" custLinFactNeighborY="-5694">
        <dgm:presLayoutVars>
          <dgm:bulletEnabled val="1"/>
        </dgm:presLayoutVars>
      </dgm:prSet>
      <dgm:spPr/>
      <dgm:t>
        <a:bodyPr/>
        <a:lstStyle/>
        <a:p>
          <a:endParaRPr lang="fr-FR"/>
        </a:p>
      </dgm:t>
    </dgm:pt>
    <dgm:pt modelId="{1F5D9C2A-DA97-4292-B7E4-4AE50C911070}" type="pres">
      <dgm:prSet presAssocID="{C4359E05-6B8A-44DF-83D8-5828CD38146E}" presName="bullet5c" presStyleLbl="node1" presStyleIdx="2" presStyleCnt="5"/>
      <dgm:spPr/>
      <dgm:t>
        <a:bodyPr/>
        <a:lstStyle/>
        <a:p>
          <a:endParaRPr lang="fr-FR"/>
        </a:p>
      </dgm:t>
    </dgm:pt>
    <dgm:pt modelId="{87F8C478-5750-4BD3-BCC5-F1F1B9D67850}" type="pres">
      <dgm:prSet presAssocID="{C4359E05-6B8A-44DF-83D8-5828CD38146E}" presName="textBox5c" presStyleLbl="revTx" presStyleIdx="2" presStyleCnt="5">
        <dgm:presLayoutVars>
          <dgm:bulletEnabled val="1"/>
        </dgm:presLayoutVars>
      </dgm:prSet>
      <dgm:spPr/>
      <dgm:t>
        <a:bodyPr/>
        <a:lstStyle/>
        <a:p>
          <a:endParaRPr lang="fr-FR"/>
        </a:p>
      </dgm:t>
    </dgm:pt>
    <dgm:pt modelId="{518E4B88-0E99-4633-A3A9-547F0506B5CD}" type="pres">
      <dgm:prSet presAssocID="{E11D8841-850B-4969-8BF5-2F47F9E2FD76}" presName="bullet5d" presStyleLbl="node1" presStyleIdx="3" presStyleCnt="5"/>
      <dgm:spPr/>
      <dgm:t>
        <a:bodyPr/>
        <a:lstStyle/>
        <a:p>
          <a:endParaRPr lang="fr-FR"/>
        </a:p>
      </dgm:t>
    </dgm:pt>
    <dgm:pt modelId="{D324880A-0AAB-40FE-92F8-A2DCE4D18313}" type="pres">
      <dgm:prSet presAssocID="{E11D8841-850B-4969-8BF5-2F47F9E2FD76}" presName="textBox5d" presStyleLbl="revTx" presStyleIdx="3" presStyleCnt="5">
        <dgm:presLayoutVars>
          <dgm:bulletEnabled val="1"/>
        </dgm:presLayoutVars>
      </dgm:prSet>
      <dgm:spPr/>
      <dgm:t>
        <a:bodyPr/>
        <a:lstStyle/>
        <a:p>
          <a:endParaRPr lang="fr-FR"/>
        </a:p>
      </dgm:t>
    </dgm:pt>
    <dgm:pt modelId="{F78FC4F1-BA8D-4764-AA60-1FE9B6EC0224}" type="pres">
      <dgm:prSet presAssocID="{AD1D007E-2C71-4605-808B-28AA97BC426E}" presName="bullet5e" presStyleLbl="node1" presStyleIdx="4" presStyleCnt="5"/>
      <dgm:spPr/>
      <dgm:t>
        <a:bodyPr/>
        <a:lstStyle/>
        <a:p>
          <a:endParaRPr lang="fr-FR"/>
        </a:p>
      </dgm:t>
    </dgm:pt>
    <dgm:pt modelId="{E1FD3843-00F3-406C-83B8-6FEFDB8474E9}" type="pres">
      <dgm:prSet presAssocID="{AD1D007E-2C71-4605-808B-28AA97BC426E}" presName="textBox5e" presStyleLbl="revTx" presStyleIdx="4" presStyleCnt="5" custScaleX="117857" custLinFactNeighborX="8929">
        <dgm:presLayoutVars>
          <dgm:bulletEnabled val="1"/>
        </dgm:presLayoutVars>
      </dgm:prSet>
      <dgm:spPr/>
      <dgm:t>
        <a:bodyPr/>
        <a:lstStyle/>
        <a:p>
          <a:endParaRPr lang="fr-FR"/>
        </a:p>
      </dgm:t>
    </dgm:pt>
  </dgm:ptLst>
  <dgm:cxnLst>
    <dgm:cxn modelId="{65867A81-8866-40FF-8B1A-C71CBC6D7C73}" type="presOf" srcId="{FD1B2E10-AD7E-49BD-A03C-C7C328F62972}" destId="{02C92787-3DD3-4E34-8B74-FAB65EE45AC6}" srcOrd="0" destOrd="0" presId="urn:microsoft.com/office/officeart/2005/8/layout/arrow2"/>
    <dgm:cxn modelId="{1DD0D704-BA96-4098-BF47-AC23DEA002AE}" type="presOf" srcId="{9B287C50-F482-4B6D-9BE9-6A98BEFC6451}" destId="{57D66F1E-A7DD-43BC-B114-B9CCD6AFA755}" srcOrd="0" destOrd="0" presId="urn:microsoft.com/office/officeart/2005/8/layout/arrow2"/>
    <dgm:cxn modelId="{16638863-D05D-42C2-B823-2A667237DB9D}" srcId="{CAEB1CAB-39F5-47F0-A93E-AEE8E85FD86C}" destId="{E11D8841-850B-4969-8BF5-2F47F9E2FD76}" srcOrd="3" destOrd="0" parTransId="{0E104BA0-C8DB-4856-97E4-3880717625EF}" sibTransId="{31D5ADBE-DF15-41AB-AFE6-0D5E1DCFC01D}"/>
    <dgm:cxn modelId="{B1714171-87CE-4124-8F40-F42C923D478D}" srcId="{CAEB1CAB-39F5-47F0-A93E-AEE8E85FD86C}" destId="{FD1B2E10-AD7E-49BD-A03C-C7C328F62972}" srcOrd="1" destOrd="0" parTransId="{9FBB31E6-57E9-4D61-8DBD-8B196A7F0F95}" sibTransId="{E07E9BA6-60E8-47C2-AEE1-88C56A93F94D}"/>
    <dgm:cxn modelId="{E69CDBCF-1EC7-4D75-A5A4-D87455D1B47A}" srcId="{CAEB1CAB-39F5-47F0-A93E-AEE8E85FD86C}" destId="{C4359E05-6B8A-44DF-83D8-5828CD38146E}" srcOrd="2" destOrd="0" parTransId="{83FC44B4-A425-4EF2-8328-08A08F17E97F}" sibTransId="{4E1769B9-B0DD-4103-803E-24F32204A851}"/>
    <dgm:cxn modelId="{52F15589-14D5-4552-A1A4-438E4EE032C3}" srcId="{CAEB1CAB-39F5-47F0-A93E-AEE8E85FD86C}" destId="{AD1D007E-2C71-4605-808B-28AA97BC426E}" srcOrd="4" destOrd="0" parTransId="{D6C717D4-0060-48C9-A504-EAFCB34931FD}" sibTransId="{5A5CA8EB-F7DD-4E38-BBB7-CDBC2396FB5D}"/>
    <dgm:cxn modelId="{955B28CA-0B1D-45C2-9D0D-8BBB69AEAE26}" type="presOf" srcId="{AD1D007E-2C71-4605-808B-28AA97BC426E}" destId="{E1FD3843-00F3-406C-83B8-6FEFDB8474E9}" srcOrd="0" destOrd="0" presId="urn:microsoft.com/office/officeart/2005/8/layout/arrow2"/>
    <dgm:cxn modelId="{77C16ED3-4552-4D8A-B6E7-064F0457958E}" srcId="{CAEB1CAB-39F5-47F0-A93E-AEE8E85FD86C}" destId="{9B287C50-F482-4B6D-9BE9-6A98BEFC6451}" srcOrd="0" destOrd="0" parTransId="{0FE8CE65-B3D2-4160-A82F-811660FB82CF}" sibTransId="{D6C2BDFF-359D-4B60-B1B0-CCF75FD931A7}"/>
    <dgm:cxn modelId="{82F02AF2-A137-45D8-9C5E-515955318380}" type="presOf" srcId="{CAEB1CAB-39F5-47F0-A93E-AEE8E85FD86C}" destId="{7F1F0476-5B3B-4255-A6CE-45A280A0BB58}" srcOrd="0" destOrd="0" presId="urn:microsoft.com/office/officeart/2005/8/layout/arrow2"/>
    <dgm:cxn modelId="{45AF128F-7B61-48C5-B2E5-D4FA28A3F206}" type="presOf" srcId="{C4359E05-6B8A-44DF-83D8-5828CD38146E}" destId="{87F8C478-5750-4BD3-BCC5-F1F1B9D67850}" srcOrd="0" destOrd="0" presId="urn:microsoft.com/office/officeart/2005/8/layout/arrow2"/>
    <dgm:cxn modelId="{B676C2A7-7BE0-4981-8552-39A3970DA2DF}" type="presOf" srcId="{E11D8841-850B-4969-8BF5-2F47F9E2FD76}" destId="{D324880A-0AAB-40FE-92F8-A2DCE4D18313}" srcOrd="0" destOrd="0" presId="urn:microsoft.com/office/officeart/2005/8/layout/arrow2"/>
    <dgm:cxn modelId="{C4B44AD2-8E32-47A6-B3AA-CDF6007C002B}" type="presParOf" srcId="{7F1F0476-5B3B-4255-A6CE-45A280A0BB58}" destId="{B15EE45A-4F5E-4504-9CDD-B6DBE9F65160}" srcOrd="0" destOrd="0" presId="urn:microsoft.com/office/officeart/2005/8/layout/arrow2"/>
    <dgm:cxn modelId="{845A3BC2-0FF1-4473-9A75-F129D7D89BE3}" type="presParOf" srcId="{7F1F0476-5B3B-4255-A6CE-45A280A0BB58}" destId="{91BCFA74-AFB2-4923-BB14-085328FEDA13}" srcOrd="1" destOrd="0" presId="urn:microsoft.com/office/officeart/2005/8/layout/arrow2"/>
    <dgm:cxn modelId="{0BDF2AE4-13D4-4A66-8B5D-AA40F047A25F}" type="presParOf" srcId="{91BCFA74-AFB2-4923-BB14-085328FEDA13}" destId="{4919D965-3E4E-45E2-831D-D60FF7C587FC}" srcOrd="0" destOrd="0" presId="urn:microsoft.com/office/officeart/2005/8/layout/arrow2"/>
    <dgm:cxn modelId="{05C06F9F-CFFE-43A1-8B45-7F9229F2D0B2}" type="presParOf" srcId="{91BCFA74-AFB2-4923-BB14-085328FEDA13}" destId="{57D66F1E-A7DD-43BC-B114-B9CCD6AFA755}" srcOrd="1" destOrd="0" presId="urn:microsoft.com/office/officeart/2005/8/layout/arrow2"/>
    <dgm:cxn modelId="{20BEB6FD-83B1-4319-910F-0F58EF3FB004}" type="presParOf" srcId="{91BCFA74-AFB2-4923-BB14-085328FEDA13}" destId="{3CF8496C-77FF-4EF0-8077-30CF823EABB8}" srcOrd="2" destOrd="0" presId="urn:microsoft.com/office/officeart/2005/8/layout/arrow2"/>
    <dgm:cxn modelId="{B9DE0D31-CC72-4352-BF68-C50718AE4E22}" type="presParOf" srcId="{91BCFA74-AFB2-4923-BB14-085328FEDA13}" destId="{02C92787-3DD3-4E34-8B74-FAB65EE45AC6}" srcOrd="3" destOrd="0" presId="urn:microsoft.com/office/officeart/2005/8/layout/arrow2"/>
    <dgm:cxn modelId="{1F154699-B444-4CED-B0C5-D7D5B8D2176A}" type="presParOf" srcId="{91BCFA74-AFB2-4923-BB14-085328FEDA13}" destId="{1F5D9C2A-DA97-4292-B7E4-4AE50C911070}" srcOrd="4" destOrd="0" presId="urn:microsoft.com/office/officeart/2005/8/layout/arrow2"/>
    <dgm:cxn modelId="{81C40690-3ADE-4864-9B8E-5BAF8A5D00DA}" type="presParOf" srcId="{91BCFA74-AFB2-4923-BB14-085328FEDA13}" destId="{87F8C478-5750-4BD3-BCC5-F1F1B9D67850}" srcOrd="5" destOrd="0" presId="urn:microsoft.com/office/officeart/2005/8/layout/arrow2"/>
    <dgm:cxn modelId="{8C561EA1-B173-471B-B21C-900C404011DD}" type="presParOf" srcId="{91BCFA74-AFB2-4923-BB14-085328FEDA13}" destId="{518E4B88-0E99-4633-A3A9-547F0506B5CD}" srcOrd="6" destOrd="0" presId="urn:microsoft.com/office/officeart/2005/8/layout/arrow2"/>
    <dgm:cxn modelId="{BE11371D-A429-4E0C-AF3B-07BB82D0A577}" type="presParOf" srcId="{91BCFA74-AFB2-4923-BB14-085328FEDA13}" destId="{D324880A-0AAB-40FE-92F8-A2DCE4D18313}" srcOrd="7" destOrd="0" presId="urn:microsoft.com/office/officeart/2005/8/layout/arrow2"/>
    <dgm:cxn modelId="{1DCF79B3-1674-4866-9B8B-F33379F02F90}" type="presParOf" srcId="{91BCFA74-AFB2-4923-BB14-085328FEDA13}" destId="{F78FC4F1-BA8D-4764-AA60-1FE9B6EC0224}" srcOrd="8" destOrd="0" presId="urn:microsoft.com/office/officeart/2005/8/layout/arrow2"/>
    <dgm:cxn modelId="{D6C1C098-0186-4B31-88E9-59E161198D70}" type="presParOf" srcId="{91BCFA74-AFB2-4923-BB14-085328FEDA13}" destId="{E1FD3843-00F3-406C-83B8-6FEFDB8474E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EE45A-4F5E-4504-9CDD-B6DBE9F65160}">
      <dsp:nvSpPr>
        <dsp:cNvPr id="0" name=""/>
        <dsp:cNvSpPr/>
      </dsp:nvSpPr>
      <dsp:spPr>
        <a:xfrm>
          <a:off x="467544" y="0"/>
          <a:ext cx="8064896" cy="5040560"/>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919D965-3E4E-45E2-831D-D60FF7C587FC}">
      <dsp:nvSpPr>
        <dsp:cNvPr id="0" name=""/>
        <dsp:cNvSpPr/>
      </dsp:nvSpPr>
      <dsp:spPr>
        <a:xfrm>
          <a:off x="1261936" y="3748160"/>
          <a:ext cx="185492" cy="1854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D66F1E-A7DD-43BC-B114-B9CCD6AFA755}">
      <dsp:nvSpPr>
        <dsp:cNvPr id="0" name=""/>
        <dsp:cNvSpPr/>
      </dsp:nvSpPr>
      <dsp:spPr>
        <a:xfrm>
          <a:off x="1403651" y="3840906"/>
          <a:ext cx="1489709" cy="119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89" tIns="0" rIns="0" bIns="0" numCol="1" spcCol="1270" anchor="t" anchorCtr="0">
          <a:noAutofit/>
        </a:bodyPr>
        <a:lstStyle/>
        <a:p>
          <a:pPr lvl="0" algn="l" defTabSz="488950">
            <a:lnSpc>
              <a:spcPct val="90000"/>
            </a:lnSpc>
            <a:spcBef>
              <a:spcPct val="0"/>
            </a:spcBef>
            <a:spcAft>
              <a:spcPct val="35000"/>
            </a:spcAft>
          </a:pPr>
          <a:r>
            <a:rPr lang="fr-FR" sz="1100" b="1" kern="1200" dirty="0" smtClean="0"/>
            <a:t>Une agence d’Etat sous la tutelle principale du Ministère de l’environnement</a:t>
          </a:r>
          <a:endParaRPr lang="fr-FR" sz="1100" b="1" kern="1200" dirty="0"/>
        </a:p>
      </dsp:txBody>
      <dsp:txXfrm>
        <a:off x="1403651" y="3840906"/>
        <a:ext cx="1489709" cy="1199653"/>
      </dsp:txXfrm>
    </dsp:sp>
    <dsp:sp modelId="{3CF8496C-77FF-4EF0-8077-30CF823EABB8}">
      <dsp:nvSpPr>
        <dsp:cNvPr id="0" name=""/>
        <dsp:cNvSpPr/>
      </dsp:nvSpPr>
      <dsp:spPr>
        <a:xfrm>
          <a:off x="2266016" y="2783397"/>
          <a:ext cx="290336" cy="2903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C92787-3DD3-4E34-8B74-FAB65EE45AC6}">
      <dsp:nvSpPr>
        <dsp:cNvPr id="0" name=""/>
        <dsp:cNvSpPr/>
      </dsp:nvSpPr>
      <dsp:spPr>
        <a:xfrm>
          <a:off x="2381222" y="3024333"/>
          <a:ext cx="1830744" cy="167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43" tIns="0" rIns="0" bIns="0" numCol="1" spcCol="1270" anchor="t" anchorCtr="0">
          <a:noAutofit/>
        </a:bodyPr>
        <a:lstStyle/>
        <a:p>
          <a:pPr lvl="0" algn="l" defTabSz="488950">
            <a:lnSpc>
              <a:spcPct val="90000"/>
            </a:lnSpc>
            <a:spcBef>
              <a:spcPct val="0"/>
            </a:spcBef>
            <a:spcAft>
              <a:spcPct val="35000"/>
            </a:spcAft>
          </a:pPr>
          <a:r>
            <a:rPr lang="fr-FR" sz="1100" b="1" kern="1200" dirty="0" smtClean="0"/>
            <a:t>Un spectre large d’intervention de la R&amp;D à l’accompagnement technique et financier</a:t>
          </a:r>
          <a:endParaRPr lang="fr-FR" sz="1100" b="1" kern="1200" dirty="0"/>
        </a:p>
      </dsp:txBody>
      <dsp:txXfrm>
        <a:off x="2381222" y="3024333"/>
        <a:ext cx="1830744" cy="1679943"/>
      </dsp:txXfrm>
    </dsp:sp>
    <dsp:sp modelId="{1F5D9C2A-DA97-4292-B7E4-4AE50C911070}">
      <dsp:nvSpPr>
        <dsp:cNvPr id="0" name=""/>
        <dsp:cNvSpPr/>
      </dsp:nvSpPr>
      <dsp:spPr>
        <a:xfrm>
          <a:off x="3556399" y="2014207"/>
          <a:ext cx="387115" cy="3871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F8C478-5750-4BD3-BCC5-F1F1B9D67850}">
      <dsp:nvSpPr>
        <dsp:cNvPr id="0" name=""/>
        <dsp:cNvSpPr/>
      </dsp:nvSpPr>
      <dsp:spPr>
        <a:xfrm>
          <a:off x="3749957" y="2207765"/>
          <a:ext cx="1556524" cy="283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124" tIns="0" rIns="0" bIns="0" numCol="1" spcCol="1270" anchor="t" anchorCtr="0">
          <a:noAutofit/>
        </a:bodyPr>
        <a:lstStyle/>
        <a:p>
          <a:pPr lvl="0" algn="l" defTabSz="488950">
            <a:lnSpc>
              <a:spcPct val="90000"/>
            </a:lnSpc>
            <a:spcBef>
              <a:spcPct val="0"/>
            </a:spcBef>
            <a:spcAft>
              <a:spcPct val="35000"/>
            </a:spcAft>
          </a:pPr>
          <a:r>
            <a:rPr lang="fr-FR" sz="1100" b="1" kern="1200" dirty="0" smtClean="0"/>
            <a:t>25 ans d’expertise autour de multiples thématiques historiques</a:t>
          </a:r>
          <a:endParaRPr lang="fr-FR" sz="1100" b="1" kern="1200" dirty="0"/>
        </a:p>
      </dsp:txBody>
      <dsp:txXfrm>
        <a:off x="3749957" y="2207765"/>
        <a:ext cx="1556524" cy="2832794"/>
      </dsp:txXfrm>
    </dsp:sp>
    <dsp:sp modelId="{518E4B88-0E99-4633-A3A9-547F0506B5CD}">
      <dsp:nvSpPr>
        <dsp:cNvPr id="0" name=""/>
        <dsp:cNvSpPr/>
      </dsp:nvSpPr>
      <dsp:spPr>
        <a:xfrm>
          <a:off x="5056470" y="1413373"/>
          <a:ext cx="500023" cy="500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24880A-0AAB-40FE-92F8-A2DCE4D18313}">
      <dsp:nvSpPr>
        <dsp:cNvPr id="0" name=""/>
        <dsp:cNvSpPr/>
      </dsp:nvSpPr>
      <dsp:spPr>
        <a:xfrm>
          <a:off x="5306482" y="1663384"/>
          <a:ext cx="1612979" cy="337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952" tIns="0" rIns="0" bIns="0" numCol="1" spcCol="1270" anchor="t" anchorCtr="0">
          <a:noAutofit/>
        </a:bodyPr>
        <a:lstStyle/>
        <a:p>
          <a:pPr lvl="0" algn="l" defTabSz="488950">
            <a:lnSpc>
              <a:spcPct val="90000"/>
            </a:lnSpc>
            <a:spcBef>
              <a:spcPct val="0"/>
            </a:spcBef>
            <a:spcAft>
              <a:spcPct val="35000"/>
            </a:spcAft>
          </a:pPr>
          <a:r>
            <a:rPr lang="fr-FR" sz="1100" b="1" kern="1200" dirty="0" smtClean="0"/>
            <a:t>Une aptitude à intégrer de nouvelles missions répondant aux attentes sociétales</a:t>
          </a:r>
          <a:endParaRPr lang="fr-FR" sz="1100" b="1" kern="1200" dirty="0"/>
        </a:p>
      </dsp:txBody>
      <dsp:txXfrm>
        <a:off x="5306482" y="1663384"/>
        <a:ext cx="1612979" cy="3377175"/>
      </dsp:txXfrm>
    </dsp:sp>
    <dsp:sp modelId="{F78FC4F1-BA8D-4764-AA60-1FE9B6EC0224}">
      <dsp:nvSpPr>
        <dsp:cNvPr id="0" name=""/>
        <dsp:cNvSpPr/>
      </dsp:nvSpPr>
      <dsp:spPr>
        <a:xfrm>
          <a:off x="6600897" y="1012144"/>
          <a:ext cx="637126" cy="63712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FD3843-00F3-406C-83B8-6FEFDB8474E9}">
      <dsp:nvSpPr>
        <dsp:cNvPr id="0" name=""/>
        <dsp:cNvSpPr/>
      </dsp:nvSpPr>
      <dsp:spPr>
        <a:xfrm>
          <a:off x="6919469" y="1330707"/>
          <a:ext cx="1901008" cy="370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600" tIns="0" rIns="0" bIns="0" numCol="1" spcCol="1270" anchor="t" anchorCtr="0">
          <a:noAutofit/>
        </a:bodyPr>
        <a:lstStyle/>
        <a:p>
          <a:pPr lvl="0" algn="l" defTabSz="488950">
            <a:lnSpc>
              <a:spcPct val="90000"/>
            </a:lnSpc>
            <a:spcBef>
              <a:spcPct val="0"/>
            </a:spcBef>
            <a:spcAft>
              <a:spcPct val="35000"/>
            </a:spcAft>
          </a:pPr>
          <a:r>
            <a:rPr lang="fr-FR" sz="1100" b="1" kern="1200" dirty="0" smtClean="0"/>
            <a:t>Une volonté de promouvoir et d’accompagner les territoires par une approche transversale</a:t>
          </a:r>
          <a:endParaRPr lang="fr-FR" sz="1100" b="1" kern="1200" dirty="0"/>
        </a:p>
      </dsp:txBody>
      <dsp:txXfrm>
        <a:off x="6919469" y="1330707"/>
        <a:ext cx="1901008" cy="37098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6332"/>
          </a:xfrm>
          <a:prstGeom prst="rect">
            <a:avLst/>
          </a:prstGeom>
        </p:spPr>
        <p:txBody>
          <a:bodyPr vert="horz" lIns="94512" tIns="47256" rIns="94512" bIns="47256"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6332"/>
          </a:xfrm>
          <a:prstGeom prst="rect">
            <a:avLst/>
          </a:prstGeom>
        </p:spPr>
        <p:txBody>
          <a:bodyPr vert="horz" lIns="94512" tIns="47256" rIns="94512" bIns="47256" rtlCol="0"/>
          <a:lstStyle>
            <a:lvl1pPr algn="r">
              <a:defRPr sz="1200"/>
            </a:lvl1pPr>
          </a:lstStyle>
          <a:p>
            <a:fld id="{CF2FDEC0-CC2E-40F7-B274-CBCEA784212A}" type="datetimeFigureOut">
              <a:rPr lang="fr-FR" smtClean="0"/>
              <a:t>24/03/2017</a:t>
            </a:fld>
            <a:endParaRPr lang="fr-FR"/>
          </a:p>
        </p:txBody>
      </p:sp>
      <p:sp>
        <p:nvSpPr>
          <p:cNvPr id="4" name="Espace réservé de l'image des diapositives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94512" tIns="47256" rIns="94512" bIns="47256"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4512" tIns="47256" rIns="94512" bIns="4725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889938" cy="496332"/>
          </a:xfrm>
          <a:prstGeom prst="rect">
            <a:avLst/>
          </a:prstGeom>
        </p:spPr>
        <p:txBody>
          <a:bodyPr vert="horz" lIns="94512" tIns="47256" rIns="94512" bIns="4725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6332"/>
          </a:xfrm>
          <a:prstGeom prst="rect">
            <a:avLst/>
          </a:prstGeom>
        </p:spPr>
        <p:txBody>
          <a:bodyPr vert="horz" lIns="94512" tIns="47256" rIns="94512" bIns="47256" rtlCol="0" anchor="b"/>
          <a:lstStyle>
            <a:lvl1pPr algn="r">
              <a:defRPr sz="1200"/>
            </a:lvl1pPr>
          </a:lstStyle>
          <a:p>
            <a:fld id="{3E06CA3A-B644-4520-BE35-6F84575CFC79}" type="slidenum">
              <a:rPr lang="fr-FR" smtClean="0"/>
              <a:t>‹N°›</a:t>
            </a:fld>
            <a:endParaRPr lang="fr-FR"/>
          </a:p>
        </p:txBody>
      </p:sp>
    </p:spTree>
    <p:extLst>
      <p:ext uri="{BB962C8B-B14F-4D97-AF65-F5344CB8AC3E}">
        <p14:creationId xmlns:p14="http://schemas.microsoft.com/office/powerpoint/2010/main" val="363057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66702B-2E1F-4C04-AC20-BCAC49CE6AB2}" type="slidenum">
              <a:rPr lang="fr-FR" altLang="fr-FR" smtClean="0">
                <a:solidFill>
                  <a:prstClr val="black"/>
                </a:solidFill>
              </a:rPr>
              <a:pPr/>
              <a:t>1</a:t>
            </a:fld>
            <a:endParaRPr lang="fr-FR" altLang="fr-FR">
              <a:solidFill>
                <a:prstClr val="black"/>
              </a:solidFill>
            </a:endParaRPr>
          </a:p>
        </p:txBody>
      </p:sp>
      <p:sp>
        <p:nvSpPr>
          <p:cNvPr id="5" name="Espace réservé du pied de page 4"/>
          <p:cNvSpPr>
            <a:spLocks noGrp="1"/>
          </p:cNvSpPr>
          <p:nvPr>
            <p:ph type="ftr" sz="quarter" idx="11"/>
          </p:nvPr>
        </p:nvSpPr>
        <p:spPr/>
        <p:txBody>
          <a:bodyPr/>
          <a:lstStyle/>
          <a:p>
            <a:r>
              <a:rPr lang="fr-FR" altLang="fr-FR" smtClean="0">
                <a:solidFill>
                  <a:prstClr val="black"/>
                </a:solidFill>
              </a:rPr>
              <a:t>MAJ Octobre 2014</a:t>
            </a:r>
            <a:endParaRPr lang="fr-FR" altLang="fr-FR">
              <a:solidFill>
                <a:prstClr val="black"/>
              </a:solidFill>
            </a:endParaRPr>
          </a:p>
        </p:txBody>
      </p:sp>
    </p:spTree>
    <p:extLst>
      <p:ext uri="{BB962C8B-B14F-4D97-AF65-F5344CB8AC3E}">
        <p14:creationId xmlns:p14="http://schemas.microsoft.com/office/powerpoint/2010/main" val="267393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secteur tertiaire est composé des activités de santé, d’enseignement, de la restauration et de l’hébergement, de commerce, des administrations.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bâtiments abritant ces activités représentaient en 2013 une surface chauffée de près de 940 millions de m² </a:t>
            </a:r>
          </a:p>
          <a:p>
            <a:r>
              <a:rPr lang="fr-FR" sz="1200" kern="1200" dirty="0" smtClean="0">
                <a:solidFill>
                  <a:schemeClr val="tx1"/>
                </a:solidFill>
                <a:effectLst/>
                <a:latin typeface="+mn-lt"/>
                <a:ea typeface="+mn-ea"/>
                <a:cs typeface="+mn-cs"/>
              </a:rPr>
              <a:t>pour une consommation d’énergie finale de 19,3 </a:t>
            </a:r>
            <a:r>
              <a:rPr lang="fr-FR" sz="1200" kern="1200" dirty="0" err="1" smtClean="0">
                <a:solidFill>
                  <a:schemeClr val="tx1"/>
                </a:solidFill>
                <a:effectLst/>
                <a:latin typeface="+mn-lt"/>
                <a:ea typeface="+mn-ea"/>
                <a:cs typeface="+mn-cs"/>
              </a:rPr>
              <a:t>Mtep</a:t>
            </a:r>
            <a:r>
              <a:rPr lang="fr-FR" sz="1200" kern="1200" dirty="0" smtClean="0">
                <a:solidFill>
                  <a:schemeClr val="tx1"/>
                </a:solidFill>
                <a:effectLst/>
                <a:latin typeface="+mn-lt"/>
                <a:ea typeface="+mn-ea"/>
                <a:cs typeface="+mn-cs"/>
              </a:rPr>
              <a:t>, soit moins de 15 % de la demande d’énergie française.</a:t>
            </a:r>
          </a:p>
          <a:p>
            <a:endParaRPr lang="fr-FR" sz="1200" kern="1200" dirty="0" smtClean="0">
              <a:solidFill>
                <a:schemeClr val="tx1"/>
              </a:solidFill>
              <a:effectLst/>
              <a:latin typeface="+mn-lt"/>
              <a:ea typeface="+mn-ea"/>
              <a:cs typeface="+mn-cs"/>
            </a:endParaRPr>
          </a:p>
          <a:p>
            <a:r>
              <a:rPr lang="fr-FR" altLang="fr-FR" sz="1200" b="1" dirty="0" smtClean="0">
                <a:solidFill>
                  <a:srgbClr val="000000"/>
                </a:solidFill>
              </a:rPr>
              <a:t>Pour Auvergne-Rhône-Alpes, la banche « santé » représente </a:t>
            </a:r>
            <a:r>
              <a:rPr lang="fr-FR" altLang="fr-FR" sz="1200" b="1" dirty="0" smtClean="0">
                <a:solidFill>
                  <a:srgbClr val="FF0000"/>
                </a:solidFill>
              </a:rPr>
              <a:t>14 % des consommations </a:t>
            </a:r>
            <a:r>
              <a:rPr lang="fr-FR" altLang="fr-FR" sz="1200" b="1" dirty="0" smtClean="0">
                <a:solidFill>
                  <a:srgbClr val="000000"/>
                </a:solidFill>
              </a:rPr>
              <a:t>du secteur tertiaire  </a:t>
            </a:r>
          </a:p>
          <a:p>
            <a:endParaRPr lang="fr-FR" dirty="0"/>
          </a:p>
        </p:txBody>
      </p:sp>
      <p:sp>
        <p:nvSpPr>
          <p:cNvPr id="4" name="Espace réservé du numéro de diapositive 3"/>
          <p:cNvSpPr>
            <a:spLocks noGrp="1"/>
          </p:cNvSpPr>
          <p:nvPr>
            <p:ph type="sldNum" sz="quarter" idx="10"/>
          </p:nvPr>
        </p:nvSpPr>
        <p:spPr/>
        <p:txBody>
          <a:bodyPr/>
          <a:lstStyle/>
          <a:p>
            <a:fld id="{3E06CA3A-B644-4520-BE35-6F84575CFC79}" type="slidenum">
              <a:rPr lang="fr-FR" smtClean="0"/>
              <a:t>11</a:t>
            </a:fld>
            <a:endParaRPr lang="fr-FR"/>
          </a:p>
        </p:txBody>
      </p:sp>
    </p:spTree>
    <p:extLst>
      <p:ext uri="{BB962C8B-B14F-4D97-AF65-F5344CB8AC3E}">
        <p14:creationId xmlns:p14="http://schemas.microsoft.com/office/powerpoint/2010/main" val="387095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3774868" y="9430473"/>
            <a:ext cx="2894195" cy="496004"/>
          </a:xfrm>
          <a:prstGeom prst="rect">
            <a:avLst/>
          </a:prstGeom>
          <a:noFill/>
          <a:ln>
            <a:noFill/>
          </a:ln>
        </p:spPr>
        <p:txBody>
          <a:bodyPr vert="horz" wrap="square" lIns="0" tIns="0" rIns="0" bIns="0" anchor="b" anchorCtr="0" compatLnSpc="1"/>
          <a:lstStyle/>
          <a:p>
            <a:pPr algn="r" defTabSz="831372" hangingPunct="0">
              <a:defRPr sz="1800" b="0" i="0" u="none" strike="noStrike" kern="0" cap="none" spc="0" baseline="0">
                <a:solidFill>
                  <a:srgbClr val="000000"/>
                </a:solidFill>
                <a:uFillTx/>
              </a:defRPr>
            </a:pPr>
            <a:fld id="{A0CD2D00-3991-4354-B5A5-A955B2F17520}" type="slidenum">
              <a:rPr lang="fr-FR" sz="1300">
                <a:solidFill>
                  <a:srgbClr val="000000"/>
                </a:solidFill>
                <a:latin typeface="Times New Roman" pitchFamily="18"/>
                <a:ea typeface="Arial Unicode MS" pitchFamily="2"/>
                <a:cs typeface="Tahoma" pitchFamily="2"/>
              </a:rPr>
              <a:pPr algn="r" defTabSz="831372" hangingPunct="0">
                <a:defRPr sz="1800" b="0" i="0" u="none" strike="noStrike" kern="0" cap="none" spc="0" baseline="0">
                  <a:solidFill>
                    <a:srgbClr val="000000"/>
                  </a:solidFill>
                  <a:uFillTx/>
                </a:defRPr>
              </a:pPr>
              <a:t>12</a:t>
            </a:fld>
            <a:endParaRPr lang="fr-FR" sz="1300">
              <a:solidFill>
                <a:srgbClr val="000000"/>
              </a:solidFill>
              <a:latin typeface="Times New Roman" pitchFamily="18"/>
              <a:ea typeface="Arial Unicode MS" pitchFamily="2"/>
              <a:cs typeface="Tahoma" pitchFamily="2"/>
            </a:endParaRPr>
          </a:p>
        </p:txBody>
      </p:sp>
      <p:sp>
        <p:nvSpPr>
          <p:cNvPr id="3" name="Espace réservé de l'image des diapositives 1"/>
          <p:cNvSpPr>
            <a:spLocks noGrp="1" noRot="1" noChangeAspect="1"/>
          </p:cNvSpPr>
          <p:nvPr>
            <p:ph type="sldImg"/>
          </p:nvPr>
        </p:nvSpPr>
        <p:spPr>
          <a:xfrm>
            <a:off x="744538" y="790575"/>
            <a:ext cx="5029200" cy="3771900"/>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66909" y="4715153"/>
            <a:ext cx="5335270" cy="280101"/>
          </a:xfrm>
        </p:spPr>
        <p:txBody>
          <a:bodyPr>
            <a:spAutoFit/>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Prix énergie : mise en place de la contribution climat énergie CCE valeur cible en 2020 de 56 €/t et de 100 €/t en 2030</a:t>
            </a:r>
          </a:p>
          <a:p>
            <a:endParaRPr lang="fr-FR" alt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Agence Régionale de la Santé (ARS).</a:t>
            </a:r>
          </a:p>
          <a:p>
            <a:endParaRPr lang="fr-FR" altLang="fr-FR" dirty="0" smtClean="0"/>
          </a:p>
          <a:p>
            <a:pPr lvl="0"/>
            <a:r>
              <a:rPr lang="fr-FR" sz="1200" kern="1200" dirty="0" smtClean="0">
                <a:solidFill>
                  <a:schemeClr val="tx1"/>
                </a:solidFill>
                <a:effectLst/>
                <a:latin typeface="+mn-lt"/>
                <a:ea typeface="+mn-ea"/>
                <a:cs typeface="+mn-cs"/>
              </a:rPr>
              <a:t>Fédération Hospitalière de France (FHF), qui regroupe 95% des établissements publics (hôpitaux, </a:t>
            </a:r>
            <a:r>
              <a:rPr lang="fr-FR" sz="1200" kern="1200" dirty="0" err="1" smtClean="0">
                <a:solidFill>
                  <a:schemeClr val="tx1"/>
                </a:solidFill>
                <a:effectLst/>
                <a:latin typeface="+mn-lt"/>
                <a:ea typeface="+mn-ea"/>
                <a:cs typeface="+mn-cs"/>
              </a:rPr>
              <a:t>EHPADs</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Fédération des cliniques et Hôpitaux Privés de France (FHP) qui regroupe environ 40% des hôpitaux et cliniques privées,</a:t>
            </a:r>
          </a:p>
          <a:p>
            <a:pPr lvl="0"/>
            <a:r>
              <a:rPr lang="fr-FR" sz="1200" kern="1200" dirty="0" smtClean="0">
                <a:solidFill>
                  <a:schemeClr val="tx1"/>
                </a:solidFill>
                <a:effectLst/>
                <a:latin typeface="+mn-lt"/>
                <a:ea typeface="+mn-ea"/>
                <a:cs typeface="+mn-cs"/>
              </a:rPr>
              <a:t>Fédération des établissements hospitaliers et d’aide à la personne, qui regroupe environ 10% des établissements sanitaires et médico-sociaux du secteur privé non lucratif</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Je</a:t>
            </a:r>
            <a:r>
              <a:rPr lang="fr-FR" sz="1200" kern="1200" baseline="0" dirty="0" smtClean="0">
                <a:solidFill>
                  <a:schemeClr val="tx1"/>
                </a:solidFill>
                <a:effectLst/>
                <a:latin typeface="+mn-lt"/>
                <a:ea typeface="+mn-ea"/>
                <a:cs typeface="+mn-cs"/>
              </a:rPr>
              <a:t> passe le relais à Hakim pour la présentation précise des actions engagées avec vous.</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endParaRPr lang="fr-FR" altLang="fr-FR" dirty="0"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D2FE9763-EE35-4E0B-9C94-854F1BCFAC66}" type="slidenum">
              <a:rPr lang="fr-FR" altLang="fr-FR" smtClean="0"/>
              <a:pPr eaLnBrk="1" hangingPunct="1"/>
              <a:t>14</a:t>
            </a:fld>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D2FE9763-EE35-4E0B-9C94-854F1BCFAC66}" type="slidenum">
              <a:rPr lang="fr-FR" altLang="fr-FR" smtClean="0"/>
              <a:pPr eaLnBrk="1" hangingPunct="1"/>
              <a:t>15</a:t>
            </a:fld>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81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006F39EB-5805-4F9C-8A5B-4DAA7F2EC423}" type="slidenum">
              <a:rPr lang="fr-FR" altLang="fr-FR" smtClean="0"/>
              <a:pPr eaLnBrk="1" hangingPunct="1"/>
              <a:t>19</a:t>
            </a:fld>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81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006F39EB-5805-4F9C-8A5B-4DAA7F2EC423}" type="slidenum">
              <a:rPr lang="fr-FR" altLang="fr-FR" smtClean="0"/>
              <a:pPr eaLnBrk="1" hangingPunct="1"/>
              <a:t>20</a:t>
            </a:fld>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D2FE9763-EE35-4E0B-9C94-854F1BCFAC66}" type="slidenum">
              <a:rPr lang="fr-FR" altLang="fr-FR" smtClean="0"/>
              <a:pPr eaLnBrk="1" hangingPunct="1"/>
              <a:t>22</a:t>
            </a:fld>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D2FE9763-EE35-4E0B-9C94-854F1BCFAC66}" type="slidenum">
              <a:rPr lang="fr-FR" altLang="fr-FR" smtClean="0"/>
              <a:pPr eaLnBrk="1" hangingPunct="1"/>
              <a:t>23</a:t>
            </a:fld>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defRPr>
                <a:solidFill>
                  <a:schemeClr val="tx1"/>
                </a:solidFill>
                <a:latin typeface="Arial" charset="0"/>
              </a:defRPr>
            </a:lvl1pPr>
            <a:lvl2pPr marL="711300" indent="-273577" defTabSz="904325" eaLnBrk="0" hangingPunct="0">
              <a:defRPr>
                <a:solidFill>
                  <a:schemeClr val="tx1"/>
                </a:solidFill>
                <a:latin typeface="Arial" charset="0"/>
              </a:defRPr>
            </a:lvl2pPr>
            <a:lvl3pPr marL="1094308" indent="-218862" defTabSz="904325" eaLnBrk="0" hangingPunct="0">
              <a:defRPr>
                <a:solidFill>
                  <a:schemeClr val="tx1"/>
                </a:solidFill>
                <a:latin typeface="Arial" charset="0"/>
              </a:defRPr>
            </a:lvl3pPr>
            <a:lvl4pPr marL="1532031" indent="-218862" defTabSz="904325" eaLnBrk="0" hangingPunct="0">
              <a:defRPr>
                <a:solidFill>
                  <a:schemeClr val="tx1"/>
                </a:solidFill>
                <a:latin typeface="Arial" charset="0"/>
              </a:defRPr>
            </a:lvl4pPr>
            <a:lvl5pPr marL="1969755" indent="-218862" defTabSz="904325" eaLnBrk="0" hangingPunct="0">
              <a:defRPr>
                <a:solidFill>
                  <a:schemeClr val="tx1"/>
                </a:solidFill>
                <a:latin typeface="Arial" charset="0"/>
              </a:defRPr>
            </a:lvl5pPr>
            <a:lvl6pPr marL="2407478" indent="-218862" defTabSz="904325" eaLnBrk="0" fontAlgn="base" hangingPunct="0">
              <a:spcBef>
                <a:spcPct val="0"/>
              </a:spcBef>
              <a:spcAft>
                <a:spcPct val="0"/>
              </a:spcAft>
              <a:defRPr>
                <a:solidFill>
                  <a:schemeClr val="tx1"/>
                </a:solidFill>
                <a:latin typeface="Arial" charset="0"/>
              </a:defRPr>
            </a:lvl6pPr>
            <a:lvl7pPr marL="2845201" indent="-218862" defTabSz="904325" eaLnBrk="0" fontAlgn="base" hangingPunct="0">
              <a:spcBef>
                <a:spcPct val="0"/>
              </a:spcBef>
              <a:spcAft>
                <a:spcPct val="0"/>
              </a:spcAft>
              <a:defRPr>
                <a:solidFill>
                  <a:schemeClr val="tx1"/>
                </a:solidFill>
                <a:latin typeface="Arial" charset="0"/>
              </a:defRPr>
            </a:lvl7pPr>
            <a:lvl8pPr marL="3282925" indent="-218862" defTabSz="904325" eaLnBrk="0" fontAlgn="base" hangingPunct="0">
              <a:spcBef>
                <a:spcPct val="0"/>
              </a:spcBef>
              <a:spcAft>
                <a:spcPct val="0"/>
              </a:spcAft>
              <a:defRPr>
                <a:solidFill>
                  <a:schemeClr val="tx1"/>
                </a:solidFill>
                <a:latin typeface="Arial" charset="0"/>
              </a:defRPr>
            </a:lvl8pPr>
            <a:lvl9pPr marL="3720648" indent="-218862" defTabSz="904325" eaLnBrk="0" fontAlgn="base" hangingPunct="0">
              <a:spcBef>
                <a:spcPct val="0"/>
              </a:spcBef>
              <a:spcAft>
                <a:spcPct val="0"/>
              </a:spcAft>
              <a:defRPr>
                <a:solidFill>
                  <a:schemeClr val="tx1"/>
                </a:solidFill>
                <a:latin typeface="Arial" charset="0"/>
              </a:defRPr>
            </a:lvl9pPr>
          </a:lstStyle>
          <a:p>
            <a:pPr eaLnBrk="1" hangingPunct="1"/>
            <a:fld id="{D2FE9763-EE35-4E0B-9C94-854F1BCFAC66}" type="slidenum">
              <a:rPr lang="fr-FR" altLang="fr-FR" smtClean="0"/>
              <a:pPr eaLnBrk="1" hangingPunct="1"/>
              <a:t>24</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altLang="fr-FR" b="1" dirty="0" smtClean="0"/>
              <a:t>Objectif de la diapo : introduire une partie de présentation</a:t>
            </a:r>
            <a:r>
              <a:rPr lang="fr-FR" altLang="fr-FR" b="1" baseline="0" dirty="0" smtClean="0"/>
              <a:t> institutionnelle</a:t>
            </a:r>
            <a:endParaRPr lang="fr-FR" altLang="fr-FR" b="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Quelques diapos permettent de présenter succinctement l’agence, ses missions et ses moyens.</a:t>
            </a:r>
          </a:p>
        </p:txBody>
      </p:sp>
      <p:sp>
        <p:nvSpPr>
          <p:cNvPr id="4" name="Espace réservé du numéro de diapositive 3"/>
          <p:cNvSpPr>
            <a:spLocks noGrp="1"/>
          </p:cNvSpPr>
          <p:nvPr>
            <p:ph type="sldNum" sz="quarter" idx="10"/>
          </p:nvPr>
        </p:nvSpPr>
        <p:spPr/>
        <p:txBody>
          <a:bodyPr/>
          <a:lstStyle/>
          <a:p>
            <a:fld id="{5066702B-2E1F-4C04-AC20-BCAC49CE6AB2}" type="slidenum">
              <a:rPr lang="fr-FR" altLang="fr-FR" smtClean="0">
                <a:solidFill>
                  <a:prstClr val="black"/>
                </a:solidFill>
              </a:rPr>
              <a:pPr/>
              <a:t>3</a:t>
            </a:fld>
            <a:endParaRPr lang="fr-FR" altLang="fr-FR" dirty="0">
              <a:solidFill>
                <a:prstClr val="black"/>
              </a:solidFill>
            </a:endParaRPr>
          </a:p>
        </p:txBody>
      </p:sp>
      <p:sp>
        <p:nvSpPr>
          <p:cNvPr id="5" name="Espace réservé du pied de page 4"/>
          <p:cNvSpPr>
            <a:spLocks noGrp="1"/>
          </p:cNvSpPr>
          <p:nvPr>
            <p:ph type="ftr" sz="quarter" idx="11"/>
          </p:nvPr>
        </p:nvSpPr>
        <p:spPr/>
        <p:txBody>
          <a:bodyPr/>
          <a:lstStyle/>
          <a:p>
            <a:r>
              <a:rPr lang="fr-FR" altLang="fr-FR" smtClean="0">
                <a:solidFill>
                  <a:prstClr val="black"/>
                </a:solidFill>
              </a:rPr>
              <a:t>MAJ Octobre 2014</a:t>
            </a:r>
            <a:endParaRPr lang="fr-FR" altLang="fr-FR" dirty="0">
              <a:solidFill>
                <a:prstClr val="black"/>
              </a:solidFill>
            </a:endParaRPr>
          </a:p>
        </p:txBody>
      </p:sp>
    </p:spTree>
    <p:extLst>
      <p:ext uri="{BB962C8B-B14F-4D97-AF65-F5344CB8AC3E}">
        <p14:creationId xmlns:p14="http://schemas.microsoft.com/office/powerpoint/2010/main" val="382510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96ED90-A2E9-4D6C-A803-188013362397}" type="slidenum">
              <a:rPr lang="fr-FR" altLang="fr-FR" smtClean="0"/>
              <a:pPr eaLnBrk="1" hangingPunct="1"/>
              <a:t>25</a:t>
            </a:fld>
            <a:endParaRPr lang="fr-FR" altLang="fr-F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87CB89-1F34-4C1F-85BF-2FEDD9563B0D}" type="slidenum">
              <a:rPr lang="fr-FR" altLang="fr-FR" smtClean="0"/>
              <a:pPr eaLnBrk="1" hangingPunct="1"/>
              <a:t>26</a:t>
            </a:fld>
            <a:endParaRPr lang="fr-FR" altLang="fr-F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3774868" y="9430473"/>
            <a:ext cx="2894195" cy="496004"/>
          </a:xfrm>
          <a:prstGeom prst="rect">
            <a:avLst/>
          </a:prstGeom>
          <a:noFill/>
          <a:ln>
            <a:noFill/>
          </a:ln>
        </p:spPr>
        <p:txBody>
          <a:bodyPr vert="horz" wrap="square" lIns="0" tIns="0" rIns="0" bIns="0" anchor="b" anchorCtr="0" compatLnSpc="1"/>
          <a:lstStyle/>
          <a:p>
            <a:pPr algn="r" defTabSz="831372" hangingPunct="0">
              <a:defRPr sz="1800" b="0" i="0" u="none" strike="noStrike" kern="0" cap="none" spc="0" baseline="0">
                <a:solidFill>
                  <a:srgbClr val="000000"/>
                </a:solidFill>
                <a:uFillTx/>
              </a:defRPr>
            </a:pPr>
            <a:fld id="{38CE9045-1611-4C7E-97CC-BDF53C0D1234}" type="slidenum">
              <a:rPr lang="fr-FR" sz="1300">
                <a:solidFill>
                  <a:srgbClr val="000000"/>
                </a:solidFill>
                <a:latin typeface="Times New Roman" pitchFamily="18"/>
                <a:ea typeface="Arial Unicode MS" pitchFamily="2"/>
                <a:cs typeface="Tahoma" pitchFamily="2"/>
              </a:rPr>
              <a:pPr algn="r" defTabSz="831372" hangingPunct="0">
                <a:defRPr sz="1800" b="0" i="0" u="none" strike="noStrike" kern="0" cap="none" spc="0" baseline="0">
                  <a:solidFill>
                    <a:srgbClr val="000000"/>
                  </a:solidFill>
                  <a:uFillTx/>
                </a:defRPr>
              </a:pPr>
              <a:t>28</a:t>
            </a:fld>
            <a:endParaRPr lang="fr-FR" sz="1300">
              <a:solidFill>
                <a:srgbClr val="000000"/>
              </a:solidFill>
              <a:latin typeface="Times New Roman" pitchFamily="18"/>
              <a:ea typeface="Arial Unicode MS" pitchFamily="2"/>
              <a:cs typeface="Tahoma" pitchFamily="2"/>
            </a:endParaRPr>
          </a:p>
        </p:txBody>
      </p:sp>
      <p:sp>
        <p:nvSpPr>
          <p:cNvPr id="3" name="Espace réservé de l'image des diapositives 1"/>
          <p:cNvSpPr>
            <a:spLocks noGrp="1" noRot="1" noChangeAspect="1"/>
          </p:cNvSpPr>
          <p:nvPr>
            <p:ph type="sldImg"/>
          </p:nvPr>
        </p:nvSpPr>
        <p:spPr>
          <a:xfrm>
            <a:off x="744538" y="790575"/>
            <a:ext cx="5029200" cy="3771900"/>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66909" y="4715153"/>
            <a:ext cx="5335270" cy="280101"/>
          </a:xfrm>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909" y="4715155"/>
            <a:ext cx="5335270" cy="4625753"/>
          </a:xfrm>
        </p:spPr>
        <p:txBody>
          <a:bodyPr>
            <a:normAutofit fontScale="92500" lnSpcReduction="20000"/>
          </a:bodyPr>
          <a:lstStyle/>
          <a:p>
            <a:r>
              <a:rPr lang="fr-FR" sz="2000" b="1" dirty="0" smtClean="0"/>
              <a:t>Objectif de la diapo:</a:t>
            </a:r>
            <a:r>
              <a:rPr lang="fr-FR" sz="2000" b="1" baseline="0" dirty="0" smtClean="0"/>
              <a:t> expliquer que </a:t>
            </a:r>
            <a:r>
              <a:rPr lang="fr-FR" sz="2000" b="1" dirty="0" smtClean="0"/>
              <a:t>L’ADEME est l’agence de référence</a:t>
            </a:r>
            <a:r>
              <a:rPr lang="fr-FR" sz="2000" b="1" baseline="0" dirty="0" smtClean="0"/>
              <a:t> de l’Etat sur l’environnement.</a:t>
            </a:r>
          </a:p>
          <a:p>
            <a:endParaRPr lang="fr-FR" sz="2000" baseline="0" dirty="0" smtClean="0"/>
          </a:p>
          <a:p>
            <a:r>
              <a:rPr lang="fr-FR" sz="1600" dirty="0" smtClean="0"/>
              <a:t>L’ADEME est d’abord une agence fondée sur 25 ans d’expertise (depuis la fusion). Elle évolue dans ses missions et dans sa manière de les aborder.</a:t>
            </a:r>
          </a:p>
          <a:p>
            <a:endParaRPr lang="fr-FR" sz="1600" dirty="0" smtClean="0"/>
          </a:p>
          <a:p>
            <a:r>
              <a:rPr lang="fr-FR" sz="1600" dirty="0" smtClean="0"/>
              <a:t>Les points forts de l’agence :</a:t>
            </a:r>
          </a:p>
          <a:p>
            <a:endParaRPr lang="fr-FR" sz="1600" dirty="0" smtClean="0"/>
          </a:p>
          <a:p>
            <a:r>
              <a:rPr lang="fr-FR" sz="1600" dirty="0" smtClean="0"/>
              <a:t>  - ses champs d’intervention : de la R&amp;D à la diffusion</a:t>
            </a:r>
          </a:p>
          <a:p>
            <a:endParaRPr lang="fr-FR" sz="1600" dirty="0" smtClean="0"/>
          </a:p>
          <a:p>
            <a:r>
              <a:rPr lang="fr-FR" sz="1600" dirty="0" smtClean="0"/>
              <a:t>  - ses domaines d’intervention multiples (historiquement : déchets, énergie, sites et sols pollués, air,…)</a:t>
            </a:r>
          </a:p>
          <a:p>
            <a:endParaRPr lang="fr-FR" sz="1600" dirty="0" smtClean="0"/>
          </a:p>
          <a:p>
            <a:r>
              <a:rPr lang="fr-FR" sz="1600" dirty="0" smtClean="0"/>
              <a:t>- une capacité d’adaptation: capacité à prendre en charge assez rapidement de nouveaux domaines, plus transversaux (ex : adaptation au changement climatique, consommation responsable)</a:t>
            </a:r>
          </a:p>
          <a:p>
            <a:endParaRPr lang="fr-FR" sz="1600" dirty="0" smtClean="0"/>
          </a:p>
          <a:p>
            <a:r>
              <a:rPr lang="fr-FR" sz="1600" dirty="0" smtClean="0"/>
              <a:t>   - une prise en compte de plus en plus forte de l’aspect économique et financier dans son activité et plus globalement l’enjeu de la croissance verte. </a:t>
            </a:r>
          </a:p>
          <a:p>
            <a:endParaRPr lang="fr-FR" dirty="0"/>
          </a:p>
        </p:txBody>
      </p:sp>
      <p:sp>
        <p:nvSpPr>
          <p:cNvPr id="4" name="Espace réservé du numéro de diapositive 3"/>
          <p:cNvSpPr>
            <a:spLocks noGrp="1"/>
          </p:cNvSpPr>
          <p:nvPr>
            <p:ph type="sldNum" sz="quarter" idx="10"/>
          </p:nvPr>
        </p:nvSpPr>
        <p:spPr/>
        <p:txBody>
          <a:bodyPr/>
          <a:lstStyle/>
          <a:p>
            <a:fld id="{01ADCD9A-2E26-4E6D-9716-9E21E85D0991}" type="slidenum">
              <a:rPr lang="fr-FR" smtClean="0">
                <a:solidFill>
                  <a:prstClr val="black"/>
                </a:solidFill>
              </a:rPr>
              <a:pPr/>
              <a:t>4</a:t>
            </a:fld>
            <a:endParaRPr lang="fr-FR" dirty="0">
              <a:solidFill>
                <a:prstClr val="black"/>
              </a:solidFill>
            </a:endParaRPr>
          </a:p>
        </p:txBody>
      </p:sp>
      <p:sp>
        <p:nvSpPr>
          <p:cNvPr id="5" name="Espace réservé du pied de page 4"/>
          <p:cNvSpPr>
            <a:spLocks noGrp="1"/>
          </p:cNvSpPr>
          <p:nvPr>
            <p:ph type="ftr" sz="quarter" idx="11"/>
          </p:nvPr>
        </p:nvSpPr>
        <p:spPr/>
        <p:txBody>
          <a:bodyPr/>
          <a:lstStyle/>
          <a:p>
            <a:r>
              <a:rPr lang="fr-FR" altLang="fr-FR" smtClean="0">
                <a:solidFill>
                  <a:prstClr val="black"/>
                </a:solidFill>
              </a:rPr>
              <a:t>MAJ Octobre 2014</a:t>
            </a:r>
            <a:endParaRPr lang="fr-FR" altLang="fr-F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altLang="fr-FR" b="1" dirty="0" smtClean="0"/>
              <a:t>Objectif de la diapo : présenter les moyens locaux et nationaux dont dispose l’ADEME</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altLang="fr-FR"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1" u="sng" dirty="0" smtClean="0"/>
              <a:t>La Plus-value d’un double ancrage national/</a:t>
            </a:r>
            <a:r>
              <a:rPr lang="fr-FR" b="1" u="sng" dirty="0" err="1" smtClean="0"/>
              <a:t>regional</a:t>
            </a:r>
            <a:endParaRPr lang="fr-FR" b="1" u="sng"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L’ADEME dispose de moyens humains répartis entre des centres nationaux et des directions</a:t>
            </a:r>
            <a:r>
              <a:rPr lang="fr-FR" baseline="0" dirty="0" smtClean="0"/>
              <a:t> régionales.</a:t>
            </a:r>
            <a:endParaRPr lang="fr-FR" dirty="0" smtClean="0"/>
          </a:p>
          <a:p>
            <a:pPr marL="171450" indent="-171450">
              <a:buFont typeface="Arial" panose="020B0604020202020204" pitchFamily="34" charset="0"/>
              <a:buChar char="•"/>
            </a:pPr>
            <a:r>
              <a:rPr lang="fr-FR" dirty="0" smtClean="0"/>
              <a:t>3 sites centraux (Angers, Paris et Valbonne Sophia-Antipolis),</a:t>
            </a:r>
          </a:p>
          <a:p>
            <a:pPr marL="0" indent="0">
              <a:buFont typeface="Arial" panose="020B0604020202020204" pitchFamily="34" charset="0"/>
              <a:buNone/>
            </a:pPr>
            <a:r>
              <a:rPr lang="fr-FR" dirty="0" smtClean="0"/>
              <a:t>17 directions régionales (46 % des effectifs) (22 en métropole et 4 en outre-mer avec une antenne à Mayotte),</a:t>
            </a:r>
          </a:p>
          <a:p>
            <a:pPr marL="171450" indent="-171450">
              <a:buFont typeface="Arial" panose="020B0604020202020204" pitchFamily="34" charset="0"/>
              <a:buChar char="•"/>
            </a:pPr>
            <a:r>
              <a:rPr lang="fr-FR" dirty="0" smtClean="0"/>
              <a:t>3 représentations territoriales d’outre-mer (St-Pierre et Miquelon, Nouvelle-Calédonie et Polynésie française).</a:t>
            </a:r>
          </a:p>
          <a:p>
            <a:pPr marL="171450" indent="-171450">
              <a:buFont typeface="Arial" panose="020B0604020202020204" pitchFamily="34" charset="0"/>
              <a:buChar char="•"/>
            </a:pPr>
            <a:r>
              <a:rPr lang="fr-FR" dirty="0" smtClean="0"/>
              <a:t>et 1 bureau à Bruxelles.</a:t>
            </a:r>
          </a:p>
          <a:p>
            <a:endParaRPr lang="fr-FR" dirty="0" smtClean="0"/>
          </a:p>
          <a:p>
            <a:r>
              <a:rPr lang="fr-FR" dirty="0" smtClean="0"/>
              <a:t>Le niveau national intervient sur :</a:t>
            </a:r>
          </a:p>
          <a:p>
            <a:pPr marL="171450" indent="-171450">
              <a:buFontTx/>
              <a:buChar char="-"/>
            </a:pPr>
            <a:r>
              <a:rPr lang="fr-FR" dirty="0" smtClean="0"/>
              <a:t>La veille</a:t>
            </a:r>
            <a:r>
              <a:rPr lang="fr-FR" baseline="0" dirty="0" smtClean="0"/>
              <a:t> </a:t>
            </a:r>
          </a:p>
          <a:p>
            <a:pPr marL="171450" indent="-171450">
              <a:buFontTx/>
              <a:buChar char="-"/>
            </a:pPr>
            <a:r>
              <a:rPr lang="fr-FR" baseline="0" dirty="0" smtClean="0"/>
              <a:t>La recherche, dont la prospective</a:t>
            </a:r>
          </a:p>
          <a:p>
            <a:pPr marL="171450" indent="-171450">
              <a:buFontTx/>
              <a:buChar char="-"/>
            </a:pPr>
            <a:r>
              <a:rPr lang="fr-FR" baseline="0" dirty="0" smtClean="0"/>
              <a:t>La normalisation, les réglementations</a:t>
            </a:r>
          </a:p>
          <a:p>
            <a:pPr marL="171450" indent="-171450">
              <a:buFontTx/>
              <a:buChar char="-"/>
            </a:pPr>
            <a:r>
              <a:rPr lang="fr-FR" baseline="0" dirty="0" smtClean="0"/>
              <a:t>Les relations internationales</a:t>
            </a:r>
          </a:p>
          <a:p>
            <a:pPr marL="171450" indent="-171450">
              <a:buFontTx/>
              <a:buChar char="-"/>
            </a:pPr>
            <a:endParaRPr lang="fr-FR" baseline="0" dirty="0" smtClean="0"/>
          </a:p>
          <a:p>
            <a:pPr marL="0" indent="0">
              <a:buFontTx/>
              <a:buNone/>
            </a:pPr>
            <a:r>
              <a:rPr lang="fr-FR" dirty="0" smtClean="0"/>
              <a:t>Le niveau</a:t>
            </a:r>
            <a:r>
              <a:rPr lang="fr-FR" baseline="0" dirty="0" smtClean="0"/>
              <a:t> local se concentre sur :</a:t>
            </a:r>
          </a:p>
          <a:p>
            <a:pPr marL="171450" indent="-171450">
              <a:buFontTx/>
              <a:buChar char="-"/>
            </a:pPr>
            <a:r>
              <a:rPr lang="fr-FR" baseline="0" dirty="0" smtClean="0"/>
              <a:t>Les partenariats opérationnels</a:t>
            </a:r>
          </a:p>
          <a:p>
            <a:pPr marL="171450" indent="-171450">
              <a:buFontTx/>
              <a:buChar char="-"/>
            </a:pPr>
            <a:r>
              <a:rPr lang="fr-FR" baseline="0" dirty="0" smtClean="0"/>
              <a:t>La diffusion des meilleures pratiques</a:t>
            </a:r>
          </a:p>
          <a:p>
            <a:pPr marL="171450" indent="-171450">
              <a:buFontTx/>
              <a:buChar char="-"/>
            </a:pPr>
            <a:r>
              <a:rPr lang="fr-FR" baseline="0" dirty="0" smtClean="0"/>
              <a:t>L’information/conseil aux maîtres d’ouvrage</a:t>
            </a:r>
            <a:endParaRPr lang="fr-FR" dirty="0" smtClean="0"/>
          </a:p>
          <a:p>
            <a:endParaRPr lang="fr-FR" dirty="0" smtClean="0"/>
          </a:p>
          <a:p>
            <a:r>
              <a:rPr lang="fr-FR" dirty="0" smtClean="0"/>
              <a:t>Les directions régionales bénéficient d’un soutien permanent des services centralisés,</a:t>
            </a:r>
            <a:r>
              <a:rPr lang="fr-FR" baseline="0" dirty="0" smtClean="0"/>
              <a:t> en particulier en support technique sur les opérations les plus complexes. À l’inverse, les directions régionales relaient aux acteurs locaux des initiatives nationales comme les appels à manifestations d’intérêt. </a:t>
            </a:r>
          </a:p>
          <a:p>
            <a:endParaRPr lang="fr-FR" b="1" dirty="0"/>
          </a:p>
          <a:p>
            <a:r>
              <a:rPr lang="fr-FR" b="1" dirty="0" smtClean="0"/>
              <a:t>Les modes d’intervention financière</a:t>
            </a:r>
          </a:p>
          <a:p>
            <a:pPr marL="171450" indent="-171450">
              <a:buFontTx/>
              <a:buChar char="-"/>
            </a:pPr>
            <a:r>
              <a:rPr lang="fr-FR" baseline="0" dirty="0" smtClean="0"/>
              <a:t>Conventions</a:t>
            </a:r>
            <a:r>
              <a:rPr lang="fr-FR" dirty="0" smtClean="0"/>
              <a:t> </a:t>
            </a:r>
            <a:r>
              <a:rPr lang="fr-FR" baseline="0" dirty="0" smtClean="0"/>
              <a:t>partenariales avec les acteurs institutionnels, ONG [FNE, RAC…association de collectivités (AMORCE, </a:t>
            </a:r>
            <a:r>
              <a:rPr lang="fr-FR" baseline="0" dirty="0" err="1" smtClean="0"/>
              <a:t>Energy</a:t>
            </a:r>
            <a:r>
              <a:rPr lang="fr-FR" baseline="0" dirty="0" smtClean="0"/>
              <a:t> </a:t>
            </a:r>
            <a:r>
              <a:rPr lang="fr-FR" baseline="0" dirty="0" err="1" smtClean="0"/>
              <a:t>Cities</a:t>
            </a:r>
            <a:r>
              <a:rPr lang="fr-FR" baseline="0" dirty="0" smtClean="0"/>
              <a:t>…) , chambres</a:t>
            </a:r>
            <a:r>
              <a:rPr lang="fr-FR" dirty="0" smtClean="0"/>
              <a:t> consulaires ( CCI, CMA, CA), ….]</a:t>
            </a:r>
          </a:p>
          <a:p>
            <a:pPr marL="171450" indent="-171450">
              <a:buFontTx/>
              <a:buChar char="-"/>
            </a:pPr>
            <a:r>
              <a:rPr lang="fr-FR" dirty="0" smtClean="0"/>
              <a:t>Contractualisation avec les collectivités en particulier les Conseils Régionaux, départementaux et EPCI (COT)</a:t>
            </a:r>
          </a:p>
          <a:p>
            <a:pPr marL="171450" indent="-171450">
              <a:buFontTx/>
              <a:buChar char="-"/>
            </a:pPr>
            <a:r>
              <a:rPr lang="fr-FR" baseline="0" dirty="0" smtClean="0"/>
              <a:t>Lancement</a:t>
            </a:r>
            <a:r>
              <a:rPr lang="fr-FR" dirty="0" smtClean="0"/>
              <a:t> d’AMI et AAP pour sélectionner les meilleurs projets</a:t>
            </a:r>
          </a:p>
          <a:p>
            <a:pPr marL="171450" indent="-171450">
              <a:buFontTx/>
              <a:buChar char="-"/>
            </a:pPr>
            <a:r>
              <a:rPr lang="fr-FR" baseline="0" dirty="0" smtClean="0"/>
              <a:t>Subventions aux</a:t>
            </a:r>
            <a:r>
              <a:rPr lang="fr-FR" dirty="0" smtClean="0"/>
              <a:t> études et à l’investissement selon un système d’aide défini par le CA de l’ADEME</a:t>
            </a:r>
          </a:p>
          <a:p>
            <a:pPr marL="171450" indent="-171450">
              <a:buFontTx/>
              <a:buChar char="-"/>
            </a:pPr>
            <a:r>
              <a:rPr lang="fr-FR" baseline="0" dirty="0" smtClean="0"/>
              <a:t>Dans le cadre des Investissements d’Avenir des avances remboursables ou des prises de participation</a:t>
            </a:r>
            <a:r>
              <a:rPr lang="fr-FR" dirty="0" smtClean="0"/>
              <a:t> dans des sociétés.</a:t>
            </a:r>
          </a:p>
          <a:p>
            <a:r>
              <a:rPr lang="fr-FR" baseline="0" dirty="0" smtClean="0"/>
              <a:t>Dans</a:t>
            </a:r>
            <a:r>
              <a:rPr lang="fr-FR" dirty="0" smtClean="0"/>
              <a:t> tous les cas, des projets qui font l’objet d’une analyse préalable par l’ADEME.</a:t>
            </a:r>
            <a:endParaRPr lang="fr-FR" baseline="0" dirty="0" smtClean="0"/>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5066702B-2E1F-4C04-AC20-BCAC49CE6AB2}" type="slidenum">
              <a:rPr lang="fr-FR" altLang="fr-FR" smtClean="0">
                <a:solidFill>
                  <a:prstClr val="black"/>
                </a:solidFill>
              </a:rPr>
              <a:pPr/>
              <a:t>5</a:t>
            </a:fld>
            <a:endParaRPr lang="fr-FR" altLang="fr-FR">
              <a:solidFill>
                <a:prstClr val="black"/>
              </a:solidFill>
            </a:endParaRPr>
          </a:p>
        </p:txBody>
      </p:sp>
      <p:sp>
        <p:nvSpPr>
          <p:cNvPr id="5" name="Espace réservé du pied de page 4"/>
          <p:cNvSpPr>
            <a:spLocks noGrp="1"/>
          </p:cNvSpPr>
          <p:nvPr>
            <p:ph type="ftr" sz="quarter" idx="11"/>
          </p:nvPr>
        </p:nvSpPr>
        <p:spPr/>
        <p:txBody>
          <a:bodyPr/>
          <a:lstStyle/>
          <a:p>
            <a:r>
              <a:rPr lang="fr-FR" altLang="fr-FR" smtClean="0">
                <a:solidFill>
                  <a:prstClr val="black"/>
                </a:solidFill>
              </a:rPr>
              <a:t>MAJ Octobre 2014</a:t>
            </a:r>
            <a:endParaRPr lang="fr-FR" altLang="fr-FR">
              <a:solidFill>
                <a:prstClr val="black"/>
              </a:solidFill>
            </a:endParaRPr>
          </a:p>
        </p:txBody>
      </p:sp>
    </p:spTree>
    <p:extLst>
      <p:ext uri="{BB962C8B-B14F-4D97-AF65-F5344CB8AC3E}">
        <p14:creationId xmlns:p14="http://schemas.microsoft.com/office/powerpoint/2010/main" val="200643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pPr>
              <a:defRPr/>
            </a:pPr>
            <a:fld id="{86F1B87B-221A-4C13-8568-F44B27C02360}" type="slidenum">
              <a:rPr lang="fr-FR">
                <a:solidFill>
                  <a:srgbClr val="000000"/>
                </a:solidFill>
              </a:rPr>
              <a:pPr>
                <a:defRPr/>
              </a:pPr>
              <a:t>6</a:t>
            </a:fld>
            <a:endParaRPr lang="fr-FR">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indent="0" eaLnBrk="1" hangingPunct="1">
              <a:buFontTx/>
              <a:buNone/>
            </a:pPr>
            <a:r>
              <a:rPr lang="fr-FR" dirty="0" smtClean="0"/>
              <a:t>Expertise</a:t>
            </a:r>
            <a:r>
              <a:rPr lang="fr-FR" baseline="0" dirty="0" smtClean="0"/>
              <a:t> thématique, Principe de proximité conseils directs aux acteurs (répartition géographique, </a:t>
            </a:r>
            <a:r>
              <a:rPr lang="fr-FR" baseline="0" dirty="0" err="1" smtClean="0"/>
              <a:t>dépt</a:t>
            </a:r>
            <a:r>
              <a:rPr lang="fr-FR" baseline="0" dirty="0" smtClean="0"/>
              <a:t> 42 rattaché à CF)</a:t>
            </a:r>
          </a:p>
          <a:p>
            <a:pPr marL="0" indent="0" eaLnBrk="1" hangingPunct="1">
              <a:buFontTx/>
              <a:buNone/>
            </a:pPr>
            <a:r>
              <a:rPr lang="fr-FR" baseline="0" dirty="0" smtClean="0"/>
              <a:t>Chaque ingénieur et chargé de </a:t>
            </a:r>
            <a:r>
              <a:rPr lang="fr-FR" baseline="0" dirty="0" err="1" smtClean="0"/>
              <a:t>comm</a:t>
            </a:r>
            <a:r>
              <a:rPr lang="fr-FR" baseline="0" dirty="0" smtClean="0"/>
              <a:t> (26p.) ont 0,15 </a:t>
            </a:r>
            <a:r>
              <a:rPr lang="fr-FR" baseline="0" dirty="0" err="1" smtClean="0"/>
              <a:t>etp</a:t>
            </a:r>
            <a:r>
              <a:rPr lang="fr-FR" baseline="0" dirty="0" smtClean="0"/>
              <a:t> de leur poste sur le volet territoire</a:t>
            </a:r>
          </a:p>
          <a:p>
            <a:pPr marL="0" indent="0" eaLnBrk="1" hangingPunct="1">
              <a:buFontTx/>
              <a:buNone/>
            </a:pPr>
            <a:endParaRPr lang="fr-FR" baseline="0" dirty="0" smtClean="0"/>
          </a:p>
          <a:p>
            <a:pPr marL="0" indent="0" eaLnBrk="1" hangingPunct="1">
              <a:buFontTx/>
              <a:buNone/>
            </a:pPr>
            <a:r>
              <a:rPr lang="fr-FR" baseline="0" dirty="0" smtClean="0"/>
              <a:t>Pour le secteur de la santé , nous avons fait le choix de nommer une pers interlocutrice de ce secteur (approche transversale) : Claire BONNEVILLE</a:t>
            </a:r>
            <a:endParaRPr lang="fr-FR" dirty="0" smtClean="0"/>
          </a:p>
        </p:txBody>
      </p:sp>
    </p:spTree>
    <p:extLst>
      <p:ext uri="{BB962C8B-B14F-4D97-AF65-F5344CB8AC3E}">
        <p14:creationId xmlns:p14="http://schemas.microsoft.com/office/powerpoint/2010/main" val="19353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F28E0F91-EEE8-44FA-8D3B-614B86549DCC}" type="slidenum">
              <a:rPr lang="fr-FR" smtClean="0">
                <a:solidFill>
                  <a:prstClr val="black"/>
                </a:solidFill>
              </a:rPr>
              <a:pPr>
                <a:defRPr/>
              </a:pPr>
              <a:t>7</a:t>
            </a:fld>
            <a:endParaRPr lang="fr-FR">
              <a:solidFill>
                <a:prstClr val="black"/>
              </a:solidFill>
            </a:endParaRPr>
          </a:p>
        </p:txBody>
      </p:sp>
    </p:spTree>
    <p:extLst>
      <p:ext uri="{BB962C8B-B14F-4D97-AF65-F5344CB8AC3E}">
        <p14:creationId xmlns:p14="http://schemas.microsoft.com/office/powerpoint/2010/main" val="136652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NBO</a:t>
            </a:r>
          </a:p>
          <a:p>
            <a:r>
              <a:rPr lang="fr-FR" dirty="0" smtClean="0"/>
              <a:t>2’</a:t>
            </a:r>
            <a:endParaRPr lang="fr-FR" dirty="0"/>
          </a:p>
        </p:txBody>
      </p:sp>
      <p:sp>
        <p:nvSpPr>
          <p:cNvPr id="4" name="Espace réservé du numéro de diapositive 3"/>
          <p:cNvSpPr>
            <a:spLocks noGrp="1"/>
          </p:cNvSpPr>
          <p:nvPr>
            <p:ph type="sldNum" sz="quarter" idx="10"/>
          </p:nvPr>
        </p:nvSpPr>
        <p:spPr/>
        <p:txBody>
          <a:bodyPr/>
          <a:lstStyle/>
          <a:p>
            <a:pPr>
              <a:defRPr/>
            </a:pPr>
            <a:fld id="{F28E0F91-EEE8-44FA-8D3B-614B86549DCC}" type="slidenum">
              <a:rPr lang="fr-FR" smtClean="0">
                <a:solidFill>
                  <a:prstClr val="black"/>
                </a:solidFill>
              </a:rPr>
              <a:pPr>
                <a:defRPr/>
              </a:pPr>
              <a:t>8</a:t>
            </a:fld>
            <a:endParaRPr lang="fr-FR">
              <a:solidFill>
                <a:prstClr val="black"/>
              </a:solidFill>
            </a:endParaRPr>
          </a:p>
        </p:txBody>
      </p:sp>
    </p:spTree>
    <p:extLst>
      <p:ext uri="{BB962C8B-B14F-4D97-AF65-F5344CB8AC3E}">
        <p14:creationId xmlns:p14="http://schemas.microsoft.com/office/powerpoint/2010/main" val="405044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NBO</a:t>
            </a:r>
          </a:p>
          <a:p>
            <a:r>
              <a:rPr lang="fr-FR" dirty="0" smtClean="0"/>
              <a:t>2’</a:t>
            </a:r>
            <a:endParaRPr lang="fr-FR" dirty="0"/>
          </a:p>
        </p:txBody>
      </p:sp>
      <p:sp>
        <p:nvSpPr>
          <p:cNvPr id="4" name="Espace réservé du numéro de diapositive 3"/>
          <p:cNvSpPr>
            <a:spLocks noGrp="1"/>
          </p:cNvSpPr>
          <p:nvPr>
            <p:ph type="sldNum" sz="quarter" idx="10"/>
          </p:nvPr>
        </p:nvSpPr>
        <p:spPr/>
        <p:txBody>
          <a:bodyPr/>
          <a:lstStyle/>
          <a:p>
            <a:pPr>
              <a:defRPr/>
            </a:pPr>
            <a:fld id="{F28E0F91-EEE8-44FA-8D3B-614B86549DCC}" type="slidenum">
              <a:rPr lang="fr-FR" smtClean="0">
                <a:solidFill>
                  <a:prstClr val="black"/>
                </a:solidFill>
              </a:rPr>
              <a:pPr>
                <a:defRPr/>
              </a:pPr>
              <a:t>9</a:t>
            </a:fld>
            <a:endParaRPr lang="fr-FR">
              <a:solidFill>
                <a:prstClr val="black"/>
              </a:solidFill>
            </a:endParaRPr>
          </a:p>
        </p:txBody>
      </p:sp>
    </p:spTree>
    <p:extLst>
      <p:ext uri="{BB962C8B-B14F-4D97-AF65-F5344CB8AC3E}">
        <p14:creationId xmlns:p14="http://schemas.microsoft.com/office/powerpoint/2010/main" val="60351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b="1" dirty="0" smtClean="0"/>
              <a:t>Objectif de la diapo : positionner le bâtiment dans la consommation d’énergie finale française</a:t>
            </a:r>
          </a:p>
          <a:p>
            <a:pPr>
              <a:defRPr/>
            </a:pPr>
            <a:endParaRPr lang="fr-FR" dirty="0" smtClean="0"/>
          </a:p>
          <a:p>
            <a:pPr>
              <a:defRPr/>
            </a:pPr>
            <a:r>
              <a:rPr lang="fr-FR" dirty="0" smtClean="0"/>
              <a:t>À coté de chaque section, des flèches indiquent les tendances haussières ou baissières des </a:t>
            </a:r>
            <a:r>
              <a:rPr lang="fr-FR" b="1" dirty="0" smtClean="0"/>
              <a:t>40 dernières années</a:t>
            </a:r>
            <a:r>
              <a:rPr lang="fr-FR" dirty="0" smtClean="0"/>
              <a:t>.</a:t>
            </a:r>
          </a:p>
          <a:p>
            <a:pPr>
              <a:defRPr/>
            </a:pPr>
            <a:endParaRPr lang="fr-FR" dirty="0" smtClean="0"/>
          </a:p>
          <a:p>
            <a:pPr>
              <a:defRPr/>
            </a:pPr>
            <a:r>
              <a:rPr lang="fr-FR" dirty="0" smtClean="0"/>
              <a:t>En 40 ans (de 1970 à 2012) :</a:t>
            </a:r>
          </a:p>
          <a:p>
            <a:pPr marL="171450" indent="-171450">
              <a:buFontTx/>
              <a:buChar char="-"/>
              <a:defRPr/>
            </a:pPr>
            <a:r>
              <a:rPr lang="fr-FR" dirty="0" smtClean="0"/>
              <a:t>La population a augmenté d’un quart</a:t>
            </a:r>
          </a:p>
          <a:p>
            <a:pPr marL="171450" indent="-171450">
              <a:buFontTx/>
              <a:buChar char="-"/>
              <a:defRPr/>
            </a:pPr>
            <a:r>
              <a:rPr lang="fr-FR" dirty="0" smtClean="0"/>
              <a:t>La consommation de l’industrie a baissé d’un quart</a:t>
            </a:r>
          </a:p>
          <a:p>
            <a:pPr marL="171450" indent="-171450">
              <a:buFontTx/>
              <a:buChar char="-"/>
              <a:defRPr/>
            </a:pPr>
            <a:r>
              <a:rPr lang="fr-FR" b="1" dirty="0" smtClean="0"/>
              <a:t>La consommation du bâtiment a augmenté de moitié (+50%)</a:t>
            </a:r>
          </a:p>
          <a:p>
            <a:pPr marL="171450" indent="-171450">
              <a:buFontTx/>
              <a:buChar char="-"/>
              <a:defRPr/>
            </a:pPr>
            <a:r>
              <a:rPr lang="fr-FR" dirty="0" smtClean="0"/>
              <a:t>La consommation du transport a plus que doublé</a:t>
            </a:r>
          </a:p>
          <a:p>
            <a:pPr marL="171450" indent="-171450">
              <a:buFontTx/>
              <a:buChar char="-"/>
              <a:defRPr/>
            </a:pPr>
            <a:endParaRPr lang="fr-FR" dirty="0" smtClean="0"/>
          </a:p>
          <a:p>
            <a:pPr>
              <a:defRPr/>
            </a:pPr>
            <a:r>
              <a:rPr lang="fr-FR" dirty="0" smtClean="0"/>
              <a:t>Sources : SOES (service statistique du ministère de l’écologie) pour la consommation et son évolution </a:t>
            </a:r>
          </a:p>
          <a:p>
            <a:pPr>
              <a:defRPr/>
            </a:pPr>
            <a:r>
              <a:rPr lang="fr-FR" dirty="0" smtClean="0"/>
              <a:t>http://www.statistiques.developpement-durable.gouv.fr/energie-climat/r/tous-secteurs.html?tx_ttnews%5Btt_news%5D=21060&amp;cHash=4168b27f68d9955400f2c25b0419095f</a:t>
            </a:r>
          </a:p>
          <a:p>
            <a:pPr>
              <a:defRPr/>
            </a:pPr>
            <a:endParaRPr lang="fr-FR" dirty="0" smtClean="0"/>
          </a:p>
          <a:p>
            <a:pPr>
              <a:defRPr/>
            </a:pPr>
            <a:r>
              <a:rPr lang="fr-FR" dirty="0" smtClean="0"/>
              <a:t>Part du résidentiel : environ 60% avec une priorité forte sur la rénovation énergétique de l’habitat</a:t>
            </a:r>
            <a:endParaRPr lang="fr-FR" dirty="0"/>
          </a:p>
        </p:txBody>
      </p:sp>
      <p:sp>
        <p:nvSpPr>
          <p:cNvPr id="111620"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633A01-6179-461D-A18D-22E62192EC5A}" type="slidenum">
              <a:rPr lang="fr-FR" altLang="fr-FR" smtClean="0"/>
              <a:pPr eaLnBrk="1" hangingPunct="1"/>
              <a:t>10</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2.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3.xml"/><Relationship Id="rId7" Type="http://schemas.openxmlformats.org/officeDocument/2006/relationships/image" Target="../media/image4.jpe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4.xml"/><Relationship Id="rId7" Type="http://schemas.openxmlformats.org/officeDocument/2006/relationships/image" Target="../media/image4.jpeg"/><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3.emf"/><Relationship Id="rId4" Type="http://schemas.openxmlformats.org/officeDocument/2006/relationships/oleObject" Target="../embeddings/oleObject2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png"/><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5.xml"/><Relationship Id="rId7" Type="http://schemas.openxmlformats.org/officeDocument/2006/relationships/image" Target="../media/image4.jpeg"/><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6.xml"/><Relationship Id="rId7" Type="http://schemas.openxmlformats.org/officeDocument/2006/relationships/image" Target="../media/image4.jpeg"/><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6.xml"/><Relationship Id="rId1" Type="http://schemas.openxmlformats.org/officeDocument/2006/relationships/vmlDrawing" Target="../drawings/vmlDrawing36.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7.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3.emf"/><Relationship Id="rId4" Type="http://schemas.openxmlformats.org/officeDocument/2006/relationships/oleObject" Target="../embeddings/oleObject39.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xml"/><Relationship Id="rId1" Type="http://schemas.openxmlformats.org/officeDocument/2006/relationships/vmlDrawing" Target="../drawings/vmlDrawing40.vml"/><Relationship Id="rId5" Type="http://schemas.openxmlformats.org/officeDocument/2006/relationships/image" Target="../media/image3.emf"/><Relationship Id="rId4" Type="http://schemas.openxmlformats.org/officeDocument/2006/relationships/oleObject" Target="../embeddings/oleObject40.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6629FB09-6DD7-4724-A244-28AB44B5A27D}" type="slidenum">
              <a:rPr lang="fr-FR" altLang="fr-FR"/>
              <a:pPr/>
              <a:t>‹N°›</a:t>
            </a:fld>
            <a:endParaRPr lang="fr-FR" altLang="fr-FR" dirty="0"/>
          </a:p>
        </p:txBody>
      </p:sp>
    </p:spTree>
    <p:extLst>
      <p:ext uri="{BB962C8B-B14F-4D97-AF65-F5344CB8AC3E}">
        <p14:creationId xmlns:p14="http://schemas.microsoft.com/office/powerpoint/2010/main" val="107928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9CADF749-65C7-443F-B915-C9661504FF92}" type="slidenum">
              <a:rPr lang="fr-FR" altLang="fr-FR"/>
              <a:pPr/>
              <a:t>‹N°›</a:t>
            </a:fld>
            <a:endParaRPr lang="fr-FR" altLang="fr-FR" dirty="0"/>
          </a:p>
        </p:txBody>
      </p:sp>
    </p:spTree>
    <p:extLst>
      <p:ext uri="{BB962C8B-B14F-4D97-AF65-F5344CB8AC3E}">
        <p14:creationId xmlns:p14="http://schemas.microsoft.com/office/powerpoint/2010/main" val="370249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1484313"/>
            <a:ext cx="2028825" cy="46418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69913" y="1484313"/>
            <a:ext cx="5935662" cy="4641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0DC6D989-9251-4A7E-9D3E-B74A68CB7A9F}" type="slidenum">
              <a:rPr lang="fr-FR" altLang="fr-FR"/>
              <a:pPr/>
              <a:t>‹N°›</a:t>
            </a:fld>
            <a:endParaRPr lang="fr-FR" altLang="fr-FR" dirty="0"/>
          </a:p>
        </p:txBody>
      </p:sp>
    </p:spTree>
    <p:extLst>
      <p:ext uri="{BB962C8B-B14F-4D97-AF65-F5344CB8AC3E}">
        <p14:creationId xmlns:p14="http://schemas.microsoft.com/office/powerpoint/2010/main" val="49738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10" name="Espace réservé de la date 9"/>
          <p:cNvSpPr>
            <a:spLocks noGrp="1"/>
          </p:cNvSpPr>
          <p:nvPr>
            <p:ph type="dt" sz="half" idx="10"/>
          </p:nvPr>
        </p:nvSpPr>
        <p:spPr/>
        <p:txBody>
          <a:bodyPr/>
          <a:lstStyle/>
          <a:p>
            <a:fld id="{AEE7A7E7-E71E-4B71-AE8B-EE1459856721}" type="datetime1">
              <a:rPr lang="fr-FR" smtClean="0"/>
              <a:t>24/03/2017</a:t>
            </a:fld>
            <a:endParaRPr lang="fr-FR"/>
          </a:p>
        </p:txBody>
      </p:sp>
      <p:sp>
        <p:nvSpPr>
          <p:cNvPr id="11" name="Espace réservé du pied de page 10"/>
          <p:cNvSpPr>
            <a:spLocks noGrp="1"/>
          </p:cNvSpPr>
          <p:nvPr>
            <p:ph type="ftr" sz="quarter" idx="11"/>
          </p:nvPr>
        </p:nvSpPr>
        <p:spPr>
          <a:xfrm rot="16200000">
            <a:off x="7083907" y="4284723"/>
            <a:ext cx="3684068" cy="365125"/>
          </a:xfrm>
          <a:prstGeom prst="rect">
            <a:avLst/>
          </a:prstGeom>
        </p:spPr>
        <p:txBody>
          <a:bodyPr/>
          <a:lstStyle/>
          <a:p>
            <a:r>
              <a:rPr lang="fr-FR" smtClean="0"/>
              <a:t>Journée de sensibilisation à la géothermie &amp; thalassothermie PACA</a:t>
            </a:r>
            <a:endParaRPr lang="fr-FR" dirty="0"/>
          </a:p>
        </p:txBody>
      </p:sp>
      <p:sp>
        <p:nvSpPr>
          <p:cNvPr id="12" name="Espace réservé du numéro de diapositive 11"/>
          <p:cNvSpPr>
            <a:spLocks noGrp="1"/>
          </p:cNvSpPr>
          <p:nvPr>
            <p:ph type="sldNum" sz="quarter" idx="12"/>
          </p:nvPr>
        </p:nvSpPr>
        <p:spPr/>
        <p:txBody>
          <a:bodyPr/>
          <a:lstStyle/>
          <a:p>
            <a:fld id="{FC5BB86D-1CA3-452D-A854-480CE3BAAEFA}" type="slidenum">
              <a:rPr lang="fr-FR" smtClean="0"/>
              <a:t>‹N°›</a:t>
            </a:fld>
            <a:endParaRPr lang="fr-FR" dirty="0"/>
          </a:p>
        </p:txBody>
      </p:sp>
    </p:spTree>
    <p:extLst>
      <p:ext uri="{BB962C8B-B14F-4D97-AF65-F5344CB8AC3E}">
        <p14:creationId xmlns:p14="http://schemas.microsoft.com/office/powerpoint/2010/main" val="35426823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erg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1763688" y="0"/>
            <a:ext cx="7128792" cy="836712"/>
          </a:xfrm>
          <a:prstGeom prst="rect">
            <a:avLst/>
          </a:prstGeom>
        </p:spPr>
        <p:txBody>
          <a:bodyPr anchor="ctr" anchorCtr="0">
            <a:normAutofit/>
          </a:bodyPr>
          <a:lstStyle>
            <a:lvl1pPr algn="ctr">
              <a:defRPr sz="2400" b="1">
                <a:solidFill>
                  <a:schemeClr val="bg1"/>
                </a:solidFill>
              </a:defRPr>
            </a:lvl1pPr>
          </a:lstStyle>
          <a:p>
            <a:r>
              <a:rPr lang="fr-FR" dirty="0" smtClean="0"/>
              <a:t>Insérer un titre</a:t>
            </a:r>
            <a:endParaRPr lang="fr-FR" dirty="0"/>
          </a:p>
        </p:txBody>
      </p:sp>
      <p:sp>
        <p:nvSpPr>
          <p:cNvPr id="11" name="Sous-titre 2"/>
          <p:cNvSpPr>
            <a:spLocks noGrp="1"/>
          </p:cNvSpPr>
          <p:nvPr>
            <p:ph type="subTitle" idx="10" hasCustomPrompt="1"/>
          </p:nvPr>
        </p:nvSpPr>
        <p:spPr>
          <a:xfrm>
            <a:off x="1763688" y="1052736"/>
            <a:ext cx="7120880" cy="288032"/>
          </a:xfrm>
          <a:prstGeom prst="rect">
            <a:avLst/>
          </a:prstGeom>
        </p:spPr>
        <p:txBody>
          <a:bodyPr anchor="ctr" anchorCtr="0">
            <a:noAutofit/>
          </a:bodyPr>
          <a:lstStyle>
            <a:lvl1pPr marL="0" indent="0" algn="ctr">
              <a:buNone/>
              <a:defRPr sz="2400">
                <a:solidFill>
                  <a:srgbClr val="8EB8CE"/>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Insérer un sous-titre</a:t>
            </a:r>
            <a:endParaRPr lang="fr-FR" dirty="0"/>
          </a:p>
        </p:txBody>
      </p:sp>
    </p:spTree>
    <p:extLst>
      <p:ext uri="{BB962C8B-B14F-4D97-AF65-F5344CB8AC3E}">
        <p14:creationId xmlns:p14="http://schemas.microsoft.com/office/powerpoint/2010/main" val="564832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413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C:\Users\zineb_glila\Desktop\Clients en cours\ADEME\Cover5-gris.jpg"/>
          <p:cNvPicPr>
            <a:picLocks noChangeAspect="1" noChangeArrowheads="1"/>
          </p:cNvPicPr>
          <p:nvPr/>
        </p:nvPicPr>
        <p:blipFill>
          <a:blip r:embed="rId6" cstate="print"/>
          <a:srcRect t="24550"/>
          <a:stretch>
            <a:fillRect/>
          </a:stretch>
        </p:blipFill>
        <p:spPr bwMode="auto">
          <a:xfrm>
            <a:off x="0" y="1683662"/>
            <a:ext cx="9144000" cy="5174343"/>
          </a:xfrm>
          <a:prstGeom prst="rect">
            <a:avLst/>
          </a:prstGeom>
          <a:noFill/>
        </p:spPr>
      </p:pic>
      <p:sp>
        <p:nvSpPr>
          <p:cNvPr id="6" name="Freeform 8"/>
          <p:cNvSpPr>
            <a:spLocks/>
          </p:cNvSpPr>
          <p:nvPr/>
        </p:nvSpPr>
        <p:spPr bwMode="auto">
          <a:xfrm>
            <a:off x="4" y="4898954"/>
            <a:ext cx="9143999" cy="1957427"/>
          </a:xfrm>
          <a:custGeom>
            <a:avLst/>
            <a:gdLst>
              <a:gd name="connsiteX0" fmla="*/ 0 w 10000"/>
              <a:gd name="connsiteY0" fmla="*/ 3307 h 10363"/>
              <a:gd name="connsiteX1" fmla="*/ 0 w 10000"/>
              <a:gd name="connsiteY1" fmla="*/ 10000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20 w 10000"/>
              <a:gd name="connsiteY2" fmla="*/ 10363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597 h 10653"/>
              <a:gd name="connsiteX1" fmla="*/ 0 w 10000"/>
              <a:gd name="connsiteY1" fmla="*/ 10653 h 10653"/>
              <a:gd name="connsiteX2" fmla="*/ 420 w 10000"/>
              <a:gd name="connsiteY2" fmla="*/ 10653 h 10653"/>
              <a:gd name="connsiteX3" fmla="*/ 10000 w 10000"/>
              <a:gd name="connsiteY3" fmla="*/ 10653 h 10653"/>
              <a:gd name="connsiteX4" fmla="*/ 10000 w 10000"/>
              <a:gd name="connsiteY4" fmla="*/ 0 h 10653"/>
              <a:gd name="connsiteX5" fmla="*/ 0 w 10000"/>
              <a:gd name="connsiteY5" fmla="*/ 3597 h 10653"/>
              <a:gd name="connsiteX0" fmla="*/ 0 w 10008"/>
              <a:gd name="connsiteY0" fmla="*/ 2602 h 10653"/>
              <a:gd name="connsiteX1" fmla="*/ 8 w 10008"/>
              <a:gd name="connsiteY1" fmla="*/ 10653 h 10653"/>
              <a:gd name="connsiteX2" fmla="*/ 428 w 10008"/>
              <a:gd name="connsiteY2" fmla="*/ 10653 h 10653"/>
              <a:gd name="connsiteX3" fmla="*/ 10008 w 10008"/>
              <a:gd name="connsiteY3" fmla="*/ 10653 h 10653"/>
              <a:gd name="connsiteX4" fmla="*/ 10008 w 10008"/>
              <a:gd name="connsiteY4" fmla="*/ 0 h 10653"/>
              <a:gd name="connsiteX5" fmla="*/ 0 w 10008"/>
              <a:gd name="connsiteY5" fmla="*/ 2602 h 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653">
                <a:moveTo>
                  <a:pt x="0" y="2602"/>
                </a:moveTo>
                <a:cubicBezTo>
                  <a:pt x="3" y="5286"/>
                  <a:pt x="5" y="7969"/>
                  <a:pt x="8" y="10653"/>
                </a:cubicBezTo>
                <a:lnTo>
                  <a:pt x="428" y="10653"/>
                </a:lnTo>
                <a:lnTo>
                  <a:pt x="10008" y="10653"/>
                </a:lnTo>
                <a:lnTo>
                  <a:pt x="10008" y="0"/>
                </a:lnTo>
                <a:lnTo>
                  <a:pt x="0" y="26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404040"/>
              </a:solidFill>
            </a:endParaRPr>
          </a:p>
        </p:txBody>
      </p:sp>
      <p:sp>
        <p:nvSpPr>
          <p:cNvPr id="2" name="Title 1"/>
          <p:cNvSpPr>
            <a:spLocks noGrp="1"/>
          </p:cNvSpPr>
          <p:nvPr>
            <p:ph type="ctrTitle"/>
          </p:nvPr>
        </p:nvSpPr>
        <p:spPr>
          <a:xfrm>
            <a:off x="776284" y="410029"/>
            <a:ext cx="6301527" cy="488950"/>
          </a:xfrm>
        </p:spPr>
        <p:txBody>
          <a:bodyPr lIns="0" tIns="0" rIns="0" bIns="0" anchor="b">
            <a:noAutofit/>
          </a:bodyPr>
          <a:lstStyle>
            <a:lvl1pPr algn="l">
              <a:defRPr sz="3200" b="1">
                <a:solidFill>
                  <a:schemeClr val="tx2"/>
                </a:solidFill>
              </a:defRPr>
            </a:lvl1pPr>
          </a:lstStyle>
          <a:p>
            <a:r>
              <a:rPr lang="fr-FR" smtClean="0"/>
              <a:t>Modifiez le style du titre</a:t>
            </a:r>
            <a:endParaRPr lang="fr-FR" dirty="0"/>
          </a:p>
        </p:txBody>
      </p:sp>
      <p:sp>
        <p:nvSpPr>
          <p:cNvPr id="3" name="Subtitle 2"/>
          <p:cNvSpPr>
            <a:spLocks noGrp="1"/>
          </p:cNvSpPr>
          <p:nvPr>
            <p:ph type="subTitle" idx="1"/>
          </p:nvPr>
        </p:nvSpPr>
        <p:spPr>
          <a:xfrm>
            <a:off x="776284" y="898983"/>
            <a:ext cx="6301527" cy="390525"/>
          </a:xfrm>
        </p:spPr>
        <p:txBody>
          <a:bodyPr lIns="0" tIns="0" rIns="0" bIns="0">
            <a:noAutofit/>
          </a:bodyPr>
          <a:lstStyle>
            <a:lvl1pPr marL="0" indent="0" algn="l">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6" name="Freeform 15"/>
          <p:cNvSpPr/>
          <p:nvPr/>
        </p:nvSpPr>
        <p:spPr>
          <a:xfrm>
            <a:off x="0" y="4823460"/>
            <a:ext cx="9144000" cy="739140"/>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12" name="Picture 4"/>
          <p:cNvPicPr>
            <a:picLocks noChangeAspect="1" noChangeArrowheads="1"/>
          </p:cNvPicPr>
          <p:nvPr/>
        </p:nvPicPr>
        <p:blipFill>
          <a:blip r:embed="rId7" cstate="print"/>
          <a:srcRect/>
          <a:stretch>
            <a:fillRect/>
          </a:stretch>
        </p:blipFill>
        <p:spPr bwMode="auto">
          <a:xfrm>
            <a:off x="776281" y="4494630"/>
            <a:ext cx="1091712" cy="1311275"/>
          </a:xfrm>
          <a:prstGeom prst="rect">
            <a:avLst/>
          </a:prstGeom>
          <a:noFill/>
          <a:ln w="9525">
            <a:noFill/>
            <a:miter lim="800000"/>
            <a:headEnd/>
            <a:tailEnd/>
          </a:ln>
          <a:effectLst/>
        </p:spPr>
      </p:pic>
    </p:spTree>
    <p:extLst>
      <p:ext uri="{BB962C8B-B14F-4D97-AF65-F5344CB8AC3E}">
        <p14:creationId xmlns:p14="http://schemas.microsoft.com/office/powerpoint/2010/main" val="396348702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516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13" descr="C:\Users\zineb_glila\Desktop\Clients en cours\ADEME\SIG_Investissements_D'avenir.png"/>
          <p:cNvPicPr>
            <a:picLocks noChangeAspect="1" noChangeArrowheads="1"/>
          </p:cNvPicPr>
          <p:nvPr/>
        </p:nvPicPr>
        <p:blipFill>
          <a:blip r:embed="rId6" cstate="print"/>
          <a:srcRect/>
          <a:stretch>
            <a:fillRect/>
          </a:stretch>
        </p:blipFill>
        <p:spPr bwMode="gray">
          <a:xfrm>
            <a:off x="7089528" y="5480780"/>
            <a:ext cx="931986" cy="1009651"/>
          </a:xfrm>
          <a:prstGeom prst="rect">
            <a:avLst/>
          </a:prstGeom>
          <a:noFill/>
        </p:spPr>
      </p:pic>
      <p:pic>
        <p:nvPicPr>
          <p:cNvPr id="7" name="Picture 3" descr="C:\Users\zineb_glila\Desktop\Clients en cours\ADEME\Cover5-gris.jpg"/>
          <p:cNvPicPr>
            <a:picLocks noChangeAspect="1" noChangeArrowheads="1"/>
          </p:cNvPicPr>
          <p:nvPr/>
        </p:nvPicPr>
        <p:blipFill>
          <a:blip r:embed="rId7" cstate="print"/>
          <a:srcRect l="2307" b="49"/>
          <a:stretch>
            <a:fillRect/>
          </a:stretch>
        </p:blipFill>
        <p:spPr bwMode="gray">
          <a:xfrm rot="16200000">
            <a:off x="-1187037" y="1187038"/>
            <a:ext cx="6858002" cy="4483926"/>
          </a:xfrm>
          <a:prstGeom prst="rect">
            <a:avLst/>
          </a:prstGeom>
          <a:noFill/>
        </p:spPr>
      </p:pic>
      <p:sp>
        <p:nvSpPr>
          <p:cNvPr id="2" name="Title 1"/>
          <p:cNvSpPr>
            <a:spLocks noGrp="1"/>
          </p:cNvSpPr>
          <p:nvPr>
            <p:ph type="title"/>
          </p:nvPr>
        </p:nvSpPr>
        <p:spPr bwMode="gray">
          <a:xfrm>
            <a:off x="5054466" y="2438400"/>
            <a:ext cx="3827541" cy="1714500"/>
          </a:xfrm>
        </p:spPr>
        <p:txBody>
          <a:bodyPr anchor="ctr"/>
          <a:lstStyle>
            <a:lvl1pPr algn="ctr">
              <a:defRPr sz="3200" b="1" cap="none" baseline="0">
                <a:solidFill>
                  <a:schemeClr val="tx2"/>
                </a:solidFill>
              </a:defRPr>
            </a:lvl1pPr>
          </a:lstStyle>
          <a:p>
            <a:r>
              <a:rPr lang="fr-FR" smtClean="0"/>
              <a:t>Modifiez le style du titre</a:t>
            </a:r>
            <a:endParaRPr lang="fr-FR" dirty="0"/>
          </a:p>
        </p:txBody>
      </p:sp>
      <p:sp>
        <p:nvSpPr>
          <p:cNvPr id="13" name="Freeform 12"/>
          <p:cNvSpPr/>
          <p:nvPr/>
        </p:nvSpPr>
        <p:spPr bwMode="gray">
          <a:xfrm rot="16200000" flipH="1">
            <a:off x="1210945" y="3196406"/>
            <a:ext cx="6858001" cy="465196"/>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9" name="Picture 4"/>
          <p:cNvPicPr>
            <a:picLocks noChangeAspect="1" noChangeArrowheads="1"/>
          </p:cNvPicPr>
          <p:nvPr/>
        </p:nvPicPr>
        <p:blipFill>
          <a:blip r:embed="rId8" cstate="print"/>
          <a:srcRect/>
          <a:stretch>
            <a:fillRect/>
          </a:stretch>
        </p:blipFill>
        <p:spPr bwMode="auto">
          <a:xfrm>
            <a:off x="5907286" y="5364248"/>
            <a:ext cx="1021696" cy="1227177"/>
          </a:xfrm>
          <a:prstGeom prst="rect">
            <a:avLst/>
          </a:prstGeom>
          <a:noFill/>
          <a:ln w="9525">
            <a:noFill/>
            <a:miter lim="800000"/>
            <a:headEnd/>
            <a:tailEnd/>
          </a:ln>
          <a:effectLst/>
        </p:spPr>
      </p:pic>
    </p:spTree>
    <p:extLst>
      <p:ext uri="{BB962C8B-B14F-4D97-AF65-F5344CB8AC3E}">
        <p14:creationId xmlns:p14="http://schemas.microsoft.com/office/powerpoint/2010/main" val="711622007"/>
      </p:ext>
    </p:extLst>
  </p:cSld>
  <p:clrMapOvr>
    <a:masterClrMapping/>
  </p:clrMapOvr>
  <p:transition>
    <p:fade/>
  </p:transition>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87586378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149103037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ux boît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618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3" name="Rectangle 12"/>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4" name="Rectangle 13"/>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5"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6"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1" name="Text Placeholder 10"/>
          <p:cNvSpPr>
            <a:spLocks noGrp="1"/>
          </p:cNvSpPr>
          <p:nvPr>
            <p:ph type="body" sz="quarter" idx="11"/>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2" name="Text Placeholder 10"/>
          <p:cNvSpPr>
            <a:spLocks noGrp="1"/>
          </p:cNvSpPr>
          <p:nvPr>
            <p:ph type="body" sz="quarter" idx="12"/>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3" name="Content Placeholder 2"/>
          <p:cNvSpPr>
            <a:spLocks noGrp="1"/>
          </p:cNvSpPr>
          <p:nvPr>
            <p:ph idx="1"/>
          </p:nvPr>
        </p:nvSpPr>
        <p:spPr>
          <a:xfrm>
            <a:off x="540372"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Content Placeholder 2"/>
          <p:cNvSpPr>
            <a:spLocks noGrp="1"/>
          </p:cNvSpPr>
          <p:nvPr>
            <p:ph idx="10"/>
          </p:nvPr>
        </p:nvSpPr>
        <p:spPr>
          <a:xfrm>
            <a:off x="5015773"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94902301"/>
      </p:ext>
    </p:extLst>
  </p:cSld>
  <p:clrMapOvr>
    <a:masterClrMapping/>
  </p:clrMapOvr>
  <p:transition>
    <p:fade/>
  </p:transition>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ph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721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0"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bwMode="gray">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4"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1988040245"/>
      </p:ext>
    </p:extLst>
  </p:cSld>
  <p:clrMapOvr>
    <a:masterClrMapping/>
  </p:clrMapOvr>
  <p:transition>
    <p:fade/>
  </p:transition>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80528" y="692696"/>
            <a:ext cx="9145016" cy="683667"/>
          </a:xfrm>
        </p:spPr>
        <p:txBody>
          <a:bodyPr anchor="t" anchorCtr="0"/>
          <a:lstStyle>
            <a:lvl1pPr>
              <a:defRPr>
                <a:latin typeface="Arial" pitchFamily="34" charset="0"/>
                <a:cs typeface="Arial" pitchFamily="34" charset="0"/>
              </a:defRPr>
            </a:lvl1pPr>
          </a:lstStyle>
          <a:p>
            <a:r>
              <a:rPr lang="fr-FR" smtClean="0"/>
              <a:t>Modifiez le style du titre</a:t>
            </a:r>
            <a:endParaRPr lang="fr-FR"/>
          </a:p>
        </p:txBody>
      </p:sp>
      <p:sp>
        <p:nvSpPr>
          <p:cNvPr id="3" name="Espace réservé du contenu 2"/>
          <p:cNvSpPr>
            <a:spLocks noGrp="1"/>
          </p:cNvSpPr>
          <p:nvPr>
            <p:ph idx="1"/>
          </p:nvPr>
        </p:nvSpPr>
        <p:spPr>
          <a:xfrm>
            <a:off x="569913" y="1989138"/>
            <a:ext cx="8322567" cy="41370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617245"/>
            <a:ext cx="2133600" cy="268139"/>
          </a:xfrm>
        </p:spPr>
        <p:txBody>
          <a:bodyPr/>
          <a:lstStyle>
            <a:lvl1pPr>
              <a:defRPr sz="1100"/>
            </a:lvl1pPr>
          </a:lstStyle>
          <a:p>
            <a:r>
              <a:rPr lang="fr-FR" altLang="fr-FR" dirty="0"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a:xfrm>
            <a:off x="6732240" y="6617245"/>
            <a:ext cx="2133600" cy="196131"/>
          </a:xfrm>
        </p:spPr>
        <p:txBody>
          <a:bodyPr/>
          <a:lstStyle>
            <a:lvl1pPr>
              <a:defRPr sz="1100">
                <a:solidFill>
                  <a:schemeClr val="tx1"/>
                </a:solidFill>
              </a:defRPr>
            </a:lvl1pPr>
          </a:lstStyle>
          <a:p>
            <a:fld id="{4F70DD28-2362-433E-A942-1C4A3782AAAD}" type="slidenum">
              <a:rPr lang="fr-FR" altLang="fr-FR" smtClean="0">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387500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ux graphes">
    <p:bg bwMode="gray">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823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5" name="Rectangle 14"/>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6"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7"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8"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
        <p:nvSpPr>
          <p:cNvPr id="19" name="Rectangle 18"/>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0"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1" name="Text Placeholder 10"/>
          <p:cNvSpPr>
            <a:spLocks noGrp="1"/>
          </p:cNvSpPr>
          <p:nvPr>
            <p:ph type="body" sz="quarter" idx="16"/>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7"/>
          </p:nvPr>
        </p:nvSpPr>
        <p:spPr>
          <a:xfrm>
            <a:off x="5015777"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3743257841"/>
      </p:ext>
    </p:extLst>
  </p:cSld>
  <p:clrMapOvr>
    <a:masterClrMapping/>
  </p:clrMapOvr>
  <p:transition>
    <p:fade/>
  </p:transition>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ux Graphs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925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2301421"/>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18" name="Content Placeholder 2"/>
          <p:cNvSpPr>
            <a:spLocks noGrp="1"/>
          </p:cNvSpPr>
          <p:nvPr>
            <p:ph idx="1"/>
          </p:nvPr>
        </p:nvSpPr>
        <p:spPr>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5" name="Text Placeholder 10"/>
          <p:cNvSpPr>
            <a:spLocks noGrp="1"/>
          </p:cNvSpPr>
          <p:nvPr>
            <p:ph type="body" sz="quarter" idx="16"/>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3"/>
          </p:nvPr>
        </p:nvSpPr>
        <p:spPr>
          <a:xfrm>
            <a:off x="540373" y="2396221"/>
            <a:ext cx="3587853" cy="1154011"/>
          </a:xfrm>
        </p:spPr>
        <p:txBody>
          <a:bodyPr anchor="ctr"/>
          <a:lstStyle>
            <a:lvl1pPr algn="ctr">
              <a:defRPr/>
            </a:lvl1pPr>
          </a:lstStyle>
          <a:p>
            <a:r>
              <a:rPr lang="fr-FR" smtClean="0"/>
              <a:t>Cliquez sur l'icône pour ajouter un graphique</a:t>
            </a:r>
            <a:endParaRPr lang="fr-FR"/>
          </a:p>
        </p:txBody>
      </p:sp>
      <p:sp>
        <p:nvSpPr>
          <p:cNvPr id="16" name="Rectangle 15"/>
          <p:cNvSpPr/>
          <p:nvPr/>
        </p:nvSpPr>
        <p:spPr>
          <a:xfrm>
            <a:off x="457200" y="4461659"/>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7" name="ColumnHeader"/>
          <p:cNvSpPr txBox="1">
            <a:spLocks/>
          </p:cNvSpPr>
          <p:nvPr/>
        </p:nvSpPr>
        <p:spPr bwMode="gray">
          <a:xfrm>
            <a:off x="457200" y="4030764"/>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7" name="Text Placeholder 10"/>
          <p:cNvSpPr>
            <a:spLocks noGrp="1"/>
          </p:cNvSpPr>
          <p:nvPr>
            <p:ph type="body" sz="quarter" idx="17"/>
          </p:nvPr>
        </p:nvSpPr>
        <p:spPr>
          <a:xfrm>
            <a:off x="457200" y="4030764"/>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8" name="Chart Placeholder 13"/>
          <p:cNvSpPr>
            <a:spLocks noGrp="1"/>
          </p:cNvSpPr>
          <p:nvPr>
            <p:ph type="chart" sz="quarter" idx="18"/>
          </p:nvPr>
        </p:nvSpPr>
        <p:spPr>
          <a:xfrm>
            <a:off x="540373" y="4556459"/>
            <a:ext cx="3587853" cy="1154011"/>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3787477651"/>
      </p:ext>
    </p:extLst>
  </p:cSld>
  <p:clrMapOvr>
    <a:masterClrMapping/>
  </p:clrMapOvr>
  <p:transition>
    <p:fade/>
  </p:transition>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a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028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44"/>
            <a:ext cx="8229600" cy="770095"/>
          </a:xfrm>
        </p:spPr>
        <p:txBody>
          <a:bodyPr/>
          <a:lstStyle/>
          <a:p>
            <a:r>
              <a:rPr lang="fr-FR" smtClean="0"/>
              <a:t>Modifiez le style du titre</a:t>
            </a:r>
            <a:endParaRPr lang="fr-FR" dirty="0"/>
          </a:p>
        </p:txBody>
      </p:sp>
      <p:sp>
        <p:nvSpPr>
          <p:cNvPr id="14" name="Table Placeholder 13"/>
          <p:cNvSpPr>
            <a:spLocks noGrp="1"/>
          </p:cNvSpPr>
          <p:nvPr>
            <p:ph type="tbl" sz="quarter" idx="10"/>
          </p:nvPr>
        </p:nvSpPr>
        <p:spPr>
          <a:xfrm>
            <a:off x="457200" y="1819278"/>
            <a:ext cx="8229600" cy="3941445"/>
          </a:xfrm>
        </p:spPr>
        <p:txBody>
          <a:bodyPr anchor="ctr"/>
          <a:lstStyle>
            <a:lvl1pPr algn="ctr">
              <a:defRPr/>
            </a:lvl1pPr>
          </a:lstStyle>
          <a:p>
            <a:r>
              <a:rPr lang="fr-FR" smtClean="0"/>
              <a:t>Cliquez sur l'icône pour ajouter un tableau</a:t>
            </a:r>
            <a:endParaRPr lang="fr-FR" dirty="0"/>
          </a:p>
        </p:txBody>
      </p:sp>
    </p:spTree>
    <p:extLst>
      <p:ext uri="{BB962C8B-B14F-4D97-AF65-F5344CB8AC3E}">
        <p14:creationId xmlns:p14="http://schemas.microsoft.com/office/powerpoint/2010/main" val="4285933459"/>
      </p:ext>
    </p:extLst>
  </p:cSld>
  <p:clrMapOvr>
    <a:masterClrMapping/>
  </p:clrMapOvr>
  <p:transition>
    <p:fade/>
  </p:transition>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18106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233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C:\Users\zineb_glila\Desktop\Clients en cours\ADEME\Cover5-gris.jpg"/>
          <p:cNvPicPr>
            <a:picLocks noChangeAspect="1" noChangeArrowheads="1"/>
          </p:cNvPicPr>
          <p:nvPr/>
        </p:nvPicPr>
        <p:blipFill>
          <a:blip r:embed="rId6" cstate="print"/>
          <a:srcRect t="24550"/>
          <a:stretch>
            <a:fillRect/>
          </a:stretch>
        </p:blipFill>
        <p:spPr bwMode="auto">
          <a:xfrm>
            <a:off x="0" y="1683662"/>
            <a:ext cx="9144000" cy="5174343"/>
          </a:xfrm>
          <a:prstGeom prst="rect">
            <a:avLst/>
          </a:prstGeom>
          <a:noFill/>
        </p:spPr>
      </p:pic>
      <p:sp>
        <p:nvSpPr>
          <p:cNvPr id="6" name="Freeform 8"/>
          <p:cNvSpPr>
            <a:spLocks/>
          </p:cNvSpPr>
          <p:nvPr/>
        </p:nvSpPr>
        <p:spPr bwMode="auto">
          <a:xfrm>
            <a:off x="4" y="4898954"/>
            <a:ext cx="9143999" cy="1957427"/>
          </a:xfrm>
          <a:custGeom>
            <a:avLst/>
            <a:gdLst>
              <a:gd name="connsiteX0" fmla="*/ 0 w 10000"/>
              <a:gd name="connsiteY0" fmla="*/ 3307 h 10363"/>
              <a:gd name="connsiteX1" fmla="*/ 0 w 10000"/>
              <a:gd name="connsiteY1" fmla="*/ 10000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20 w 10000"/>
              <a:gd name="connsiteY2" fmla="*/ 10363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597 h 10653"/>
              <a:gd name="connsiteX1" fmla="*/ 0 w 10000"/>
              <a:gd name="connsiteY1" fmla="*/ 10653 h 10653"/>
              <a:gd name="connsiteX2" fmla="*/ 420 w 10000"/>
              <a:gd name="connsiteY2" fmla="*/ 10653 h 10653"/>
              <a:gd name="connsiteX3" fmla="*/ 10000 w 10000"/>
              <a:gd name="connsiteY3" fmla="*/ 10653 h 10653"/>
              <a:gd name="connsiteX4" fmla="*/ 10000 w 10000"/>
              <a:gd name="connsiteY4" fmla="*/ 0 h 10653"/>
              <a:gd name="connsiteX5" fmla="*/ 0 w 10000"/>
              <a:gd name="connsiteY5" fmla="*/ 3597 h 10653"/>
              <a:gd name="connsiteX0" fmla="*/ 0 w 10008"/>
              <a:gd name="connsiteY0" fmla="*/ 2602 h 10653"/>
              <a:gd name="connsiteX1" fmla="*/ 8 w 10008"/>
              <a:gd name="connsiteY1" fmla="*/ 10653 h 10653"/>
              <a:gd name="connsiteX2" fmla="*/ 428 w 10008"/>
              <a:gd name="connsiteY2" fmla="*/ 10653 h 10653"/>
              <a:gd name="connsiteX3" fmla="*/ 10008 w 10008"/>
              <a:gd name="connsiteY3" fmla="*/ 10653 h 10653"/>
              <a:gd name="connsiteX4" fmla="*/ 10008 w 10008"/>
              <a:gd name="connsiteY4" fmla="*/ 0 h 10653"/>
              <a:gd name="connsiteX5" fmla="*/ 0 w 10008"/>
              <a:gd name="connsiteY5" fmla="*/ 2602 h 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653">
                <a:moveTo>
                  <a:pt x="0" y="2602"/>
                </a:moveTo>
                <a:cubicBezTo>
                  <a:pt x="3" y="5286"/>
                  <a:pt x="5" y="7969"/>
                  <a:pt x="8" y="10653"/>
                </a:cubicBezTo>
                <a:lnTo>
                  <a:pt x="428" y="10653"/>
                </a:lnTo>
                <a:lnTo>
                  <a:pt x="10008" y="10653"/>
                </a:lnTo>
                <a:lnTo>
                  <a:pt x="10008" y="0"/>
                </a:lnTo>
                <a:lnTo>
                  <a:pt x="0" y="26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404040"/>
              </a:solidFill>
            </a:endParaRPr>
          </a:p>
        </p:txBody>
      </p:sp>
      <p:sp>
        <p:nvSpPr>
          <p:cNvPr id="2" name="Title 1"/>
          <p:cNvSpPr>
            <a:spLocks noGrp="1"/>
          </p:cNvSpPr>
          <p:nvPr>
            <p:ph type="ctrTitle"/>
          </p:nvPr>
        </p:nvSpPr>
        <p:spPr>
          <a:xfrm>
            <a:off x="776284" y="410029"/>
            <a:ext cx="6301527" cy="488950"/>
          </a:xfrm>
        </p:spPr>
        <p:txBody>
          <a:bodyPr lIns="0" tIns="0" rIns="0" bIns="0" anchor="b">
            <a:noAutofit/>
          </a:bodyPr>
          <a:lstStyle>
            <a:lvl1pPr algn="l">
              <a:defRPr sz="3200" b="1">
                <a:solidFill>
                  <a:schemeClr val="tx2"/>
                </a:solidFill>
              </a:defRPr>
            </a:lvl1pPr>
          </a:lstStyle>
          <a:p>
            <a:r>
              <a:rPr lang="fr-FR" smtClean="0"/>
              <a:t>Modifiez le style du titre</a:t>
            </a:r>
            <a:endParaRPr lang="fr-FR" dirty="0"/>
          </a:p>
        </p:txBody>
      </p:sp>
      <p:sp>
        <p:nvSpPr>
          <p:cNvPr id="3" name="Subtitle 2"/>
          <p:cNvSpPr>
            <a:spLocks noGrp="1"/>
          </p:cNvSpPr>
          <p:nvPr>
            <p:ph type="subTitle" idx="1"/>
          </p:nvPr>
        </p:nvSpPr>
        <p:spPr>
          <a:xfrm>
            <a:off x="776284" y="898983"/>
            <a:ext cx="6301527" cy="390525"/>
          </a:xfrm>
        </p:spPr>
        <p:txBody>
          <a:bodyPr lIns="0" tIns="0" rIns="0" bIns="0">
            <a:noAutofit/>
          </a:bodyPr>
          <a:lstStyle>
            <a:lvl1pPr marL="0" indent="0" algn="l">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6" name="Freeform 15"/>
          <p:cNvSpPr/>
          <p:nvPr/>
        </p:nvSpPr>
        <p:spPr>
          <a:xfrm>
            <a:off x="0" y="4823460"/>
            <a:ext cx="9144000" cy="739140"/>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12" name="Picture 4"/>
          <p:cNvPicPr>
            <a:picLocks noChangeAspect="1" noChangeArrowheads="1"/>
          </p:cNvPicPr>
          <p:nvPr/>
        </p:nvPicPr>
        <p:blipFill>
          <a:blip r:embed="rId7" cstate="print"/>
          <a:srcRect/>
          <a:stretch>
            <a:fillRect/>
          </a:stretch>
        </p:blipFill>
        <p:spPr bwMode="auto">
          <a:xfrm>
            <a:off x="776281" y="4494630"/>
            <a:ext cx="1091712" cy="1311275"/>
          </a:xfrm>
          <a:prstGeom prst="rect">
            <a:avLst/>
          </a:prstGeom>
          <a:noFill/>
          <a:ln w="9525">
            <a:noFill/>
            <a:miter lim="800000"/>
            <a:headEnd/>
            <a:tailEnd/>
          </a:ln>
          <a:effectLst/>
        </p:spPr>
      </p:pic>
    </p:spTree>
    <p:extLst>
      <p:ext uri="{BB962C8B-B14F-4D97-AF65-F5344CB8AC3E}">
        <p14:creationId xmlns:p14="http://schemas.microsoft.com/office/powerpoint/2010/main" val="299163216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335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13" descr="C:\Users\zineb_glila\Desktop\Clients en cours\ADEME\SIG_Investissements_D'avenir.png"/>
          <p:cNvPicPr>
            <a:picLocks noChangeAspect="1" noChangeArrowheads="1"/>
          </p:cNvPicPr>
          <p:nvPr/>
        </p:nvPicPr>
        <p:blipFill>
          <a:blip r:embed="rId6" cstate="print"/>
          <a:srcRect/>
          <a:stretch>
            <a:fillRect/>
          </a:stretch>
        </p:blipFill>
        <p:spPr bwMode="gray">
          <a:xfrm>
            <a:off x="7089528" y="5480780"/>
            <a:ext cx="931986" cy="1009651"/>
          </a:xfrm>
          <a:prstGeom prst="rect">
            <a:avLst/>
          </a:prstGeom>
          <a:noFill/>
        </p:spPr>
      </p:pic>
      <p:pic>
        <p:nvPicPr>
          <p:cNvPr id="7" name="Picture 3" descr="C:\Users\zineb_glila\Desktop\Clients en cours\ADEME\Cover5-gris.jpg"/>
          <p:cNvPicPr>
            <a:picLocks noChangeAspect="1" noChangeArrowheads="1"/>
          </p:cNvPicPr>
          <p:nvPr/>
        </p:nvPicPr>
        <p:blipFill>
          <a:blip r:embed="rId7" cstate="print"/>
          <a:srcRect l="2307" b="49"/>
          <a:stretch>
            <a:fillRect/>
          </a:stretch>
        </p:blipFill>
        <p:spPr bwMode="gray">
          <a:xfrm rot="16200000">
            <a:off x="-1187037" y="1187038"/>
            <a:ext cx="6858002" cy="4483926"/>
          </a:xfrm>
          <a:prstGeom prst="rect">
            <a:avLst/>
          </a:prstGeom>
          <a:noFill/>
        </p:spPr>
      </p:pic>
      <p:sp>
        <p:nvSpPr>
          <p:cNvPr id="2" name="Title 1"/>
          <p:cNvSpPr>
            <a:spLocks noGrp="1"/>
          </p:cNvSpPr>
          <p:nvPr>
            <p:ph type="title"/>
          </p:nvPr>
        </p:nvSpPr>
        <p:spPr bwMode="gray">
          <a:xfrm>
            <a:off x="5054466" y="2438400"/>
            <a:ext cx="3827541" cy="1714500"/>
          </a:xfrm>
        </p:spPr>
        <p:txBody>
          <a:bodyPr anchor="ctr"/>
          <a:lstStyle>
            <a:lvl1pPr algn="ctr">
              <a:defRPr sz="3200" b="1" cap="none" baseline="0">
                <a:solidFill>
                  <a:schemeClr val="tx2"/>
                </a:solidFill>
              </a:defRPr>
            </a:lvl1pPr>
          </a:lstStyle>
          <a:p>
            <a:r>
              <a:rPr lang="fr-FR" smtClean="0"/>
              <a:t>Modifiez le style du titre</a:t>
            </a:r>
            <a:endParaRPr lang="fr-FR" dirty="0"/>
          </a:p>
        </p:txBody>
      </p:sp>
      <p:sp>
        <p:nvSpPr>
          <p:cNvPr id="13" name="Freeform 12"/>
          <p:cNvSpPr/>
          <p:nvPr/>
        </p:nvSpPr>
        <p:spPr bwMode="gray">
          <a:xfrm rot="16200000" flipH="1">
            <a:off x="1210945" y="3196406"/>
            <a:ext cx="6858001" cy="465196"/>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9" name="Picture 4"/>
          <p:cNvPicPr>
            <a:picLocks noChangeAspect="1" noChangeArrowheads="1"/>
          </p:cNvPicPr>
          <p:nvPr/>
        </p:nvPicPr>
        <p:blipFill>
          <a:blip r:embed="rId8" cstate="print"/>
          <a:srcRect/>
          <a:stretch>
            <a:fillRect/>
          </a:stretch>
        </p:blipFill>
        <p:spPr bwMode="auto">
          <a:xfrm>
            <a:off x="5907286" y="5364248"/>
            <a:ext cx="1021696" cy="1227177"/>
          </a:xfrm>
          <a:prstGeom prst="rect">
            <a:avLst/>
          </a:prstGeom>
          <a:noFill/>
          <a:ln w="9525">
            <a:noFill/>
            <a:miter lim="800000"/>
            <a:headEnd/>
            <a:tailEnd/>
          </a:ln>
          <a:effectLst/>
        </p:spPr>
      </p:pic>
    </p:spTree>
    <p:extLst>
      <p:ext uri="{BB962C8B-B14F-4D97-AF65-F5344CB8AC3E}">
        <p14:creationId xmlns:p14="http://schemas.microsoft.com/office/powerpoint/2010/main" val="3058509442"/>
      </p:ext>
    </p:extLst>
  </p:cSld>
  <p:clrMapOvr>
    <a:masterClrMapping/>
  </p:clrMapOvr>
  <p:transition>
    <p:fade/>
  </p:transition>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184357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148698671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ux boît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437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3" name="Rectangle 12"/>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4" name="Rectangle 13"/>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5"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6"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1" name="Text Placeholder 10"/>
          <p:cNvSpPr>
            <a:spLocks noGrp="1"/>
          </p:cNvSpPr>
          <p:nvPr>
            <p:ph type="body" sz="quarter" idx="11"/>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2" name="Text Placeholder 10"/>
          <p:cNvSpPr>
            <a:spLocks noGrp="1"/>
          </p:cNvSpPr>
          <p:nvPr>
            <p:ph type="body" sz="quarter" idx="12"/>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3" name="Content Placeholder 2"/>
          <p:cNvSpPr>
            <a:spLocks noGrp="1"/>
          </p:cNvSpPr>
          <p:nvPr>
            <p:ph idx="1"/>
          </p:nvPr>
        </p:nvSpPr>
        <p:spPr>
          <a:xfrm>
            <a:off x="540372"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Content Placeholder 2"/>
          <p:cNvSpPr>
            <a:spLocks noGrp="1"/>
          </p:cNvSpPr>
          <p:nvPr>
            <p:ph idx="10"/>
          </p:nvPr>
        </p:nvSpPr>
        <p:spPr>
          <a:xfrm>
            <a:off x="5015773"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890146447"/>
      </p:ext>
    </p:extLst>
  </p:cSld>
  <p:clrMapOvr>
    <a:masterClrMapping/>
  </p:clrMapOvr>
  <p:transition>
    <p:fade/>
  </p:transition>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540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0"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bwMode="gray">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4"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3013684533"/>
      </p:ext>
    </p:extLst>
  </p:cSld>
  <p:clrMapOvr>
    <a:masterClrMapping/>
  </p:clrMapOvr>
  <p:transition>
    <p:fade/>
  </p:transition>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4A393B95-1DFC-4979-B46D-1B5B2DF5E685}" type="slidenum">
              <a:rPr lang="fr-FR" altLang="fr-FR"/>
              <a:pPr/>
              <a:t>‹N°›</a:t>
            </a:fld>
            <a:endParaRPr lang="fr-FR" altLang="fr-FR" dirty="0"/>
          </a:p>
        </p:txBody>
      </p:sp>
    </p:spTree>
    <p:extLst>
      <p:ext uri="{BB962C8B-B14F-4D97-AF65-F5344CB8AC3E}">
        <p14:creationId xmlns:p14="http://schemas.microsoft.com/office/powerpoint/2010/main" val="3345870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ux graphes">
    <p:bg bwMode="gray">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642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5" name="Rectangle 14"/>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6"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7"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8"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
        <p:nvSpPr>
          <p:cNvPr id="19" name="Rectangle 18"/>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0"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1" name="Text Placeholder 10"/>
          <p:cNvSpPr>
            <a:spLocks noGrp="1"/>
          </p:cNvSpPr>
          <p:nvPr>
            <p:ph type="body" sz="quarter" idx="16"/>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7"/>
          </p:nvPr>
        </p:nvSpPr>
        <p:spPr>
          <a:xfrm>
            <a:off x="5015777"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1522109265"/>
      </p:ext>
    </p:extLst>
  </p:cSld>
  <p:clrMapOvr>
    <a:masterClrMapping/>
  </p:clrMapOvr>
  <p:transition>
    <p:fade/>
  </p:transition>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ux Graphs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745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2301421"/>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18" name="Content Placeholder 2"/>
          <p:cNvSpPr>
            <a:spLocks noGrp="1"/>
          </p:cNvSpPr>
          <p:nvPr>
            <p:ph idx="1"/>
          </p:nvPr>
        </p:nvSpPr>
        <p:spPr>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5" name="Text Placeholder 10"/>
          <p:cNvSpPr>
            <a:spLocks noGrp="1"/>
          </p:cNvSpPr>
          <p:nvPr>
            <p:ph type="body" sz="quarter" idx="16"/>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3"/>
          </p:nvPr>
        </p:nvSpPr>
        <p:spPr>
          <a:xfrm>
            <a:off x="540373" y="2396221"/>
            <a:ext cx="3587853" cy="1154011"/>
          </a:xfrm>
        </p:spPr>
        <p:txBody>
          <a:bodyPr anchor="ctr"/>
          <a:lstStyle>
            <a:lvl1pPr algn="ctr">
              <a:defRPr/>
            </a:lvl1pPr>
          </a:lstStyle>
          <a:p>
            <a:r>
              <a:rPr lang="fr-FR" smtClean="0"/>
              <a:t>Cliquez sur l'icône pour ajouter un graphique</a:t>
            </a:r>
            <a:endParaRPr lang="fr-FR"/>
          </a:p>
        </p:txBody>
      </p:sp>
      <p:sp>
        <p:nvSpPr>
          <p:cNvPr id="16" name="Rectangle 15"/>
          <p:cNvSpPr/>
          <p:nvPr/>
        </p:nvSpPr>
        <p:spPr>
          <a:xfrm>
            <a:off x="457200" y="4461659"/>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7" name="ColumnHeader"/>
          <p:cNvSpPr txBox="1">
            <a:spLocks/>
          </p:cNvSpPr>
          <p:nvPr/>
        </p:nvSpPr>
        <p:spPr bwMode="gray">
          <a:xfrm>
            <a:off x="457200" y="4030764"/>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7" name="Text Placeholder 10"/>
          <p:cNvSpPr>
            <a:spLocks noGrp="1"/>
          </p:cNvSpPr>
          <p:nvPr>
            <p:ph type="body" sz="quarter" idx="17"/>
          </p:nvPr>
        </p:nvSpPr>
        <p:spPr>
          <a:xfrm>
            <a:off x="457200" y="4030764"/>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8" name="Chart Placeholder 13"/>
          <p:cNvSpPr>
            <a:spLocks noGrp="1"/>
          </p:cNvSpPr>
          <p:nvPr>
            <p:ph type="chart" sz="quarter" idx="18"/>
          </p:nvPr>
        </p:nvSpPr>
        <p:spPr>
          <a:xfrm>
            <a:off x="540373" y="4556459"/>
            <a:ext cx="3587853" cy="1154011"/>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1498287322"/>
      </p:ext>
    </p:extLst>
  </p:cSld>
  <p:clrMapOvr>
    <a:masterClrMapping/>
  </p:clrMapOvr>
  <p:transition>
    <p:fade/>
  </p:transition>
  <p:timing>
    <p:tnLst>
      <p:par>
        <p:cTn id="1" dur="indefinite" restart="never" nodeType="tmRoot"/>
      </p:par>
    </p:tnLst>
  </p:timing>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lea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847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44"/>
            <a:ext cx="8229600" cy="770095"/>
          </a:xfrm>
        </p:spPr>
        <p:txBody>
          <a:bodyPr/>
          <a:lstStyle/>
          <a:p>
            <a:r>
              <a:rPr lang="fr-FR" smtClean="0"/>
              <a:t>Modifiez le style du titre</a:t>
            </a:r>
            <a:endParaRPr lang="fr-FR" dirty="0"/>
          </a:p>
        </p:txBody>
      </p:sp>
      <p:sp>
        <p:nvSpPr>
          <p:cNvPr id="14" name="Table Placeholder 13"/>
          <p:cNvSpPr>
            <a:spLocks noGrp="1"/>
          </p:cNvSpPr>
          <p:nvPr>
            <p:ph type="tbl" sz="quarter" idx="10"/>
          </p:nvPr>
        </p:nvSpPr>
        <p:spPr>
          <a:xfrm>
            <a:off x="457200" y="1819278"/>
            <a:ext cx="8229600" cy="3941445"/>
          </a:xfrm>
        </p:spPr>
        <p:txBody>
          <a:bodyPr anchor="ctr"/>
          <a:lstStyle>
            <a:lvl1pPr algn="ctr">
              <a:defRPr/>
            </a:lvl1pPr>
          </a:lstStyle>
          <a:p>
            <a:r>
              <a:rPr lang="fr-FR" smtClean="0"/>
              <a:t>Cliquez sur l'icône pour ajouter un tableau</a:t>
            </a:r>
            <a:endParaRPr lang="fr-FR" dirty="0"/>
          </a:p>
        </p:txBody>
      </p:sp>
    </p:spTree>
    <p:extLst>
      <p:ext uri="{BB962C8B-B14F-4D97-AF65-F5344CB8AC3E}">
        <p14:creationId xmlns:p14="http://schemas.microsoft.com/office/powerpoint/2010/main" val="1472089387"/>
      </p:ext>
    </p:extLst>
  </p:cSld>
  <p:clrMapOvr>
    <a:masterClrMapping/>
  </p:clrMapOvr>
  <p:transition>
    <p:fade/>
  </p:transition>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37286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052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C:\Users\zineb_glila\Desktop\Clients en cours\ADEME\Cover5-gris.jpg"/>
          <p:cNvPicPr>
            <a:picLocks noChangeAspect="1" noChangeArrowheads="1"/>
          </p:cNvPicPr>
          <p:nvPr/>
        </p:nvPicPr>
        <p:blipFill>
          <a:blip r:embed="rId6" cstate="print"/>
          <a:srcRect t="24550"/>
          <a:stretch>
            <a:fillRect/>
          </a:stretch>
        </p:blipFill>
        <p:spPr bwMode="auto">
          <a:xfrm>
            <a:off x="0" y="1683662"/>
            <a:ext cx="9144000" cy="5174343"/>
          </a:xfrm>
          <a:prstGeom prst="rect">
            <a:avLst/>
          </a:prstGeom>
          <a:noFill/>
        </p:spPr>
      </p:pic>
      <p:sp>
        <p:nvSpPr>
          <p:cNvPr id="6" name="Freeform 8"/>
          <p:cNvSpPr>
            <a:spLocks/>
          </p:cNvSpPr>
          <p:nvPr/>
        </p:nvSpPr>
        <p:spPr bwMode="auto">
          <a:xfrm>
            <a:off x="4" y="4898954"/>
            <a:ext cx="9143999" cy="1957427"/>
          </a:xfrm>
          <a:custGeom>
            <a:avLst/>
            <a:gdLst>
              <a:gd name="connsiteX0" fmla="*/ 0 w 10000"/>
              <a:gd name="connsiteY0" fmla="*/ 3307 h 10363"/>
              <a:gd name="connsiteX1" fmla="*/ 0 w 10000"/>
              <a:gd name="connsiteY1" fmla="*/ 10000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20 w 10000"/>
              <a:gd name="connsiteY2" fmla="*/ 10363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597 h 10653"/>
              <a:gd name="connsiteX1" fmla="*/ 0 w 10000"/>
              <a:gd name="connsiteY1" fmla="*/ 10653 h 10653"/>
              <a:gd name="connsiteX2" fmla="*/ 420 w 10000"/>
              <a:gd name="connsiteY2" fmla="*/ 10653 h 10653"/>
              <a:gd name="connsiteX3" fmla="*/ 10000 w 10000"/>
              <a:gd name="connsiteY3" fmla="*/ 10653 h 10653"/>
              <a:gd name="connsiteX4" fmla="*/ 10000 w 10000"/>
              <a:gd name="connsiteY4" fmla="*/ 0 h 10653"/>
              <a:gd name="connsiteX5" fmla="*/ 0 w 10000"/>
              <a:gd name="connsiteY5" fmla="*/ 3597 h 10653"/>
              <a:gd name="connsiteX0" fmla="*/ 0 w 10008"/>
              <a:gd name="connsiteY0" fmla="*/ 2602 h 10653"/>
              <a:gd name="connsiteX1" fmla="*/ 8 w 10008"/>
              <a:gd name="connsiteY1" fmla="*/ 10653 h 10653"/>
              <a:gd name="connsiteX2" fmla="*/ 428 w 10008"/>
              <a:gd name="connsiteY2" fmla="*/ 10653 h 10653"/>
              <a:gd name="connsiteX3" fmla="*/ 10008 w 10008"/>
              <a:gd name="connsiteY3" fmla="*/ 10653 h 10653"/>
              <a:gd name="connsiteX4" fmla="*/ 10008 w 10008"/>
              <a:gd name="connsiteY4" fmla="*/ 0 h 10653"/>
              <a:gd name="connsiteX5" fmla="*/ 0 w 10008"/>
              <a:gd name="connsiteY5" fmla="*/ 2602 h 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653">
                <a:moveTo>
                  <a:pt x="0" y="2602"/>
                </a:moveTo>
                <a:cubicBezTo>
                  <a:pt x="3" y="5286"/>
                  <a:pt x="5" y="7969"/>
                  <a:pt x="8" y="10653"/>
                </a:cubicBezTo>
                <a:lnTo>
                  <a:pt x="428" y="10653"/>
                </a:lnTo>
                <a:lnTo>
                  <a:pt x="10008" y="10653"/>
                </a:lnTo>
                <a:lnTo>
                  <a:pt x="10008" y="0"/>
                </a:lnTo>
                <a:lnTo>
                  <a:pt x="0" y="26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404040"/>
              </a:solidFill>
            </a:endParaRPr>
          </a:p>
        </p:txBody>
      </p:sp>
      <p:sp>
        <p:nvSpPr>
          <p:cNvPr id="2" name="Title 1"/>
          <p:cNvSpPr>
            <a:spLocks noGrp="1"/>
          </p:cNvSpPr>
          <p:nvPr>
            <p:ph type="ctrTitle"/>
          </p:nvPr>
        </p:nvSpPr>
        <p:spPr>
          <a:xfrm>
            <a:off x="776284" y="410029"/>
            <a:ext cx="6301527" cy="488950"/>
          </a:xfrm>
        </p:spPr>
        <p:txBody>
          <a:bodyPr lIns="0" tIns="0" rIns="0" bIns="0" anchor="b">
            <a:noAutofit/>
          </a:bodyPr>
          <a:lstStyle>
            <a:lvl1pPr algn="l">
              <a:defRPr sz="3200" b="1">
                <a:solidFill>
                  <a:schemeClr val="tx2"/>
                </a:solidFill>
              </a:defRPr>
            </a:lvl1pPr>
          </a:lstStyle>
          <a:p>
            <a:r>
              <a:rPr lang="fr-FR" smtClean="0"/>
              <a:t>Modifiez le style du titre</a:t>
            </a:r>
            <a:endParaRPr lang="fr-FR" dirty="0"/>
          </a:p>
        </p:txBody>
      </p:sp>
      <p:sp>
        <p:nvSpPr>
          <p:cNvPr id="3" name="Subtitle 2"/>
          <p:cNvSpPr>
            <a:spLocks noGrp="1"/>
          </p:cNvSpPr>
          <p:nvPr>
            <p:ph type="subTitle" idx="1"/>
          </p:nvPr>
        </p:nvSpPr>
        <p:spPr>
          <a:xfrm>
            <a:off x="776284" y="898983"/>
            <a:ext cx="6301527" cy="390525"/>
          </a:xfrm>
        </p:spPr>
        <p:txBody>
          <a:bodyPr lIns="0" tIns="0" rIns="0" bIns="0">
            <a:noAutofit/>
          </a:bodyPr>
          <a:lstStyle>
            <a:lvl1pPr marL="0" indent="0" algn="l">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6" name="Freeform 15"/>
          <p:cNvSpPr/>
          <p:nvPr/>
        </p:nvSpPr>
        <p:spPr>
          <a:xfrm>
            <a:off x="0" y="4823460"/>
            <a:ext cx="9144000" cy="739140"/>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12" name="Picture 4"/>
          <p:cNvPicPr>
            <a:picLocks noChangeAspect="1" noChangeArrowheads="1"/>
          </p:cNvPicPr>
          <p:nvPr/>
        </p:nvPicPr>
        <p:blipFill>
          <a:blip r:embed="rId7" cstate="print"/>
          <a:srcRect/>
          <a:stretch>
            <a:fillRect/>
          </a:stretch>
        </p:blipFill>
        <p:spPr bwMode="auto">
          <a:xfrm>
            <a:off x="776281" y="4494630"/>
            <a:ext cx="1091712" cy="1311275"/>
          </a:xfrm>
          <a:prstGeom prst="rect">
            <a:avLst/>
          </a:prstGeom>
          <a:noFill/>
          <a:ln w="9525">
            <a:noFill/>
            <a:miter lim="800000"/>
            <a:headEnd/>
            <a:tailEnd/>
          </a:ln>
          <a:effectLst/>
        </p:spPr>
      </p:pic>
    </p:spTree>
    <p:extLst>
      <p:ext uri="{BB962C8B-B14F-4D97-AF65-F5344CB8AC3E}">
        <p14:creationId xmlns:p14="http://schemas.microsoft.com/office/powerpoint/2010/main" val="50276927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154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13" descr="C:\Users\zineb_glila\Desktop\Clients en cours\ADEME\SIG_Investissements_D'avenir.png"/>
          <p:cNvPicPr>
            <a:picLocks noChangeAspect="1" noChangeArrowheads="1"/>
          </p:cNvPicPr>
          <p:nvPr/>
        </p:nvPicPr>
        <p:blipFill>
          <a:blip r:embed="rId6" cstate="print"/>
          <a:srcRect/>
          <a:stretch>
            <a:fillRect/>
          </a:stretch>
        </p:blipFill>
        <p:spPr bwMode="gray">
          <a:xfrm>
            <a:off x="7089528" y="5480780"/>
            <a:ext cx="931986" cy="1009651"/>
          </a:xfrm>
          <a:prstGeom prst="rect">
            <a:avLst/>
          </a:prstGeom>
          <a:noFill/>
        </p:spPr>
      </p:pic>
      <p:pic>
        <p:nvPicPr>
          <p:cNvPr id="7" name="Picture 3" descr="C:\Users\zineb_glila\Desktop\Clients en cours\ADEME\Cover5-gris.jpg"/>
          <p:cNvPicPr>
            <a:picLocks noChangeAspect="1" noChangeArrowheads="1"/>
          </p:cNvPicPr>
          <p:nvPr/>
        </p:nvPicPr>
        <p:blipFill>
          <a:blip r:embed="rId7" cstate="print"/>
          <a:srcRect l="2307" b="49"/>
          <a:stretch>
            <a:fillRect/>
          </a:stretch>
        </p:blipFill>
        <p:spPr bwMode="gray">
          <a:xfrm rot="16200000">
            <a:off x="-1187037" y="1187038"/>
            <a:ext cx="6858002" cy="4483926"/>
          </a:xfrm>
          <a:prstGeom prst="rect">
            <a:avLst/>
          </a:prstGeom>
          <a:noFill/>
        </p:spPr>
      </p:pic>
      <p:sp>
        <p:nvSpPr>
          <p:cNvPr id="2" name="Title 1"/>
          <p:cNvSpPr>
            <a:spLocks noGrp="1"/>
          </p:cNvSpPr>
          <p:nvPr>
            <p:ph type="title"/>
          </p:nvPr>
        </p:nvSpPr>
        <p:spPr bwMode="gray">
          <a:xfrm>
            <a:off x="5054466" y="2438400"/>
            <a:ext cx="3827541" cy="1714500"/>
          </a:xfrm>
        </p:spPr>
        <p:txBody>
          <a:bodyPr anchor="ctr"/>
          <a:lstStyle>
            <a:lvl1pPr algn="ctr">
              <a:defRPr sz="3200" b="1" cap="none" baseline="0">
                <a:solidFill>
                  <a:schemeClr val="tx2"/>
                </a:solidFill>
              </a:defRPr>
            </a:lvl1pPr>
          </a:lstStyle>
          <a:p>
            <a:r>
              <a:rPr lang="fr-FR" smtClean="0"/>
              <a:t>Modifiez le style du titre</a:t>
            </a:r>
            <a:endParaRPr lang="fr-FR" dirty="0"/>
          </a:p>
        </p:txBody>
      </p:sp>
      <p:sp>
        <p:nvSpPr>
          <p:cNvPr id="13" name="Freeform 12"/>
          <p:cNvSpPr/>
          <p:nvPr/>
        </p:nvSpPr>
        <p:spPr bwMode="gray">
          <a:xfrm rot="16200000" flipH="1">
            <a:off x="1210945" y="3196406"/>
            <a:ext cx="6858001" cy="465196"/>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9" name="Picture 4"/>
          <p:cNvPicPr>
            <a:picLocks noChangeAspect="1" noChangeArrowheads="1"/>
          </p:cNvPicPr>
          <p:nvPr/>
        </p:nvPicPr>
        <p:blipFill>
          <a:blip r:embed="rId8" cstate="print"/>
          <a:srcRect/>
          <a:stretch>
            <a:fillRect/>
          </a:stretch>
        </p:blipFill>
        <p:spPr bwMode="auto">
          <a:xfrm>
            <a:off x="5907286" y="5364248"/>
            <a:ext cx="1021696" cy="1227177"/>
          </a:xfrm>
          <a:prstGeom prst="rect">
            <a:avLst/>
          </a:prstGeom>
          <a:noFill/>
          <a:ln w="9525">
            <a:noFill/>
            <a:miter lim="800000"/>
            <a:headEnd/>
            <a:tailEnd/>
          </a:ln>
          <a:effectLst/>
        </p:spPr>
      </p:pic>
    </p:spTree>
    <p:extLst>
      <p:ext uri="{BB962C8B-B14F-4D97-AF65-F5344CB8AC3E}">
        <p14:creationId xmlns:p14="http://schemas.microsoft.com/office/powerpoint/2010/main" val="1072386953"/>
      </p:ext>
    </p:extLst>
  </p:cSld>
  <p:clrMapOvr>
    <a:masterClrMapping/>
  </p:clrMapOvr>
  <p:transition>
    <p:fade/>
  </p:transition>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157288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331825946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ux boît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257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3" name="Rectangle 12"/>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4" name="Rectangle 13"/>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5"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6"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1" name="Text Placeholder 10"/>
          <p:cNvSpPr>
            <a:spLocks noGrp="1"/>
          </p:cNvSpPr>
          <p:nvPr>
            <p:ph type="body" sz="quarter" idx="11"/>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2" name="Text Placeholder 10"/>
          <p:cNvSpPr>
            <a:spLocks noGrp="1"/>
          </p:cNvSpPr>
          <p:nvPr>
            <p:ph type="body" sz="quarter" idx="12"/>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3" name="Content Placeholder 2"/>
          <p:cNvSpPr>
            <a:spLocks noGrp="1"/>
          </p:cNvSpPr>
          <p:nvPr>
            <p:ph idx="1"/>
          </p:nvPr>
        </p:nvSpPr>
        <p:spPr>
          <a:xfrm>
            <a:off x="540372"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Content Placeholder 2"/>
          <p:cNvSpPr>
            <a:spLocks noGrp="1"/>
          </p:cNvSpPr>
          <p:nvPr>
            <p:ph idx="10"/>
          </p:nvPr>
        </p:nvSpPr>
        <p:spPr>
          <a:xfrm>
            <a:off x="5015773"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33686460"/>
      </p:ext>
    </p:extLst>
  </p:cSld>
  <p:clrMapOvr>
    <a:masterClrMapping/>
  </p:clrMapOvr>
  <p:transition>
    <p:fade/>
  </p:transition>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raph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359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0"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bwMode="gray">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4"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3250521987"/>
      </p:ext>
    </p:extLst>
  </p:cSld>
  <p:clrMapOvr>
    <a:masterClrMapping/>
  </p:clrMapOvr>
  <p:transition>
    <p:fade/>
  </p:transition>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69913" y="1989138"/>
            <a:ext cx="398145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03763" y="1989138"/>
            <a:ext cx="3983037"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1EF2772B-7985-4A02-8D77-82A994726B05}" type="slidenum">
              <a:rPr lang="fr-FR" altLang="fr-FR"/>
              <a:pPr/>
              <a:t>‹N°›</a:t>
            </a:fld>
            <a:endParaRPr lang="fr-FR" altLang="fr-FR" dirty="0"/>
          </a:p>
        </p:txBody>
      </p:sp>
    </p:spTree>
    <p:extLst>
      <p:ext uri="{BB962C8B-B14F-4D97-AF65-F5344CB8AC3E}">
        <p14:creationId xmlns:p14="http://schemas.microsoft.com/office/powerpoint/2010/main" val="2102946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eux graphes">
    <p:bg bwMode="gray">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461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5" name="Rectangle 14"/>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6"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7"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8"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
        <p:nvSpPr>
          <p:cNvPr id="19" name="Rectangle 18"/>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0"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1" name="Text Placeholder 10"/>
          <p:cNvSpPr>
            <a:spLocks noGrp="1"/>
          </p:cNvSpPr>
          <p:nvPr>
            <p:ph type="body" sz="quarter" idx="16"/>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7"/>
          </p:nvPr>
        </p:nvSpPr>
        <p:spPr>
          <a:xfrm>
            <a:off x="5015777"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2500352135"/>
      </p:ext>
    </p:extLst>
  </p:cSld>
  <p:clrMapOvr>
    <a:masterClrMapping/>
  </p:clrMapOvr>
  <p:transition>
    <p:fade/>
  </p:transition>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ux Graphs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564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2301421"/>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18" name="Content Placeholder 2"/>
          <p:cNvSpPr>
            <a:spLocks noGrp="1"/>
          </p:cNvSpPr>
          <p:nvPr>
            <p:ph idx="1"/>
          </p:nvPr>
        </p:nvSpPr>
        <p:spPr>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5" name="Text Placeholder 10"/>
          <p:cNvSpPr>
            <a:spLocks noGrp="1"/>
          </p:cNvSpPr>
          <p:nvPr>
            <p:ph type="body" sz="quarter" idx="16"/>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3"/>
          </p:nvPr>
        </p:nvSpPr>
        <p:spPr>
          <a:xfrm>
            <a:off x="540373" y="2396221"/>
            <a:ext cx="3587853" cy="1154011"/>
          </a:xfrm>
        </p:spPr>
        <p:txBody>
          <a:bodyPr anchor="ctr"/>
          <a:lstStyle>
            <a:lvl1pPr algn="ctr">
              <a:defRPr/>
            </a:lvl1pPr>
          </a:lstStyle>
          <a:p>
            <a:r>
              <a:rPr lang="fr-FR" smtClean="0"/>
              <a:t>Cliquez sur l'icône pour ajouter un graphique</a:t>
            </a:r>
            <a:endParaRPr lang="fr-FR"/>
          </a:p>
        </p:txBody>
      </p:sp>
      <p:sp>
        <p:nvSpPr>
          <p:cNvPr id="16" name="Rectangle 15"/>
          <p:cNvSpPr/>
          <p:nvPr/>
        </p:nvSpPr>
        <p:spPr>
          <a:xfrm>
            <a:off x="457200" y="4461659"/>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7" name="ColumnHeader"/>
          <p:cNvSpPr txBox="1">
            <a:spLocks/>
          </p:cNvSpPr>
          <p:nvPr/>
        </p:nvSpPr>
        <p:spPr bwMode="gray">
          <a:xfrm>
            <a:off x="457200" y="4030764"/>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7" name="Text Placeholder 10"/>
          <p:cNvSpPr>
            <a:spLocks noGrp="1"/>
          </p:cNvSpPr>
          <p:nvPr>
            <p:ph type="body" sz="quarter" idx="17"/>
          </p:nvPr>
        </p:nvSpPr>
        <p:spPr>
          <a:xfrm>
            <a:off x="457200" y="4030764"/>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8" name="Chart Placeholder 13"/>
          <p:cNvSpPr>
            <a:spLocks noGrp="1"/>
          </p:cNvSpPr>
          <p:nvPr>
            <p:ph type="chart" sz="quarter" idx="18"/>
          </p:nvPr>
        </p:nvSpPr>
        <p:spPr>
          <a:xfrm>
            <a:off x="540373" y="4556459"/>
            <a:ext cx="3587853" cy="1154011"/>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3400221347"/>
      </p:ext>
    </p:extLst>
  </p:cSld>
  <p:clrMapOvr>
    <a:masterClrMapping/>
  </p:clrMapOvr>
  <p:transition>
    <p:fade/>
  </p:transition>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a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666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44"/>
            <a:ext cx="8229600" cy="770095"/>
          </a:xfrm>
        </p:spPr>
        <p:txBody>
          <a:bodyPr/>
          <a:lstStyle/>
          <a:p>
            <a:r>
              <a:rPr lang="fr-FR" smtClean="0"/>
              <a:t>Modifiez le style du titre</a:t>
            </a:r>
            <a:endParaRPr lang="fr-FR" dirty="0"/>
          </a:p>
        </p:txBody>
      </p:sp>
      <p:sp>
        <p:nvSpPr>
          <p:cNvPr id="14" name="Table Placeholder 13"/>
          <p:cNvSpPr>
            <a:spLocks noGrp="1"/>
          </p:cNvSpPr>
          <p:nvPr>
            <p:ph type="tbl" sz="quarter" idx="10"/>
          </p:nvPr>
        </p:nvSpPr>
        <p:spPr>
          <a:xfrm>
            <a:off x="457200" y="1819278"/>
            <a:ext cx="8229600" cy="3941445"/>
          </a:xfrm>
        </p:spPr>
        <p:txBody>
          <a:bodyPr anchor="ctr"/>
          <a:lstStyle>
            <a:lvl1pPr algn="ctr">
              <a:defRPr/>
            </a:lvl1pPr>
          </a:lstStyle>
          <a:p>
            <a:r>
              <a:rPr lang="fr-FR" smtClean="0"/>
              <a:t>Cliquez sur l'icône pour ajouter un tableau</a:t>
            </a:r>
            <a:endParaRPr lang="fr-FR" dirty="0"/>
          </a:p>
        </p:txBody>
      </p:sp>
    </p:spTree>
    <p:extLst>
      <p:ext uri="{BB962C8B-B14F-4D97-AF65-F5344CB8AC3E}">
        <p14:creationId xmlns:p14="http://schemas.microsoft.com/office/powerpoint/2010/main" val="765042016"/>
      </p:ext>
    </p:extLst>
  </p:cSld>
  <p:clrMapOvr>
    <a:masterClrMapping/>
  </p:clrMapOvr>
  <p:transition>
    <p:fade/>
  </p:transition>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69319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871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C:\Users\zineb_glila\Desktop\Clients en cours\ADEME\Cover5-gris.jpg"/>
          <p:cNvPicPr>
            <a:picLocks noChangeAspect="1" noChangeArrowheads="1"/>
          </p:cNvPicPr>
          <p:nvPr/>
        </p:nvPicPr>
        <p:blipFill>
          <a:blip r:embed="rId6" cstate="print"/>
          <a:srcRect t="24550"/>
          <a:stretch>
            <a:fillRect/>
          </a:stretch>
        </p:blipFill>
        <p:spPr bwMode="auto">
          <a:xfrm>
            <a:off x="0" y="1683662"/>
            <a:ext cx="9144000" cy="5174343"/>
          </a:xfrm>
          <a:prstGeom prst="rect">
            <a:avLst/>
          </a:prstGeom>
          <a:noFill/>
        </p:spPr>
      </p:pic>
      <p:sp>
        <p:nvSpPr>
          <p:cNvPr id="6" name="Freeform 8"/>
          <p:cNvSpPr>
            <a:spLocks/>
          </p:cNvSpPr>
          <p:nvPr/>
        </p:nvSpPr>
        <p:spPr bwMode="auto">
          <a:xfrm>
            <a:off x="4" y="4898954"/>
            <a:ext cx="9143999" cy="1957427"/>
          </a:xfrm>
          <a:custGeom>
            <a:avLst/>
            <a:gdLst>
              <a:gd name="connsiteX0" fmla="*/ 0 w 10000"/>
              <a:gd name="connsiteY0" fmla="*/ 3307 h 10363"/>
              <a:gd name="connsiteX1" fmla="*/ 0 w 10000"/>
              <a:gd name="connsiteY1" fmla="*/ 10000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20 w 10000"/>
              <a:gd name="connsiteY2" fmla="*/ 10363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597 h 10653"/>
              <a:gd name="connsiteX1" fmla="*/ 0 w 10000"/>
              <a:gd name="connsiteY1" fmla="*/ 10653 h 10653"/>
              <a:gd name="connsiteX2" fmla="*/ 420 w 10000"/>
              <a:gd name="connsiteY2" fmla="*/ 10653 h 10653"/>
              <a:gd name="connsiteX3" fmla="*/ 10000 w 10000"/>
              <a:gd name="connsiteY3" fmla="*/ 10653 h 10653"/>
              <a:gd name="connsiteX4" fmla="*/ 10000 w 10000"/>
              <a:gd name="connsiteY4" fmla="*/ 0 h 10653"/>
              <a:gd name="connsiteX5" fmla="*/ 0 w 10000"/>
              <a:gd name="connsiteY5" fmla="*/ 3597 h 10653"/>
              <a:gd name="connsiteX0" fmla="*/ 0 w 10008"/>
              <a:gd name="connsiteY0" fmla="*/ 2602 h 10653"/>
              <a:gd name="connsiteX1" fmla="*/ 8 w 10008"/>
              <a:gd name="connsiteY1" fmla="*/ 10653 h 10653"/>
              <a:gd name="connsiteX2" fmla="*/ 428 w 10008"/>
              <a:gd name="connsiteY2" fmla="*/ 10653 h 10653"/>
              <a:gd name="connsiteX3" fmla="*/ 10008 w 10008"/>
              <a:gd name="connsiteY3" fmla="*/ 10653 h 10653"/>
              <a:gd name="connsiteX4" fmla="*/ 10008 w 10008"/>
              <a:gd name="connsiteY4" fmla="*/ 0 h 10653"/>
              <a:gd name="connsiteX5" fmla="*/ 0 w 10008"/>
              <a:gd name="connsiteY5" fmla="*/ 2602 h 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653">
                <a:moveTo>
                  <a:pt x="0" y="2602"/>
                </a:moveTo>
                <a:cubicBezTo>
                  <a:pt x="3" y="5286"/>
                  <a:pt x="5" y="7969"/>
                  <a:pt x="8" y="10653"/>
                </a:cubicBezTo>
                <a:lnTo>
                  <a:pt x="428" y="10653"/>
                </a:lnTo>
                <a:lnTo>
                  <a:pt x="10008" y="10653"/>
                </a:lnTo>
                <a:lnTo>
                  <a:pt x="10008" y="0"/>
                </a:lnTo>
                <a:lnTo>
                  <a:pt x="0" y="26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404040"/>
              </a:solidFill>
            </a:endParaRPr>
          </a:p>
        </p:txBody>
      </p:sp>
      <p:sp>
        <p:nvSpPr>
          <p:cNvPr id="2" name="Title 1"/>
          <p:cNvSpPr>
            <a:spLocks noGrp="1"/>
          </p:cNvSpPr>
          <p:nvPr>
            <p:ph type="ctrTitle"/>
          </p:nvPr>
        </p:nvSpPr>
        <p:spPr>
          <a:xfrm>
            <a:off x="776284" y="410029"/>
            <a:ext cx="6301527" cy="488950"/>
          </a:xfrm>
        </p:spPr>
        <p:txBody>
          <a:bodyPr lIns="0" tIns="0" rIns="0" bIns="0" anchor="b">
            <a:noAutofit/>
          </a:bodyPr>
          <a:lstStyle>
            <a:lvl1pPr algn="l">
              <a:defRPr sz="3200" b="1">
                <a:solidFill>
                  <a:schemeClr val="tx2"/>
                </a:solidFill>
              </a:defRPr>
            </a:lvl1pPr>
          </a:lstStyle>
          <a:p>
            <a:r>
              <a:rPr lang="fr-FR" smtClean="0"/>
              <a:t>Modifiez le style du titre</a:t>
            </a:r>
            <a:endParaRPr lang="fr-FR" dirty="0"/>
          </a:p>
        </p:txBody>
      </p:sp>
      <p:sp>
        <p:nvSpPr>
          <p:cNvPr id="3" name="Subtitle 2"/>
          <p:cNvSpPr>
            <a:spLocks noGrp="1"/>
          </p:cNvSpPr>
          <p:nvPr>
            <p:ph type="subTitle" idx="1"/>
          </p:nvPr>
        </p:nvSpPr>
        <p:spPr>
          <a:xfrm>
            <a:off x="776284" y="898983"/>
            <a:ext cx="6301527" cy="390525"/>
          </a:xfrm>
        </p:spPr>
        <p:txBody>
          <a:bodyPr lIns="0" tIns="0" rIns="0" bIns="0">
            <a:noAutofit/>
          </a:bodyPr>
          <a:lstStyle>
            <a:lvl1pPr marL="0" indent="0" algn="l">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6" name="Freeform 15"/>
          <p:cNvSpPr/>
          <p:nvPr/>
        </p:nvSpPr>
        <p:spPr>
          <a:xfrm>
            <a:off x="0" y="4823460"/>
            <a:ext cx="9144000" cy="739140"/>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12" name="Picture 4"/>
          <p:cNvPicPr>
            <a:picLocks noChangeAspect="1" noChangeArrowheads="1"/>
          </p:cNvPicPr>
          <p:nvPr/>
        </p:nvPicPr>
        <p:blipFill>
          <a:blip r:embed="rId7" cstate="print"/>
          <a:srcRect/>
          <a:stretch>
            <a:fillRect/>
          </a:stretch>
        </p:blipFill>
        <p:spPr bwMode="auto">
          <a:xfrm>
            <a:off x="776281" y="4494630"/>
            <a:ext cx="1091712" cy="1311275"/>
          </a:xfrm>
          <a:prstGeom prst="rect">
            <a:avLst/>
          </a:prstGeom>
          <a:noFill/>
          <a:ln w="9525">
            <a:noFill/>
            <a:miter lim="800000"/>
            <a:headEnd/>
            <a:tailEnd/>
          </a:ln>
          <a:effectLst/>
        </p:spPr>
      </p:pic>
    </p:spTree>
    <p:extLst>
      <p:ext uri="{BB962C8B-B14F-4D97-AF65-F5344CB8AC3E}">
        <p14:creationId xmlns:p14="http://schemas.microsoft.com/office/powerpoint/2010/main" val="324491353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973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13" descr="C:\Users\zineb_glila\Desktop\Clients en cours\ADEME\SIG_Investissements_D'avenir.png"/>
          <p:cNvPicPr>
            <a:picLocks noChangeAspect="1" noChangeArrowheads="1"/>
          </p:cNvPicPr>
          <p:nvPr/>
        </p:nvPicPr>
        <p:blipFill>
          <a:blip r:embed="rId6" cstate="print"/>
          <a:srcRect/>
          <a:stretch>
            <a:fillRect/>
          </a:stretch>
        </p:blipFill>
        <p:spPr bwMode="gray">
          <a:xfrm>
            <a:off x="7089528" y="5480780"/>
            <a:ext cx="931986" cy="1009651"/>
          </a:xfrm>
          <a:prstGeom prst="rect">
            <a:avLst/>
          </a:prstGeom>
          <a:noFill/>
        </p:spPr>
      </p:pic>
      <p:pic>
        <p:nvPicPr>
          <p:cNvPr id="7" name="Picture 3" descr="C:\Users\zineb_glila\Desktop\Clients en cours\ADEME\Cover5-gris.jpg"/>
          <p:cNvPicPr>
            <a:picLocks noChangeAspect="1" noChangeArrowheads="1"/>
          </p:cNvPicPr>
          <p:nvPr/>
        </p:nvPicPr>
        <p:blipFill>
          <a:blip r:embed="rId7" cstate="print"/>
          <a:srcRect l="2307" b="49"/>
          <a:stretch>
            <a:fillRect/>
          </a:stretch>
        </p:blipFill>
        <p:spPr bwMode="gray">
          <a:xfrm rot="16200000">
            <a:off x="-1187037" y="1187038"/>
            <a:ext cx="6858002" cy="4483926"/>
          </a:xfrm>
          <a:prstGeom prst="rect">
            <a:avLst/>
          </a:prstGeom>
          <a:noFill/>
        </p:spPr>
      </p:pic>
      <p:sp>
        <p:nvSpPr>
          <p:cNvPr id="2" name="Title 1"/>
          <p:cNvSpPr>
            <a:spLocks noGrp="1"/>
          </p:cNvSpPr>
          <p:nvPr>
            <p:ph type="title"/>
          </p:nvPr>
        </p:nvSpPr>
        <p:spPr bwMode="gray">
          <a:xfrm>
            <a:off x="5054466" y="2438400"/>
            <a:ext cx="3827541" cy="1714500"/>
          </a:xfrm>
        </p:spPr>
        <p:txBody>
          <a:bodyPr anchor="ctr"/>
          <a:lstStyle>
            <a:lvl1pPr algn="ctr">
              <a:defRPr sz="3200" b="1" cap="none" baseline="0">
                <a:solidFill>
                  <a:schemeClr val="tx2"/>
                </a:solidFill>
              </a:defRPr>
            </a:lvl1pPr>
          </a:lstStyle>
          <a:p>
            <a:r>
              <a:rPr lang="fr-FR" smtClean="0"/>
              <a:t>Modifiez le style du titre</a:t>
            </a:r>
            <a:endParaRPr lang="fr-FR" dirty="0"/>
          </a:p>
        </p:txBody>
      </p:sp>
      <p:sp>
        <p:nvSpPr>
          <p:cNvPr id="13" name="Freeform 12"/>
          <p:cNvSpPr/>
          <p:nvPr/>
        </p:nvSpPr>
        <p:spPr bwMode="gray">
          <a:xfrm rot="16200000" flipH="1">
            <a:off x="1210945" y="3196406"/>
            <a:ext cx="6858001" cy="465196"/>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9" name="Picture 4"/>
          <p:cNvPicPr>
            <a:picLocks noChangeAspect="1" noChangeArrowheads="1"/>
          </p:cNvPicPr>
          <p:nvPr/>
        </p:nvPicPr>
        <p:blipFill>
          <a:blip r:embed="rId8" cstate="print"/>
          <a:srcRect/>
          <a:stretch>
            <a:fillRect/>
          </a:stretch>
        </p:blipFill>
        <p:spPr bwMode="auto">
          <a:xfrm>
            <a:off x="5907286" y="5364248"/>
            <a:ext cx="1021696" cy="1227177"/>
          </a:xfrm>
          <a:prstGeom prst="rect">
            <a:avLst/>
          </a:prstGeom>
          <a:noFill/>
          <a:ln w="9525">
            <a:noFill/>
            <a:miter lim="800000"/>
            <a:headEnd/>
            <a:tailEnd/>
          </a:ln>
          <a:effectLst/>
        </p:spPr>
      </p:pic>
    </p:spTree>
    <p:extLst>
      <p:ext uri="{BB962C8B-B14F-4D97-AF65-F5344CB8AC3E}">
        <p14:creationId xmlns:p14="http://schemas.microsoft.com/office/powerpoint/2010/main" val="59835960"/>
      </p:ext>
    </p:extLst>
  </p:cSld>
  <p:clrMapOvr>
    <a:masterClrMapping/>
  </p:clrMapOvr>
  <p:transition>
    <p:fade/>
  </p:transition>
  <p:timing>
    <p:tnLst>
      <p:par>
        <p:cTn id="1" dur="indefinite" restart="never" nodeType="tmRoot"/>
      </p:par>
    </p:tnLst>
  </p:timing>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6349930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25136958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ux boît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076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3" name="Rectangle 12"/>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4" name="Rectangle 13"/>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5"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6"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1" name="Text Placeholder 10"/>
          <p:cNvSpPr>
            <a:spLocks noGrp="1"/>
          </p:cNvSpPr>
          <p:nvPr>
            <p:ph type="body" sz="quarter" idx="11"/>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2" name="Text Placeholder 10"/>
          <p:cNvSpPr>
            <a:spLocks noGrp="1"/>
          </p:cNvSpPr>
          <p:nvPr>
            <p:ph type="body" sz="quarter" idx="12"/>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3" name="Content Placeholder 2"/>
          <p:cNvSpPr>
            <a:spLocks noGrp="1"/>
          </p:cNvSpPr>
          <p:nvPr>
            <p:ph idx="1"/>
          </p:nvPr>
        </p:nvSpPr>
        <p:spPr>
          <a:xfrm>
            <a:off x="540372"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Content Placeholder 2"/>
          <p:cNvSpPr>
            <a:spLocks noGrp="1"/>
          </p:cNvSpPr>
          <p:nvPr>
            <p:ph idx="10"/>
          </p:nvPr>
        </p:nvSpPr>
        <p:spPr>
          <a:xfrm>
            <a:off x="5015773"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95198226"/>
      </p:ext>
    </p:extLst>
  </p:cSld>
  <p:clrMapOvr>
    <a:masterClrMapping/>
  </p:clrMapOvr>
  <p:transition>
    <p:fade/>
  </p:transition>
  <p:timing>
    <p:tnLst>
      <p:par>
        <p:cTn id="1" dur="indefinite" restart="never" nodeType="tmRoot"/>
      </p:par>
    </p:tnLst>
  </p:timing>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aph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178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0"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bwMode="gray">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4"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1289321783"/>
      </p:ext>
    </p:extLst>
  </p:cSld>
  <p:clrMapOvr>
    <a:masterClrMapping/>
  </p:clrMapOvr>
  <p:transition>
    <p:fade/>
  </p:transition>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8" name="Espace réservé du numéro de diapositive 7"/>
          <p:cNvSpPr>
            <a:spLocks noGrp="1"/>
          </p:cNvSpPr>
          <p:nvPr>
            <p:ph type="sldNum" sz="quarter" idx="11"/>
          </p:nvPr>
        </p:nvSpPr>
        <p:spPr/>
        <p:txBody>
          <a:bodyPr/>
          <a:lstStyle>
            <a:lvl1pPr>
              <a:defRPr/>
            </a:lvl1pPr>
          </a:lstStyle>
          <a:p>
            <a:fld id="{9A78AC7E-1EEB-4CF2-9299-FC1406FD0D85}" type="slidenum">
              <a:rPr lang="fr-FR" altLang="fr-FR"/>
              <a:pPr/>
              <a:t>‹N°›</a:t>
            </a:fld>
            <a:endParaRPr lang="fr-FR" altLang="fr-FR" dirty="0"/>
          </a:p>
        </p:txBody>
      </p:sp>
    </p:spTree>
    <p:extLst>
      <p:ext uri="{BB962C8B-B14F-4D97-AF65-F5344CB8AC3E}">
        <p14:creationId xmlns:p14="http://schemas.microsoft.com/office/powerpoint/2010/main" val="2478568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eux graphes">
    <p:bg bwMode="gray">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281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5" name="Rectangle 14"/>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6"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7"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8"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
        <p:nvSpPr>
          <p:cNvPr id="19" name="Rectangle 18"/>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0"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1" name="Text Placeholder 10"/>
          <p:cNvSpPr>
            <a:spLocks noGrp="1"/>
          </p:cNvSpPr>
          <p:nvPr>
            <p:ph type="body" sz="quarter" idx="16"/>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7"/>
          </p:nvPr>
        </p:nvSpPr>
        <p:spPr>
          <a:xfrm>
            <a:off x="5015777"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3315946156"/>
      </p:ext>
    </p:extLst>
  </p:cSld>
  <p:clrMapOvr>
    <a:masterClrMapping/>
  </p:clrMapOvr>
  <p:transition>
    <p:fade/>
  </p:transition>
  <p:timing>
    <p:tnLst>
      <p:par>
        <p:cTn id="1" dur="indefinite" restart="never" nodeType="tmRoot"/>
      </p:par>
    </p:tnLst>
  </p:timing>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ux Graphs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383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2301421"/>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18" name="Content Placeholder 2"/>
          <p:cNvSpPr>
            <a:spLocks noGrp="1"/>
          </p:cNvSpPr>
          <p:nvPr>
            <p:ph idx="1"/>
          </p:nvPr>
        </p:nvSpPr>
        <p:spPr>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5" name="Text Placeholder 10"/>
          <p:cNvSpPr>
            <a:spLocks noGrp="1"/>
          </p:cNvSpPr>
          <p:nvPr>
            <p:ph type="body" sz="quarter" idx="16"/>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3"/>
          </p:nvPr>
        </p:nvSpPr>
        <p:spPr>
          <a:xfrm>
            <a:off x="540373" y="2396221"/>
            <a:ext cx="3587853" cy="1154011"/>
          </a:xfrm>
        </p:spPr>
        <p:txBody>
          <a:bodyPr anchor="ctr"/>
          <a:lstStyle>
            <a:lvl1pPr algn="ctr">
              <a:defRPr/>
            </a:lvl1pPr>
          </a:lstStyle>
          <a:p>
            <a:r>
              <a:rPr lang="fr-FR" smtClean="0"/>
              <a:t>Cliquez sur l'icône pour ajouter un graphique</a:t>
            </a:r>
            <a:endParaRPr lang="fr-FR"/>
          </a:p>
        </p:txBody>
      </p:sp>
      <p:sp>
        <p:nvSpPr>
          <p:cNvPr id="16" name="Rectangle 15"/>
          <p:cNvSpPr/>
          <p:nvPr/>
        </p:nvSpPr>
        <p:spPr>
          <a:xfrm>
            <a:off x="457200" y="4461659"/>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7" name="ColumnHeader"/>
          <p:cNvSpPr txBox="1">
            <a:spLocks/>
          </p:cNvSpPr>
          <p:nvPr/>
        </p:nvSpPr>
        <p:spPr bwMode="gray">
          <a:xfrm>
            <a:off x="457200" y="4030764"/>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7" name="Text Placeholder 10"/>
          <p:cNvSpPr>
            <a:spLocks noGrp="1"/>
          </p:cNvSpPr>
          <p:nvPr>
            <p:ph type="body" sz="quarter" idx="17"/>
          </p:nvPr>
        </p:nvSpPr>
        <p:spPr>
          <a:xfrm>
            <a:off x="457200" y="4030764"/>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8" name="Chart Placeholder 13"/>
          <p:cNvSpPr>
            <a:spLocks noGrp="1"/>
          </p:cNvSpPr>
          <p:nvPr>
            <p:ph type="chart" sz="quarter" idx="18"/>
          </p:nvPr>
        </p:nvSpPr>
        <p:spPr>
          <a:xfrm>
            <a:off x="540373" y="4556459"/>
            <a:ext cx="3587853" cy="1154011"/>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1878324291"/>
      </p:ext>
    </p:extLst>
  </p:cSld>
  <p:clrMapOvr>
    <a:masterClrMapping/>
  </p:clrMapOvr>
  <p:transition>
    <p:fade/>
  </p:transition>
  <p:timing>
    <p:tnLst>
      <p:par>
        <p:cTn id="1" dur="indefinite" restart="never" nodeType="tmRoot"/>
      </p:par>
    </p:tnLst>
  </p:timing>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ablea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485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44"/>
            <a:ext cx="8229600" cy="770095"/>
          </a:xfrm>
        </p:spPr>
        <p:txBody>
          <a:bodyPr/>
          <a:lstStyle/>
          <a:p>
            <a:r>
              <a:rPr lang="fr-FR" smtClean="0"/>
              <a:t>Modifiez le style du titre</a:t>
            </a:r>
            <a:endParaRPr lang="fr-FR" dirty="0"/>
          </a:p>
        </p:txBody>
      </p:sp>
      <p:sp>
        <p:nvSpPr>
          <p:cNvPr id="14" name="Table Placeholder 13"/>
          <p:cNvSpPr>
            <a:spLocks noGrp="1"/>
          </p:cNvSpPr>
          <p:nvPr>
            <p:ph type="tbl" sz="quarter" idx="10"/>
          </p:nvPr>
        </p:nvSpPr>
        <p:spPr>
          <a:xfrm>
            <a:off x="457200" y="1819278"/>
            <a:ext cx="8229600" cy="3941445"/>
          </a:xfrm>
        </p:spPr>
        <p:txBody>
          <a:bodyPr anchor="ctr"/>
          <a:lstStyle>
            <a:lvl1pPr algn="ctr">
              <a:defRPr/>
            </a:lvl1pPr>
          </a:lstStyle>
          <a:p>
            <a:r>
              <a:rPr lang="fr-FR" smtClean="0"/>
              <a:t>Cliquez sur l'icône pour ajouter un tableau</a:t>
            </a:r>
            <a:endParaRPr lang="fr-FR" dirty="0"/>
          </a:p>
        </p:txBody>
      </p:sp>
    </p:spTree>
    <p:extLst>
      <p:ext uri="{BB962C8B-B14F-4D97-AF65-F5344CB8AC3E}">
        <p14:creationId xmlns:p14="http://schemas.microsoft.com/office/powerpoint/2010/main" val="797581122"/>
      </p:ext>
    </p:extLst>
  </p:cSld>
  <p:clrMapOvr>
    <a:masterClrMapping/>
  </p:clrMapOvr>
  <p:transition>
    <p:fade/>
  </p:transition>
  <p:timing>
    <p:tnLst>
      <p:par>
        <p:cTn id="1" dur="indefinite" restart="never" nodeType="tmRoot"/>
      </p:par>
    </p:tnLst>
  </p:timing>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84028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690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C:\Users\zineb_glila\Desktop\Clients en cours\ADEME\Cover5-gris.jpg"/>
          <p:cNvPicPr>
            <a:picLocks noChangeAspect="1" noChangeArrowheads="1"/>
          </p:cNvPicPr>
          <p:nvPr/>
        </p:nvPicPr>
        <p:blipFill>
          <a:blip r:embed="rId6" cstate="print"/>
          <a:srcRect t="24550"/>
          <a:stretch>
            <a:fillRect/>
          </a:stretch>
        </p:blipFill>
        <p:spPr bwMode="auto">
          <a:xfrm>
            <a:off x="0" y="1683662"/>
            <a:ext cx="9144000" cy="5174343"/>
          </a:xfrm>
          <a:prstGeom prst="rect">
            <a:avLst/>
          </a:prstGeom>
          <a:noFill/>
        </p:spPr>
      </p:pic>
      <p:sp>
        <p:nvSpPr>
          <p:cNvPr id="6" name="Freeform 8"/>
          <p:cNvSpPr>
            <a:spLocks/>
          </p:cNvSpPr>
          <p:nvPr/>
        </p:nvSpPr>
        <p:spPr bwMode="auto">
          <a:xfrm>
            <a:off x="4" y="4898954"/>
            <a:ext cx="9143999" cy="1957427"/>
          </a:xfrm>
          <a:custGeom>
            <a:avLst/>
            <a:gdLst>
              <a:gd name="connsiteX0" fmla="*/ 0 w 10000"/>
              <a:gd name="connsiteY0" fmla="*/ 3307 h 10363"/>
              <a:gd name="connsiteX1" fmla="*/ 0 w 10000"/>
              <a:gd name="connsiteY1" fmla="*/ 10000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37 w 10000"/>
              <a:gd name="connsiteY2" fmla="*/ 10000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307 h 10363"/>
              <a:gd name="connsiteX1" fmla="*/ 0 w 10000"/>
              <a:gd name="connsiteY1" fmla="*/ 10363 h 10363"/>
              <a:gd name="connsiteX2" fmla="*/ 420 w 10000"/>
              <a:gd name="connsiteY2" fmla="*/ 10363 h 10363"/>
              <a:gd name="connsiteX3" fmla="*/ 10000 w 10000"/>
              <a:gd name="connsiteY3" fmla="*/ 10363 h 10363"/>
              <a:gd name="connsiteX4" fmla="*/ 10000 w 10000"/>
              <a:gd name="connsiteY4" fmla="*/ 0 h 10363"/>
              <a:gd name="connsiteX5" fmla="*/ 0 w 10000"/>
              <a:gd name="connsiteY5" fmla="*/ 3307 h 10363"/>
              <a:gd name="connsiteX0" fmla="*/ 0 w 10000"/>
              <a:gd name="connsiteY0" fmla="*/ 3597 h 10653"/>
              <a:gd name="connsiteX1" fmla="*/ 0 w 10000"/>
              <a:gd name="connsiteY1" fmla="*/ 10653 h 10653"/>
              <a:gd name="connsiteX2" fmla="*/ 420 w 10000"/>
              <a:gd name="connsiteY2" fmla="*/ 10653 h 10653"/>
              <a:gd name="connsiteX3" fmla="*/ 10000 w 10000"/>
              <a:gd name="connsiteY3" fmla="*/ 10653 h 10653"/>
              <a:gd name="connsiteX4" fmla="*/ 10000 w 10000"/>
              <a:gd name="connsiteY4" fmla="*/ 0 h 10653"/>
              <a:gd name="connsiteX5" fmla="*/ 0 w 10000"/>
              <a:gd name="connsiteY5" fmla="*/ 3597 h 10653"/>
              <a:gd name="connsiteX0" fmla="*/ 0 w 10008"/>
              <a:gd name="connsiteY0" fmla="*/ 2602 h 10653"/>
              <a:gd name="connsiteX1" fmla="*/ 8 w 10008"/>
              <a:gd name="connsiteY1" fmla="*/ 10653 h 10653"/>
              <a:gd name="connsiteX2" fmla="*/ 428 w 10008"/>
              <a:gd name="connsiteY2" fmla="*/ 10653 h 10653"/>
              <a:gd name="connsiteX3" fmla="*/ 10008 w 10008"/>
              <a:gd name="connsiteY3" fmla="*/ 10653 h 10653"/>
              <a:gd name="connsiteX4" fmla="*/ 10008 w 10008"/>
              <a:gd name="connsiteY4" fmla="*/ 0 h 10653"/>
              <a:gd name="connsiteX5" fmla="*/ 0 w 10008"/>
              <a:gd name="connsiteY5" fmla="*/ 2602 h 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653">
                <a:moveTo>
                  <a:pt x="0" y="2602"/>
                </a:moveTo>
                <a:cubicBezTo>
                  <a:pt x="3" y="5286"/>
                  <a:pt x="5" y="7969"/>
                  <a:pt x="8" y="10653"/>
                </a:cubicBezTo>
                <a:lnTo>
                  <a:pt x="428" y="10653"/>
                </a:lnTo>
                <a:lnTo>
                  <a:pt x="10008" y="10653"/>
                </a:lnTo>
                <a:lnTo>
                  <a:pt x="10008" y="0"/>
                </a:lnTo>
                <a:lnTo>
                  <a:pt x="0" y="26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404040"/>
              </a:solidFill>
            </a:endParaRPr>
          </a:p>
        </p:txBody>
      </p:sp>
      <p:sp>
        <p:nvSpPr>
          <p:cNvPr id="2" name="Title 1"/>
          <p:cNvSpPr>
            <a:spLocks noGrp="1"/>
          </p:cNvSpPr>
          <p:nvPr>
            <p:ph type="ctrTitle"/>
          </p:nvPr>
        </p:nvSpPr>
        <p:spPr>
          <a:xfrm>
            <a:off x="776284" y="410029"/>
            <a:ext cx="6301527" cy="488950"/>
          </a:xfrm>
        </p:spPr>
        <p:txBody>
          <a:bodyPr lIns="0" tIns="0" rIns="0" bIns="0" anchor="b">
            <a:noAutofit/>
          </a:bodyPr>
          <a:lstStyle>
            <a:lvl1pPr algn="l">
              <a:defRPr sz="3200" b="1">
                <a:solidFill>
                  <a:schemeClr val="tx2"/>
                </a:solidFill>
              </a:defRPr>
            </a:lvl1pPr>
          </a:lstStyle>
          <a:p>
            <a:r>
              <a:rPr lang="fr-FR" smtClean="0"/>
              <a:t>Modifiez le style du titre</a:t>
            </a:r>
            <a:endParaRPr lang="fr-FR" dirty="0"/>
          </a:p>
        </p:txBody>
      </p:sp>
      <p:sp>
        <p:nvSpPr>
          <p:cNvPr id="3" name="Subtitle 2"/>
          <p:cNvSpPr>
            <a:spLocks noGrp="1"/>
          </p:cNvSpPr>
          <p:nvPr>
            <p:ph type="subTitle" idx="1"/>
          </p:nvPr>
        </p:nvSpPr>
        <p:spPr>
          <a:xfrm>
            <a:off x="776284" y="898983"/>
            <a:ext cx="6301527" cy="390525"/>
          </a:xfrm>
        </p:spPr>
        <p:txBody>
          <a:bodyPr lIns="0" tIns="0" rIns="0" bIns="0">
            <a:noAutofit/>
          </a:bodyPr>
          <a:lstStyle>
            <a:lvl1pPr marL="0" indent="0" algn="l">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6" name="Freeform 15"/>
          <p:cNvSpPr/>
          <p:nvPr/>
        </p:nvSpPr>
        <p:spPr>
          <a:xfrm>
            <a:off x="0" y="4823460"/>
            <a:ext cx="9144000" cy="739140"/>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12" name="Picture 4"/>
          <p:cNvPicPr>
            <a:picLocks noChangeAspect="1" noChangeArrowheads="1"/>
          </p:cNvPicPr>
          <p:nvPr/>
        </p:nvPicPr>
        <p:blipFill>
          <a:blip r:embed="rId7" cstate="print"/>
          <a:srcRect/>
          <a:stretch>
            <a:fillRect/>
          </a:stretch>
        </p:blipFill>
        <p:spPr bwMode="auto">
          <a:xfrm>
            <a:off x="776281" y="4494630"/>
            <a:ext cx="1091712" cy="1311275"/>
          </a:xfrm>
          <a:prstGeom prst="rect">
            <a:avLst/>
          </a:prstGeom>
          <a:noFill/>
          <a:ln w="9525">
            <a:noFill/>
            <a:miter lim="800000"/>
            <a:headEnd/>
            <a:tailEnd/>
          </a:ln>
          <a:effectLst/>
        </p:spPr>
      </p:pic>
    </p:spTree>
    <p:extLst>
      <p:ext uri="{BB962C8B-B14F-4D97-AF65-F5344CB8AC3E}">
        <p14:creationId xmlns:p14="http://schemas.microsoft.com/office/powerpoint/2010/main" val="63227202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793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13" descr="C:\Users\zineb_glila\Desktop\Clients en cours\ADEME\SIG_Investissements_D'avenir.png"/>
          <p:cNvPicPr>
            <a:picLocks noChangeAspect="1" noChangeArrowheads="1"/>
          </p:cNvPicPr>
          <p:nvPr/>
        </p:nvPicPr>
        <p:blipFill>
          <a:blip r:embed="rId6" cstate="print"/>
          <a:srcRect/>
          <a:stretch>
            <a:fillRect/>
          </a:stretch>
        </p:blipFill>
        <p:spPr bwMode="gray">
          <a:xfrm>
            <a:off x="7089528" y="5480780"/>
            <a:ext cx="931986" cy="1009651"/>
          </a:xfrm>
          <a:prstGeom prst="rect">
            <a:avLst/>
          </a:prstGeom>
          <a:noFill/>
        </p:spPr>
      </p:pic>
      <p:pic>
        <p:nvPicPr>
          <p:cNvPr id="7" name="Picture 3" descr="C:\Users\zineb_glila\Desktop\Clients en cours\ADEME\Cover5-gris.jpg"/>
          <p:cNvPicPr>
            <a:picLocks noChangeAspect="1" noChangeArrowheads="1"/>
          </p:cNvPicPr>
          <p:nvPr/>
        </p:nvPicPr>
        <p:blipFill>
          <a:blip r:embed="rId7" cstate="print"/>
          <a:srcRect l="2307" b="49"/>
          <a:stretch>
            <a:fillRect/>
          </a:stretch>
        </p:blipFill>
        <p:spPr bwMode="gray">
          <a:xfrm rot="16200000">
            <a:off x="-1187037" y="1187038"/>
            <a:ext cx="6858002" cy="4483926"/>
          </a:xfrm>
          <a:prstGeom prst="rect">
            <a:avLst/>
          </a:prstGeom>
          <a:noFill/>
        </p:spPr>
      </p:pic>
      <p:sp>
        <p:nvSpPr>
          <p:cNvPr id="2" name="Title 1"/>
          <p:cNvSpPr>
            <a:spLocks noGrp="1"/>
          </p:cNvSpPr>
          <p:nvPr>
            <p:ph type="title"/>
          </p:nvPr>
        </p:nvSpPr>
        <p:spPr bwMode="gray">
          <a:xfrm>
            <a:off x="5054466" y="2438400"/>
            <a:ext cx="3827541" cy="1714500"/>
          </a:xfrm>
        </p:spPr>
        <p:txBody>
          <a:bodyPr anchor="ctr"/>
          <a:lstStyle>
            <a:lvl1pPr algn="ctr">
              <a:defRPr sz="3200" b="1" cap="none" baseline="0">
                <a:solidFill>
                  <a:schemeClr val="tx2"/>
                </a:solidFill>
              </a:defRPr>
            </a:lvl1pPr>
          </a:lstStyle>
          <a:p>
            <a:r>
              <a:rPr lang="fr-FR" smtClean="0"/>
              <a:t>Modifiez le style du titre</a:t>
            </a:r>
            <a:endParaRPr lang="fr-FR" dirty="0"/>
          </a:p>
        </p:txBody>
      </p:sp>
      <p:sp>
        <p:nvSpPr>
          <p:cNvPr id="13" name="Freeform 12"/>
          <p:cNvSpPr/>
          <p:nvPr/>
        </p:nvSpPr>
        <p:spPr bwMode="gray">
          <a:xfrm rot="16200000" flipH="1">
            <a:off x="1210945" y="3196406"/>
            <a:ext cx="6858001" cy="465196"/>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0" h="739140">
                <a:moveTo>
                  <a:pt x="0" y="0"/>
                </a:moveTo>
                <a:lnTo>
                  <a:pt x="9906000" y="0"/>
                </a:lnTo>
                <a:lnTo>
                  <a:pt x="9906000" y="128773"/>
                </a:lnTo>
                <a:lnTo>
                  <a:pt x="0" y="73914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pic>
        <p:nvPicPr>
          <p:cNvPr id="9" name="Picture 4"/>
          <p:cNvPicPr>
            <a:picLocks noChangeAspect="1" noChangeArrowheads="1"/>
          </p:cNvPicPr>
          <p:nvPr/>
        </p:nvPicPr>
        <p:blipFill>
          <a:blip r:embed="rId8" cstate="print"/>
          <a:srcRect/>
          <a:stretch>
            <a:fillRect/>
          </a:stretch>
        </p:blipFill>
        <p:spPr bwMode="auto">
          <a:xfrm>
            <a:off x="5907286" y="5364248"/>
            <a:ext cx="1021696" cy="1227177"/>
          </a:xfrm>
          <a:prstGeom prst="rect">
            <a:avLst/>
          </a:prstGeom>
          <a:noFill/>
          <a:ln w="9525">
            <a:noFill/>
            <a:miter lim="800000"/>
            <a:headEnd/>
            <a:tailEnd/>
          </a:ln>
          <a:effectLst/>
        </p:spPr>
      </p:pic>
    </p:spTree>
    <p:extLst>
      <p:ext uri="{BB962C8B-B14F-4D97-AF65-F5344CB8AC3E}">
        <p14:creationId xmlns:p14="http://schemas.microsoft.com/office/powerpoint/2010/main" val="3394828778"/>
      </p:ext>
    </p:extLst>
  </p:cSld>
  <p:clrMapOvr>
    <a:masterClrMapping/>
  </p:clrMapOvr>
  <p:transition>
    <p:fade/>
  </p:transition>
  <p:timing>
    <p:tnLst>
      <p:par>
        <p:cTn id="1" dur="indefinite" restart="never" nodeType="tmRoot"/>
      </p:par>
    </p:tnLst>
  </p:timing>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8942305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237855634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eux boît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895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3" name="Rectangle 12"/>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4" name="Rectangle 13"/>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5"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6"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1" name="Text Placeholder 10"/>
          <p:cNvSpPr>
            <a:spLocks noGrp="1"/>
          </p:cNvSpPr>
          <p:nvPr>
            <p:ph type="body" sz="quarter" idx="11"/>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2" name="Text Placeholder 10"/>
          <p:cNvSpPr>
            <a:spLocks noGrp="1"/>
          </p:cNvSpPr>
          <p:nvPr>
            <p:ph type="body" sz="quarter" idx="12"/>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3" name="Content Placeholder 2"/>
          <p:cNvSpPr>
            <a:spLocks noGrp="1"/>
          </p:cNvSpPr>
          <p:nvPr>
            <p:ph idx="1"/>
          </p:nvPr>
        </p:nvSpPr>
        <p:spPr>
          <a:xfrm>
            <a:off x="540372"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Content Placeholder 2"/>
          <p:cNvSpPr>
            <a:spLocks noGrp="1"/>
          </p:cNvSpPr>
          <p:nvPr>
            <p:ph idx="10"/>
          </p:nvPr>
        </p:nvSpPr>
        <p:spPr>
          <a:xfrm>
            <a:off x="5015773" y="2403262"/>
            <a:ext cx="3587854" cy="3300152"/>
          </a:xfrm>
        </p:spPr>
        <p:txBody>
          <a:bodyPr/>
          <a:lstStyle>
            <a:lvl1pPr>
              <a:defRPr sz="1400"/>
            </a:lvl1pPr>
            <a:lvl2pPr>
              <a:defRPr sz="1400"/>
            </a:lvl2pPr>
            <a:lvl3pPr>
              <a:defRPr sz="1400"/>
            </a:lvl3pPr>
            <a:lvl4pPr>
              <a:defRPr sz="1400"/>
            </a:lvl4pPr>
            <a:lvl5pPr>
              <a:defRPr sz="14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496790043"/>
      </p:ext>
    </p:extLst>
  </p:cSld>
  <p:clrMapOvr>
    <a:masterClrMapping/>
  </p:clrMapOvr>
  <p:transition>
    <p:fade/>
  </p:transition>
  <p:timing>
    <p:tnLst>
      <p:par>
        <p:cTn id="1" dur="indefinite" restart="never" nodeType="tmRoot"/>
      </p:par>
    </p:tnLst>
  </p:timing>
  <p:hf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Graph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997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0"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3" name="Content Placeholder 2"/>
          <p:cNvSpPr>
            <a:spLocks noGrp="1"/>
          </p:cNvSpPr>
          <p:nvPr>
            <p:ph idx="1"/>
          </p:nvPr>
        </p:nvSpPr>
        <p:spPr bwMode="gray">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4"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852067014"/>
      </p:ext>
    </p:extLst>
  </p:cSld>
  <p:clrMapOvr>
    <a:masterClrMapping/>
  </p:clrMapOvr>
  <p:transition>
    <p:fade/>
  </p:transition>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4" name="Espace réservé du numéro de diapositive 3"/>
          <p:cNvSpPr>
            <a:spLocks noGrp="1"/>
          </p:cNvSpPr>
          <p:nvPr>
            <p:ph type="sldNum" sz="quarter" idx="11"/>
          </p:nvPr>
        </p:nvSpPr>
        <p:spPr/>
        <p:txBody>
          <a:bodyPr/>
          <a:lstStyle>
            <a:lvl1pPr>
              <a:defRPr/>
            </a:lvl1pPr>
          </a:lstStyle>
          <a:p>
            <a:fld id="{0D376859-6661-4D1F-8813-922F7BD518AB}" type="slidenum">
              <a:rPr lang="fr-FR" altLang="fr-FR"/>
              <a:pPr/>
              <a:t>‹N°›</a:t>
            </a:fld>
            <a:endParaRPr lang="fr-FR" altLang="fr-FR" dirty="0"/>
          </a:p>
        </p:txBody>
      </p:sp>
    </p:spTree>
    <p:extLst>
      <p:ext uri="{BB962C8B-B14F-4D97-AF65-F5344CB8AC3E}">
        <p14:creationId xmlns:p14="http://schemas.microsoft.com/office/powerpoint/2010/main" val="1971945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eux graphes">
    <p:bg bwMode="gray">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4100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smtClean="0"/>
              <a:t>Modifiez le style du titre</a:t>
            </a:r>
            <a:endParaRPr lang="fr-FR" dirty="0"/>
          </a:p>
        </p:txBody>
      </p:sp>
      <p:sp>
        <p:nvSpPr>
          <p:cNvPr id="15" name="Rectangle 14"/>
          <p:cNvSpPr/>
          <p:nvPr/>
        </p:nvSpPr>
        <p:spPr>
          <a:xfrm>
            <a:off x="457200"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6"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7" name="Text Placeholder 10"/>
          <p:cNvSpPr>
            <a:spLocks noGrp="1"/>
          </p:cNvSpPr>
          <p:nvPr>
            <p:ph type="body" sz="quarter" idx="12"/>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18" name="Chart Placeholder 13"/>
          <p:cNvSpPr>
            <a:spLocks noGrp="1"/>
          </p:cNvSpPr>
          <p:nvPr>
            <p:ph type="chart" sz="quarter" idx="13"/>
          </p:nvPr>
        </p:nvSpPr>
        <p:spPr>
          <a:xfrm>
            <a:off x="540373" y="2403262"/>
            <a:ext cx="3587853" cy="3300152"/>
          </a:xfrm>
        </p:spPr>
        <p:txBody>
          <a:bodyPr anchor="ctr"/>
          <a:lstStyle>
            <a:lvl1pPr algn="ctr">
              <a:defRPr/>
            </a:lvl1pPr>
          </a:lstStyle>
          <a:p>
            <a:r>
              <a:rPr lang="fr-FR" smtClean="0"/>
              <a:t>Cliquez sur l'icône pour ajouter un graphique</a:t>
            </a:r>
            <a:endParaRPr lang="fr-FR"/>
          </a:p>
        </p:txBody>
      </p:sp>
      <p:sp>
        <p:nvSpPr>
          <p:cNvPr id="19" name="Rectangle 18"/>
          <p:cNvSpPr/>
          <p:nvPr/>
        </p:nvSpPr>
        <p:spPr>
          <a:xfrm>
            <a:off x="4932604" y="2301413"/>
            <a:ext cx="3754199" cy="3503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0" name="ColumnHeader"/>
          <p:cNvSpPr txBox="1">
            <a:spLocks/>
          </p:cNvSpPr>
          <p:nvPr/>
        </p:nvSpPr>
        <p:spPr bwMode="gray">
          <a:xfrm>
            <a:off x="4932604"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1" name="Text Placeholder 10"/>
          <p:cNvSpPr>
            <a:spLocks noGrp="1"/>
          </p:cNvSpPr>
          <p:nvPr>
            <p:ph type="body" sz="quarter" idx="16"/>
          </p:nvPr>
        </p:nvSpPr>
        <p:spPr>
          <a:xfrm>
            <a:off x="4932604"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7"/>
          </p:nvPr>
        </p:nvSpPr>
        <p:spPr>
          <a:xfrm>
            <a:off x="5015777" y="2403262"/>
            <a:ext cx="3587853" cy="3300152"/>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613701992"/>
      </p:ext>
    </p:extLst>
  </p:cSld>
  <p:clrMapOvr>
    <a:masterClrMapping/>
  </p:clrMapOvr>
  <p:transition>
    <p:fade/>
  </p:transition>
  <p:timing>
    <p:tnLst>
      <p:par>
        <p:cTn id="1" dur="indefinite" restart="never" nodeType="tmRoot"/>
      </p:par>
    </p:tnLst>
  </p:timing>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ux Graphs et Tex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4202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2301421"/>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2" name="Title 1"/>
          <p:cNvSpPr>
            <a:spLocks noGrp="1"/>
          </p:cNvSpPr>
          <p:nvPr>
            <p:ph type="title"/>
          </p:nvPr>
        </p:nvSpPr>
        <p:spPr/>
        <p:txBody>
          <a:bodyPr/>
          <a:lstStyle/>
          <a:p>
            <a:r>
              <a:rPr lang="fr-FR" smtClean="0"/>
              <a:t>Modifiez le style du titre</a:t>
            </a:r>
            <a:endParaRPr lang="fr-FR" dirty="0"/>
          </a:p>
        </p:txBody>
      </p:sp>
      <p:sp>
        <p:nvSpPr>
          <p:cNvPr id="18" name="Content Placeholder 2"/>
          <p:cNvSpPr>
            <a:spLocks noGrp="1"/>
          </p:cNvSpPr>
          <p:nvPr>
            <p:ph idx="1"/>
          </p:nvPr>
        </p:nvSpPr>
        <p:spPr>
          <a:xfrm>
            <a:off x="4932604" y="1819275"/>
            <a:ext cx="3754199" cy="3985988"/>
          </a:xfrm>
        </p:spPr>
        <p:txBody>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ColumnHeader"/>
          <p:cNvSpPr txBox="1">
            <a:spLocks/>
          </p:cNvSpPr>
          <p:nvPr/>
        </p:nvSpPr>
        <p:spPr bwMode="gray">
          <a:xfrm>
            <a:off x="457200" y="1870526"/>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15" name="Text Placeholder 10"/>
          <p:cNvSpPr>
            <a:spLocks noGrp="1"/>
          </p:cNvSpPr>
          <p:nvPr>
            <p:ph type="body" sz="quarter" idx="16"/>
          </p:nvPr>
        </p:nvSpPr>
        <p:spPr>
          <a:xfrm>
            <a:off x="457200" y="1870526"/>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2" name="Chart Placeholder 13"/>
          <p:cNvSpPr>
            <a:spLocks noGrp="1"/>
          </p:cNvSpPr>
          <p:nvPr>
            <p:ph type="chart" sz="quarter" idx="13"/>
          </p:nvPr>
        </p:nvSpPr>
        <p:spPr>
          <a:xfrm>
            <a:off x="540373" y="2396221"/>
            <a:ext cx="3587853" cy="1154011"/>
          </a:xfrm>
        </p:spPr>
        <p:txBody>
          <a:bodyPr anchor="ctr"/>
          <a:lstStyle>
            <a:lvl1pPr algn="ctr">
              <a:defRPr/>
            </a:lvl1pPr>
          </a:lstStyle>
          <a:p>
            <a:r>
              <a:rPr lang="fr-FR" smtClean="0"/>
              <a:t>Cliquez sur l'icône pour ajouter un graphique</a:t>
            </a:r>
            <a:endParaRPr lang="fr-FR"/>
          </a:p>
        </p:txBody>
      </p:sp>
      <p:sp>
        <p:nvSpPr>
          <p:cNvPr id="16" name="Rectangle 15"/>
          <p:cNvSpPr/>
          <p:nvPr/>
        </p:nvSpPr>
        <p:spPr>
          <a:xfrm>
            <a:off x="457200" y="4461659"/>
            <a:ext cx="3754199" cy="134361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prstClr val="white"/>
              </a:solidFill>
            </a:endParaRPr>
          </a:p>
        </p:txBody>
      </p:sp>
      <p:sp>
        <p:nvSpPr>
          <p:cNvPr id="17" name="ColumnHeader"/>
          <p:cNvSpPr txBox="1">
            <a:spLocks/>
          </p:cNvSpPr>
          <p:nvPr/>
        </p:nvSpPr>
        <p:spPr bwMode="gray">
          <a:xfrm>
            <a:off x="457200" y="4030764"/>
            <a:ext cx="3754199" cy="430887"/>
          </a:xfrm>
          <a:prstGeom prst="rect">
            <a:avLst/>
          </a:prstGeom>
          <a:solidFill>
            <a:schemeClr val="bg1"/>
          </a:solidFill>
          <a:ln w="9525" algn="ctr">
            <a:solidFill>
              <a:schemeClr val="bg1"/>
            </a:solidFill>
            <a:miter lim="800000"/>
            <a:headEnd type="none" w="lg" len="lg"/>
            <a:tailEnd type="none" w="lg" len="lg"/>
          </a:ln>
          <a:effectLst>
            <a:outerShdw dist="25400" dir="5400000" sx="99000" sy="99000" algn="ctr" rotWithShape="0">
              <a:schemeClr val="tx2"/>
            </a:outerShdw>
          </a:effectLst>
          <a:extLst/>
        </p:spPr>
        <p:txBody>
          <a:bodyPr tIns="91440" bIns="91440" anchor="b">
            <a:spAutoFit/>
          </a:bodyPr>
          <a:lstStyle/>
          <a:p>
            <a:pPr algn="ctr">
              <a:buClr>
                <a:srgbClr val="EC0000"/>
              </a:buClr>
              <a:defRPr/>
            </a:pPr>
            <a:endParaRPr lang="fr-FR" altLang="fr-FR" sz="1600" b="1" kern="0" dirty="0" smtClean="0">
              <a:solidFill>
                <a:srgbClr val="404040"/>
              </a:solidFill>
              <a:cs typeface="Arial" pitchFamily="34" charset="0"/>
            </a:endParaRPr>
          </a:p>
        </p:txBody>
      </p:sp>
      <p:sp>
        <p:nvSpPr>
          <p:cNvPr id="27" name="Text Placeholder 10"/>
          <p:cNvSpPr>
            <a:spLocks noGrp="1"/>
          </p:cNvSpPr>
          <p:nvPr>
            <p:ph type="body" sz="quarter" idx="17"/>
          </p:nvPr>
        </p:nvSpPr>
        <p:spPr>
          <a:xfrm>
            <a:off x="457200" y="4030764"/>
            <a:ext cx="3754199" cy="430887"/>
          </a:xfrm>
        </p:spPr>
        <p:txBody>
          <a:bodyPr anchor="ctr"/>
          <a:lstStyle>
            <a:lvl1pPr algn="ctr">
              <a:defRPr>
                <a:solidFill>
                  <a:schemeClr val="tx1"/>
                </a:solidFill>
              </a:defRPr>
            </a:lvl1pPr>
          </a:lstStyle>
          <a:p>
            <a:pPr lvl="0"/>
            <a:r>
              <a:rPr lang="fr-FR" smtClean="0"/>
              <a:t>Modifiez les styles du texte du masque</a:t>
            </a:r>
          </a:p>
        </p:txBody>
      </p:sp>
      <p:sp>
        <p:nvSpPr>
          <p:cNvPr id="28" name="Chart Placeholder 13"/>
          <p:cNvSpPr>
            <a:spLocks noGrp="1"/>
          </p:cNvSpPr>
          <p:nvPr>
            <p:ph type="chart" sz="quarter" idx="18"/>
          </p:nvPr>
        </p:nvSpPr>
        <p:spPr>
          <a:xfrm>
            <a:off x="540373" y="4556459"/>
            <a:ext cx="3587853" cy="1154011"/>
          </a:xfrm>
        </p:spPr>
        <p:txBody>
          <a:bodyPr anchor="ctr"/>
          <a:lstStyle>
            <a:lvl1pPr algn="ctr">
              <a:defRPr/>
            </a:lvl1pPr>
          </a:lstStyle>
          <a:p>
            <a:r>
              <a:rPr lang="fr-FR" smtClean="0"/>
              <a:t>Cliquez sur l'icône pour ajouter un graphique</a:t>
            </a:r>
            <a:endParaRPr lang="fr-FR"/>
          </a:p>
        </p:txBody>
      </p:sp>
    </p:spTree>
    <p:extLst>
      <p:ext uri="{BB962C8B-B14F-4D97-AF65-F5344CB8AC3E}">
        <p14:creationId xmlns:p14="http://schemas.microsoft.com/office/powerpoint/2010/main" val="1998537865"/>
      </p:ext>
    </p:extLst>
  </p:cSld>
  <p:clrMapOvr>
    <a:masterClrMapping/>
  </p:clrMapOvr>
  <p:transition>
    <p:fade/>
  </p:transition>
  <p:timing>
    <p:tnLst>
      <p:par>
        <p:cTn id="1" dur="indefinite" restart="never" nodeType="tmRoot"/>
      </p:par>
    </p:tnLst>
  </p:timing>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ablea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4305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44"/>
            <a:ext cx="8229600" cy="770095"/>
          </a:xfrm>
        </p:spPr>
        <p:txBody>
          <a:bodyPr/>
          <a:lstStyle/>
          <a:p>
            <a:r>
              <a:rPr lang="fr-FR" smtClean="0"/>
              <a:t>Modifiez le style du titre</a:t>
            </a:r>
            <a:endParaRPr lang="fr-FR" dirty="0"/>
          </a:p>
        </p:txBody>
      </p:sp>
      <p:sp>
        <p:nvSpPr>
          <p:cNvPr id="14" name="Table Placeholder 13"/>
          <p:cNvSpPr>
            <a:spLocks noGrp="1"/>
          </p:cNvSpPr>
          <p:nvPr>
            <p:ph type="tbl" sz="quarter" idx="10"/>
          </p:nvPr>
        </p:nvSpPr>
        <p:spPr>
          <a:xfrm>
            <a:off x="457200" y="1819278"/>
            <a:ext cx="8229600" cy="3941445"/>
          </a:xfrm>
        </p:spPr>
        <p:txBody>
          <a:bodyPr anchor="ctr"/>
          <a:lstStyle>
            <a:lvl1pPr algn="ctr">
              <a:defRPr/>
            </a:lvl1pPr>
          </a:lstStyle>
          <a:p>
            <a:r>
              <a:rPr lang="fr-FR" smtClean="0"/>
              <a:t>Cliquez sur l'icône pour ajouter un tableau</a:t>
            </a:r>
            <a:endParaRPr lang="fr-FR" dirty="0"/>
          </a:p>
        </p:txBody>
      </p:sp>
    </p:spTree>
    <p:extLst>
      <p:ext uri="{BB962C8B-B14F-4D97-AF65-F5344CB8AC3E}">
        <p14:creationId xmlns:p14="http://schemas.microsoft.com/office/powerpoint/2010/main" val="57620655"/>
      </p:ext>
    </p:extLst>
  </p:cSld>
  <p:clrMapOvr>
    <a:masterClrMapping/>
  </p:clrMapOvr>
  <p:transition>
    <p:fade/>
  </p:transition>
  <p:timing>
    <p:tnLst>
      <p:par>
        <p:cTn id="1" dur="indefinite" restart="never" nodeType="tmRoot"/>
      </p:par>
    </p:tnLst>
  </p:timing>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86620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3" name="Espace réservé du numéro de diapositive 2"/>
          <p:cNvSpPr>
            <a:spLocks noGrp="1"/>
          </p:cNvSpPr>
          <p:nvPr>
            <p:ph type="sldNum" sz="quarter" idx="11"/>
          </p:nvPr>
        </p:nvSpPr>
        <p:spPr/>
        <p:txBody>
          <a:bodyPr/>
          <a:lstStyle>
            <a:lvl1pPr>
              <a:defRPr/>
            </a:lvl1pPr>
          </a:lstStyle>
          <a:p>
            <a:fld id="{0244ABBF-C312-49F3-BF16-233D2A0D15AE}" type="slidenum">
              <a:rPr lang="fr-FR" altLang="fr-FR"/>
              <a:pPr/>
              <a:t>‹N°›</a:t>
            </a:fld>
            <a:endParaRPr lang="fr-FR" altLang="fr-FR" dirty="0"/>
          </a:p>
        </p:txBody>
      </p:sp>
    </p:spTree>
    <p:extLst>
      <p:ext uri="{BB962C8B-B14F-4D97-AF65-F5344CB8AC3E}">
        <p14:creationId xmlns:p14="http://schemas.microsoft.com/office/powerpoint/2010/main" val="140863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BF3683C6-E996-46C7-9225-7D0D3CCC864B}" type="slidenum">
              <a:rPr lang="fr-FR" altLang="fr-FR"/>
              <a:pPr/>
              <a:t>‹N°›</a:t>
            </a:fld>
            <a:endParaRPr lang="fr-FR" altLang="fr-FR" dirty="0"/>
          </a:p>
        </p:txBody>
      </p:sp>
    </p:spTree>
    <p:extLst>
      <p:ext uri="{BB962C8B-B14F-4D97-AF65-F5344CB8AC3E}">
        <p14:creationId xmlns:p14="http://schemas.microsoft.com/office/powerpoint/2010/main" val="263012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dirty="0" smtClean="0">
                <a:solidFill>
                  <a:srgbClr val="000000"/>
                </a:solidFill>
              </a:rPr>
              <a:t>MAJ Octobre 2014</a:t>
            </a:r>
            <a:endParaRPr lang="fr-FR" altLang="fr-FR" dirty="0">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5BC5C016-3685-4917-9586-76CDB2124284}" type="slidenum">
              <a:rPr lang="fr-FR" altLang="fr-FR"/>
              <a:pPr/>
              <a:t>‹N°›</a:t>
            </a:fld>
            <a:endParaRPr lang="fr-FR" altLang="fr-FR" dirty="0"/>
          </a:p>
        </p:txBody>
      </p:sp>
    </p:spTree>
    <p:extLst>
      <p:ext uri="{BB962C8B-B14F-4D97-AF65-F5344CB8AC3E}">
        <p14:creationId xmlns:p14="http://schemas.microsoft.com/office/powerpoint/2010/main" val="317793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vmlDrawing" Target="../drawings/vmlDrawing1.v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3.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vmlDrawing" Target="../drawings/vmlDrawing9.v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image" Target="../media/image3.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9.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vmlDrawing" Target="../drawings/vmlDrawing17.v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image" Target="../media/image3.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1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ags" Target="../tags/tag2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vmlDrawing" Target="../drawings/vmlDrawing25.vml"/><Relationship Id="rId17" Type="http://schemas.openxmlformats.org/officeDocument/2006/relationships/image" Target="../media/image5.png"/><Relationship Id="rId2" Type="http://schemas.openxmlformats.org/officeDocument/2006/relationships/slideLayout" Target="../slideLayouts/slideLayout45.xml"/><Relationship Id="rId16" Type="http://schemas.openxmlformats.org/officeDocument/2006/relationships/image" Target="../media/image4.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5" Type="http://schemas.openxmlformats.org/officeDocument/2006/relationships/image" Target="../media/image3.emf"/><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oleObject" Target="../embeddings/oleObject25.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33.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vmlDrawing" Target="../drawings/vmlDrawing33.vml"/><Relationship Id="rId17" Type="http://schemas.openxmlformats.org/officeDocument/2006/relationships/image" Target="../media/image5.png"/><Relationship Id="rId2" Type="http://schemas.openxmlformats.org/officeDocument/2006/relationships/slideLayout" Target="../slideLayouts/slideLayout55.xml"/><Relationship Id="rId16" Type="http://schemas.openxmlformats.org/officeDocument/2006/relationships/image" Target="../media/image4.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5" Type="http://schemas.openxmlformats.org/officeDocument/2006/relationships/image" Target="../media/image3.emf"/><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oleObject" Target="../embeddings/oleObject3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bwMode="auto">
          <a:xfrm>
            <a:off x="569913" y="1989138"/>
            <a:ext cx="8116887"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fr-FR" altLang="fr-FR" dirty="0" smtClean="0">
                <a:solidFill>
                  <a:srgbClr val="000000"/>
                </a:solidFill>
              </a:rPr>
              <a:t>MAJ Octobre 2014</a:t>
            </a:r>
            <a:endParaRPr lang="fr-FR" altLang="fr-FR" dirty="0">
              <a:solidFill>
                <a:srgbClr val="000000"/>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FF0000"/>
                </a:solidFill>
              </a:defRPr>
            </a:lvl1pPr>
          </a:lstStyle>
          <a:p>
            <a:pPr fontAlgn="base">
              <a:spcBef>
                <a:spcPct val="0"/>
              </a:spcBef>
              <a:spcAft>
                <a:spcPct val="0"/>
              </a:spcAft>
            </a:pPr>
            <a:fld id="{5C1C7549-CB3E-48F4-9574-194A5223DF1A}" type="slidenum">
              <a:rPr lang="fr-FR" altLang="fr-FR"/>
              <a:pPr fontAlgn="base">
                <a:spcBef>
                  <a:spcPct val="0"/>
                </a:spcBef>
                <a:spcAft>
                  <a:spcPct val="0"/>
                </a:spcAft>
              </a:pPr>
              <a:t>‹N°›</a:t>
            </a:fld>
            <a:endParaRPr lang="fr-FR" altLang="fr-FR" dirty="0"/>
          </a:p>
        </p:txBody>
      </p:sp>
      <p:pic>
        <p:nvPicPr>
          <p:cNvPr id="32775" name="Picture 7" descr="bandeau"/>
          <p:cNvPicPr>
            <a:picLocks noChangeAspect="1" noChangeArrowheads="1"/>
          </p:cNvPicPr>
          <p:nvPr/>
        </p:nvPicPr>
        <p:blipFill>
          <a:blip r:embed="rId15" cstate="print">
            <a:extLst>
              <a:ext uri="{28A0092B-C50C-407E-A947-70E740481C1C}">
                <a14:useLocalDpi xmlns:a14="http://schemas.microsoft.com/office/drawing/2010/main" val="0"/>
              </a:ext>
            </a:extLst>
          </a:blip>
          <a:srcRect l="224" r="24205"/>
          <a:stretch>
            <a:fillRect/>
          </a:stretch>
        </p:blipFill>
        <p:spPr bwMode="auto">
          <a:xfrm>
            <a:off x="0" y="347663"/>
            <a:ext cx="9144000" cy="48895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l="1236" t="1703" r="2316" b="1985"/>
          <a:stretch>
            <a:fillRect/>
          </a:stretch>
        </p:blipFill>
        <p:spPr bwMode="auto">
          <a:xfrm>
            <a:off x="569913" y="188913"/>
            <a:ext cx="762000" cy="822325"/>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8" name="Rectangle 10"/>
          <p:cNvSpPr>
            <a:spLocks noGrp="1" noChangeArrowheads="1"/>
          </p:cNvSpPr>
          <p:nvPr>
            <p:ph type="title"/>
          </p:nvPr>
        </p:nvSpPr>
        <p:spPr bwMode="auto">
          <a:xfrm>
            <a:off x="4139952" y="1011238"/>
            <a:ext cx="46196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dirty="0" smtClean="0"/>
              <a:t>Titre de la présentation</a:t>
            </a:r>
          </a:p>
        </p:txBody>
      </p:sp>
    </p:spTree>
    <p:extLst>
      <p:ext uri="{BB962C8B-B14F-4D97-AF65-F5344CB8AC3E}">
        <p14:creationId xmlns:p14="http://schemas.microsoft.com/office/powerpoint/2010/main" val="23103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 id="2147483793" r:id="rId13"/>
  </p:sldLayoutIdLst>
  <p:hf hdr="0" ftr="0"/>
  <p:txStyles>
    <p:titleStyle>
      <a:lvl1pPr algn="r" rtl="0" fontAlgn="base">
        <a:spcBef>
          <a:spcPct val="0"/>
        </a:spcBef>
        <a:spcAft>
          <a:spcPct val="0"/>
        </a:spcAft>
        <a:defRPr sz="2400" b="1">
          <a:solidFill>
            <a:srgbClr val="FF0000"/>
          </a:solidFill>
          <a:latin typeface="+mj-lt"/>
          <a:ea typeface="+mj-ea"/>
          <a:cs typeface="+mj-cs"/>
        </a:defRPr>
      </a:lvl1pPr>
      <a:lvl2pPr algn="r" rtl="0" fontAlgn="base">
        <a:spcBef>
          <a:spcPct val="0"/>
        </a:spcBef>
        <a:spcAft>
          <a:spcPct val="0"/>
        </a:spcAft>
        <a:defRPr>
          <a:solidFill>
            <a:srgbClr val="FF0000"/>
          </a:solidFill>
          <a:latin typeface="Arial" charset="0"/>
        </a:defRPr>
      </a:lvl2pPr>
      <a:lvl3pPr algn="r" rtl="0" fontAlgn="base">
        <a:spcBef>
          <a:spcPct val="0"/>
        </a:spcBef>
        <a:spcAft>
          <a:spcPct val="0"/>
        </a:spcAft>
        <a:defRPr>
          <a:solidFill>
            <a:srgbClr val="FF0000"/>
          </a:solidFill>
          <a:latin typeface="Arial" charset="0"/>
        </a:defRPr>
      </a:lvl3pPr>
      <a:lvl4pPr algn="r" rtl="0" fontAlgn="base">
        <a:spcBef>
          <a:spcPct val="0"/>
        </a:spcBef>
        <a:spcAft>
          <a:spcPct val="0"/>
        </a:spcAft>
        <a:defRPr>
          <a:solidFill>
            <a:srgbClr val="FF0000"/>
          </a:solidFill>
          <a:latin typeface="Arial" charset="0"/>
        </a:defRPr>
      </a:lvl4pPr>
      <a:lvl5pPr algn="r" rtl="0" fontAlgn="base">
        <a:spcBef>
          <a:spcPct val="0"/>
        </a:spcBef>
        <a:spcAft>
          <a:spcPct val="0"/>
        </a:spcAft>
        <a:defRPr>
          <a:solidFill>
            <a:srgbClr val="FF0000"/>
          </a:solidFill>
          <a:latin typeface="Arial" charset="0"/>
        </a:defRPr>
      </a:lvl5pPr>
      <a:lvl6pPr marL="457200" algn="r" rtl="0" fontAlgn="base">
        <a:spcBef>
          <a:spcPct val="0"/>
        </a:spcBef>
        <a:spcAft>
          <a:spcPct val="0"/>
        </a:spcAft>
        <a:defRPr>
          <a:solidFill>
            <a:srgbClr val="FF0000"/>
          </a:solidFill>
          <a:latin typeface="Arial" charset="0"/>
        </a:defRPr>
      </a:lvl6pPr>
      <a:lvl7pPr marL="914400" algn="r" rtl="0" fontAlgn="base">
        <a:spcBef>
          <a:spcPct val="0"/>
        </a:spcBef>
        <a:spcAft>
          <a:spcPct val="0"/>
        </a:spcAft>
        <a:defRPr>
          <a:solidFill>
            <a:srgbClr val="FF0000"/>
          </a:solidFill>
          <a:latin typeface="Arial" charset="0"/>
        </a:defRPr>
      </a:lvl7pPr>
      <a:lvl8pPr marL="1371600" algn="r" rtl="0" fontAlgn="base">
        <a:spcBef>
          <a:spcPct val="0"/>
        </a:spcBef>
        <a:spcAft>
          <a:spcPct val="0"/>
        </a:spcAft>
        <a:defRPr>
          <a:solidFill>
            <a:srgbClr val="FF0000"/>
          </a:solidFill>
          <a:latin typeface="Arial" charset="0"/>
        </a:defRPr>
      </a:lvl8pPr>
      <a:lvl9pPr marL="1828800" algn="r" rtl="0" fontAlgn="base">
        <a:spcBef>
          <a:spcPct val="0"/>
        </a:spcBef>
        <a:spcAft>
          <a:spcPct val="0"/>
        </a:spcAft>
        <a:defRPr>
          <a:solidFill>
            <a:srgbClr val="FF0000"/>
          </a:solidFill>
          <a:latin typeface="Arial" charset="0"/>
        </a:defRPr>
      </a:lvl9pPr>
    </p:titleStyle>
    <p:bodyStyle>
      <a:lvl1pPr marL="342900" indent="-342900" algn="l" rtl="0" fontAlgn="base">
        <a:spcBef>
          <a:spcPct val="20000"/>
        </a:spcBef>
        <a:spcAft>
          <a:spcPct val="0"/>
        </a:spcAft>
        <a:buChar char="•"/>
        <a:defRPr sz="2400">
          <a:solidFill>
            <a:srgbClr val="7030A0"/>
          </a:solidFill>
          <a:latin typeface="+mn-lt"/>
          <a:ea typeface="+mn-ea"/>
          <a:cs typeface="+mn-cs"/>
        </a:defRPr>
      </a:lvl1pPr>
      <a:lvl2pPr marL="742950" indent="-285750" algn="l" rtl="0" fontAlgn="base">
        <a:spcBef>
          <a:spcPct val="20000"/>
        </a:spcBef>
        <a:spcAft>
          <a:spcPct val="0"/>
        </a:spcAft>
        <a:buChar char="•"/>
        <a:defRPr sz="2000" i="1">
          <a:solidFill>
            <a:srgbClr val="FF0000"/>
          </a:solidFill>
          <a:latin typeface="+mn-lt"/>
        </a:defRPr>
      </a:lvl2pPr>
      <a:lvl3pPr marL="1143000"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3"/>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114"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reeform 18"/>
          <p:cNvSpPr/>
          <p:nvPr/>
        </p:nvSpPr>
        <p:spPr bwMode="gray">
          <a:xfrm>
            <a:off x="0" y="6457092"/>
            <a:ext cx="9145838" cy="261505"/>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 name="connsiteX0" fmla="*/ 0 w 9906000"/>
              <a:gd name="connsiteY0" fmla="*/ 0 h 1331860"/>
              <a:gd name="connsiteX1" fmla="*/ 9906000 w 9906000"/>
              <a:gd name="connsiteY1" fmla="*/ 0 h 1331860"/>
              <a:gd name="connsiteX2" fmla="*/ 9906000 w 9906000"/>
              <a:gd name="connsiteY2" fmla="*/ 128773 h 1331860"/>
              <a:gd name="connsiteX3" fmla="*/ 0 w 9906000"/>
              <a:gd name="connsiteY3" fmla="*/ 1331860 h 1331860"/>
              <a:gd name="connsiteX4" fmla="*/ 0 w 9906000"/>
              <a:gd name="connsiteY4" fmla="*/ 0 h 1331860"/>
              <a:gd name="connsiteX0" fmla="*/ 0 w 9914313"/>
              <a:gd name="connsiteY0" fmla="*/ 0 h 1331860"/>
              <a:gd name="connsiteX1" fmla="*/ 9906000 w 9914313"/>
              <a:gd name="connsiteY1" fmla="*/ 0 h 1331860"/>
              <a:gd name="connsiteX2" fmla="*/ 9914313 w 9914313"/>
              <a:gd name="connsiteY2" fmla="*/ 382794 h 1331860"/>
              <a:gd name="connsiteX3" fmla="*/ 0 w 9914313"/>
              <a:gd name="connsiteY3" fmla="*/ 1331860 h 1331860"/>
              <a:gd name="connsiteX4" fmla="*/ 0 w 9914313"/>
              <a:gd name="connsiteY4" fmla="*/ 0 h 1331860"/>
              <a:gd name="connsiteX0" fmla="*/ 0 w 9906000"/>
              <a:gd name="connsiteY0" fmla="*/ 0 h 1331860"/>
              <a:gd name="connsiteX1" fmla="*/ 9906000 w 9906000"/>
              <a:gd name="connsiteY1" fmla="*/ 0 h 1331860"/>
              <a:gd name="connsiteX2" fmla="*/ 9900026 w 9906000"/>
              <a:gd name="connsiteY2" fmla="*/ 431306 h 1331860"/>
              <a:gd name="connsiteX3" fmla="*/ 0 w 9906000"/>
              <a:gd name="connsiteY3" fmla="*/ 1331860 h 1331860"/>
              <a:gd name="connsiteX4" fmla="*/ 0 w 9906000"/>
              <a:gd name="connsiteY4" fmla="*/ 0 h 1331860"/>
              <a:gd name="connsiteX0" fmla="*/ 0 w 9907991"/>
              <a:gd name="connsiteY0" fmla="*/ 0 h 1331860"/>
              <a:gd name="connsiteX1" fmla="*/ 9906000 w 9907991"/>
              <a:gd name="connsiteY1" fmla="*/ 0 h 1331860"/>
              <a:gd name="connsiteX2" fmla="*/ 9906000 w 9907991"/>
              <a:gd name="connsiteY2" fmla="*/ 319024 h 1331860"/>
              <a:gd name="connsiteX3" fmla="*/ 0 w 9907991"/>
              <a:gd name="connsiteY3" fmla="*/ 1331860 h 1331860"/>
              <a:gd name="connsiteX4" fmla="*/ 0 w 9907991"/>
              <a:gd name="connsiteY4" fmla="*/ 0 h 133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991" h="1331860">
                <a:moveTo>
                  <a:pt x="0" y="0"/>
                </a:moveTo>
                <a:lnTo>
                  <a:pt x="9906000" y="0"/>
                </a:lnTo>
                <a:cubicBezTo>
                  <a:pt x="9904009" y="143769"/>
                  <a:pt x="9907991" y="175255"/>
                  <a:pt x="9906000" y="319024"/>
                </a:cubicBezTo>
                <a:lnTo>
                  <a:pt x="0" y="133186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57816" rtl="0" eaLnBrk="1" latinLnBrk="0" hangingPunct="1">
              <a:defRPr sz="1900" kern="1200">
                <a:solidFill>
                  <a:schemeClr val="lt1"/>
                </a:solidFill>
                <a:latin typeface="+mn-lt"/>
                <a:ea typeface="+mn-ea"/>
                <a:cs typeface="+mn-cs"/>
              </a:defRPr>
            </a:lvl1pPr>
            <a:lvl2pPr marL="478908" algn="l" defTabSz="957816" rtl="0" eaLnBrk="1" latinLnBrk="0" hangingPunct="1">
              <a:defRPr sz="1900" kern="1200">
                <a:solidFill>
                  <a:schemeClr val="lt1"/>
                </a:solidFill>
                <a:latin typeface="+mn-lt"/>
                <a:ea typeface="+mn-ea"/>
                <a:cs typeface="+mn-cs"/>
              </a:defRPr>
            </a:lvl2pPr>
            <a:lvl3pPr marL="957816" algn="l" defTabSz="957816" rtl="0" eaLnBrk="1" latinLnBrk="0" hangingPunct="1">
              <a:defRPr sz="1900" kern="1200">
                <a:solidFill>
                  <a:schemeClr val="lt1"/>
                </a:solidFill>
                <a:latin typeface="+mn-lt"/>
                <a:ea typeface="+mn-ea"/>
                <a:cs typeface="+mn-cs"/>
              </a:defRPr>
            </a:lvl3pPr>
            <a:lvl4pPr marL="1436724" algn="l" defTabSz="957816" rtl="0" eaLnBrk="1" latinLnBrk="0" hangingPunct="1">
              <a:defRPr sz="1900" kern="1200">
                <a:solidFill>
                  <a:schemeClr val="lt1"/>
                </a:solidFill>
                <a:latin typeface="+mn-lt"/>
                <a:ea typeface="+mn-ea"/>
                <a:cs typeface="+mn-cs"/>
              </a:defRPr>
            </a:lvl4pPr>
            <a:lvl5pPr marL="1915631" algn="l" defTabSz="957816" rtl="0" eaLnBrk="1" latinLnBrk="0" hangingPunct="1">
              <a:defRPr sz="1900" kern="1200">
                <a:solidFill>
                  <a:schemeClr val="lt1"/>
                </a:solidFill>
                <a:latin typeface="+mn-lt"/>
                <a:ea typeface="+mn-ea"/>
                <a:cs typeface="+mn-cs"/>
              </a:defRPr>
            </a:lvl5pPr>
            <a:lvl6pPr marL="2394539" algn="l" defTabSz="957816" rtl="0" eaLnBrk="1" latinLnBrk="0" hangingPunct="1">
              <a:defRPr sz="1900" kern="1200">
                <a:solidFill>
                  <a:schemeClr val="lt1"/>
                </a:solidFill>
                <a:latin typeface="+mn-lt"/>
                <a:ea typeface="+mn-ea"/>
                <a:cs typeface="+mn-cs"/>
              </a:defRPr>
            </a:lvl6pPr>
            <a:lvl7pPr marL="2873447" algn="l" defTabSz="957816" rtl="0" eaLnBrk="1" latinLnBrk="0" hangingPunct="1">
              <a:defRPr sz="1900" kern="1200">
                <a:solidFill>
                  <a:schemeClr val="lt1"/>
                </a:solidFill>
                <a:latin typeface="+mn-lt"/>
                <a:ea typeface="+mn-ea"/>
                <a:cs typeface="+mn-cs"/>
              </a:defRPr>
            </a:lvl7pPr>
            <a:lvl8pPr marL="3352355" algn="l" defTabSz="957816" rtl="0" eaLnBrk="1" latinLnBrk="0" hangingPunct="1">
              <a:defRPr sz="1900" kern="1200">
                <a:solidFill>
                  <a:schemeClr val="lt1"/>
                </a:solidFill>
                <a:latin typeface="+mn-lt"/>
                <a:ea typeface="+mn-ea"/>
                <a:cs typeface="+mn-cs"/>
              </a:defRPr>
            </a:lvl8pPr>
            <a:lvl9pPr marL="3831263" algn="l" defTabSz="957816" rtl="0" eaLnBrk="1" latinLnBrk="0" hangingPunct="1">
              <a:defRPr sz="1900" kern="1200">
                <a:solidFill>
                  <a:schemeClr val="lt1"/>
                </a:solidFill>
                <a:latin typeface="+mn-lt"/>
                <a:ea typeface="+mn-ea"/>
                <a:cs typeface="+mn-cs"/>
              </a:defRPr>
            </a:lvl9pPr>
          </a:lstStyle>
          <a:p>
            <a:pPr algn="ctr"/>
            <a:endParaRPr lang="fr-FR" sz="1600" dirty="0" smtClean="0">
              <a:solidFill>
                <a:prstClr val="white"/>
              </a:solidFill>
            </a:endParaRPr>
          </a:p>
        </p:txBody>
      </p:sp>
      <p:sp>
        <p:nvSpPr>
          <p:cNvPr id="3" name="Text Placeholder 2"/>
          <p:cNvSpPr>
            <a:spLocks noGrp="1"/>
          </p:cNvSpPr>
          <p:nvPr>
            <p:ph type="body" idx="1"/>
          </p:nvPr>
        </p:nvSpPr>
        <p:spPr bwMode="gray">
          <a:xfrm>
            <a:off x="457200" y="1819275"/>
            <a:ext cx="8229600" cy="4191000"/>
          </a:xfrm>
          <a:prstGeom prst="rect">
            <a:avLst/>
          </a:prstGeom>
        </p:spPr>
        <p:txBody>
          <a:bodyPr vert="horz" lIns="0" tIns="45720" rIns="0" bIns="4572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Picture 3" descr="C:\Users\zineb_glila\Desktop\Clients en cours\ADEME\Cover5-gris.jpg"/>
          <p:cNvPicPr>
            <a:picLocks noChangeAspect="1" noChangeArrowheads="1"/>
          </p:cNvPicPr>
          <p:nvPr/>
        </p:nvPicPr>
        <p:blipFill>
          <a:blip r:embed="rId16" cstate="print">
            <a:lum bright="10000"/>
          </a:blip>
          <a:srcRect b="82222"/>
          <a:stretch>
            <a:fillRect/>
          </a:stretch>
        </p:blipFill>
        <p:spPr bwMode="auto">
          <a:xfrm>
            <a:off x="0" y="0"/>
            <a:ext cx="9144000" cy="1219200"/>
          </a:xfrm>
          <a:prstGeom prst="rect">
            <a:avLst/>
          </a:prstGeom>
          <a:noFill/>
        </p:spPr>
      </p:pic>
      <p:sp>
        <p:nvSpPr>
          <p:cNvPr id="15" name="TextBox 14"/>
          <p:cNvSpPr txBox="1"/>
          <p:nvPr/>
        </p:nvSpPr>
        <p:spPr bwMode="gray">
          <a:xfrm>
            <a:off x="1121075" y="6519731"/>
            <a:ext cx="1463542" cy="123111"/>
          </a:xfrm>
          <a:prstGeom prst="rect">
            <a:avLst/>
          </a:prstGeom>
          <a:noFill/>
        </p:spPr>
        <p:txBody>
          <a:bodyPr wrap="none" lIns="0" tIns="0" rIns="0" bIns="0" rtlCol="0">
            <a:spAutoFit/>
          </a:bodyPr>
          <a:lstStyle/>
          <a:p>
            <a:r>
              <a:rPr lang="fr-FR" sz="800" dirty="0" smtClean="0">
                <a:solidFill>
                  <a:prstClr val="white"/>
                </a:solidFill>
              </a:rPr>
              <a:t>Objectif Bâtiment Energie Carbone</a:t>
            </a:r>
          </a:p>
        </p:txBody>
      </p:sp>
      <p:sp>
        <p:nvSpPr>
          <p:cNvPr id="16" name="TextBox 15"/>
          <p:cNvSpPr txBox="1"/>
          <p:nvPr/>
        </p:nvSpPr>
        <p:spPr bwMode="gray">
          <a:xfrm>
            <a:off x="36147" y="6508393"/>
            <a:ext cx="184346" cy="123111"/>
          </a:xfrm>
          <a:prstGeom prst="rect">
            <a:avLst/>
          </a:prstGeom>
          <a:noFill/>
        </p:spPr>
        <p:txBody>
          <a:bodyPr wrap="none" lIns="0" tIns="0" rIns="0" bIns="0" rtlCol="0" anchor="ctr">
            <a:spAutoFit/>
          </a:bodyPr>
          <a:lstStyle/>
          <a:p>
            <a:pPr algn="r"/>
            <a:fld id="{6A895693-0027-4F28-9367-92E39A51F51C}" type="slidenum">
              <a:rPr lang="fr-FR" sz="800" smtClean="0">
                <a:solidFill>
                  <a:prstClr val="white"/>
                </a:solidFill>
              </a:rPr>
              <a:pPr algn="r"/>
              <a:t>‹N°›</a:t>
            </a:fld>
            <a:endParaRPr lang="fr-FR" sz="800" dirty="0">
              <a:solidFill>
                <a:prstClr val="white"/>
              </a:solidFill>
            </a:endParaRPr>
          </a:p>
        </p:txBody>
      </p:sp>
      <p:sp>
        <p:nvSpPr>
          <p:cNvPr id="2" name="Title Placeholder 1"/>
          <p:cNvSpPr>
            <a:spLocks noGrp="1"/>
          </p:cNvSpPr>
          <p:nvPr>
            <p:ph type="title"/>
          </p:nvPr>
        </p:nvSpPr>
        <p:spPr bwMode="gray">
          <a:xfrm>
            <a:off x="457200" y="274644"/>
            <a:ext cx="8229600" cy="770095"/>
          </a:xfrm>
          <a:prstGeom prst="rect">
            <a:avLst/>
          </a:prstGeom>
        </p:spPr>
        <p:txBody>
          <a:bodyPr vert="horz" lIns="0" tIns="45720" rIns="0" bIns="45720" rtlCol="0" anchor="ctr">
            <a:noAutofit/>
          </a:bodyPr>
          <a:lstStyle/>
          <a:p>
            <a:r>
              <a:rPr lang="fr-FR" smtClean="0"/>
              <a:t>Modifiez le style du titre</a:t>
            </a:r>
            <a:endParaRPr lang="fr-FR" dirty="0"/>
          </a:p>
        </p:txBody>
      </p:sp>
      <p:pic>
        <p:nvPicPr>
          <p:cNvPr id="12" name="Picture 4"/>
          <p:cNvPicPr>
            <a:picLocks noChangeAspect="1" noChangeArrowheads="1"/>
          </p:cNvPicPr>
          <p:nvPr/>
        </p:nvPicPr>
        <p:blipFill>
          <a:blip r:embed="rId17" cstate="print"/>
          <a:srcRect/>
          <a:stretch>
            <a:fillRect/>
          </a:stretch>
        </p:blipFill>
        <p:spPr bwMode="auto">
          <a:xfrm>
            <a:off x="317737" y="6371541"/>
            <a:ext cx="348283" cy="418329"/>
          </a:xfrm>
          <a:prstGeom prst="rect">
            <a:avLst/>
          </a:prstGeom>
          <a:noFill/>
          <a:ln w="9525">
            <a:noFill/>
            <a:miter lim="800000"/>
            <a:headEnd/>
            <a:tailEnd/>
          </a:ln>
          <a:effectLst/>
        </p:spPr>
      </p:pic>
    </p:spTree>
    <p:extLst>
      <p:ext uri="{BB962C8B-B14F-4D97-AF65-F5344CB8AC3E}">
        <p14:creationId xmlns:p14="http://schemas.microsoft.com/office/powerpoint/2010/main" val="15419965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300"/>
        </a:spcAft>
        <a:buFontTx/>
        <a:buNone/>
        <a:defRPr sz="1600" b="1" kern="1200">
          <a:solidFill>
            <a:schemeClr val="tx1"/>
          </a:solidFill>
          <a:latin typeface="+mn-lt"/>
          <a:ea typeface="+mn-ea"/>
          <a:cs typeface="+mn-cs"/>
        </a:defRPr>
      </a:lvl1pPr>
      <a:lvl2pPr marL="525600" indent="-285750" algn="l" defTabSz="914400" rtl="0" eaLnBrk="1" latinLnBrk="0" hangingPunct="1">
        <a:spcBef>
          <a:spcPts val="0"/>
        </a:spcBef>
        <a:spcAft>
          <a:spcPts val="300"/>
        </a:spcAft>
        <a:buClr>
          <a:schemeClr val="tx2"/>
        </a:buClr>
        <a:buSzPct val="130000"/>
        <a:buFont typeface="Wingdings 2" pitchFamily="18" charset="2"/>
        <a:buChar char="¡"/>
        <a:defRPr sz="1600" kern="1200">
          <a:solidFill>
            <a:schemeClr val="tx1"/>
          </a:solidFill>
          <a:latin typeface="+mn-lt"/>
          <a:ea typeface="+mn-ea"/>
          <a:cs typeface="+mn-cs"/>
        </a:defRPr>
      </a:lvl2pPr>
      <a:lvl3pPr marL="932400" indent="-230400" algn="l" defTabSz="914400" rtl="0" eaLnBrk="1" latinLnBrk="0" hangingPunct="1">
        <a:spcBef>
          <a:spcPts val="0"/>
        </a:spcBef>
        <a:spcAft>
          <a:spcPts val="300"/>
        </a:spcAft>
        <a:buClr>
          <a:schemeClr val="tx2"/>
        </a:buClr>
        <a:buSzPct val="130000"/>
        <a:buFont typeface="Wingdings" pitchFamily="2" charset="2"/>
        <a:buChar char="§"/>
        <a:defRPr sz="1600" kern="1200">
          <a:solidFill>
            <a:schemeClr val="tx1"/>
          </a:solidFill>
          <a:latin typeface="+mn-lt"/>
          <a:ea typeface="+mn-ea"/>
          <a:cs typeface="+mn-cs"/>
        </a:defRPr>
      </a:lvl3pPr>
      <a:lvl4pPr marL="1371600" indent="-2286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4pPr>
      <a:lvl5pPr marL="1789200" indent="-1800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3"/>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1306"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reeform 18"/>
          <p:cNvSpPr/>
          <p:nvPr/>
        </p:nvSpPr>
        <p:spPr bwMode="gray">
          <a:xfrm>
            <a:off x="0" y="6457092"/>
            <a:ext cx="9145838" cy="261505"/>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 name="connsiteX0" fmla="*/ 0 w 9906000"/>
              <a:gd name="connsiteY0" fmla="*/ 0 h 1331860"/>
              <a:gd name="connsiteX1" fmla="*/ 9906000 w 9906000"/>
              <a:gd name="connsiteY1" fmla="*/ 0 h 1331860"/>
              <a:gd name="connsiteX2" fmla="*/ 9906000 w 9906000"/>
              <a:gd name="connsiteY2" fmla="*/ 128773 h 1331860"/>
              <a:gd name="connsiteX3" fmla="*/ 0 w 9906000"/>
              <a:gd name="connsiteY3" fmla="*/ 1331860 h 1331860"/>
              <a:gd name="connsiteX4" fmla="*/ 0 w 9906000"/>
              <a:gd name="connsiteY4" fmla="*/ 0 h 1331860"/>
              <a:gd name="connsiteX0" fmla="*/ 0 w 9914313"/>
              <a:gd name="connsiteY0" fmla="*/ 0 h 1331860"/>
              <a:gd name="connsiteX1" fmla="*/ 9906000 w 9914313"/>
              <a:gd name="connsiteY1" fmla="*/ 0 h 1331860"/>
              <a:gd name="connsiteX2" fmla="*/ 9914313 w 9914313"/>
              <a:gd name="connsiteY2" fmla="*/ 382794 h 1331860"/>
              <a:gd name="connsiteX3" fmla="*/ 0 w 9914313"/>
              <a:gd name="connsiteY3" fmla="*/ 1331860 h 1331860"/>
              <a:gd name="connsiteX4" fmla="*/ 0 w 9914313"/>
              <a:gd name="connsiteY4" fmla="*/ 0 h 1331860"/>
              <a:gd name="connsiteX0" fmla="*/ 0 w 9906000"/>
              <a:gd name="connsiteY0" fmla="*/ 0 h 1331860"/>
              <a:gd name="connsiteX1" fmla="*/ 9906000 w 9906000"/>
              <a:gd name="connsiteY1" fmla="*/ 0 h 1331860"/>
              <a:gd name="connsiteX2" fmla="*/ 9900026 w 9906000"/>
              <a:gd name="connsiteY2" fmla="*/ 431306 h 1331860"/>
              <a:gd name="connsiteX3" fmla="*/ 0 w 9906000"/>
              <a:gd name="connsiteY3" fmla="*/ 1331860 h 1331860"/>
              <a:gd name="connsiteX4" fmla="*/ 0 w 9906000"/>
              <a:gd name="connsiteY4" fmla="*/ 0 h 1331860"/>
              <a:gd name="connsiteX0" fmla="*/ 0 w 9907991"/>
              <a:gd name="connsiteY0" fmla="*/ 0 h 1331860"/>
              <a:gd name="connsiteX1" fmla="*/ 9906000 w 9907991"/>
              <a:gd name="connsiteY1" fmla="*/ 0 h 1331860"/>
              <a:gd name="connsiteX2" fmla="*/ 9906000 w 9907991"/>
              <a:gd name="connsiteY2" fmla="*/ 319024 h 1331860"/>
              <a:gd name="connsiteX3" fmla="*/ 0 w 9907991"/>
              <a:gd name="connsiteY3" fmla="*/ 1331860 h 1331860"/>
              <a:gd name="connsiteX4" fmla="*/ 0 w 9907991"/>
              <a:gd name="connsiteY4" fmla="*/ 0 h 133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991" h="1331860">
                <a:moveTo>
                  <a:pt x="0" y="0"/>
                </a:moveTo>
                <a:lnTo>
                  <a:pt x="9906000" y="0"/>
                </a:lnTo>
                <a:cubicBezTo>
                  <a:pt x="9904009" y="143769"/>
                  <a:pt x="9907991" y="175255"/>
                  <a:pt x="9906000" y="319024"/>
                </a:cubicBezTo>
                <a:lnTo>
                  <a:pt x="0" y="133186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57816" rtl="0" eaLnBrk="1" latinLnBrk="0" hangingPunct="1">
              <a:defRPr sz="1900" kern="1200">
                <a:solidFill>
                  <a:schemeClr val="lt1"/>
                </a:solidFill>
                <a:latin typeface="+mn-lt"/>
                <a:ea typeface="+mn-ea"/>
                <a:cs typeface="+mn-cs"/>
              </a:defRPr>
            </a:lvl1pPr>
            <a:lvl2pPr marL="478908" algn="l" defTabSz="957816" rtl="0" eaLnBrk="1" latinLnBrk="0" hangingPunct="1">
              <a:defRPr sz="1900" kern="1200">
                <a:solidFill>
                  <a:schemeClr val="lt1"/>
                </a:solidFill>
                <a:latin typeface="+mn-lt"/>
                <a:ea typeface="+mn-ea"/>
                <a:cs typeface="+mn-cs"/>
              </a:defRPr>
            </a:lvl2pPr>
            <a:lvl3pPr marL="957816" algn="l" defTabSz="957816" rtl="0" eaLnBrk="1" latinLnBrk="0" hangingPunct="1">
              <a:defRPr sz="1900" kern="1200">
                <a:solidFill>
                  <a:schemeClr val="lt1"/>
                </a:solidFill>
                <a:latin typeface="+mn-lt"/>
                <a:ea typeface="+mn-ea"/>
                <a:cs typeface="+mn-cs"/>
              </a:defRPr>
            </a:lvl3pPr>
            <a:lvl4pPr marL="1436724" algn="l" defTabSz="957816" rtl="0" eaLnBrk="1" latinLnBrk="0" hangingPunct="1">
              <a:defRPr sz="1900" kern="1200">
                <a:solidFill>
                  <a:schemeClr val="lt1"/>
                </a:solidFill>
                <a:latin typeface="+mn-lt"/>
                <a:ea typeface="+mn-ea"/>
                <a:cs typeface="+mn-cs"/>
              </a:defRPr>
            </a:lvl4pPr>
            <a:lvl5pPr marL="1915631" algn="l" defTabSz="957816" rtl="0" eaLnBrk="1" latinLnBrk="0" hangingPunct="1">
              <a:defRPr sz="1900" kern="1200">
                <a:solidFill>
                  <a:schemeClr val="lt1"/>
                </a:solidFill>
                <a:latin typeface="+mn-lt"/>
                <a:ea typeface="+mn-ea"/>
                <a:cs typeface="+mn-cs"/>
              </a:defRPr>
            </a:lvl5pPr>
            <a:lvl6pPr marL="2394539" algn="l" defTabSz="957816" rtl="0" eaLnBrk="1" latinLnBrk="0" hangingPunct="1">
              <a:defRPr sz="1900" kern="1200">
                <a:solidFill>
                  <a:schemeClr val="lt1"/>
                </a:solidFill>
                <a:latin typeface="+mn-lt"/>
                <a:ea typeface="+mn-ea"/>
                <a:cs typeface="+mn-cs"/>
              </a:defRPr>
            </a:lvl6pPr>
            <a:lvl7pPr marL="2873447" algn="l" defTabSz="957816" rtl="0" eaLnBrk="1" latinLnBrk="0" hangingPunct="1">
              <a:defRPr sz="1900" kern="1200">
                <a:solidFill>
                  <a:schemeClr val="lt1"/>
                </a:solidFill>
                <a:latin typeface="+mn-lt"/>
                <a:ea typeface="+mn-ea"/>
                <a:cs typeface="+mn-cs"/>
              </a:defRPr>
            </a:lvl7pPr>
            <a:lvl8pPr marL="3352355" algn="l" defTabSz="957816" rtl="0" eaLnBrk="1" latinLnBrk="0" hangingPunct="1">
              <a:defRPr sz="1900" kern="1200">
                <a:solidFill>
                  <a:schemeClr val="lt1"/>
                </a:solidFill>
                <a:latin typeface="+mn-lt"/>
                <a:ea typeface="+mn-ea"/>
                <a:cs typeface="+mn-cs"/>
              </a:defRPr>
            </a:lvl8pPr>
            <a:lvl9pPr marL="3831263" algn="l" defTabSz="957816" rtl="0" eaLnBrk="1" latinLnBrk="0" hangingPunct="1">
              <a:defRPr sz="1900" kern="1200">
                <a:solidFill>
                  <a:schemeClr val="lt1"/>
                </a:solidFill>
                <a:latin typeface="+mn-lt"/>
                <a:ea typeface="+mn-ea"/>
                <a:cs typeface="+mn-cs"/>
              </a:defRPr>
            </a:lvl9pPr>
          </a:lstStyle>
          <a:p>
            <a:pPr algn="ctr"/>
            <a:endParaRPr lang="fr-FR" sz="1600" dirty="0" smtClean="0">
              <a:solidFill>
                <a:prstClr val="white"/>
              </a:solidFill>
            </a:endParaRPr>
          </a:p>
        </p:txBody>
      </p:sp>
      <p:sp>
        <p:nvSpPr>
          <p:cNvPr id="3" name="Text Placeholder 2"/>
          <p:cNvSpPr>
            <a:spLocks noGrp="1"/>
          </p:cNvSpPr>
          <p:nvPr>
            <p:ph type="body" idx="1"/>
          </p:nvPr>
        </p:nvSpPr>
        <p:spPr bwMode="gray">
          <a:xfrm>
            <a:off x="457200" y="1819275"/>
            <a:ext cx="8229600" cy="4191000"/>
          </a:xfrm>
          <a:prstGeom prst="rect">
            <a:avLst/>
          </a:prstGeom>
        </p:spPr>
        <p:txBody>
          <a:bodyPr vert="horz" lIns="0" tIns="45720" rIns="0" bIns="4572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Picture 3" descr="C:\Users\zineb_glila\Desktop\Clients en cours\ADEME\Cover5-gris.jpg"/>
          <p:cNvPicPr>
            <a:picLocks noChangeAspect="1" noChangeArrowheads="1"/>
          </p:cNvPicPr>
          <p:nvPr/>
        </p:nvPicPr>
        <p:blipFill>
          <a:blip r:embed="rId16" cstate="print">
            <a:lum bright="10000"/>
          </a:blip>
          <a:srcRect b="82222"/>
          <a:stretch>
            <a:fillRect/>
          </a:stretch>
        </p:blipFill>
        <p:spPr bwMode="auto">
          <a:xfrm>
            <a:off x="0" y="0"/>
            <a:ext cx="9144000" cy="1219200"/>
          </a:xfrm>
          <a:prstGeom prst="rect">
            <a:avLst/>
          </a:prstGeom>
          <a:noFill/>
        </p:spPr>
      </p:pic>
      <p:sp>
        <p:nvSpPr>
          <p:cNvPr id="15" name="TextBox 14"/>
          <p:cNvSpPr txBox="1"/>
          <p:nvPr/>
        </p:nvSpPr>
        <p:spPr bwMode="gray">
          <a:xfrm>
            <a:off x="1121075" y="6519731"/>
            <a:ext cx="1463542" cy="123111"/>
          </a:xfrm>
          <a:prstGeom prst="rect">
            <a:avLst/>
          </a:prstGeom>
          <a:noFill/>
        </p:spPr>
        <p:txBody>
          <a:bodyPr wrap="none" lIns="0" tIns="0" rIns="0" bIns="0" rtlCol="0">
            <a:spAutoFit/>
          </a:bodyPr>
          <a:lstStyle/>
          <a:p>
            <a:r>
              <a:rPr lang="fr-FR" sz="800" dirty="0" smtClean="0">
                <a:solidFill>
                  <a:prstClr val="white"/>
                </a:solidFill>
              </a:rPr>
              <a:t>Objectif Bâtiment Energie Carbone</a:t>
            </a:r>
          </a:p>
        </p:txBody>
      </p:sp>
      <p:sp>
        <p:nvSpPr>
          <p:cNvPr id="16" name="TextBox 15"/>
          <p:cNvSpPr txBox="1"/>
          <p:nvPr/>
        </p:nvSpPr>
        <p:spPr bwMode="gray">
          <a:xfrm>
            <a:off x="36147" y="6508393"/>
            <a:ext cx="184346" cy="123111"/>
          </a:xfrm>
          <a:prstGeom prst="rect">
            <a:avLst/>
          </a:prstGeom>
          <a:noFill/>
        </p:spPr>
        <p:txBody>
          <a:bodyPr wrap="none" lIns="0" tIns="0" rIns="0" bIns="0" rtlCol="0" anchor="ctr">
            <a:spAutoFit/>
          </a:bodyPr>
          <a:lstStyle/>
          <a:p>
            <a:pPr algn="r"/>
            <a:fld id="{6A895693-0027-4F28-9367-92E39A51F51C}" type="slidenum">
              <a:rPr lang="fr-FR" sz="800" smtClean="0">
                <a:solidFill>
                  <a:prstClr val="white"/>
                </a:solidFill>
              </a:rPr>
              <a:pPr algn="r"/>
              <a:t>‹N°›</a:t>
            </a:fld>
            <a:endParaRPr lang="fr-FR" sz="800" dirty="0">
              <a:solidFill>
                <a:prstClr val="white"/>
              </a:solidFill>
            </a:endParaRPr>
          </a:p>
        </p:txBody>
      </p:sp>
      <p:sp>
        <p:nvSpPr>
          <p:cNvPr id="2" name="Title Placeholder 1"/>
          <p:cNvSpPr>
            <a:spLocks noGrp="1"/>
          </p:cNvSpPr>
          <p:nvPr>
            <p:ph type="title"/>
          </p:nvPr>
        </p:nvSpPr>
        <p:spPr bwMode="gray">
          <a:xfrm>
            <a:off x="457200" y="274644"/>
            <a:ext cx="8229600" cy="770095"/>
          </a:xfrm>
          <a:prstGeom prst="rect">
            <a:avLst/>
          </a:prstGeom>
        </p:spPr>
        <p:txBody>
          <a:bodyPr vert="horz" lIns="0" tIns="45720" rIns="0" bIns="45720" rtlCol="0" anchor="ctr">
            <a:noAutofit/>
          </a:bodyPr>
          <a:lstStyle/>
          <a:p>
            <a:r>
              <a:rPr lang="fr-FR" smtClean="0"/>
              <a:t>Modifiez le style du titre</a:t>
            </a:r>
            <a:endParaRPr lang="fr-FR" dirty="0"/>
          </a:p>
        </p:txBody>
      </p:sp>
      <p:pic>
        <p:nvPicPr>
          <p:cNvPr id="12" name="Picture 4"/>
          <p:cNvPicPr>
            <a:picLocks noChangeAspect="1" noChangeArrowheads="1"/>
          </p:cNvPicPr>
          <p:nvPr/>
        </p:nvPicPr>
        <p:blipFill>
          <a:blip r:embed="rId17" cstate="print"/>
          <a:srcRect/>
          <a:stretch>
            <a:fillRect/>
          </a:stretch>
        </p:blipFill>
        <p:spPr bwMode="auto">
          <a:xfrm>
            <a:off x="317737" y="6371541"/>
            <a:ext cx="348283" cy="418329"/>
          </a:xfrm>
          <a:prstGeom prst="rect">
            <a:avLst/>
          </a:prstGeom>
          <a:noFill/>
          <a:ln w="9525">
            <a:noFill/>
            <a:miter lim="800000"/>
            <a:headEnd/>
            <a:tailEnd/>
          </a:ln>
          <a:effectLst/>
        </p:spPr>
      </p:pic>
    </p:spTree>
    <p:extLst>
      <p:ext uri="{BB962C8B-B14F-4D97-AF65-F5344CB8AC3E}">
        <p14:creationId xmlns:p14="http://schemas.microsoft.com/office/powerpoint/2010/main" val="268800245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300"/>
        </a:spcAft>
        <a:buFontTx/>
        <a:buNone/>
        <a:defRPr sz="1600" b="1" kern="1200">
          <a:solidFill>
            <a:schemeClr val="tx1"/>
          </a:solidFill>
          <a:latin typeface="+mn-lt"/>
          <a:ea typeface="+mn-ea"/>
          <a:cs typeface="+mn-cs"/>
        </a:defRPr>
      </a:lvl1pPr>
      <a:lvl2pPr marL="525600" indent="-285750" algn="l" defTabSz="914400" rtl="0" eaLnBrk="1" latinLnBrk="0" hangingPunct="1">
        <a:spcBef>
          <a:spcPts val="0"/>
        </a:spcBef>
        <a:spcAft>
          <a:spcPts val="300"/>
        </a:spcAft>
        <a:buClr>
          <a:schemeClr val="tx2"/>
        </a:buClr>
        <a:buSzPct val="130000"/>
        <a:buFont typeface="Wingdings 2" pitchFamily="18" charset="2"/>
        <a:buChar char="¡"/>
        <a:defRPr sz="1600" kern="1200">
          <a:solidFill>
            <a:schemeClr val="tx1"/>
          </a:solidFill>
          <a:latin typeface="+mn-lt"/>
          <a:ea typeface="+mn-ea"/>
          <a:cs typeface="+mn-cs"/>
        </a:defRPr>
      </a:lvl2pPr>
      <a:lvl3pPr marL="932400" indent="-230400" algn="l" defTabSz="914400" rtl="0" eaLnBrk="1" latinLnBrk="0" hangingPunct="1">
        <a:spcBef>
          <a:spcPts val="0"/>
        </a:spcBef>
        <a:spcAft>
          <a:spcPts val="300"/>
        </a:spcAft>
        <a:buClr>
          <a:schemeClr val="tx2"/>
        </a:buClr>
        <a:buSzPct val="130000"/>
        <a:buFont typeface="Wingdings" pitchFamily="2" charset="2"/>
        <a:buChar char="§"/>
        <a:defRPr sz="1600" kern="1200">
          <a:solidFill>
            <a:schemeClr val="tx1"/>
          </a:solidFill>
          <a:latin typeface="+mn-lt"/>
          <a:ea typeface="+mn-ea"/>
          <a:cs typeface="+mn-cs"/>
        </a:defRPr>
      </a:lvl3pPr>
      <a:lvl4pPr marL="1371600" indent="-2286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4pPr>
      <a:lvl5pPr marL="1789200" indent="-1800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3"/>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9498"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reeform 18"/>
          <p:cNvSpPr/>
          <p:nvPr/>
        </p:nvSpPr>
        <p:spPr bwMode="gray">
          <a:xfrm>
            <a:off x="0" y="6457092"/>
            <a:ext cx="9145838" cy="261505"/>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 name="connsiteX0" fmla="*/ 0 w 9906000"/>
              <a:gd name="connsiteY0" fmla="*/ 0 h 1331860"/>
              <a:gd name="connsiteX1" fmla="*/ 9906000 w 9906000"/>
              <a:gd name="connsiteY1" fmla="*/ 0 h 1331860"/>
              <a:gd name="connsiteX2" fmla="*/ 9906000 w 9906000"/>
              <a:gd name="connsiteY2" fmla="*/ 128773 h 1331860"/>
              <a:gd name="connsiteX3" fmla="*/ 0 w 9906000"/>
              <a:gd name="connsiteY3" fmla="*/ 1331860 h 1331860"/>
              <a:gd name="connsiteX4" fmla="*/ 0 w 9906000"/>
              <a:gd name="connsiteY4" fmla="*/ 0 h 1331860"/>
              <a:gd name="connsiteX0" fmla="*/ 0 w 9914313"/>
              <a:gd name="connsiteY0" fmla="*/ 0 h 1331860"/>
              <a:gd name="connsiteX1" fmla="*/ 9906000 w 9914313"/>
              <a:gd name="connsiteY1" fmla="*/ 0 h 1331860"/>
              <a:gd name="connsiteX2" fmla="*/ 9914313 w 9914313"/>
              <a:gd name="connsiteY2" fmla="*/ 382794 h 1331860"/>
              <a:gd name="connsiteX3" fmla="*/ 0 w 9914313"/>
              <a:gd name="connsiteY3" fmla="*/ 1331860 h 1331860"/>
              <a:gd name="connsiteX4" fmla="*/ 0 w 9914313"/>
              <a:gd name="connsiteY4" fmla="*/ 0 h 1331860"/>
              <a:gd name="connsiteX0" fmla="*/ 0 w 9906000"/>
              <a:gd name="connsiteY0" fmla="*/ 0 h 1331860"/>
              <a:gd name="connsiteX1" fmla="*/ 9906000 w 9906000"/>
              <a:gd name="connsiteY1" fmla="*/ 0 h 1331860"/>
              <a:gd name="connsiteX2" fmla="*/ 9900026 w 9906000"/>
              <a:gd name="connsiteY2" fmla="*/ 431306 h 1331860"/>
              <a:gd name="connsiteX3" fmla="*/ 0 w 9906000"/>
              <a:gd name="connsiteY3" fmla="*/ 1331860 h 1331860"/>
              <a:gd name="connsiteX4" fmla="*/ 0 w 9906000"/>
              <a:gd name="connsiteY4" fmla="*/ 0 h 1331860"/>
              <a:gd name="connsiteX0" fmla="*/ 0 w 9907991"/>
              <a:gd name="connsiteY0" fmla="*/ 0 h 1331860"/>
              <a:gd name="connsiteX1" fmla="*/ 9906000 w 9907991"/>
              <a:gd name="connsiteY1" fmla="*/ 0 h 1331860"/>
              <a:gd name="connsiteX2" fmla="*/ 9906000 w 9907991"/>
              <a:gd name="connsiteY2" fmla="*/ 319024 h 1331860"/>
              <a:gd name="connsiteX3" fmla="*/ 0 w 9907991"/>
              <a:gd name="connsiteY3" fmla="*/ 1331860 h 1331860"/>
              <a:gd name="connsiteX4" fmla="*/ 0 w 9907991"/>
              <a:gd name="connsiteY4" fmla="*/ 0 h 133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991" h="1331860">
                <a:moveTo>
                  <a:pt x="0" y="0"/>
                </a:moveTo>
                <a:lnTo>
                  <a:pt x="9906000" y="0"/>
                </a:lnTo>
                <a:cubicBezTo>
                  <a:pt x="9904009" y="143769"/>
                  <a:pt x="9907991" y="175255"/>
                  <a:pt x="9906000" y="319024"/>
                </a:cubicBezTo>
                <a:lnTo>
                  <a:pt x="0" y="133186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57816" rtl="0" eaLnBrk="1" latinLnBrk="0" hangingPunct="1">
              <a:defRPr sz="1900" kern="1200">
                <a:solidFill>
                  <a:schemeClr val="lt1"/>
                </a:solidFill>
                <a:latin typeface="+mn-lt"/>
                <a:ea typeface="+mn-ea"/>
                <a:cs typeface="+mn-cs"/>
              </a:defRPr>
            </a:lvl1pPr>
            <a:lvl2pPr marL="478908" algn="l" defTabSz="957816" rtl="0" eaLnBrk="1" latinLnBrk="0" hangingPunct="1">
              <a:defRPr sz="1900" kern="1200">
                <a:solidFill>
                  <a:schemeClr val="lt1"/>
                </a:solidFill>
                <a:latin typeface="+mn-lt"/>
                <a:ea typeface="+mn-ea"/>
                <a:cs typeface="+mn-cs"/>
              </a:defRPr>
            </a:lvl2pPr>
            <a:lvl3pPr marL="957816" algn="l" defTabSz="957816" rtl="0" eaLnBrk="1" latinLnBrk="0" hangingPunct="1">
              <a:defRPr sz="1900" kern="1200">
                <a:solidFill>
                  <a:schemeClr val="lt1"/>
                </a:solidFill>
                <a:latin typeface="+mn-lt"/>
                <a:ea typeface="+mn-ea"/>
                <a:cs typeface="+mn-cs"/>
              </a:defRPr>
            </a:lvl3pPr>
            <a:lvl4pPr marL="1436724" algn="l" defTabSz="957816" rtl="0" eaLnBrk="1" latinLnBrk="0" hangingPunct="1">
              <a:defRPr sz="1900" kern="1200">
                <a:solidFill>
                  <a:schemeClr val="lt1"/>
                </a:solidFill>
                <a:latin typeface="+mn-lt"/>
                <a:ea typeface="+mn-ea"/>
                <a:cs typeface="+mn-cs"/>
              </a:defRPr>
            </a:lvl4pPr>
            <a:lvl5pPr marL="1915631" algn="l" defTabSz="957816" rtl="0" eaLnBrk="1" latinLnBrk="0" hangingPunct="1">
              <a:defRPr sz="1900" kern="1200">
                <a:solidFill>
                  <a:schemeClr val="lt1"/>
                </a:solidFill>
                <a:latin typeface="+mn-lt"/>
                <a:ea typeface="+mn-ea"/>
                <a:cs typeface="+mn-cs"/>
              </a:defRPr>
            </a:lvl5pPr>
            <a:lvl6pPr marL="2394539" algn="l" defTabSz="957816" rtl="0" eaLnBrk="1" latinLnBrk="0" hangingPunct="1">
              <a:defRPr sz="1900" kern="1200">
                <a:solidFill>
                  <a:schemeClr val="lt1"/>
                </a:solidFill>
                <a:latin typeface="+mn-lt"/>
                <a:ea typeface="+mn-ea"/>
                <a:cs typeface="+mn-cs"/>
              </a:defRPr>
            </a:lvl6pPr>
            <a:lvl7pPr marL="2873447" algn="l" defTabSz="957816" rtl="0" eaLnBrk="1" latinLnBrk="0" hangingPunct="1">
              <a:defRPr sz="1900" kern="1200">
                <a:solidFill>
                  <a:schemeClr val="lt1"/>
                </a:solidFill>
                <a:latin typeface="+mn-lt"/>
                <a:ea typeface="+mn-ea"/>
                <a:cs typeface="+mn-cs"/>
              </a:defRPr>
            </a:lvl7pPr>
            <a:lvl8pPr marL="3352355" algn="l" defTabSz="957816" rtl="0" eaLnBrk="1" latinLnBrk="0" hangingPunct="1">
              <a:defRPr sz="1900" kern="1200">
                <a:solidFill>
                  <a:schemeClr val="lt1"/>
                </a:solidFill>
                <a:latin typeface="+mn-lt"/>
                <a:ea typeface="+mn-ea"/>
                <a:cs typeface="+mn-cs"/>
              </a:defRPr>
            </a:lvl8pPr>
            <a:lvl9pPr marL="3831263" algn="l" defTabSz="957816" rtl="0" eaLnBrk="1" latinLnBrk="0" hangingPunct="1">
              <a:defRPr sz="1900" kern="1200">
                <a:solidFill>
                  <a:schemeClr val="lt1"/>
                </a:solidFill>
                <a:latin typeface="+mn-lt"/>
                <a:ea typeface="+mn-ea"/>
                <a:cs typeface="+mn-cs"/>
              </a:defRPr>
            </a:lvl9pPr>
          </a:lstStyle>
          <a:p>
            <a:pPr algn="ctr"/>
            <a:endParaRPr lang="fr-FR" sz="1600" dirty="0" smtClean="0">
              <a:solidFill>
                <a:prstClr val="white"/>
              </a:solidFill>
            </a:endParaRPr>
          </a:p>
        </p:txBody>
      </p:sp>
      <p:sp>
        <p:nvSpPr>
          <p:cNvPr id="3" name="Text Placeholder 2"/>
          <p:cNvSpPr>
            <a:spLocks noGrp="1"/>
          </p:cNvSpPr>
          <p:nvPr>
            <p:ph type="body" idx="1"/>
          </p:nvPr>
        </p:nvSpPr>
        <p:spPr bwMode="gray">
          <a:xfrm>
            <a:off x="457200" y="1819275"/>
            <a:ext cx="8229600" cy="4191000"/>
          </a:xfrm>
          <a:prstGeom prst="rect">
            <a:avLst/>
          </a:prstGeom>
        </p:spPr>
        <p:txBody>
          <a:bodyPr vert="horz" lIns="0" tIns="45720" rIns="0" bIns="4572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Picture 3" descr="C:\Users\zineb_glila\Desktop\Clients en cours\ADEME\Cover5-gris.jpg"/>
          <p:cNvPicPr>
            <a:picLocks noChangeAspect="1" noChangeArrowheads="1"/>
          </p:cNvPicPr>
          <p:nvPr/>
        </p:nvPicPr>
        <p:blipFill>
          <a:blip r:embed="rId16" cstate="print">
            <a:lum bright="10000"/>
          </a:blip>
          <a:srcRect b="82222"/>
          <a:stretch>
            <a:fillRect/>
          </a:stretch>
        </p:blipFill>
        <p:spPr bwMode="auto">
          <a:xfrm>
            <a:off x="0" y="0"/>
            <a:ext cx="9144000" cy="1219200"/>
          </a:xfrm>
          <a:prstGeom prst="rect">
            <a:avLst/>
          </a:prstGeom>
          <a:noFill/>
        </p:spPr>
      </p:pic>
      <p:sp>
        <p:nvSpPr>
          <p:cNvPr id="15" name="TextBox 14"/>
          <p:cNvSpPr txBox="1"/>
          <p:nvPr/>
        </p:nvSpPr>
        <p:spPr bwMode="gray">
          <a:xfrm>
            <a:off x="1121075" y="6519731"/>
            <a:ext cx="1463542" cy="123111"/>
          </a:xfrm>
          <a:prstGeom prst="rect">
            <a:avLst/>
          </a:prstGeom>
          <a:noFill/>
        </p:spPr>
        <p:txBody>
          <a:bodyPr wrap="none" lIns="0" tIns="0" rIns="0" bIns="0" rtlCol="0">
            <a:spAutoFit/>
          </a:bodyPr>
          <a:lstStyle/>
          <a:p>
            <a:r>
              <a:rPr lang="fr-FR" sz="800" dirty="0" smtClean="0">
                <a:solidFill>
                  <a:prstClr val="white"/>
                </a:solidFill>
              </a:rPr>
              <a:t>Objectif Bâtiment Energie Carbone</a:t>
            </a:r>
          </a:p>
        </p:txBody>
      </p:sp>
      <p:sp>
        <p:nvSpPr>
          <p:cNvPr id="16" name="TextBox 15"/>
          <p:cNvSpPr txBox="1"/>
          <p:nvPr/>
        </p:nvSpPr>
        <p:spPr bwMode="gray">
          <a:xfrm>
            <a:off x="36147" y="6508393"/>
            <a:ext cx="184346" cy="123111"/>
          </a:xfrm>
          <a:prstGeom prst="rect">
            <a:avLst/>
          </a:prstGeom>
          <a:noFill/>
        </p:spPr>
        <p:txBody>
          <a:bodyPr wrap="none" lIns="0" tIns="0" rIns="0" bIns="0" rtlCol="0" anchor="ctr">
            <a:spAutoFit/>
          </a:bodyPr>
          <a:lstStyle/>
          <a:p>
            <a:pPr algn="r"/>
            <a:fld id="{6A895693-0027-4F28-9367-92E39A51F51C}" type="slidenum">
              <a:rPr lang="fr-FR" sz="800" smtClean="0">
                <a:solidFill>
                  <a:prstClr val="white"/>
                </a:solidFill>
              </a:rPr>
              <a:pPr algn="r"/>
              <a:t>‹N°›</a:t>
            </a:fld>
            <a:endParaRPr lang="fr-FR" sz="800" dirty="0">
              <a:solidFill>
                <a:prstClr val="white"/>
              </a:solidFill>
            </a:endParaRPr>
          </a:p>
        </p:txBody>
      </p:sp>
      <p:sp>
        <p:nvSpPr>
          <p:cNvPr id="2" name="Title Placeholder 1"/>
          <p:cNvSpPr>
            <a:spLocks noGrp="1"/>
          </p:cNvSpPr>
          <p:nvPr>
            <p:ph type="title"/>
          </p:nvPr>
        </p:nvSpPr>
        <p:spPr bwMode="gray">
          <a:xfrm>
            <a:off x="457200" y="274644"/>
            <a:ext cx="8229600" cy="770095"/>
          </a:xfrm>
          <a:prstGeom prst="rect">
            <a:avLst/>
          </a:prstGeom>
        </p:spPr>
        <p:txBody>
          <a:bodyPr vert="horz" lIns="0" tIns="45720" rIns="0" bIns="45720" rtlCol="0" anchor="ctr">
            <a:noAutofit/>
          </a:bodyPr>
          <a:lstStyle/>
          <a:p>
            <a:r>
              <a:rPr lang="fr-FR" smtClean="0"/>
              <a:t>Modifiez le style du titre</a:t>
            </a:r>
            <a:endParaRPr lang="fr-FR" dirty="0"/>
          </a:p>
        </p:txBody>
      </p:sp>
      <p:pic>
        <p:nvPicPr>
          <p:cNvPr id="12" name="Picture 4"/>
          <p:cNvPicPr>
            <a:picLocks noChangeAspect="1" noChangeArrowheads="1"/>
          </p:cNvPicPr>
          <p:nvPr/>
        </p:nvPicPr>
        <p:blipFill>
          <a:blip r:embed="rId17" cstate="print"/>
          <a:srcRect/>
          <a:stretch>
            <a:fillRect/>
          </a:stretch>
        </p:blipFill>
        <p:spPr bwMode="auto">
          <a:xfrm>
            <a:off x="317737" y="6371541"/>
            <a:ext cx="348283" cy="418329"/>
          </a:xfrm>
          <a:prstGeom prst="rect">
            <a:avLst/>
          </a:prstGeom>
          <a:noFill/>
          <a:ln w="9525">
            <a:noFill/>
            <a:miter lim="800000"/>
            <a:headEnd/>
            <a:tailEnd/>
          </a:ln>
          <a:effectLst/>
        </p:spPr>
      </p:pic>
    </p:spTree>
    <p:extLst>
      <p:ext uri="{BB962C8B-B14F-4D97-AF65-F5344CB8AC3E}">
        <p14:creationId xmlns:p14="http://schemas.microsoft.com/office/powerpoint/2010/main" val="9904787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300"/>
        </a:spcAft>
        <a:buFontTx/>
        <a:buNone/>
        <a:defRPr sz="1600" b="1" kern="1200">
          <a:solidFill>
            <a:schemeClr val="tx1"/>
          </a:solidFill>
          <a:latin typeface="+mn-lt"/>
          <a:ea typeface="+mn-ea"/>
          <a:cs typeface="+mn-cs"/>
        </a:defRPr>
      </a:lvl1pPr>
      <a:lvl2pPr marL="525600" indent="-285750" algn="l" defTabSz="914400" rtl="0" eaLnBrk="1" latinLnBrk="0" hangingPunct="1">
        <a:spcBef>
          <a:spcPts val="0"/>
        </a:spcBef>
        <a:spcAft>
          <a:spcPts val="300"/>
        </a:spcAft>
        <a:buClr>
          <a:schemeClr val="tx2"/>
        </a:buClr>
        <a:buSzPct val="130000"/>
        <a:buFont typeface="Wingdings 2" pitchFamily="18" charset="2"/>
        <a:buChar char="¡"/>
        <a:defRPr sz="1600" kern="1200">
          <a:solidFill>
            <a:schemeClr val="tx1"/>
          </a:solidFill>
          <a:latin typeface="+mn-lt"/>
          <a:ea typeface="+mn-ea"/>
          <a:cs typeface="+mn-cs"/>
        </a:defRPr>
      </a:lvl2pPr>
      <a:lvl3pPr marL="932400" indent="-230400" algn="l" defTabSz="914400" rtl="0" eaLnBrk="1" latinLnBrk="0" hangingPunct="1">
        <a:spcBef>
          <a:spcPts val="0"/>
        </a:spcBef>
        <a:spcAft>
          <a:spcPts val="300"/>
        </a:spcAft>
        <a:buClr>
          <a:schemeClr val="tx2"/>
        </a:buClr>
        <a:buSzPct val="130000"/>
        <a:buFont typeface="Wingdings" pitchFamily="2" charset="2"/>
        <a:buChar char="§"/>
        <a:defRPr sz="1600" kern="1200">
          <a:solidFill>
            <a:schemeClr val="tx1"/>
          </a:solidFill>
          <a:latin typeface="+mn-lt"/>
          <a:ea typeface="+mn-ea"/>
          <a:cs typeface="+mn-cs"/>
        </a:defRPr>
      </a:lvl3pPr>
      <a:lvl4pPr marL="1371600" indent="-2286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4pPr>
      <a:lvl5pPr marL="1789200" indent="-1800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3"/>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7690"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reeform 18"/>
          <p:cNvSpPr/>
          <p:nvPr/>
        </p:nvSpPr>
        <p:spPr bwMode="gray">
          <a:xfrm>
            <a:off x="0" y="6457092"/>
            <a:ext cx="9145838" cy="261505"/>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 name="connsiteX0" fmla="*/ 0 w 9906000"/>
              <a:gd name="connsiteY0" fmla="*/ 0 h 1331860"/>
              <a:gd name="connsiteX1" fmla="*/ 9906000 w 9906000"/>
              <a:gd name="connsiteY1" fmla="*/ 0 h 1331860"/>
              <a:gd name="connsiteX2" fmla="*/ 9906000 w 9906000"/>
              <a:gd name="connsiteY2" fmla="*/ 128773 h 1331860"/>
              <a:gd name="connsiteX3" fmla="*/ 0 w 9906000"/>
              <a:gd name="connsiteY3" fmla="*/ 1331860 h 1331860"/>
              <a:gd name="connsiteX4" fmla="*/ 0 w 9906000"/>
              <a:gd name="connsiteY4" fmla="*/ 0 h 1331860"/>
              <a:gd name="connsiteX0" fmla="*/ 0 w 9914313"/>
              <a:gd name="connsiteY0" fmla="*/ 0 h 1331860"/>
              <a:gd name="connsiteX1" fmla="*/ 9906000 w 9914313"/>
              <a:gd name="connsiteY1" fmla="*/ 0 h 1331860"/>
              <a:gd name="connsiteX2" fmla="*/ 9914313 w 9914313"/>
              <a:gd name="connsiteY2" fmla="*/ 382794 h 1331860"/>
              <a:gd name="connsiteX3" fmla="*/ 0 w 9914313"/>
              <a:gd name="connsiteY3" fmla="*/ 1331860 h 1331860"/>
              <a:gd name="connsiteX4" fmla="*/ 0 w 9914313"/>
              <a:gd name="connsiteY4" fmla="*/ 0 h 1331860"/>
              <a:gd name="connsiteX0" fmla="*/ 0 w 9906000"/>
              <a:gd name="connsiteY0" fmla="*/ 0 h 1331860"/>
              <a:gd name="connsiteX1" fmla="*/ 9906000 w 9906000"/>
              <a:gd name="connsiteY1" fmla="*/ 0 h 1331860"/>
              <a:gd name="connsiteX2" fmla="*/ 9900026 w 9906000"/>
              <a:gd name="connsiteY2" fmla="*/ 431306 h 1331860"/>
              <a:gd name="connsiteX3" fmla="*/ 0 w 9906000"/>
              <a:gd name="connsiteY3" fmla="*/ 1331860 h 1331860"/>
              <a:gd name="connsiteX4" fmla="*/ 0 w 9906000"/>
              <a:gd name="connsiteY4" fmla="*/ 0 h 1331860"/>
              <a:gd name="connsiteX0" fmla="*/ 0 w 9907991"/>
              <a:gd name="connsiteY0" fmla="*/ 0 h 1331860"/>
              <a:gd name="connsiteX1" fmla="*/ 9906000 w 9907991"/>
              <a:gd name="connsiteY1" fmla="*/ 0 h 1331860"/>
              <a:gd name="connsiteX2" fmla="*/ 9906000 w 9907991"/>
              <a:gd name="connsiteY2" fmla="*/ 319024 h 1331860"/>
              <a:gd name="connsiteX3" fmla="*/ 0 w 9907991"/>
              <a:gd name="connsiteY3" fmla="*/ 1331860 h 1331860"/>
              <a:gd name="connsiteX4" fmla="*/ 0 w 9907991"/>
              <a:gd name="connsiteY4" fmla="*/ 0 h 133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991" h="1331860">
                <a:moveTo>
                  <a:pt x="0" y="0"/>
                </a:moveTo>
                <a:lnTo>
                  <a:pt x="9906000" y="0"/>
                </a:lnTo>
                <a:cubicBezTo>
                  <a:pt x="9904009" y="143769"/>
                  <a:pt x="9907991" y="175255"/>
                  <a:pt x="9906000" y="319024"/>
                </a:cubicBezTo>
                <a:lnTo>
                  <a:pt x="0" y="133186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57816" rtl="0" eaLnBrk="1" latinLnBrk="0" hangingPunct="1">
              <a:defRPr sz="1900" kern="1200">
                <a:solidFill>
                  <a:schemeClr val="lt1"/>
                </a:solidFill>
                <a:latin typeface="+mn-lt"/>
                <a:ea typeface="+mn-ea"/>
                <a:cs typeface="+mn-cs"/>
              </a:defRPr>
            </a:lvl1pPr>
            <a:lvl2pPr marL="478908" algn="l" defTabSz="957816" rtl="0" eaLnBrk="1" latinLnBrk="0" hangingPunct="1">
              <a:defRPr sz="1900" kern="1200">
                <a:solidFill>
                  <a:schemeClr val="lt1"/>
                </a:solidFill>
                <a:latin typeface="+mn-lt"/>
                <a:ea typeface="+mn-ea"/>
                <a:cs typeface="+mn-cs"/>
              </a:defRPr>
            </a:lvl2pPr>
            <a:lvl3pPr marL="957816" algn="l" defTabSz="957816" rtl="0" eaLnBrk="1" latinLnBrk="0" hangingPunct="1">
              <a:defRPr sz="1900" kern="1200">
                <a:solidFill>
                  <a:schemeClr val="lt1"/>
                </a:solidFill>
                <a:latin typeface="+mn-lt"/>
                <a:ea typeface="+mn-ea"/>
                <a:cs typeface="+mn-cs"/>
              </a:defRPr>
            </a:lvl3pPr>
            <a:lvl4pPr marL="1436724" algn="l" defTabSz="957816" rtl="0" eaLnBrk="1" latinLnBrk="0" hangingPunct="1">
              <a:defRPr sz="1900" kern="1200">
                <a:solidFill>
                  <a:schemeClr val="lt1"/>
                </a:solidFill>
                <a:latin typeface="+mn-lt"/>
                <a:ea typeface="+mn-ea"/>
                <a:cs typeface="+mn-cs"/>
              </a:defRPr>
            </a:lvl4pPr>
            <a:lvl5pPr marL="1915631" algn="l" defTabSz="957816" rtl="0" eaLnBrk="1" latinLnBrk="0" hangingPunct="1">
              <a:defRPr sz="1900" kern="1200">
                <a:solidFill>
                  <a:schemeClr val="lt1"/>
                </a:solidFill>
                <a:latin typeface="+mn-lt"/>
                <a:ea typeface="+mn-ea"/>
                <a:cs typeface="+mn-cs"/>
              </a:defRPr>
            </a:lvl5pPr>
            <a:lvl6pPr marL="2394539" algn="l" defTabSz="957816" rtl="0" eaLnBrk="1" latinLnBrk="0" hangingPunct="1">
              <a:defRPr sz="1900" kern="1200">
                <a:solidFill>
                  <a:schemeClr val="lt1"/>
                </a:solidFill>
                <a:latin typeface="+mn-lt"/>
                <a:ea typeface="+mn-ea"/>
                <a:cs typeface="+mn-cs"/>
              </a:defRPr>
            </a:lvl6pPr>
            <a:lvl7pPr marL="2873447" algn="l" defTabSz="957816" rtl="0" eaLnBrk="1" latinLnBrk="0" hangingPunct="1">
              <a:defRPr sz="1900" kern="1200">
                <a:solidFill>
                  <a:schemeClr val="lt1"/>
                </a:solidFill>
                <a:latin typeface="+mn-lt"/>
                <a:ea typeface="+mn-ea"/>
                <a:cs typeface="+mn-cs"/>
              </a:defRPr>
            </a:lvl7pPr>
            <a:lvl8pPr marL="3352355" algn="l" defTabSz="957816" rtl="0" eaLnBrk="1" latinLnBrk="0" hangingPunct="1">
              <a:defRPr sz="1900" kern="1200">
                <a:solidFill>
                  <a:schemeClr val="lt1"/>
                </a:solidFill>
                <a:latin typeface="+mn-lt"/>
                <a:ea typeface="+mn-ea"/>
                <a:cs typeface="+mn-cs"/>
              </a:defRPr>
            </a:lvl8pPr>
            <a:lvl9pPr marL="3831263" algn="l" defTabSz="957816" rtl="0" eaLnBrk="1" latinLnBrk="0" hangingPunct="1">
              <a:defRPr sz="1900" kern="1200">
                <a:solidFill>
                  <a:schemeClr val="lt1"/>
                </a:solidFill>
                <a:latin typeface="+mn-lt"/>
                <a:ea typeface="+mn-ea"/>
                <a:cs typeface="+mn-cs"/>
              </a:defRPr>
            </a:lvl9pPr>
          </a:lstStyle>
          <a:p>
            <a:pPr algn="ctr"/>
            <a:endParaRPr lang="fr-FR" sz="1600" dirty="0" smtClean="0">
              <a:solidFill>
                <a:prstClr val="white"/>
              </a:solidFill>
            </a:endParaRPr>
          </a:p>
        </p:txBody>
      </p:sp>
      <p:sp>
        <p:nvSpPr>
          <p:cNvPr id="3" name="Text Placeholder 2"/>
          <p:cNvSpPr>
            <a:spLocks noGrp="1"/>
          </p:cNvSpPr>
          <p:nvPr>
            <p:ph type="body" idx="1"/>
          </p:nvPr>
        </p:nvSpPr>
        <p:spPr bwMode="gray">
          <a:xfrm>
            <a:off x="457200" y="1819275"/>
            <a:ext cx="8229600" cy="4191000"/>
          </a:xfrm>
          <a:prstGeom prst="rect">
            <a:avLst/>
          </a:prstGeom>
        </p:spPr>
        <p:txBody>
          <a:bodyPr vert="horz" lIns="0" tIns="45720" rIns="0" bIns="4572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Picture 3" descr="C:\Users\zineb_glila\Desktop\Clients en cours\ADEME\Cover5-gris.jpg"/>
          <p:cNvPicPr>
            <a:picLocks noChangeAspect="1" noChangeArrowheads="1"/>
          </p:cNvPicPr>
          <p:nvPr/>
        </p:nvPicPr>
        <p:blipFill>
          <a:blip r:embed="rId16" cstate="print">
            <a:lum bright="10000"/>
          </a:blip>
          <a:srcRect b="82222"/>
          <a:stretch>
            <a:fillRect/>
          </a:stretch>
        </p:blipFill>
        <p:spPr bwMode="auto">
          <a:xfrm>
            <a:off x="0" y="0"/>
            <a:ext cx="9144000" cy="1219200"/>
          </a:xfrm>
          <a:prstGeom prst="rect">
            <a:avLst/>
          </a:prstGeom>
          <a:noFill/>
        </p:spPr>
      </p:pic>
      <p:sp>
        <p:nvSpPr>
          <p:cNvPr id="15" name="TextBox 14"/>
          <p:cNvSpPr txBox="1"/>
          <p:nvPr/>
        </p:nvSpPr>
        <p:spPr bwMode="gray">
          <a:xfrm>
            <a:off x="1121075" y="6519731"/>
            <a:ext cx="1463542" cy="123111"/>
          </a:xfrm>
          <a:prstGeom prst="rect">
            <a:avLst/>
          </a:prstGeom>
          <a:noFill/>
        </p:spPr>
        <p:txBody>
          <a:bodyPr wrap="none" lIns="0" tIns="0" rIns="0" bIns="0" rtlCol="0">
            <a:spAutoFit/>
          </a:bodyPr>
          <a:lstStyle/>
          <a:p>
            <a:r>
              <a:rPr lang="fr-FR" sz="800" dirty="0" smtClean="0">
                <a:solidFill>
                  <a:prstClr val="white"/>
                </a:solidFill>
              </a:rPr>
              <a:t>Objectif Bâtiment Energie Carbone</a:t>
            </a:r>
          </a:p>
        </p:txBody>
      </p:sp>
      <p:sp>
        <p:nvSpPr>
          <p:cNvPr id="16" name="TextBox 15"/>
          <p:cNvSpPr txBox="1"/>
          <p:nvPr/>
        </p:nvSpPr>
        <p:spPr bwMode="gray">
          <a:xfrm>
            <a:off x="36147" y="6508393"/>
            <a:ext cx="184346" cy="123111"/>
          </a:xfrm>
          <a:prstGeom prst="rect">
            <a:avLst/>
          </a:prstGeom>
          <a:noFill/>
        </p:spPr>
        <p:txBody>
          <a:bodyPr wrap="none" lIns="0" tIns="0" rIns="0" bIns="0" rtlCol="0" anchor="ctr">
            <a:spAutoFit/>
          </a:bodyPr>
          <a:lstStyle/>
          <a:p>
            <a:pPr algn="r"/>
            <a:fld id="{6A895693-0027-4F28-9367-92E39A51F51C}" type="slidenum">
              <a:rPr lang="fr-FR" sz="800" smtClean="0">
                <a:solidFill>
                  <a:prstClr val="white"/>
                </a:solidFill>
              </a:rPr>
              <a:pPr algn="r"/>
              <a:t>‹N°›</a:t>
            </a:fld>
            <a:endParaRPr lang="fr-FR" sz="800" dirty="0">
              <a:solidFill>
                <a:prstClr val="white"/>
              </a:solidFill>
            </a:endParaRPr>
          </a:p>
        </p:txBody>
      </p:sp>
      <p:sp>
        <p:nvSpPr>
          <p:cNvPr id="2" name="Title Placeholder 1"/>
          <p:cNvSpPr>
            <a:spLocks noGrp="1"/>
          </p:cNvSpPr>
          <p:nvPr>
            <p:ph type="title"/>
          </p:nvPr>
        </p:nvSpPr>
        <p:spPr bwMode="gray">
          <a:xfrm>
            <a:off x="457200" y="274644"/>
            <a:ext cx="8229600" cy="770095"/>
          </a:xfrm>
          <a:prstGeom prst="rect">
            <a:avLst/>
          </a:prstGeom>
        </p:spPr>
        <p:txBody>
          <a:bodyPr vert="horz" lIns="0" tIns="45720" rIns="0" bIns="45720" rtlCol="0" anchor="ctr">
            <a:noAutofit/>
          </a:bodyPr>
          <a:lstStyle/>
          <a:p>
            <a:r>
              <a:rPr lang="fr-FR" smtClean="0"/>
              <a:t>Modifiez le style du titre</a:t>
            </a:r>
            <a:endParaRPr lang="fr-FR" dirty="0"/>
          </a:p>
        </p:txBody>
      </p:sp>
      <p:pic>
        <p:nvPicPr>
          <p:cNvPr id="12" name="Picture 4"/>
          <p:cNvPicPr>
            <a:picLocks noChangeAspect="1" noChangeArrowheads="1"/>
          </p:cNvPicPr>
          <p:nvPr/>
        </p:nvPicPr>
        <p:blipFill>
          <a:blip r:embed="rId17" cstate="print"/>
          <a:srcRect/>
          <a:stretch>
            <a:fillRect/>
          </a:stretch>
        </p:blipFill>
        <p:spPr bwMode="auto">
          <a:xfrm>
            <a:off x="317737" y="6371541"/>
            <a:ext cx="348283" cy="418329"/>
          </a:xfrm>
          <a:prstGeom prst="rect">
            <a:avLst/>
          </a:prstGeom>
          <a:noFill/>
          <a:ln w="9525">
            <a:noFill/>
            <a:miter lim="800000"/>
            <a:headEnd/>
            <a:tailEnd/>
          </a:ln>
          <a:effectLst/>
        </p:spPr>
      </p:pic>
    </p:spTree>
    <p:extLst>
      <p:ext uri="{BB962C8B-B14F-4D97-AF65-F5344CB8AC3E}">
        <p14:creationId xmlns:p14="http://schemas.microsoft.com/office/powerpoint/2010/main" val="325251880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300"/>
        </a:spcAft>
        <a:buFontTx/>
        <a:buNone/>
        <a:defRPr sz="1600" b="1" kern="1200">
          <a:solidFill>
            <a:schemeClr val="tx1"/>
          </a:solidFill>
          <a:latin typeface="+mn-lt"/>
          <a:ea typeface="+mn-ea"/>
          <a:cs typeface="+mn-cs"/>
        </a:defRPr>
      </a:lvl1pPr>
      <a:lvl2pPr marL="525600" indent="-285750" algn="l" defTabSz="914400" rtl="0" eaLnBrk="1" latinLnBrk="0" hangingPunct="1">
        <a:spcBef>
          <a:spcPts val="0"/>
        </a:spcBef>
        <a:spcAft>
          <a:spcPts val="300"/>
        </a:spcAft>
        <a:buClr>
          <a:schemeClr val="tx2"/>
        </a:buClr>
        <a:buSzPct val="130000"/>
        <a:buFont typeface="Wingdings 2" pitchFamily="18" charset="2"/>
        <a:buChar char="¡"/>
        <a:defRPr sz="1600" kern="1200">
          <a:solidFill>
            <a:schemeClr val="tx1"/>
          </a:solidFill>
          <a:latin typeface="+mn-lt"/>
          <a:ea typeface="+mn-ea"/>
          <a:cs typeface="+mn-cs"/>
        </a:defRPr>
      </a:lvl2pPr>
      <a:lvl3pPr marL="932400" indent="-230400" algn="l" defTabSz="914400" rtl="0" eaLnBrk="1" latinLnBrk="0" hangingPunct="1">
        <a:spcBef>
          <a:spcPts val="0"/>
        </a:spcBef>
        <a:spcAft>
          <a:spcPts val="300"/>
        </a:spcAft>
        <a:buClr>
          <a:schemeClr val="tx2"/>
        </a:buClr>
        <a:buSzPct val="130000"/>
        <a:buFont typeface="Wingdings" pitchFamily="2" charset="2"/>
        <a:buChar char="§"/>
        <a:defRPr sz="1600" kern="1200">
          <a:solidFill>
            <a:schemeClr val="tx1"/>
          </a:solidFill>
          <a:latin typeface="+mn-lt"/>
          <a:ea typeface="+mn-ea"/>
          <a:cs typeface="+mn-cs"/>
        </a:defRPr>
      </a:lvl3pPr>
      <a:lvl4pPr marL="1371600" indent="-2286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4pPr>
      <a:lvl5pPr marL="1789200" indent="-1800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3"/>
            </p:custData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5882"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8"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reeform 18"/>
          <p:cNvSpPr/>
          <p:nvPr/>
        </p:nvSpPr>
        <p:spPr bwMode="gray">
          <a:xfrm>
            <a:off x="0" y="6457092"/>
            <a:ext cx="9145838" cy="261505"/>
          </a:xfrm>
          <a:custGeom>
            <a:avLst/>
            <a:gdLst>
              <a:gd name="connsiteX0" fmla="*/ 0 w 9906000"/>
              <a:gd name="connsiteY0" fmla="*/ 0 h 739140"/>
              <a:gd name="connsiteX1" fmla="*/ 9906000 w 9906000"/>
              <a:gd name="connsiteY1" fmla="*/ 0 h 739140"/>
              <a:gd name="connsiteX2" fmla="*/ 9906000 w 9906000"/>
              <a:gd name="connsiteY2" fmla="*/ 7391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883140 w 9906000"/>
              <a:gd name="connsiteY2" fmla="*/ 129540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89716 h 739140"/>
              <a:gd name="connsiteX3" fmla="*/ 0 w 9906000"/>
              <a:gd name="connsiteY3" fmla="*/ 739140 h 739140"/>
              <a:gd name="connsiteX4" fmla="*/ 0 w 9906000"/>
              <a:gd name="connsiteY4" fmla="*/ 0 h 739140"/>
              <a:gd name="connsiteX0" fmla="*/ 0 w 9906000"/>
              <a:gd name="connsiteY0" fmla="*/ 0 h 739140"/>
              <a:gd name="connsiteX1" fmla="*/ 9906000 w 9906000"/>
              <a:gd name="connsiteY1" fmla="*/ 0 h 739140"/>
              <a:gd name="connsiteX2" fmla="*/ 9906000 w 9906000"/>
              <a:gd name="connsiteY2" fmla="*/ 128773 h 739140"/>
              <a:gd name="connsiteX3" fmla="*/ 0 w 9906000"/>
              <a:gd name="connsiteY3" fmla="*/ 739140 h 739140"/>
              <a:gd name="connsiteX4" fmla="*/ 0 w 9906000"/>
              <a:gd name="connsiteY4" fmla="*/ 0 h 739140"/>
              <a:gd name="connsiteX0" fmla="*/ 0 w 9906000"/>
              <a:gd name="connsiteY0" fmla="*/ 0 h 1331860"/>
              <a:gd name="connsiteX1" fmla="*/ 9906000 w 9906000"/>
              <a:gd name="connsiteY1" fmla="*/ 0 h 1331860"/>
              <a:gd name="connsiteX2" fmla="*/ 9906000 w 9906000"/>
              <a:gd name="connsiteY2" fmla="*/ 128773 h 1331860"/>
              <a:gd name="connsiteX3" fmla="*/ 0 w 9906000"/>
              <a:gd name="connsiteY3" fmla="*/ 1331860 h 1331860"/>
              <a:gd name="connsiteX4" fmla="*/ 0 w 9906000"/>
              <a:gd name="connsiteY4" fmla="*/ 0 h 1331860"/>
              <a:gd name="connsiteX0" fmla="*/ 0 w 9914313"/>
              <a:gd name="connsiteY0" fmla="*/ 0 h 1331860"/>
              <a:gd name="connsiteX1" fmla="*/ 9906000 w 9914313"/>
              <a:gd name="connsiteY1" fmla="*/ 0 h 1331860"/>
              <a:gd name="connsiteX2" fmla="*/ 9914313 w 9914313"/>
              <a:gd name="connsiteY2" fmla="*/ 382794 h 1331860"/>
              <a:gd name="connsiteX3" fmla="*/ 0 w 9914313"/>
              <a:gd name="connsiteY3" fmla="*/ 1331860 h 1331860"/>
              <a:gd name="connsiteX4" fmla="*/ 0 w 9914313"/>
              <a:gd name="connsiteY4" fmla="*/ 0 h 1331860"/>
              <a:gd name="connsiteX0" fmla="*/ 0 w 9906000"/>
              <a:gd name="connsiteY0" fmla="*/ 0 h 1331860"/>
              <a:gd name="connsiteX1" fmla="*/ 9906000 w 9906000"/>
              <a:gd name="connsiteY1" fmla="*/ 0 h 1331860"/>
              <a:gd name="connsiteX2" fmla="*/ 9900026 w 9906000"/>
              <a:gd name="connsiteY2" fmla="*/ 431306 h 1331860"/>
              <a:gd name="connsiteX3" fmla="*/ 0 w 9906000"/>
              <a:gd name="connsiteY3" fmla="*/ 1331860 h 1331860"/>
              <a:gd name="connsiteX4" fmla="*/ 0 w 9906000"/>
              <a:gd name="connsiteY4" fmla="*/ 0 h 1331860"/>
              <a:gd name="connsiteX0" fmla="*/ 0 w 9907991"/>
              <a:gd name="connsiteY0" fmla="*/ 0 h 1331860"/>
              <a:gd name="connsiteX1" fmla="*/ 9906000 w 9907991"/>
              <a:gd name="connsiteY1" fmla="*/ 0 h 1331860"/>
              <a:gd name="connsiteX2" fmla="*/ 9906000 w 9907991"/>
              <a:gd name="connsiteY2" fmla="*/ 319024 h 1331860"/>
              <a:gd name="connsiteX3" fmla="*/ 0 w 9907991"/>
              <a:gd name="connsiteY3" fmla="*/ 1331860 h 1331860"/>
              <a:gd name="connsiteX4" fmla="*/ 0 w 9907991"/>
              <a:gd name="connsiteY4" fmla="*/ 0 h 133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991" h="1331860">
                <a:moveTo>
                  <a:pt x="0" y="0"/>
                </a:moveTo>
                <a:lnTo>
                  <a:pt x="9906000" y="0"/>
                </a:lnTo>
                <a:cubicBezTo>
                  <a:pt x="9904009" y="143769"/>
                  <a:pt x="9907991" y="175255"/>
                  <a:pt x="9906000" y="319024"/>
                </a:cubicBezTo>
                <a:lnTo>
                  <a:pt x="0" y="1331860"/>
                </a:lnTo>
                <a:lnTo>
                  <a:pt x="0" y="0"/>
                </a:lnTo>
                <a:close/>
              </a:path>
            </a:pathLst>
          </a:custGeom>
          <a:solidFill>
            <a:srgbClr val="EF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57816" rtl="0" eaLnBrk="1" latinLnBrk="0" hangingPunct="1">
              <a:defRPr sz="1900" kern="1200">
                <a:solidFill>
                  <a:schemeClr val="lt1"/>
                </a:solidFill>
                <a:latin typeface="+mn-lt"/>
                <a:ea typeface="+mn-ea"/>
                <a:cs typeface="+mn-cs"/>
              </a:defRPr>
            </a:lvl1pPr>
            <a:lvl2pPr marL="478908" algn="l" defTabSz="957816" rtl="0" eaLnBrk="1" latinLnBrk="0" hangingPunct="1">
              <a:defRPr sz="1900" kern="1200">
                <a:solidFill>
                  <a:schemeClr val="lt1"/>
                </a:solidFill>
                <a:latin typeface="+mn-lt"/>
                <a:ea typeface="+mn-ea"/>
                <a:cs typeface="+mn-cs"/>
              </a:defRPr>
            </a:lvl2pPr>
            <a:lvl3pPr marL="957816" algn="l" defTabSz="957816" rtl="0" eaLnBrk="1" latinLnBrk="0" hangingPunct="1">
              <a:defRPr sz="1900" kern="1200">
                <a:solidFill>
                  <a:schemeClr val="lt1"/>
                </a:solidFill>
                <a:latin typeface="+mn-lt"/>
                <a:ea typeface="+mn-ea"/>
                <a:cs typeface="+mn-cs"/>
              </a:defRPr>
            </a:lvl3pPr>
            <a:lvl4pPr marL="1436724" algn="l" defTabSz="957816" rtl="0" eaLnBrk="1" latinLnBrk="0" hangingPunct="1">
              <a:defRPr sz="1900" kern="1200">
                <a:solidFill>
                  <a:schemeClr val="lt1"/>
                </a:solidFill>
                <a:latin typeface="+mn-lt"/>
                <a:ea typeface="+mn-ea"/>
                <a:cs typeface="+mn-cs"/>
              </a:defRPr>
            </a:lvl4pPr>
            <a:lvl5pPr marL="1915631" algn="l" defTabSz="957816" rtl="0" eaLnBrk="1" latinLnBrk="0" hangingPunct="1">
              <a:defRPr sz="1900" kern="1200">
                <a:solidFill>
                  <a:schemeClr val="lt1"/>
                </a:solidFill>
                <a:latin typeface="+mn-lt"/>
                <a:ea typeface="+mn-ea"/>
                <a:cs typeface="+mn-cs"/>
              </a:defRPr>
            </a:lvl5pPr>
            <a:lvl6pPr marL="2394539" algn="l" defTabSz="957816" rtl="0" eaLnBrk="1" latinLnBrk="0" hangingPunct="1">
              <a:defRPr sz="1900" kern="1200">
                <a:solidFill>
                  <a:schemeClr val="lt1"/>
                </a:solidFill>
                <a:latin typeface="+mn-lt"/>
                <a:ea typeface="+mn-ea"/>
                <a:cs typeface="+mn-cs"/>
              </a:defRPr>
            </a:lvl6pPr>
            <a:lvl7pPr marL="2873447" algn="l" defTabSz="957816" rtl="0" eaLnBrk="1" latinLnBrk="0" hangingPunct="1">
              <a:defRPr sz="1900" kern="1200">
                <a:solidFill>
                  <a:schemeClr val="lt1"/>
                </a:solidFill>
                <a:latin typeface="+mn-lt"/>
                <a:ea typeface="+mn-ea"/>
                <a:cs typeface="+mn-cs"/>
              </a:defRPr>
            </a:lvl7pPr>
            <a:lvl8pPr marL="3352355" algn="l" defTabSz="957816" rtl="0" eaLnBrk="1" latinLnBrk="0" hangingPunct="1">
              <a:defRPr sz="1900" kern="1200">
                <a:solidFill>
                  <a:schemeClr val="lt1"/>
                </a:solidFill>
                <a:latin typeface="+mn-lt"/>
                <a:ea typeface="+mn-ea"/>
                <a:cs typeface="+mn-cs"/>
              </a:defRPr>
            </a:lvl8pPr>
            <a:lvl9pPr marL="3831263" algn="l" defTabSz="957816" rtl="0" eaLnBrk="1" latinLnBrk="0" hangingPunct="1">
              <a:defRPr sz="1900" kern="1200">
                <a:solidFill>
                  <a:schemeClr val="lt1"/>
                </a:solidFill>
                <a:latin typeface="+mn-lt"/>
                <a:ea typeface="+mn-ea"/>
                <a:cs typeface="+mn-cs"/>
              </a:defRPr>
            </a:lvl9pPr>
          </a:lstStyle>
          <a:p>
            <a:pPr algn="ctr"/>
            <a:endParaRPr lang="fr-FR" sz="1600" dirty="0" smtClean="0">
              <a:solidFill>
                <a:prstClr val="white"/>
              </a:solidFill>
            </a:endParaRPr>
          </a:p>
        </p:txBody>
      </p:sp>
      <p:sp>
        <p:nvSpPr>
          <p:cNvPr id="3" name="Text Placeholder 2"/>
          <p:cNvSpPr>
            <a:spLocks noGrp="1"/>
          </p:cNvSpPr>
          <p:nvPr>
            <p:ph type="body" idx="1"/>
          </p:nvPr>
        </p:nvSpPr>
        <p:spPr bwMode="gray">
          <a:xfrm>
            <a:off x="457200" y="1819275"/>
            <a:ext cx="8229600" cy="4191000"/>
          </a:xfrm>
          <a:prstGeom prst="rect">
            <a:avLst/>
          </a:prstGeom>
        </p:spPr>
        <p:txBody>
          <a:bodyPr vert="horz" lIns="0" tIns="45720" rIns="0" bIns="4572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Picture 3" descr="C:\Users\zineb_glila\Desktop\Clients en cours\ADEME\Cover5-gris.jpg"/>
          <p:cNvPicPr>
            <a:picLocks noChangeAspect="1" noChangeArrowheads="1"/>
          </p:cNvPicPr>
          <p:nvPr/>
        </p:nvPicPr>
        <p:blipFill>
          <a:blip r:embed="rId16" cstate="print">
            <a:lum bright="10000"/>
          </a:blip>
          <a:srcRect b="82222"/>
          <a:stretch>
            <a:fillRect/>
          </a:stretch>
        </p:blipFill>
        <p:spPr bwMode="auto">
          <a:xfrm>
            <a:off x="0" y="0"/>
            <a:ext cx="9144000" cy="1219200"/>
          </a:xfrm>
          <a:prstGeom prst="rect">
            <a:avLst/>
          </a:prstGeom>
          <a:noFill/>
        </p:spPr>
      </p:pic>
      <p:sp>
        <p:nvSpPr>
          <p:cNvPr id="15" name="TextBox 14"/>
          <p:cNvSpPr txBox="1"/>
          <p:nvPr/>
        </p:nvSpPr>
        <p:spPr bwMode="gray">
          <a:xfrm>
            <a:off x="1121075" y="6519731"/>
            <a:ext cx="1463542" cy="123111"/>
          </a:xfrm>
          <a:prstGeom prst="rect">
            <a:avLst/>
          </a:prstGeom>
          <a:noFill/>
        </p:spPr>
        <p:txBody>
          <a:bodyPr wrap="none" lIns="0" tIns="0" rIns="0" bIns="0" rtlCol="0">
            <a:spAutoFit/>
          </a:bodyPr>
          <a:lstStyle/>
          <a:p>
            <a:r>
              <a:rPr lang="fr-FR" sz="800" dirty="0" smtClean="0">
                <a:solidFill>
                  <a:prstClr val="white"/>
                </a:solidFill>
              </a:rPr>
              <a:t>Objectif Bâtiment Energie Carbone</a:t>
            </a:r>
          </a:p>
        </p:txBody>
      </p:sp>
      <p:sp>
        <p:nvSpPr>
          <p:cNvPr id="16" name="TextBox 15"/>
          <p:cNvSpPr txBox="1"/>
          <p:nvPr/>
        </p:nvSpPr>
        <p:spPr bwMode="gray">
          <a:xfrm>
            <a:off x="36147" y="6508393"/>
            <a:ext cx="184346" cy="123111"/>
          </a:xfrm>
          <a:prstGeom prst="rect">
            <a:avLst/>
          </a:prstGeom>
          <a:noFill/>
        </p:spPr>
        <p:txBody>
          <a:bodyPr wrap="none" lIns="0" tIns="0" rIns="0" bIns="0" rtlCol="0" anchor="ctr">
            <a:spAutoFit/>
          </a:bodyPr>
          <a:lstStyle/>
          <a:p>
            <a:pPr algn="r"/>
            <a:fld id="{6A895693-0027-4F28-9367-92E39A51F51C}" type="slidenum">
              <a:rPr lang="fr-FR" sz="800" smtClean="0">
                <a:solidFill>
                  <a:prstClr val="white"/>
                </a:solidFill>
              </a:rPr>
              <a:pPr algn="r"/>
              <a:t>‹N°›</a:t>
            </a:fld>
            <a:endParaRPr lang="fr-FR" sz="800" dirty="0">
              <a:solidFill>
                <a:prstClr val="white"/>
              </a:solidFill>
            </a:endParaRPr>
          </a:p>
        </p:txBody>
      </p:sp>
      <p:sp>
        <p:nvSpPr>
          <p:cNvPr id="2" name="Title Placeholder 1"/>
          <p:cNvSpPr>
            <a:spLocks noGrp="1"/>
          </p:cNvSpPr>
          <p:nvPr>
            <p:ph type="title"/>
          </p:nvPr>
        </p:nvSpPr>
        <p:spPr bwMode="gray">
          <a:xfrm>
            <a:off x="457200" y="274644"/>
            <a:ext cx="8229600" cy="770095"/>
          </a:xfrm>
          <a:prstGeom prst="rect">
            <a:avLst/>
          </a:prstGeom>
        </p:spPr>
        <p:txBody>
          <a:bodyPr vert="horz" lIns="0" tIns="45720" rIns="0" bIns="45720" rtlCol="0" anchor="ctr">
            <a:noAutofit/>
          </a:bodyPr>
          <a:lstStyle/>
          <a:p>
            <a:r>
              <a:rPr lang="fr-FR" smtClean="0"/>
              <a:t>Modifiez le style du titre</a:t>
            </a:r>
            <a:endParaRPr lang="fr-FR" dirty="0"/>
          </a:p>
        </p:txBody>
      </p:sp>
      <p:pic>
        <p:nvPicPr>
          <p:cNvPr id="12" name="Picture 4"/>
          <p:cNvPicPr>
            <a:picLocks noChangeAspect="1" noChangeArrowheads="1"/>
          </p:cNvPicPr>
          <p:nvPr/>
        </p:nvPicPr>
        <p:blipFill>
          <a:blip r:embed="rId17" cstate="print"/>
          <a:srcRect/>
          <a:stretch>
            <a:fillRect/>
          </a:stretch>
        </p:blipFill>
        <p:spPr bwMode="auto">
          <a:xfrm>
            <a:off x="317737" y="6371541"/>
            <a:ext cx="348283" cy="418329"/>
          </a:xfrm>
          <a:prstGeom prst="rect">
            <a:avLst/>
          </a:prstGeom>
          <a:noFill/>
          <a:ln w="9525">
            <a:noFill/>
            <a:miter lim="800000"/>
            <a:headEnd/>
            <a:tailEnd/>
          </a:ln>
          <a:effectLst/>
        </p:spPr>
      </p:pic>
    </p:spTree>
    <p:extLst>
      <p:ext uri="{BB962C8B-B14F-4D97-AF65-F5344CB8AC3E}">
        <p14:creationId xmlns:p14="http://schemas.microsoft.com/office/powerpoint/2010/main" val="1347203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300"/>
        </a:spcAft>
        <a:buFontTx/>
        <a:buNone/>
        <a:defRPr sz="1600" b="1" kern="1200">
          <a:solidFill>
            <a:schemeClr val="tx1"/>
          </a:solidFill>
          <a:latin typeface="+mn-lt"/>
          <a:ea typeface="+mn-ea"/>
          <a:cs typeface="+mn-cs"/>
        </a:defRPr>
      </a:lvl1pPr>
      <a:lvl2pPr marL="525600" indent="-285750" algn="l" defTabSz="914400" rtl="0" eaLnBrk="1" latinLnBrk="0" hangingPunct="1">
        <a:spcBef>
          <a:spcPts val="0"/>
        </a:spcBef>
        <a:spcAft>
          <a:spcPts val="300"/>
        </a:spcAft>
        <a:buClr>
          <a:schemeClr val="tx2"/>
        </a:buClr>
        <a:buSzPct val="130000"/>
        <a:buFont typeface="Wingdings 2" pitchFamily="18" charset="2"/>
        <a:buChar char="¡"/>
        <a:defRPr sz="1600" kern="1200">
          <a:solidFill>
            <a:schemeClr val="tx1"/>
          </a:solidFill>
          <a:latin typeface="+mn-lt"/>
          <a:ea typeface="+mn-ea"/>
          <a:cs typeface="+mn-cs"/>
        </a:defRPr>
      </a:lvl2pPr>
      <a:lvl3pPr marL="932400" indent="-230400" algn="l" defTabSz="914400" rtl="0" eaLnBrk="1" latinLnBrk="0" hangingPunct="1">
        <a:spcBef>
          <a:spcPts val="0"/>
        </a:spcBef>
        <a:spcAft>
          <a:spcPts val="300"/>
        </a:spcAft>
        <a:buClr>
          <a:schemeClr val="tx2"/>
        </a:buClr>
        <a:buSzPct val="130000"/>
        <a:buFont typeface="Wingdings" pitchFamily="2" charset="2"/>
        <a:buChar char="§"/>
        <a:defRPr sz="1600" kern="1200">
          <a:solidFill>
            <a:schemeClr val="tx1"/>
          </a:solidFill>
          <a:latin typeface="+mn-lt"/>
          <a:ea typeface="+mn-ea"/>
          <a:cs typeface="+mn-cs"/>
        </a:defRPr>
      </a:lvl3pPr>
      <a:lvl4pPr marL="1371600" indent="-2286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4pPr>
      <a:lvl5pPr marL="1789200" indent="-180000" algn="l" defTabSz="914400" rtl="0" eaLnBrk="1" latinLnBrk="0" hangingPunct="1">
        <a:spcBef>
          <a:spcPts val="0"/>
        </a:spcBef>
        <a:spcAft>
          <a:spcPts val="300"/>
        </a:spcAft>
        <a:buClr>
          <a:schemeClr val="bg1">
            <a:lumMod val="65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12.png"/><Relationship Id="rId4"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hone-alpes.ademe.f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iagademe.f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rogrammepacte.fr/catalogue" TargetMode="External"/><Relationship Id="rId2" Type="http://schemas.openxmlformats.org/officeDocument/2006/relationships/hyperlink" Target="http://www.diagademe.fr/" TargetMode="Externa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hone-alpes.ademe.f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elsaprojets.ademe.fr/aap/AURABACARB2017-33" TargetMode="Externa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528" y="1844824"/>
            <a:ext cx="8820472" cy="1362075"/>
          </a:xfrm>
        </p:spPr>
        <p:txBody>
          <a:bodyPr/>
          <a:lstStyle/>
          <a:p>
            <a:pPr algn="ctr"/>
            <a:r>
              <a:rPr lang="fr-FR" dirty="0" smtClean="0">
                <a:solidFill>
                  <a:schemeClr val="tx1">
                    <a:lumMod val="65000"/>
                    <a:lumOff val="35000"/>
                  </a:schemeClr>
                </a:solidFill>
                <a:latin typeface="Arial" panose="020B0604020202020204" pitchFamily="34" charset="0"/>
              </a:rPr>
              <a:t>Les actions de l’ADEME </a:t>
            </a:r>
            <a:br>
              <a:rPr lang="fr-FR" dirty="0" smtClean="0">
                <a:solidFill>
                  <a:schemeClr val="tx1">
                    <a:lumMod val="65000"/>
                    <a:lumOff val="35000"/>
                  </a:schemeClr>
                </a:solidFill>
                <a:latin typeface="Arial" panose="020B0604020202020204" pitchFamily="34" charset="0"/>
              </a:rPr>
            </a:br>
            <a:r>
              <a:rPr lang="fr-FR" dirty="0" smtClean="0">
                <a:solidFill>
                  <a:schemeClr val="tx1">
                    <a:lumMod val="65000"/>
                    <a:lumOff val="35000"/>
                  </a:schemeClr>
                </a:solidFill>
                <a:latin typeface="Arial" panose="020B0604020202020204" pitchFamily="34" charset="0"/>
              </a:rPr>
              <a:t>EFFICACITE ENERGETIQUE ET LES ENERGIES RENOUVELABLES DANS LES </a:t>
            </a:r>
            <a:r>
              <a:rPr lang="fr-FR" dirty="0" err="1" smtClean="0">
                <a:solidFill>
                  <a:schemeClr val="tx1">
                    <a:lumMod val="65000"/>
                    <a:lumOff val="35000"/>
                  </a:schemeClr>
                </a:solidFill>
                <a:latin typeface="Arial" panose="020B0604020202020204" pitchFamily="34" charset="0"/>
              </a:rPr>
              <a:t>bâtimentS</a:t>
            </a:r>
            <a:endParaRPr lang="fr-FR" dirty="0">
              <a:solidFill>
                <a:schemeClr val="tx1">
                  <a:lumMod val="65000"/>
                  <a:lumOff val="35000"/>
                </a:schemeClr>
              </a:solidFill>
              <a:latin typeface="Arial" panose="020B0604020202020204" pitchFamily="34" charset="0"/>
            </a:endParaRPr>
          </a:p>
        </p:txBody>
      </p:sp>
      <p:sp>
        <p:nvSpPr>
          <p:cNvPr id="3" name="Espace réservé de la date 2"/>
          <p:cNvSpPr>
            <a:spLocks noGrp="1"/>
          </p:cNvSpPr>
          <p:nvPr>
            <p:ph type="dt" sz="half" idx="10"/>
          </p:nvPr>
        </p:nvSpPr>
        <p:spPr>
          <a:xfrm>
            <a:off x="457200" y="5661248"/>
            <a:ext cx="5266928" cy="1196753"/>
          </a:xfrm>
        </p:spPr>
        <p:txBody>
          <a:bodyPr/>
          <a:lstStyle/>
          <a:p>
            <a:r>
              <a:rPr lang="fr-FR" altLang="fr-FR" sz="2800" dirty="0" smtClean="0">
                <a:solidFill>
                  <a:srgbClr val="000000"/>
                </a:solidFill>
              </a:rPr>
              <a:t>ARS_26 mars 2017</a:t>
            </a:r>
            <a:endParaRPr lang="fr-FR" altLang="fr-FR" sz="2800" dirty="0">
              <a:solidFill>
                <a:srgbClr val="000000"/>
              </a:solidFill>
            </a:endParaRPr>
          </a:p>
        </p:txBody>
      </p:sp>
      <p:sp>
        <p:nvSpPr>
          <p:cNvPr id="4" name="Espace réservé du numéro de diapositive 3"/>
          <p:cNvSpPr>
            <a:spLocks noGrp="1"/>
          </p:cNvSpPr>
          <p:nvPr>
            <p:ph type="sldNum" sz="quarter" idx="11"/>
          </p:nvPr>
        </p:nvSpPr>
        <p:spPr/>
        <p:txBody>
          <a:bodyPr/>
          <a:lstStyle/>
          <a:p>
            <a:fld id="{4A393B95-1DFC-4979-B46D-1B5B2DF5E685}" type="slidenum">
              <a:rPr lang="fr-FR" altLang="fr-FR" smtClean="0">
                <a:solidFill>
                  <a:srgbClr val="000000"/>
                </a:solidFill>
              </a:rPr>
              <a:pPr/>
              <a:t>1</a:t>
            </a:fld>
            <a:endParaRPr lang="fr-FR" altLang="fr-FR">
              <a:solidFill>
                <a:srgbClr val="000000"/>
              </a:solidFill>
            </a:endParaRPr>
          </a:p>
        </p:txBody>
      </p:sp>
    </p:spTree>
    <p:extLst>
      <p:ext uri="{BB962C8B-B14F-4D97-AF65-F5344CB8AC3E}">
        <p14:creationId xmlns:p14="http://schemas.microsoft.com/office/powerpoint/2010/main" val="338711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3"/>
          <p:cNvSpPr>
            <a:spLocks noGrp="1"/>
          </p:cNvSpPr>
          <p:nvPr>
            <p:ph type="title"/>
          </p:nvPr>
        </p:nvSpPr>
        <p:spPr>
          <a:xfrm>
            <a:off x="455934" y="1048147"/>
            <a:ext cx="8364538" cy="1228725"/>
          </a:xfrm>
        </p:spPr>
        <p:txBody>
          <a:bodyPr/>
          <a:lstStyle/>
          <a:p>
            <a:r>
              <a:rPr lang="fr-FR" dirty="0" smtClean="0"/>
              <a:t>Le bâtiment, premier secteur consommateur d’énergie finale en France</a:t>
            </a:r>
          </a:p>
        </p:txBody>
      </p:sp>
      <p:graphicFrame>
        <p:nvGraphicFramePr>
          <p:cNvPr id="9219" name="Graphique 5"/>
          <p:cNvGraphicFramePr>
            <a:graphicFrameLocks/>
          </p:cNvGraphicFramePr>
          <p:nvPr/>
        </p:nvGraphicFramePr>
        <p:xfrm>
          <a:off x="633413" y="1938338"/>
          <a:ext cx="7445375" cy="4781550"/>
        </p:xfrm>
        <a:graphic>
          <a:graphicData uri="http://schemas.openxmlformats.org/presentationml/2006/ole">
            <mc:AlternateContent xmlns:mc="http://schemas.openxmlformats.org/markup-compatibility/2006">
              <mc:Choice xmlns:v="urn:schemas-microsoft-com:vml" Requires="v">
                <p:oleObj spid="_x0000_s45058" r:id="rId4" imgW="7443861" imgH="4779678" progId="Excel.Chart.8">
                  <p:embed/>
                </p:oleObj>
              </mc:Choice>
              <mc:Fallback>
                <p:oleObj r:id="rId4" imgW="7443861" imgH="477967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938338"/>
                        <a:ext cx="74453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Espace réservé du numéro de diapositive 1"/>
          <p:cNvSpPr>
            <a:spLocks noGrp="1"/>
          </p:cNvSpPr>
          <p:nvPr>
            <p:ph type="sldNum" sz="quarter" idx="4294967295"/>
          </p:nvPr>
        </p:nvSpPr>
        <p:spPr>
          <a:xfrm>
            <a:off x="2350082" y="6525344"/>
            <a:ext cx="6830430" cy="365125"/>
          </a:xfrm>
          <a:prstGeom prst="rect">
            <a:avLst/>
          </a:prstGeom>
        </p:spPr>
        <p:txBody>
          <a:bodyPr/>
          <a:lstStyle/>
          <a:p>
            <a:pPr algn="ctr">
              <a:defRPr/>
            </a:pPr>
            <a:r>
              <a:rPr lang="fr-FR" sz="1400" dirty="0"/>
              <a:t>Sources : SOES (service statistique du ministère de l’écologie) </a:t>
            </a:r>
            <a:endParaRPr lang="fr-FR" altLang="fr-FR" sz="1400" dirty="0"/>
          </a:p>
        </p:txBody>
      </p:sp>
      <p:sp>
        <p:nvSpPr>
          <p:cNvPr id="9" name="Freeform 10" descr="© INSCALE GmbH, 26.05.2010&#10;http://www.presentationload.com/"/>
          <p:cNvSpPr>
            <a:spLocks/>
          </p:cNvSpPr>
          <p:nvPr/>
        </p:nvSpPr>
        <p:spPr bwMode="auto">
          <a:xfrm rot="6846865">
            <a:off x="6555879" y="2179162"/>
            <a:ext cx="642129" cy="107787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gradFill rotWithShape="1">
            <a:gsLst>
              <a:gs pos="0">
                <a:srgbClr val="FFFFFF"/>
              </a:gs>
              <a:gs pos="100000">
                <a:srgbClr val="D7D7D7"/>
              </a:gs>
            </a:gsLst>
            <a:lin ang="5400000" scaled="1"/>
          </a:gradFill>
          <a:ln w="12700" algn="ctr">
            <a:noFill/>
            <a:miter lim="800000"/>
            <a:headEnd/>
            <a:tailEnd/>
          </a:ln>
          <a:effectLst>
            <a:outerShdw blurRad="127000" dist="63500" dir="2700000" algn="tl" rotWithShape="0">
              <a:prstClr val="black">
                <a:alpha val="40000"/>
              </a:prstClr>
            </a:outerShdw>
          </a:effectLst>
          <a:scene3d>
            <a:camera prst="perspectiveRelaxedModerately">
              <a:rot lat="20390634" lon="0" rev="0"/>
            </a:camera>
            <a:lightRig rig="balanced" dir="t"/>
          </a:scene3d>
          <a:sp3d extrusionH="190500" prstMaterial="matte">
            <a:bevelT w="50800" h="50800" prst="angle"/>
          </a:sp3d>
        </p:spPr>
        <p:txBody>
          <a:bodyPr lIns="216000" tIns="72000" rIns="0" bIns="72000" anchor="ctr"/>
          <a:lstStyle/>
          <a:p>
            <a:pPr defTabSz="801688" eaLnBrk="0" hangingPunct="0">
              <a:lnSpc>
                <a:spcPct val="95000"/>
              </a:lnSpc>
              <a:spcAft>
                <a:spcPts val="800"/>
              </a:spcAft>
              <a:defRPr/>
            </a:pPr>
            <a:endParaRPr lang="en-US" b="1">
              <a:solidFill>
                <a:srgbClr val="000000"/>
              </a:solidFill>
              <a:cs typeface="Arial" charset="0"/>
            </a:endParaRPr>
          </a:p>
        </p:txBody>
      </p:sp>
      <p:sp>
        <p:nvSpPr>
          <p:cNvPr id="10" name="Freeform 11" descr="© INSCALE GmbH, 26.05.2010&#10;http://www.presentationload.com/"/>
          <p:cNvSpPr>
            <a:spLocks/>
          </p:cNvSpPr>
          <p:nvPr/>
        </p:nvSpPr>
        <p:spPr bwMode="auto">
          <a:xfrm rot="4246687" flipH="1">
            <a:off x="7111554" y="5238990"/>
            <a:ext cx="714588" cy="976739"/>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rgbClr val="FF0000"/>
          </a:solidFill>
          <a:ln w="12700">
            <a:noFill/>
            <a:miter lim="800000"/>
            <a:headEnd/>
            <a:tailEnd/>
          </a:ln>
          <a:effectLst>
            <a:outerShdw blurRad="127000" dist="63500" dir="2700000" algn="tl" rotWithShape="0">
              <a:prstClr val="black">
                <a:alpha val="40000"/>
              </a:prstClr>
            </a:outerShdw>
          </a:effectLst>
          <a:scene3d>
            <a:camera prst="perspectiveRelaxedModerately">
              <a:rot lat="20390634" lon="0" rev="0"/>
            </a:camera>
            <a:lightRig rig="balanced" dir="t"/>
          </a:scene3d>
          <a:sp3d extrusionH="190500" prstMaterial="matte">
            <a:bevelT w="50800" h="50800" prst="angle"/>
          </a:sp3d>
        </p:spPr>
        <p:txBody>
          <a:bodyPr lIns="216000" tIns="72000" rIns="0" bIns="72000" anchor="ctr"/>
          <a:lstStyle/>
          <a:p>
            <a:pPr defTabSz="801688" eaLnBrk="0" hangingPunct="0">
              <a:defRPr/>
            </a:pPr>
            <a:endParaRPr lang="en-US" b="1">
              <a:solidFill>
                <a:srgbClr val="FFFFFF"/>
              </a:solidFill>
              <a:effectLst>
                <a:outerShdw blurRad="190500" algn="ctr" rotWithShape="0">
                  <a:prstClr val="black">
                    <a:alpha val="50000"/>
                  </a:prstClr>
                </a:outerShdw>
              </a:effectLst>
              <a:cs typeface="Arial" charset="0"/>
            </a:endParaRPr>
          </a:p>
        </p:txBody>
      </p:sp>
      <p:sp>
        <p:nvSpPr>
          <p:cNvPr id="11" name="Freeform 11" descr="© INSCALE GmbH, 26.05.2010&#10;http://www.presentationload.com/"/>
          <p:cNvSpPr>
            <a:spLocks/>
          </p:cNvSpPr>
          <p:nvPr/>
        </p:nvSpPr>
        <p:spPr bwMode="auto">
          <a:xfrm rot="4246687" flipH="1">
            <a:off x="794906" y="2603298"/>
            <a:ext cx="939782" cy="1208458"/>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gradFill>
            <a:gsLst>
              <a:gs pos="0">
                <a:schemeClr val="accent1">
                  <a:lumMod val="60000"/>
                  <a:lumOff val="40000"/>
                </a:schemeClr>
              </a:gs>
              <a:gs pos="100000">
                <a:schemeClr val="accent1"/>
              </a:gs>
            </a:gsLst>
            <a:lin ang="5400000" scaled="0"/>
          </a:gradFill>
          <a:ln w="12700">
            <a:noFill/>
            <a:miter lim="800000"/>
            <a:headEnd/>
            <a:tailEnd/>
          </a:ln>
          <a:effectLst>
            <a:outerShdw blurRad="127000" dist="63500" dir="2700000" algn="tl" rotWithShape="0">
              <a:prstClr val="black">
                <a:alpha val="40000"/>
              </a:prstClr>
            </a:outerShdw>
          </a:effectLst>
          <a:scene3d>
            <a:camera prst="perspectiveRelaxedModerately">
              <a:rot lat="20390634" lon="0" rev="0"/>
            </a:camera>
            <a:lightRig rig="balanced" dir="t"/>
          </a:scene3d>
          <a:sp3d extrusionH="190500" prstMaterial="matte">
            <a:bevelT w="50800" h="50800" prst="angle"/>
          </a:sp3d>
        </p:spPr>
        <p:txBody>
          <a:bodyPr lIns="216000" tIns="72000" rIns="0" bIns="72000" anchor="ctr"/>
          <a:lstStyle/>
          <a:p>
            <a:pPr defTabSz="801688" eaLnBrk="0" hangingPunct="0">
              <a:defRPr/>
            </a:pPr>
            <a:endParaRPr lang="en-US" b="1">
              <a:solidFill>
                <a:srgbClr val="FFFFFF"/>
              </a:solidFill>
              <a:effectLst>
                <a:outerShdw blurRad="190500" algn="ctr" rotWithShape="0">
                  <a:prstClr val="black">
                    <a:alpha val="50000"/>
                  </a:prstClr>
                </a:outerShdw>
              </a:effectLst>
              <a:cs typeface="Arial" charset="0"/>
            </a:endParaRPr>
          </a:p>
        </p:txBody>
      </p:sp>
    </p:spTree>
    <p:extLst>
      <p:ext uri="{BB962C8B-B14F-4D97-AF65-F5344CB8AC3E}">
        <p14:creationId xmlns:p14="http://schemas.microsoft.com/office/powerpoint/2010/main" val="379139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764704"/>
            <a:ext cx="9145016" cy="683667"/>
          </a:xfrm>
        </p:spPr>
        <p:txBody>
          <a:bodyPr/>
          <a:lstStyle/>
          <a:p>
            <a:r>
              <a:rPr lang="fr-FR" dirty="0" smtClean="0"/>
              <a:t>Les consommations du secteur tertiaire</a:t>
            </a:r>
            <a:endParaRPr lang="fr-FR" dirty="0"/>
          </a:p>
        </p:txBody>
      </p:sp>
      <p:sp>
        <p:nvSpPr>
          <p:cNvPr id="4" name="Espace réservé de la date 3"/>
          <p:cNvSpPr>
            <a:spLocks noGrp="1"/>
          </p:cNvSpPr>
          <p:nvPr>
            <p:ph type="dt" sz="half" idx="10"/>
          </p:nvPr>
        </p:nvSpPr>
        <p:spPr>
          <a:xfrm>
            <a:off x="1043608" y="5589240"/>
            <a:ext cx="7272808" cy="1028005"/>
          </a:xfrm>
        </p:spPr>
        <p:txBody>
          <a:bodyPr/>
          <a:lstStyle/>
          <a:p>
            <a:r>
              <a:rPr lang="fr-FR" altLang="fr-FR" sz="1800" dirty="0" smtClean="0">
                <a:solidFill>
                  <a:srgbClr val="000000"/>
                </a:solidFill>
              </a:rPr>
              <a:t>Pour Auvergne-Rhône-Alpes, la banche « santé » représente </a:t>
            </a:r>
          </a:p>
          <a:p>
            <a:r>
              <a:rPr lang="fr-FR" altLang="fr-FR" sz="1800" dirty="0" smtClean="0">
                <a:solidFill>
                  <a:srgbClr val="FF0000"/>
                </a:solidFill>
              </a:rPr>
              <a:t>14 % des consommations </a:t>
            </a:r>
            <a:r>
              <a:rPr lang="fr-FR" altLang="fr-FR" sz="1800" dirty="0" smtClean="0">
                <a:solidFill>
                  <a:srgbClr val="000000"/>
                </a:solidFill>
              </a:rPr>
              <a:t>du secteur tertiaire  </a:t>
            </a:r>
          </a:p>
          <a:p>
            <a:endParaRPr lang="fr-FR" altLang="fr-FR" sz="1400" dirty="0" smtClean="0">
              <a:solidFill>
                <a:srgbClr val="000000"/>
              </a:solidFill>
            </a:endParaRPr>
          </a:p>
          <a:p>
            <a:r>
              <a:rPr lang="fr-FR" altLang="fr-FR" dirty="0" smtClean="0">
                <a:solidFill>
                  <a:srgbClr val="000000"/>
                </a:solidFill>
              </a:rPr>
              <a:t>(source SOES / CEREN) </a:t>
            </a:r>
          </a:p>
        </p:txBody>
      </p:sp>
      <p:sp>
        <p:nvSpPr>
          <p:cNvPr id="5" name="Espace réservé du numéro de diapositive 4"/>
          <p:cNvSpPr>
            <a:spLocks noGrp="1"/>
          </p:cNvSpPr>
          <p:nvPr>
            <p:ph type="sldNum" sz="quarter" idx="11"/>
          </p:nvPr>
        </p:nvSpPr>
        <p:spPr/>
        <p:txBody>
          <a:bodyPr/>
          <a:lstStyle/>
          <a:p>
            <a:fld id="{4F70DD28-2362-433E-A942-1C4A3782AAAD}" type="slidenum">
              <a:rPr lang="fr-FR" altLang="fr-FR" smtClean="0">
                <a:solidFill>
                  <a:srgbClr val="000000"/>
                </a:solidFill>
              </a:rPr>
              <a:pPr/>
              <a:t>11</a:t>
            </a:fld>
            <a:endParaRPr lang="fr-FR" altLang="fr-FR" dirty="0">
              <a:solidFill>
                <a:srgbClr val="000000"/>
              </a:solidFill>
            </a:endParaRPr>
          </a:p>
        </p:txBody>
      </p:sp>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84785"/>
            <a:ext cx="830968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71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303674" y="828001"/>
            <a:ext cx="8228766" cy="584775"/>
          </a:xfrm>
        </p:spPr>
        <p:txBody>
          <a:bodyPr>
            <a:spAutoFit/>
          </a:bodyPr>
          <a:lstStyle/>
          <a:p>
            <a:pPr lvl="0"/>
            <a:r>
              <a:rPr lang="fr-FR" sz="3200" dirty="0">
                <a:latin typeface="DIN" pitchFamily="34"/>
              </a:rPr>
              <a:t>Des objectifs nationaux ambitieux</a:t>
            </a:r>
          </a:p>
        </p:txBody>
      </p:sp>
      <p:pic>
        <p:nvPicPr>
          <p:cNvPr id="3" name="Image 2"/>
          <p:cNvPicPr>
            <a:picLocks noChangeAspect="1"/>
          </p:cNvPicPr>
          <p:nvPr/>
        </p:nvPicPr>
        <p:blipFill>
          <a:blip r:embed="rId3">
            <a:lum/>
            <a:alphaModFix/>
          </a:blip>
          <a:srcRect/>
          <a:stretch>
            <a:fillRect/>
          </a:stretch>
        </p:blipFill>
        <p:spPr>
          <a:xfrm>
            <a:off x="5159506" y="3491166"/>
            <a:ext cx="3154484" cy="1377994"/>
          </a:xfrm>
          <a:prstGeom prst="rect">
            <a:avLst/>
          </a:prstGeom>
          <a:noFill/>
          <a:ln>
            <a:noFill/>
          </a:ln>
        </p:spPr>
      </p:pic>
      <p:pic>
        <p:nvPicPr>
          <p:cNvPr id="4" name="Image 3"/>
          <p:cNvPicPr>
            <a:picLocks noChangeAspect="1"/>
          </p:cNvPicPr>
          <p:nvPr/>
        </p:nvPicPr>
        <p:blipFill>
          <a:blip r:embed="rId4">
            <a:lum/>
            <a:alphaModFix/>
          </a:blip>
          <a:srcRect/>
          <a:stretch>
            <a:fillRect/>
          </a:stretch>
        </p:blipFill>
        <p:spPr>
          <a:xfrm>
            <a:off x="2416483" y="1717883"/>
            <a:ext cx="3461443" cy="1135053"/>
          </a:xfrm>
          <a:prstGeom prst="rect">
            <a:avLst/>
          </a:prstGeom>
          <a:noFill/>
          <a:ln>
            <a:noFill/>
          </a:ln>
        </p:spPr>
      </p:pic>
      <p:pic>
        <p:nvPicPr>
          <p:cNvPr id="5" name="Image 4"/>
          <p:cNvPicPr>
            <a:picLocks noChangeAspect="1"/>
          </p:cNvPicPr>
          <p:nvPr/>
        </p:nvPicPr>
        <p:blipFill>
          <a:blip r:embed="rId5">
            <a:lum/>
            <a:alphaModFix/>
          </a:blip>
          <a:srcRect/>
          <a:stretch>
            <a:fillRect/>
          </a:stretch>
        </p:blipFill>
        <p:spPr>
          <a:xfrm>
            <a:off x="122573" y="4506482"/>
            <a:ext cx="4377419" cy="1658822"/>
          </a:xfrm>
          <a:prstGeom prst="rect">
            <a:avLst/>
          </a:prstGeom>
          <a:noFill/>
          <a:ln>
            <a:noFill/>
          </a:ln>
        </p:spPr>
      </p:pic>
    </p:spTree>
    <p:extLst>
      <p:ext uri="{BB962C8B-B14F-4D97-AF65-F5344CB8AC3E}">
        <p14:creationId xmlns:p14="http://schemas.microsoft.com/office/powerpoint/2010/main" val="399264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AutoShape 14"/>
          <p:cNvSpPr>
            <a:spLocks noChangeArrowheads="1"/>
          </p:cNvSpPr>
          <p:nvPr/>
        </p:nvSpPr>
        <p:spPr bwMode="auto">
          <a:xfrm>
            <a:off x="196850" y="1961182"/>
            <a:ext cx="4807198" cy="3844082"/>
          </a:xfrm>
          <a:prstGeom prst="roundRect">
            <a:avLst>
              <a:gd name="adj" fmla="val 16667"/>
            </a:avLst>
          </a:prstGeom>
          <a:solidFill>
            <a:srgbClr val="00B060"/>
          </a:solidFill>
          <a:ln w="28575">
            <a:solidFill>
              <a:srgbClr val="005C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nchor="ctr"/>
          <a:lstStyle/>
          <a:p>
            <a:pPr algn="ctr" defTabSz="828675"/>
            <a:endParaRPr lang="fr-FR"/>
          </a:p>
        </p:txBody>
      </p:sp>
      <p:sp>
        <p:nvSpPr>
          <p:cNvPr id="22535" name="Text Box 15"/>
          <p:cNvSpPr txBox="1">
            <a:spLocks noChangeArrowheads="1"/>
          </p:cNvSpPr>
          <p:nvPr/>
        </p:nvSpPr>
        <p:spPr bwMode="auto">
          <a:xfrm>
            <a:off x="424780" y="2214922"/>
            <a:ext cx="4579268" cy="35616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45" tIns="41473" rIns="82945" bIns="41473">
            <a:spAutoFit/>
          </a:bodyPr>
          <a:lstStyle>
            <a:lvl1pPr defTabSz="828675" eaLnBrk="0" hangingPunct="0">
              <a:defRPr>
                <a:solidFill>
                  <a:schemeClr val="tx1"/>
                </a:solidFill>
                <a:latin typeface="Arial" charset="0"/>
              </a:defRPr>
            </a:lvl1pPr>
            <a:lvl2pPr marL="742950" indent="-285750" defTabSz="828675" eaLnBrk="0" hangingPunct="0">
              <a:defRPr>
                <a:solidFill>
                  <a:schemeClr val="tx1"/>
                </a:solidFill>
                <a:latin typeface="Arial" charset="0"/>
              </a:defRPr>
            </a:lvl2pPr>
            <a:lvl3pPr marL="1143000" indent="-228600" defTabSz="828675" eaLnBrk="0" hangingPunct="0">
              <a:defRPr>
                <a:solidFill>
                  <a:schemeClr val="tx1"/>
                </a:solidFill>
                <a:latin typeface="Arial" charset="0"/>
              </a:defRPr>
            </a:lvl3pPr>
            <a:lvl4pPr marL="1600200" indent="-228600" defTabSz="828675" eaLnBrk="0" hangingPunct="0">
              <a:defRPr>
                <a:solidFill>
                  <a:schemeClr val="tx1"/>
                </a:solidFill>
                <a:latin typeface="Arial" charset="0"/>
              </a:defRPr>
            </a:lvl4pPr>
            <a:lvl5pPr marL="2057400" indent="-228600" defTabSz="828675" eaLnBrk="0" hangingPunct="0">
              <a:defRPr>
                <a:solidFill>
                  <a:schemeClr val="tx1"/>
                </a:solidFill>
                <a:latin typeface="Arial" charset="0"/>
              </a:defRPr>
            </a:lvl5pPr>
            <a:lvl6pPr marL="2514600" indent="-228600" defTabSz="828675" eaLnBrk="0" fontAlgn="base" hangingPunct="0">
              <a:spcBef>
                <a:spcPct val="0"/>
              </a:spcBef>
              <a:spcAft>
                <a:spcPct val="0"/>
              </a:spcAft>
              <a:defRPr>
                <a:solidFill>
                  <a:schemeClr val="tx1"/>
                </a:solidFill>
                <a:latin typeface="Arial" charset="0"/>
              </a:defRPr>
            </a:lvl6pPr>
            <a:lvl7pPr marL="2971800" indent="-228600" defTabSz="828675" eaLnBrk="0" fontAlgn="base" hangingPunct="0">
              <a:spcBef>
                <a:spcPct val="0"/>
              </a:spcBef>
              <a:spcAft>
                <a:spcPct val="0"/>
              </a:spcAft>
              <a:defRPr>
                <a:solidFill>
                  <a:schemeClr val="tx1"/>
                </a:solidFill>
                <a:latin typeface="Arial" charset="0"/>
              </a:defRPr>
            </a:lvl7pPr>
            <a:lvl8pPr marL="3429000" indent="-228600" defTabSz="828675" eaLnBrk="0" fontAlgn="base" hangingPunct="0">
              <a:spcBef>
                <a:spcPct val="0"/>
              </a:spcBef>
              <a:spcAft>
                <a:spcPct val="0"/>
              </a:spcAft>
              <a:defRPr>
                <a:solidFill>
                  <a:schemeClr val="tx1"/>
                </a:solidFill>
                <a:latin typeface="Arial" charset="0"/>
              </a:defRPr>
            </a:lvl8pPr>
            <a:lvl9pPr marL="3886200" indent="-228600" defTabSz="828675" eaLnBrk="0" fontAlgn="base" hangingPunct="0">
              <a:spcBef>
                <a:spcPct val="0"/>
              </a:spcBef>
              <a:spcAft>
                <a:spcPct val="0"/>
              </a:spcAft>
              <a:defRPr>
                <a:solidFill>
                  <a:schemeClr val="tx1"/>
                </a:solidFill>
                <a:latin typeface="Arial" charset="0"/>
              </a:defRPr>
            </a:lvl9pPr>
          </a:lstStyle>
          <a:p>
            <a:pPr algn="ctr" eaLnBrk="1" hangingPunct="1"/>
            <a:r>
              <a:rPr lang="fr-FR" sz="2400" b="1" dirty="0">
                <a:solidFill>
                  <a:srgbClr val="005C32"/>
                </a:solidFill>
                <a:ea typeface="宋体" pitchFamily="2" charset="-122"/>
              </a:rPr>
              <a:t>Objectifs français pour 2030</a:t>
            </a:r>
          </a:p>
          <a:p>
            <a:pPr algn="ctr" eaLnBrk="1" hangingPunct="1"/>
            <a:endParaRPr lang="fr-FR" sz="2400" b="1" dirty="0">
              <a:solidFill>
                <a:srgbClr val="005C32"/>
              </a:solidFill>
              <a:ea typeface="宋体" pitchFamily="2" charset="-122"/>
            </a:endParaRPr>
          </a:p>
          <a:p>
            <a:pPr eaLnBrk="1" hangingPunct="1">
              <a:buFont typeface="Wingdings" pitchFamily="2" charset="2"/>
              <a:buChar char="Ø"/>
            </a:pPr>
            <a:r>
              <a:rPr lang="fr-FR" dirty="0">
                <a:solidFill>
                  <a:schemeClr val="bg1"/>
                </a:solidFill>
                <a:ea typeface="宋体" pitchFamily="2" charset="-122"/>
              </a:rPr>
              <a:t> </a:t>
            </a:r>
            <a:r>
              <a:rPr lang="fr-FR" b="1" dirty="0" smtClean="0">
                <a:solidFill>
                  <a:schemeClr val="bg1"/>
                </a:solidFill>
                <a:ea typeface="宋体" pitchFamily="2" charset="-122"/>
              </a:rPr>
              <a:t>- 40</a:t>
            </a:r>
            <a:r>
              <a:rPr lang="fr-FR" b="1" dirty="0">
                <a:solidFill>
                  <a:schemeClr val="bg1"/>
                </a:solidFill>
                <a:ea typeface="宋体" pitchFamily="2" charset="-122"/>
              </a:rPr>
              <a:t>% d’émissions de GES</a:t>
            </a:r>
            <a:r>
              <a:rPr lang="fr-FR" dirty="0">
                <a:solidFill>
                  <a:schemeClr val="bg1"/>
                </a:solidFill>
                <a:ea typeface="宋体" pitchFamily="2" charset="-122"/>
              </a:rPr>
              <a:t> </a:t>
            </a:r>
            <a:r>
              <a:rPr lang="fr-FR" sz="1400" dirty="0">
                <a:solidFill>
                  <a:schemeClr val="bg1"/>
                </a:solidFill>
                <a:ea typeface="宋体" pitchFamily="2" charset="-122"/>
              </a:rPr>
              <a:t>par rapport à </a:t>
            </a:r>
            <a:r>
              <a:rPr lang="fr-FR" sz="1400" dirty="0" smtClean="0">
                <a:solidFill>
                  <a:schemeClr val="bg1"/>
                </a:solidFill>
                <a:ea typeface="宋体" pitchFamily="2" charset="-122"/>
              </a:rPr>
              <a:t>1990</a:t>
            </a:r>
          </a:p>
          <a:p>
            <a:pPr eaLnBrk="1" hangingPunct="1">
              <a:buFont typeface="Wingdings" pitchFamily="2" charset="2"/>
              <a:buChar char="Ø"/>
            </a:pPr>
            <a:endParaRPr lang="fr-FR" sz="1400" dirty="0">
              <a:solidFill>
                <a:schemeClr val="bg1"/>
              </a:solidFill>
              <a:ea typeface="宋体" pitchFamily="2" charset="-122"/>
            </a:endParaRPr>
          </a:p>
          <a:p>
            <a:pPr eaLnBrk="1" hangingPunct="1">
              <a:buFont typeface="Wingdings" pitchFamily="2" charset="2"/>
              <a:buChar char="Ø"/>
            </a:pPr>
            <a:r>
              <a:rPr lang="fr-FR" b="1" dirty="0" smtClean="0">
                <a:solidFill>
                  <a:schemeClr val="bg1"/>
                </a:solidFill>
                <a:ea typeface="宋体" pitchFamily="2" charset="-122"/>
              </a:rPr>
              <a:t>- 30 </a:t>
            </a:r>
            <a:r>
              <a:rPr lang="fr-FR" b="1" dirty="0">
                <a:solidFill>
                  <a:schemeClr val="bg1"/>
                </a:solidFill>
                <a:ea typeface="宋体" pitchFamily="2" charset="-122"/>
              </a:rPr>
              <a:t>% de consommation d’énergie </a:t>
            </a:r>
            <a:r>
              <a:rPr lang="fr-FR" b="1" dirty="0" smtClean="0">
                <a:solidFill>
                  <a:schemeClr val="bg1"/>
                </a:solidFill>
                <a:ea typeface="宋体" pitchFamily="2" charset="-122"/>
              </a:rPr>
              <a:t>fossiles </a:t>
            </a:r>
            <a:r>
              <a:rPr lang="fr-FR" sz="1400" dirty="0">
                <a:solidFill>
                  <a:schemeClr val="bg1"/>
                </a:solidFill>
                <a:ea typeface="宋体" pitchFamily="2" charset="-122"/>
              </a:rPr>
              <a:t>par rapport à 2012 </a:t>
            </a:r>
            <a:endParaRPr lang="fr-FR" sz="1400" dirty="0" smtClean="0">
              <a:solidFill>
                <a:schemeClr val="bg1"/>
              </a:solidFill>
              <a:ea typeface="宋体" pitchFamily="2" charset="-122"/>
            </a:endParaRPr>
          </a:p>
          <a:p>
            <a:pPr eaLnBrk="1" hangingPunct="1">
              <a:buFont typeface="Wingdings" pitchFamily="2" charset="2"/>
              <a:buChar char="Ø"/>
            </a:pPr>
            <a:endParaRPr lang="fr-FR" sz="1400" dirty="0">
              <a:solidFill>
                <a:schemeClr val="bg1"/>
              </a:solidFill>
              <a:ea typeface="宋体" pitchFamily="2" charset="-122"/>
            </a:endParaRPr>
          </a:p>
          <a:p>
            <a:pPr eaLnBrk="1" hangingPunct="1">
              <a:buFont typeface="Wingdings" pitchFamily="2" charset="2"/>
              <a:buChar char="Ø"/>
            </a:pPr>
            <a:r>
              <a:rPr lang="fr-FR" b="1" dirty="0" smtClean="0">
                <a:solidFill>
                  <a:schemeClr val="bg1"/>
                </a:solidFill>
                <a:ea typeface="宋体" pitchFamily="2" charset="-122"/>
              </a:rPr>
              <a:t>+ 32 % d’</a:t>
            </a:r>
            <a:r>
              <a:rPr lang="fr-FR" b="1" dirty="0" err="1" smtClean="0">
                <a:solidFill>
                  <a:schemeClr val="bg1"/>
                </a:solidFill>
                <a:ea typeface="宋体" pitchFamily="2" charset="-122"/>
              </a:rPr>
              <a:t>EnR</a:t>
            </a:r>
            <a:r>
              <a:rPr lang="fr-FR" dirty="0" smtClean="0">
                <a:solidFill>
                  <a:schemeClr val="bg1"/>
                </a:solidFill>
                <a:ea typeface="宋体" pitchFamily="2" charset="-122"/>
              </a:rPr>
              <a:t> </a:t>
            </a:r>
            <a:r>
              <a:rPr lang="fr-FR" dirty="0">
                <a:solidFill>
                  <a:schemeClr val="bg1"/>
                </a:solidFill>
                <a:ea typeface="宋体" pitchFamily="2" charset="-122"/>
              </a:rPr>
              <a:t>dans la </a:t>
            </a:r>
            <a:r>
              <a:rPr lang="fr-FR" dirty="0" smtClean="0">
                <a:solidFill>
                  <a:schemeClr val="bg1"/>
                </a:solidFill>
                <a:ea typeface="宋体" pitchFamily="2" charset="-122"/>
              </a:rPr>
              <a:t>consommation finale </a:t>
            </a:r>
            <a:r>
              <a:rPr lang="fr-FR" sz="1400" dirty="0" smtClean="0">
                <a:solidFill>
                  <a:schemeClr val="bg1"/>
                </a:solidFill>
                <a:ea typeface="宋体" pitchFamily="2" charset="-122"/>
              </a:rPr>
              <a:t>et  </a:t>
            </a:r>
            <a:r>
              <a:rPr lang="fr-FR" b="1" dirty="0" smtClean="0">
                <a:solidFill>
                  <a:schemeClr val="bg1"/>
                </a:solidFill>
                <a:ea typeface="宋体" pitchFamily="2" charset="-122"/>
              </a:rPr>
              <a:t>40 % </a:t>
            </a:r>
            <a:r>
              <a:rPr lang="fr-FR" dirty="0" smtClean="0">
                <a:solidFill>
                  <a:schemeClr val="bg1"/>
                </a:solidFill>
                <a:ea typeface="宋体" pitchFamily="2" charset="-122"/>
              </a:rPr>
              <a:t>de la production électrique</a:t>
            </a:r>
          </a:p>
          <a:p>
            <a:pPr eaLnBrk="1" hangingPunct="1">
              <a:buFont typeface="Wingdings" pitchFamily="2" charset="2"/>
              <a:buChar char="Ø"/>
            </a:pPr>
            <a:endParaRPr lang="fr-FR" sz="1400" dirty="0">
              <a:solidFill>
                <a:schemeClr val="bg1"/>
              </a:solidFill>
              <a:ea typeface="宋体" pitchFamily="2" charset="-122"/>
            </a:endParaRPr>
          </a:p>
          <a:p>
            <a:pPr eaLnBrk="1" hangingPunct="1">
              <a:buFont typeface="Wingdings" pitchFamily="2" charset="2"/>
              <a:buChar char="Ø"/>
            </a:pPr>
            <a:r>
              <a:rPr lang="fr-FR" b="1" dirty="0" smtClean="0">
                <a:solidFill>
                  <a:schemeClr val="bg1"/>
                </a:solidFill>
                <a:ea typeface="宋体" pitchFamily="2" charset="-122"/>
              </a:rPr>
              <a:t> - 50 % de déchets mis en décharge</a:t>
            </a:r>
          </a:p>
          <a:p>
            <a:pPr eaLnBrk="1" hangingPunct="1">
              <a:buFont typeface="Wingdings" pitchFamily="2" charset="2"/>
              <a:buChar char="Ø"/>
            </a:pPr>
            <a:endParaRPr lang="fr-FR" sz="1400" dirty="0">
              <a:solidFill>
                <a:schemeClr val="bg1"/>
              </a:solidFill>
              <a:ea typeface="宋体" pitchFamily="2" charset="-122"/>
            </a:endParaRPr>
          </a:p>
        </p:txBody>
      </p:sp>
      <p:sp>
        <p:nvSpPr>
          <p:cNvPr id="22530" name="AutoShape 10"/>
          <p:cNvSpPr>
            <a:spLocks noChangeArrowheads="1"/>
          </p:cNvSpPr>
          <p:nvPr/>
        </p:nvSpPr>
        <p:spPr bwMode="auto">
          <a:xfrm>
            <a:off x="5148064" y="3571539"/>
            <a:ext cx="3923928" cy="2233725"/>
          </a:xfrm>
          <a:prstGeom prst="roundRect">
            <a:avLst>
              <a:gd name="adj" fmla="val 16667"/>
            </a:avLst>
          </a:prstGeom>
          <a:noFill/>
          <a:ln w="28575">
            <a:solidFill>
              <a:srgbClr val="00B060"/>
            </a:solidFill>
            <a:round/>
            <a:headEnd/>
            <a:tailEnd/>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nchor="ctr"/>
          <a:lstStyle/>
          <a:p>
            <a:pPr algn="ctr" defTabSz="828675"/>
            <a:endParaRPr lang="fr-FR"/>
          </a:p>
        </p:txBody>
      </p:sp>
      <p:sp>
        <p:nvSpPr>
          <p:cNvPr id="22531" name="Text Box 11"/>
          <p:cNvSpPr txBox="1">
            <a:spLocks noChangeArrowheads="1"/>
          </p:cNvSpPr>
          <p:nvPr/>
        </p:nvSpPr>
        <p:spPr bwMode="auto">
          <a:xfrm>
            <a:off x="5396036" y="3593500"/>
            <a:ext cx="3597101" cy="209950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defRPr>
                <a:solidFill>
                  <a:schemeClr val="tx1"/>
                </a:solidFill>
                <a:latin typeface="Arial" charset="0"/>
              </a:defRPr>
            </a:lvl1pPr>
            <a:lvl2pPr marL="742950" indent="-285750" defTabSz="828675" eaLnBrk="0" hangingPunct="0">
              <a:defRPr>
                <a:solidFill>
                  <a:schemeClr val="tx1"/>
                </a:solidFill>
                <a:latin typeface="Arial" charset="0"/>
              </a:defRPr>
            </a:lvl2pPr>
            <a:lvl3pPr marL="1143000" indent="-228600" defTabSz="828675" eaLnBrk="0" hangingPunct="0">
              <a:defRPr>
                <a:solidFill>
                  <a:schemeClr val="tx1"/>
                </a:solidFill>
                <a:latin typeface="Arial" charset="0"/>
              </a:defRPr>
            </a:lvl3pPr>
            <a:lvl4pPr marL="1600200" indent="-228600" defTabSz="828675" eaLnBrk="0" hangingPunct="0">
              <a:defRPr>
                <a:solidFill>
                  <a:schemeClr val="tx1"/>
                </a:solidFill>
                <a:latin typeface="Arial" charset="0"/>
              </a:defRPr>
            </a:lvl4pPr>
            <a:lvl5pPr marL="2057400" indent="-228600" defTabSz="828675" eaLnBrk="0" hangingPunct="0">
              <a:defRPr>
                <a:solidFill>
                  <a:schemeClr val="tx1"/>
                </a:solidFill>
                <a:latin typeface="Arial" charset="0"/>
              </a:defRPr>
            </a:lvl5pPr>
            <a:lvl6pPr marL="2514600" indent="-228600" defTabSz="828675" eaLnBrk="0" fontAlgn="base" hangingPunct="0">
              <a:spcBef>
                <a:spcPct val="0"/>
              </a:spcBef>
              <a:spcAft>
                <a:spcPct val="0"/>
              </a:spcAft>
              <a:defRPr>
                <a:solidFill>
                  <a:schemeClr val="tx1"/>
                </a:solidFill>
                <a:latin typeface="Arial" charset="0"/>
              </a:defRPr>
            </a:lvl6pPr>
            <a:lvl7pPr marL="2971800" indent="-228600" defTabSz="828675" eaLnBrk="0" fontAlgn="base" hangingPunct="0">
              <a:spcBef>
                <a:spcPct val="0"/>
              </a:spcBef>
              <a:spcAft>
                <a:spcPct val="0"/>
              </a:spcAft>
              <a:defRPr>
                <a:solidFill>
                  <a:schemeClr val="tx1"/>
                </a:solidFill>
                <a:latin typeface="Arial" charset="0"/>
              </a:defRPr>
            </a:lvl7pPr>
            <a:lvl8pPr marL="3429000" indent="-228600" defTabSz="828675" eaLnBrk="0" fontAlgn="base" hangingPunct="0">
              <a:spcBef>
                <a:spcPct val="0"/>
              </a:spcBef>
              <a:spcAft>
                <a:spcPct val="0"/>
              </a:spcAft>
              <a:defRPr>
                <a:solidFill>
                  <a:schemeClr val="tx1"/>
                </a:solidFill>
                <a:latin typeface="Arial" charset="0"/>
              </a:defRPr>
            </a:lvl8pPr>
            <a:lvl9pPr marL="3886200" indent="-228600" defTabSz="828675" eaLnBrk="0" fontAlgn="base" hangingPunct="0">
              <a:spcBef>
                <a:spcPct val="0"/>
              </a:spcBef>
              <a:spcAft>
                <a:spcPct val="0"/>
              </a:spcAft>
              <a:defRPr>
                <a:solidFill>
                  <a:schemeClr val="tx1"/>
                </a:solidFill>
                <a:latin typeface="Arial" charset="0"/>
              </a:defRPr>
            </a:lvl9pPr>
          </a:lstStyle>
          <a:p>
            <a:pPr algn="ctr" eaLnBrk="1" hangingPunct="1"/>
            <a:r>
              <a:rPr lang="fr-FR" b="1" dirty="0">
                <a:solidFill>
                  <a:srgbClr val="00B060"/>
                </a:solidFill>
                <a:ea typeface="宋体" pitchFamily="2" charset="-122"/>
              </a:rPr>
              <a:t>Objectifs Européens pour 2020</a:t>
            </a:r>
          </a:p>
          <a:p>
            <a:pPr algn="ctr" eaLnBrk="1" hangingPunct="1"/>
            <a:endParaRPr lang="fr-FR" b="1" dirty="0">
              <a:solidFill>
                <a:srgbClr val="007BA3"/>
              </a:solidFill>
              <a:ea typeface="宋体" pitchFamily="2" charset="-122"/>
            </a:endParaRPr>
          </a:p>
          <a:p>
            <a:pPr eaLnBrk="1" hangingPunct="1">
              <a:buFont typeface="Wingdings" pitchFamily="2" charset="2"/>
              <a:buChar char="Ø"/>
            </a:pPr>
            <a:r>
              <a:rPr lang="fr-FR" sz="1500" dirty="0">
                <a:solidFill>
                  <a:srgbClr val="00607E"/>
                </a:solidFill>
                <a:ea typeface="宋体" pitchFamily="2" charset="-122"/>
              </a:rPr>
              <a:t> </a:t>
            </a:r>
            <a:r>
              <a:rPr lang="fr-FR" sz="1500" b="1" dirty="0">
                <a:solidFill>
                  <a:srgbClr val="00607E"/>
                </a:solidFill>
                <a:ea typeface="宋体" pitchFamily="2" charset="-122"/>
              </a:rPr>
              <a:t>-20% d’émissions de GES</a:t>
            </a:r>
            <a:r>
              <a:rPr lang="fr-FR" sz="1500" dirty="0">
                <a:solidFill>
                  <a:srgbClr val="00607E"/>
                </a:solidFill>
                <a:ea typeface="宋体" pitchFamily="2" charset="-122"/>
              </a:rPr>
              <a:t> </a:t>
            </a:r>
            <a:r>
              <a:rPr lang="fr-FR" sz="1100" dirty="0">
                <a:solidFill>
                  <a:srgbClr val="00607E"/>
                </a:solidFill>
                <a:ea typeface="宋体" pitchFamily="2" charset="-122"/>
              </a:rPr>
              <a:t>par rapport à 1990</a:t>
            </a:r>
          </a:p>
          <a:p>
            <a:pPr eaLnBrk="1" hangingPunct="1">
              <a:buFont typeface="Wingdings" pitchFamily="2" charset="2"/>
              <a:buChar char="Ø"/>
            </a:pPr>
            <a:r>
              <a:rPr lang="fr-FR" sz="1500" b="1" dirty="0">
                <a:solidFill>
                  <a:srgbClr val="00607E"/>
                </a:solidFill>
                <a:ea typeface="宋体" pitchFamily="2" charset="-122"/>
              </a:rPr>
              <a:t>-20 % de consommation énergétique européenne</a:t>
            </a:r>
            <a:r>
              <a:rPr lang="fr-FR" sz="1500" dirty="0">
                <a:solidFill>
                  <a:srgbClr val="00607E"/>
                </a:solidFill>
                <a:ea typeface="宋体" pitchFamily="2" charset="-122"/>
              </a:rPr>
              <a:t> </a:t>
            </a:r>
            <a:r>
              <a:rPr lang="fr-FR" sz="1100" dirty="0">
                <a:solidFill>
                  <a:srgbClr val="00607E"/>
                </a:solidFill>
                <a:ea typeface="宋体" pitchFamily="2" charset="-122"/>
              </a:rPr>
              <a:t>par rapport à une augmentation tendancielle</a:t>
            </a:r>
          </a:p>
          <a:p>
            <a:pPr eaLnBrk="1" hangingPunct="1">
              <a:buFont typeface="Wingdings" pitchFamily="2" charset="2"/>
              <a:buChar char="Ø"/>
            </a:pPr>
            <a:r>
              <a:rPr lang="fr-FR" sz="1500" b="1" dirty="0">
                <a:solidFill>
                  <a:srgbClr val="00607E"/>
                </a:solidFill>
                <a:ea typeface="宋体" pitchFamily="2" charset="-122"/>
              </a:rPr>
              <a:t>+20 %d’</a:t>
            </a:r>
            <a:r>
              <a:rPr lang="fr-FR" sz="1500" b="1" dirty="0" err="1">
                <a:solidFill>
                  <a:srgbClr val="00607E"/>
                </a:solidFill>
                <a:ea typeface="宋体" pitchFamily="2" charset="-122"/>
              </a:rPr>
              <a:t>EnR</a:t>
            </a:r>
            <a:r>
              <a:rPr lang="fr-FR" sz="1500" dirty="0">
                <a:solidFill>
                  <a:srgbClr val="00607E"/>
                </a:solidFill>
                <a:ea typeface="宋体" pitchFamily="2" charset="-122"/>
              </a:rPr>
              <a:t> </a:t>
            </a:r>
            <a:r>
              <a:rPr lang="fr-FR" sz="1100" dirty="0">
                <a:solidFill>
                  <a:srgbClr val="00607E"/>
                </a:solidFill>
                <a:ea typeface="宋体" pitchFamily="2" charset="-122"/>
              </a:rPr>
              <a:t>dans la consommation final </a:t>
            </a:r>
          </a:p>
          <a:p>
            <a:pPr algn="r" eaLnBrk="1" hangingPunct="1">
              <a:spcBef>
                <a:spcPct val="50000"/>
              </a:spcBef>
            </a:pPr>
            <a:r>
              <a:rPr lang="fr-FR" sz="800" i="1" dirty="0">
                <a:solidFill>
                  <a:srgbClr val="00607E"/>
                </a:solidFill>
                <a:ea typeface="宋体" pitchFamily="2" charset="-122"/>
              </a:rPr>
              <a:t>Objectifs issus du Plan climat de l’Union européenne, 2008 et 2014</a:t>
            </a:r>
            <a:r>
              <a:rPr lang="fr-FR" sz="800" i="1" dirty="0">
                <a:ea typeface="宋体" pitchFamily="2" charset="-122"/>
              </a:rPr>
              <a:t> </a:t>
            </a:r>
          </a:p>
        </p:txBody>
      </p:sp>
      <p:sp>
        <p:nvSpPr>
          <p:cNvPr id="22537" name="Text Box 7"/>
          <p:cNvSpPr txBox="1">
            <a:spLocks noChangeArrowheads="1"/>
          </p:cNvSpPr>
          <p:nvPr/>
        </p:nvSpPr>
        <p:spPr bwMode="auto">
          <a:xfrm>
            <a:off x="2913806" y="816893"/>
            <a:ext cx="7562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altLang="fr-FR" sz="2800" b="1" dirty="0" smtClean="0">
                <a:solidFill>
                  <a:srgbClr val="E3211B"/>
                </a:solidFill>
              </a:rPr>
              <a:t>Les </a:t>
            </a:r>
            <a:r>
              <a:rPr lang="fr-FR" altLang="fr-FR" sz="2800" b="1" dirty="0">
                <a:solidFill>
                  <a:srgbClr val="E3211B"/>
                </a:solidFill>
              </a:rPr>
              <a:t>principaux objectifs</a:t>
            </a:r>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836712"/>
            <a:ext cx="2704728" cy="10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388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251520" y="981100"/>
            <a:ext cx="8784976" cy="647700"/>
          </a:xfrm>
        </p:spPr>
        <p:txBody>
          <a:bodyPr/>
          <a:lstStyle/>
          <a:p>
            <a:r>
              <a:rPr lang="fr-FR" altLang="fr-FR" sz="2800" dirty="0" smtClean="0"/>
              <a:t>Une action régionale sur le secteur de la santé</a:t>
            </a:r>
          </a:p>
        </p:txBody>
      </p:sp>
      <p:sp>
        <p:nvSpPr>
          <p:cNvPr id="3" name="Espace réservé du contenu 2"/>
          <p:cNvSpPr>
            <a:spLocks noGrp="1"/>
          </p:cNvSpPr>
          <p:nvPr>
            <p:ph idx="1"/>
          </p:nvPr>
        </p:nvSpPr>
        <p:spPr>
          <a:xfrm>
            <a:off x="251520" y="1772816"/>
            <a:ext cx="8712968" cy="5112568"/>
          </a:xfrm>
        </p:spPr>
        <p:txBody>
          <a:bodyPr>
            <a:normAutofit lnSpcReduction="10000"/>
          </a:bodyPr>
          <a:lstStyle/>
          <a:p>
            <a:pPr>
              <a:lnSpc>
                <a:spcPct val="114000"/>
              </a:lnSpc>
              <a:spcBef>
                <a:spcPct val="0"/>
              </a:spcBef>
              <a:spcAft>
                <a:spcPts val="300"/>
              </a:spcAft>
              <a:buFont typeface="Wingdings" pitchFamily="2" charset="2"/>
              <a:buChar char="ü"/>
              <a:defRPr/>
            </a:pPr>
            <a:r>
              <a:rPr lang="fr-FR" altLang="fr-FR" sz="2200" dirty="0">
                <a:solidFill>
                  <a:schemeClr val="accent2"/>
                </a:solidFill>
              </a:rPr>
              <a:t>Secteur de la santé impacté par</a:t>
            </a:r>
          </a:p>
          <a:p>
            <a:pPr lvl="1">
              <a:lnSpc>
                <a:spcPct val="114000"/>
              </a:lnSpc>
              <a:spcBef>
                <a:spcPct val="0"/>
              </a:spcBef>
              <a:spcAft>
                <a:spcPts val="300"/>
              </a:spcAft>
              <a:buFont typeface="Wingdings" pitchFamily="2" charset="2"/>
              <a:buChar char="ü"/>
              <a:defRPr/>
            </a:pPr>
            <a:r>
              <a:rPr lang="fr-FR" altLang="fr-FR" sz="1800" dirty="0">
                <a:solidFill>
                  <a:schemeClr val="accent2"/>
                </a:solidFill>
              </a:rPr>
              <a:t>Enjeux environnementaux : empreinte énergétique forte, impact significatif sur le réchauffement climatique</a:t>
            </a:r>
          </a:p>
          <a:p>
            <a:pPr lvl="1">
              <a:lnSpc>
                <a:spcPct val="114000"/>
              </a:lnSpc>
              <a:spcBef>
                <a:spcPct val="0"/>
              </a:spcBef>
              <a:spcAft>
                <a:spcPts val="300"/>
              </a:spcAft>
              <a:buFont typeface="Wingdings" pitchFamily="2" charset="2"/>
              <a:buChar char="ü"/>
              <a:defRPr/>
            </a:pPr>
            <a:r>
              <a:rPr lang="fr-FR" altLang="fr-FR" sz="1800" dirty="0">
                <a:solidFill>
                  <a:schemeClr val="accent2"/>
                </a:solidFill>
              </a:rPr>
              <a:t>Enjeux économiques : </a:t>
            </a:r>
            <a:r>
              <a:rPr lang="fr-FR" altLang="fr-FR" sz="1800" dirty="0" smtClean="0">
                <a:solidFill>
                  <a:schemeClr val="accent2"/>
                </a:solidFill>
              </a:rPr>
              <a:t>poste de dépenses élevées, </a:t>
            </a:r>
            <a:r>
              <a:rPr lang="fr-FR" altLang="fr-FR" sz="1800" dirty="0">
                <a:solidFill>
                  <a:schemeClr val="accent2"/>
                </a:solidFill>
              </a:rPr>
              <a:t>perspective d’augmentation du coût des énergies</a:t>
            </a:r>
          </a:p>
          <a:p>
            <a:pPr>
              <a:lnSpc>
                <a:spcPct val="114000"/>
              </a:lnSpc>
              <a:spcBef>
                <a:spcPct val="0"/>
              </a:spcBef>
              <a:spcAft>
                <a:spcPts val="300"/>
              </a:spcAft>
              <a:buFont typeface="Wingdings" pitchFamily="2" charset="2"/>
              <a:buChar char="ü"/>
              <a:defRPr/>
            </a:pPr>
            <a:endParaRPr lang="fr-FR" altLang="fr-FR" sz="2200" dirty="0">
              <a:solidFill>
                <a:schemeClr val="accent2"/>
              </a:solidFill>
            </a:endParaRPr>
          </a:p>
          <a:p>
            <a:pPr>
              <a:lnSpc>
                <a:spcPct val="114000"/>
              </a:lnSpc>
              <a:spcBef>
                <a:spcPct val="0"/>
              </a:spcBef>
              <a:spcAft>
                <a:spcPts val="300"/>
              </a:spcAft>
              <a:buFont typeface="Wingdings" pitchFamily="2" charset="2"/>
              <a:buChar char="ü"/>
              <a:defRPr/>
            </a:pPr>
            <a:r>
              <a:rPr lang="fr-FR" altLang="fr-FR" sz="2200" dirty="0">
                <a:solidFill>
                  <a:schemeClr val="accent2"/>
                </a:solidFill>
              </a:rPr>
              <a:t>Objectif</a:t>
            </a:r>
          </a:p>
          <a:p>
            <a:pPr lvl="1">
              <a:lnSpc>
                <a:spcPct val="114000"/>
              </a:lnSpc>
              <a:spcBef>
                <a:spcPct val="0"/>
              </a:spcBef>
              <a:spcAft>
                <a:spcPts val="300"/>
              </a:spcAft>
              <a:buFont typeface="Wingdings" pitchFamily="2" charset="2"/>
              <a:buChar char="ü"/>
              <a:defRPr/>
            </a:pPr>
            <a:r>
              <a:rPr lang="fr-FR" altLang="fr-FR" sz="1800" dirty="0">
                <a:solidFill>
                  <a:schemeClr val="accent2"/>
                </a:solidFill>
              </a:rPr>
              <a:t>Dynamiser le secteur sur des actions de maîtrise de </a:t>
            </a:r>
            <a:r>
              <a:rPr lang="fr-FR" altLang="fr-FR" sz="1800" dirty="0" smtClean="0">
                <a:solidFill>
                  <a:schemeClr val="accent2"/>
                </a:solidFill>
              </a:rPr>
              <a:t>l’énergie, des énergies renouvelables, des démarches innovantes : CPE, HQE, etc.</a:t>
            </a:r>
          </a:p>
          <a:p>
            <a:pPr lvl="1">
              <a:lnSpc>
                <a:spcPct val="114000"/>
              </a:lnSpc>
              <a:spcBef>
                <a:spcPct val="0"/>
              </a:spcBef>
              <a:spcAft>
                <a:spcPts val="300"/>
              </a:spcAft>
              <a:buFont typeface="Wingdings" pitchFamily="2" charset="2"/>
              <a:buChar char="ü"/>
              <a:defRPr/>
            </a:pPr>
            <a:r>
              <a:rPr lang="fr-FR" altLang="fr-FR" sz="1800" dirty="0" smtClean="0">
                <a:solidFill>
                  <a:schemeClr val="accent2"/>
                </a:solidFill>
              </a:rPr>
              <a:t>Une action préparée et suivie par un COPIL associant les acteurs du secteur        ARS, et FHF, FHP, FEHAP</a:t>
            </a:r>
          </a:p>
          <a:p>
            <a:pPr>
              <a:lnSpc>
                <a:spcPct val="114000"/>
              </a:lnSpc>
              <a:spcBef>
                <a:spcPct val="0"/>
              </a:spcBef>
              <a:spcAft>
                <a:spcPts val="300"/>
              </a:spcAft>
              <a:buFont typeface="Wingdings" pitchFamily="2" charset="2"/>
              <a:buChar char="ü"/>
              <a:defRPr/>
            </a:pPr>
            <a:endParaRPr lang="fr-FR" altLang="fr-FR" sz="2200" dirty="0">
              <a:solidFill>
                <a:schemeClr val="accent2"/>
              </a:solidFill>
            </a:endParaRPr>
          </a:p>
          <a:p>
            <a:pPr>
              <a:lnSpc>
                <a:spcPct val="114000"/>
              </a:lnSpc>
              <a:spcBef>
                <a:spcPct val="0"/>
              </a:spcBef>
              <a:spcAft>
                <a:spcPts val="300"/>
              </a:spcAft>
              <a:buFont typeface="Wingdings" pitchFamily="2" charset="2"/>
              <a:buChar char="ü"/>
              <a:defRPr/>
            </a:pPr>
            <a:r>
              <a:rPr lang="fr-FR" altLang="fr-FR" sz="2200" dirty="0">
                <a:solidFill>
                  <a:schemeClr val="accent2"/>
                </a:solidFill>
              </a:rPr>
              <a:t>Délai</a:t>
            </a:r>
          </a:p>
          <a:p>
            <a:pPr lvl="1">
              <a:lnSpc>
                <a:spcPct val="114000"/>
              </a:lnSpc>
              <a:spcBef>
                <a:spcPct val="0"/>
              </a:spcBef>
              <a:spcAft>
                <a:spcPts val="300"/>
              </a:spcAft>
              <a:buFont typeface="Wingdings" pitchFamily="2" charset="2"/>
              <a:buChar char="ü"/>
              <a:defRPr/>
            </a:pPr>
            <a:r>
              <a:rPr lang="fr-FR" altLang="fr-FR" sz="1800" dirty="0">
                <a:solidFill>
                  <a:schemeClr val="accent2"/>
                </a:solidFill>
              </a:rPr>
              <a:t>Opération sur 3 </a:t>
            </a:r>
            <a:r>
              <a:rPr lang="fr-FR" altLang="fr-FR" sz="1800" dirty="0" smtClean="0">
                <a:solidFill>
                  <a:schemeClr val="accent2"/>
                </a:solidFill>
              </a:rPr>
              <a:t>ans</a:t>
            </a:r>
            <a:endParaRPr lang="fr-FR" altLang="fr-FR" sz="1800" dirty="0">
              <a:solidFill>
                <a:schemeClr val="accent2"/>
              </a:solidFill>
            </a:endParaRPr>
          </a:p>
        </p:txBody>
      </p:sp>
    </p:spTree>
    <p:extLst>
      <p:ext uri="{BB962C8B-B14F-4D97-AF65-F5344CB8AC3E}">
        <p14:creationId xmlns:p14="http://schemas.microsoft.com/office/powerpoint/2010/main" val="82475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107504" y="692696"/>
            <a:ext cx="8784976" cy="647700"/>
          </a:xfrm>
        </p:spPr>
        <p:txBody>
          <a:bodyPr/>
          <a:lstStyle/>
          <a:p>
            <a:r>
              <a:rPr lang="fr-FR" altLang="fr-FR" sz="2800" dirty="0" smtClean="0"/>
              <a:t>Le plan d’action</a:t>
            </a:r>
          </a:p>
        </p:txBody>
      </p:sp>
      <p:sp>
        <p:nvSpPr>
          <p:cNvPr id="3" name="Espace réservé du contenu 2"/>
          <p:cNvSpPr>
            <a:spLocks noGrp="1"/>
          </p:cNvSpPr>
          <p:nvPr>
            <p:ph idx="1"/>
          </p:nvPr>
        </p:nvSpPr>
        <p:spPr>
          <a:xfrm>
            <a:off x="0" y="1340768"/>
            <a:ext cx="9144000" cy="5328592"/>
          </a:xfrm>
        </p:spPr>
        <p:txBody>
          <a:bodyPr>
            <a:normAutofit lnSpcReduction="10000"/>
          </a:bodyPr>
          <a:lstStyle/>
          <a:p>
            <a:pPr>
              <a:lnSpc>
                <a:spcPct val="114000"/>
              </a:lnSpc>
              <a:spcBef>
                <a:spcPct val="0"/>
              </a:spcBef>
              <a:spcAft>
                <a:spcPts val="300"/>
              </a:spcAft>
              <a:buFont typeface="Wingdings" pitchFamily="2" charset="2"/>
              <a:buChar char="ü"/>
              <a:defRPr/>
            </a:pPr>
            <a:r>
              <a:rPr lang="fr-FR" altLang="fr-FR" sz="2200" dirty="0">
                <a:solidFill>
                  <a:schemeClr val="accent2"/>
                </a:solidFill>
              </a:rPr>
              <a:t>Un plan d’actions sur 3 ans </a:t>
            </a:r>
            <a:r>
              <a:rPr lang="fr-FR" altLang="fr-FR" sz="2200" dirty="0" smtClean="0">
                <a:solidFill>
                  <a:schemeClr val="accent2"/>
                </a:solidFill>
              </a:rPr>
              <a:t>: octobre </a:t>
            </a:r>
            <a:r>
              <a:rPr lang="fr-FR" altLang="fr-FR" sz="2200" dirty="0">
                <a:solidFill>
                  <a:schemeClr val="accent2"/>
                </a:solidFill>
              </a:rPr>
              <a:t>2016 </a:t>
            </a:r>
            <a:r>
              <a:rPr lang="fr-FR" altLang="fr-FR" sz="2200" dirty="0" smtClean="0">
                <a:solidFill>
                  <a:schemeClr val="accent2"/>
                </a:solidFill>
              </a:rPr>
              <a:t>à fin 2019</a:t>
            </a:r>
          </a:p>
          <a:p>
            <a:pPr>
              <a:lnSpc>
                <a:spcPct val="114000"/>
              </a:lnSpc>
              <a:spcBef>
                <a:spcPct val="0"/>
              </a:spcBef>
              <a:spcAft>
                <a:spcPts val="300"/>
              </a:spcAft>
              <a:buFont typeface="Wingdings" pitchFamily="2" charset="2"/>
              <a:buChar char="ü"/>
              <a:defRPr/>
            </a:pPr>
            <a:endParaRPr lang="fr-FR" altLang="fr-FR" sz="2200" dirty="0" smtClean="0">
              <a:solidFill>
                <a:schemeClr val="accent2"/>
              </a:solidFill>
            </a:endParaRPr>
          </a:p>
          <a:p>
            <a:pPr lvl="1">
              <a:lnSpc>
                <a:spcPct val="114000"/>
              </a:lnSpc>
              <a:spcBef>
                <a:spcPct val="0"/>
              </a:spcBef>
              <a:spcAft>
                <a:spcPts val="300"/>
              </a:spcAft>
              <a:buFont typeface="Wingdings" pitchFamily="2" charset="2"/>
              <a:buChar char="ü"/>
              <a:defRPr/>
            </a:pPr>
            <a:r>
              <a:rPr lang="fr-FR" altLang="fr-FR" sz="1800" dirty="0">
                <a:solidFill>
                  <a:schemeClr val="accent2"/>
                </a:solidFill>
              </a:rPr>
              <a:t>Une </a:t>
            </a:r>
            <a:r>
              <a:rPr lang="fr-FR" altLang="fr-FR" sz="1800" dirty="0"/>
              <a:t>opération de démonstration </a:t>
            </a:r>
            <a:r>
              <a:rPr lang="fr-FR" altLang="fr-FR" sz="1800" dirty="0" smtClean="0">
                <a:solidFill>
                  <a:schemeClr val="accent2"/>
                </a:solidFill>
              </a:rPr>
              <a:t>(3 </a:t>
            </a:r>
            <a:r>
              <a:rPr lang="fr-FR" altLang="fr-FR" sz="1800" dirty="0">
                <a:solidFill>
                  <a:schemeClr val="accent2"/>
                </a:solidFill>
              </a:rPr>
              <a:t>établissements) de mise en place </a:t>
            </a:r>
            <a:r>
              <a:rPr lang="fr-FR" altLang="fr-FR" sz="1800" dirty="0" smtClean="0">
                <a:solidFill>
                  <a:schemeClr val="accent2"/>
                </a:solidFill>
              </a:rPr>
              <a:t>d’un </a:t>
            </a:r>
            <a:r>
              <a:rPr lang="fr-FR" altLang="fr-FR" sz="1800" dirty="0" smtClean="0"/>
              <a:t>suivi </a:t>
            </a:r>
            <a:r>
              <a:rPr lang="fr-FR" altLang="fr-FR" sz="1800" dirty="0"/>
              <a:t>des consommations énergétiques </a:t>
            </a:r>
            <a:r>
              <a:rPr lang="fr-FR" altLang="fr-FR" sz="1800" dirty="0">
                <a:solidFill>
                  <a:schemeClr val="accent2"/>
                </a:solidFill>
              </a:rPr>
              <a:t>et d’aide à l’exploitation des équipements.</a:t>
            </a:r>
          </a:p>
          <a:p>
            <a:pPr lvl="1">
              <a:lnSpc>
                <a:spcPct val="114000"/>
              </a:lnSpc>
              <a:spcBef>
                <a:spcPct val="0"/>
              </a:spcBef>
              <a:spcAft>
                <a:spcPts val="300"/>
              </a:spcAft>
              <a:buFont typeface="Wingdings" pitchFamily="2" charset="2"/>
              <a:buChar char="ü"/>
              <a:defRPr/>
            </a:pPr>
            <a:r>
              <a:rPr lang="fr-FR" altLang="fr-FR" sz="1800" dirty="0" smtClean="0">
                <a:solidFill>
                  <a:schemeClr val="accent2"/>
                </a:solidFill>
              </a:rPr>
              <a:t>Un </a:t>
            </a:r>
            <a:r>
              <a:rPr lang="fr-FR" altLang="fr-FR" sz="1800" dirty="0" smtClean="0"/>
              <a:t>benchmark et capitalisation </a:t>
            </a:r>
            <a:r>
              <a:rPr lang="fr-FR" altLang="fr-FR" sz="1800" dirty="0" smtClean="0">
                <a:solidFill>
                  <a:schemeClr val="accent2"/>
                </a:solidFill>
              </a:rPr>
              <a:t>de ressources : </a:t>
            </a:r>
          </a:p>
          <a:p>
            <a:pPr marL="1720850" lvl="3" indent="-292100" defTabSz="762000" eaLnBrk="1" hangingPunct="1">
              <a:spcBef>
                <a:spcPct val="50000"/>
              </a:spcBef>
              <a:buClr>
                <a:srgbClr val="FF6600"/>
              </a:buClr>
              <a:buFont typeface="Wingdings" pitchFamily="2" charset="2"/>
              <a:buChar char="§"/>
              <a:defRPr/>
            </a:pPr>
            <a:r>
              <a:rPr lang="fr-FR" sz="1800" i="1" dirty="0">
                <a:solidFill>
                  <a:schemeClr val="accent2"/>
                </a:solidFill>
              </a:rPr>
              <a:t>Recensement de bonnes pratiques </a:t>
            </a:r>
            <a:r>
              <a:rPr lang="fr-FR" sz="1800" i="1" dirty="0" smtClean="0">
                <a:solidFill>
                  <a:schemeClr val="accent2"/>
                </a:solidFill>
              </a:rPr>
              <a:t>: liste d’opérations, retours </a:t>
            </a:r>
            <a:r>
              <a:rPr lang="fr-FR" sz="1800" i="1" dirty="0">
                <a:solidFill>
                  <a:schemeClr val="accent2"/>
                </a:solidFill>
              </a:rPr>
              <a:t>d’expériences, études, etc.),</a:t>
            </a:r>
          </a:p>
          <a:p>
            <a:pPr marL="1720850" lvl="3" indent="-292100" defTabSz="762000" eaLnBrk="1" hangingPunct="1">
              <a:spcBef>
                <a:spcPct val="50000"/>
              </a:spcBef>
              <a:buClr>
                <a:srgbClr val="FF6600"/>
              </a:buClr>
              <a:buFont typeface="Wingdings" pitchFamily="2" charset="2"/>
              <a:buChar char="§"/>
              <a:defRPr/>
            </a:pPr>
            <a:r>
              <a:rPr lang="fr-FR" sz="1800" i="1" dirty="0">
                <a:solidFill>
                  <a:schemeClr val="accent2"/>
                </a:solidFill>
              </a:rPr>
              <a:t>Production de fiches de bonnes pratiques </a:t>
            </a:r>
            <a:r>
              <a:rPr lang="fr-FR" sz="1800" i="1" dirty="0" smtClean="0">
                <a:solidFill>
                  <a:schemeClr val="accent2"/>
                </a:solidFill>
              </a:rPr>
              <a:t> (8)</a:t>
            </a:r>
            <a:endParaRPr lang="fr-FR" sz="1800" i="1" dirty="0">
              <a:solidFill>
                <a:schemeClr val="accent2"/>
              </a:solidFill>
            </a:endParaRPr>
          </a:p>
          <a:p>
            <a:pPr marL="1720850" lvl="3" indent="-292100" defTabSz="762000" eaLnBrk="1" hangingPunct="1">
              <a:spcBef>
                <a:spcPct val="50000"/>
              </a:spcBef>
              <a:buClr>
                <a:srgbClr val="FF6600"/>
              </a:buClr>
              <a:buFont typeface="Wingdings" pitchFamily="2" charset="2"/>
              <a:buChar char="§"/>
              <a:defRPr/>
            </a:pPr>
            <a:r>
              <a:rPr lang="fr-FR" sz="1800" i="1" dirty="0">
                <a:solidFill>
                  <a:schemeClr val="accent2"/>
                </a:solidFill>
              </a:rPr>
              <a:t>Les aides </a:t>
            </a:r>
            <a:r>
              <a:rPr lang="fr-FR" sz="1800" i="1" dirty="0" smtClean="0">
                <a:solidFill>
                  <a:schemeClr val="accent2"/>
                </a:solidFill>
              </a:rPr>
              <a:t>disponibles…..</a:t>
            </a:r>
            <a:endParaRPr lang="fr-FR" altLang="fr-FR" sz="1800" i="1" dirty="0">
              <a:solidFill>
                <a:schemeClr val="accent2"/>
              </a:solidFill>
            </a:endParaRPr>
          </a:p>
          <a:p>
            <a:pPr lvl="1">
              <a:lnSpc>
                <a:spcPct val="114000"/>
              </a:lnSpc>
              <a:spcBef>
                <a:spcPct val="0"/>
              </a:spcBef>
              <a:spcAft>
                <a:spcPts val="300"/>
              </a:spcAft>
              <a:buFont typeface="Wingdings" pitchFamily="2" charset="2"/>
              <a:buChar char="ü"/>
              <a:defRPr/>
            </a:pPr>
            <a:r>
              <a:rPr lang="fr-FR" altLang="fr-FR" sz="1800" dirty="0" smtClean="0">
                <a:solidFill>
                  <a:schemeClr val="accent2"/>
                </a:solidFill>
              </a:rPr>
              <a:t>Organisation </a:t>
            </a:r>
            <a:r>
              <a:rPr lang="fr-FR" altLang="fr-FR" sz="1800" dirty="0">
                <a:solidFill>
                  <a:schemeClr val="accent2"/>
                </a:solidFill>
              </a:rPr>
              <a:t>de </a:t>
            </a:r>
            <a:r>
              <a:rPr lang="fr-FR" altLang="fr-FR" sz="1800" dirty="0"/>
              <a:t>2 manifestations régionales</a:t>
            </a:r>
            <a:r>
              <a:rPr lang="fr-FR" altLang="fr-FR" sz="1800" dirty="0">
                <a:solidFill>
                  <a:schemeClr val="accent2"/>
                </a:solidFill>
              </a:rPr>
              <a:t>, pour partager les </a:t>
            </a:r>
            <a:r>
              <a:rPr lang="fr-FR" altLang="fr-FR" sz="1800" dirty="0" smtClean="0">
                <a:solidFill>
                  <a:schemeClr val="accent2"/>
                </a:solidFill>
              </a:rPr>
              <a:t>expériences (première prévue fin 2017)</a:t>
            </a:r>
            <a:endParaRPr lang="fr-FR" altLang="fr-FR" sz="1800" dirty="0">
              <a:solidFill>
                <a:schemeClr val="accent2"/>
              </a:solidFill>
            </a:endParaRPr>
          </a:p>
          <a:p>
            <a:pPr lvl="1">
              <a:lnSpc>
                <a:spcPct val="114000"/>
              </a:lnSpc>
              <a:spcBef>
                <a:spcPct val="0"/>
              </a:spcBef>
              <a:spcAft>
                <a:spcPts val="300"/>
              </a:spcAft>
              <a:buFont typeface="Wingdings" pitchFamily="2" charset="2"/>
              <a:buChar char="ü"/>
              <a:defRPr/>
            </a:pPr>
            <a:r>
              <a:rPr lang="fr-FR" altLang="fr-FR" sz="1800" dirty="0" smtClean="0">
                <a:solidFill>
                  <a:schemeClr val="accent2"/>
                </a:solidFill>
              </a:rPr>
              <a:t>Une </a:t>
            </a:r>
            <a:r>
              <a:rPr lang="fr-FR" altLang="fr-FR" sz="1800" dirty="0"/>
              <a:t>formation</a:t>
            </a:r>
            <a:r>
              <a:rPr lang="fr-FR" altLang="fr-FR" sz="1800" dirty="0">
                <a:solidFill>
                  <a:schemeClr val="accent2"/>
                </a:solidFill>
              </a:rPr>
              <a:t>, suivie de coaching pour </a:t>
            </a:r>
            <a:r>
              <a:rPr lang="fr-FR" altLang="fr-FR" sz="1800" dirty="0" smtClean="0">
                <a:solidFill>
                  <a:schemeClr val="accent2"/>
                </a:solidFill>
              </a:rPr>
              <a:t>les </a:t>
            </a:r>
            <a:r>
              <a:rPr lang="fr-FR" altLang="fr-FR" sz="1800" dirty="0">
                <a:solidFill>
                  <a:schemeClr val="accent2"/>
                </a:solidFill>
              </a:rPr>
              <a:t>établissements (</a:t>
            </a:r>
            <a:r>
              <a:rPr lang="fr-FR" altLang="fr-FR" sz="1800" dirty="0"/>
              <a:t>juin 2017</a:t>
            </a:r>
            <a:r>
              <a:rPr lang="fr-FR" altLang="fr-FR" sz="1800" dirty="0" smtClean="0">
                <a:solidFill>
                  <a:schemeClr val="accent2"/>
                </a:solidFill>
              </a:rPr>
              <a:t>).</a:t>
            </a:r>
          </a:p>
          <a:p>
            <a:pPr lvl="1">
              <a:lnSpc>
                <a:spcPct val="114000"/>
              </a:lnSpc>
              <a:spcBef>
                <a:spcPct val="0"/>
              </a:spcBef>
              <a:spcAft>
                <a:spcPts val="300"/>
              </a:spcAft>
              <a:buFont typeface="Wingdings" pitchFamily="2" charset="2"/>
              <a:buChar char="ü"/>
              <a:defRPr/>
            </a:pPr>
            <a:r>
              <a:rPr lang="fr-FR" altLang="fr-FR" sz="1800" dirty="0" smtClean="0">
                <a:solidFill>
                  <a:schemeClr val="accent2"/>
                </a:solidFill>
              </a:rPr>
              <a:t>Développer des postes </a:t>
            </a:r>
            <a:r>
              <a:rPr lang="fr-FR" altLang="fr-FR" sz="1800" dirty="0" smtClean="0"/>
              <a:t>d’économe de flux (</a:t>
            </a:r>
            <a:r>
              <a:rPr lang="fr-FR" altLang="fr-FR" sz="1800" dirty="0">
                <a:solidFill>
                  <a:schemeClr val="accent2"/>
                </a:solidFill>
              </a:rPr>
              <a:t>soutien à la création de poste)</a:t>
            </a:r>
          </a:p>
          <a:p>
            <a:pPr lvl="1">
              <a:lnSpc>
                <a:spcPct val="114000"/>
              </a:lnSpc>
              <a:spcBef>
                <a:spcPct val="0"/>
              </a:spcBef>
              <a:spcAft>
                <a:spcPts val="300"/>
              </a:spcAft>
              <a:buFont typeface="Wingdings" pitchFamily="2" charset="2"/>
              <a:buChar char="ü"/>
              <a:defRPr/>
            </a:pPr>
            <a:endParaRPr lang="fr-FR" altLang="fr-FR" sz="2200" dirty="0" smtClean="0">
              <a:solidFill>
                <a:schemeClr val="accent2"/>
              </a:solidFill>
            </a:endParaRPr>
          </a:p>
          <a:p>
            <a:pPr>
              <a:lnSpc>
                <a:spcPct val="114000"/>
              </a:lnSpc>
              <a:spcBef>
                <a:spcPct val="0"/>
              </a:spcBef>
              <a:spcAft>
                <a:spcPts val="300"/>
              </a:spcAft>
              <a:buFont typeface="Wingdings" pitchFamily="2" charset="2"/>
              <a:buChar char="ü"/>
              <a:defRPr/>
            </a:pPr>
            <a:r>
              <a:rPr lang="fr-FR" altLang="fr-FR" sz="2200" dirty="0" smtClean="0">
                <a:solidFill>
                  <a:schemeClr val="accent2"/>
                </a:solidFill>
              </a:rPr>
              <a:t>Un prestataire ADEME : H3C Energie</a:t>
            </a:r>
            <a:endParaRPr lang="fr-FR" altLang="fr-FR" sz="2200" dirty="0">
              <a:solidFill>
                <a:schemeClr val="accent2"/>
              </a:solidFill>
            </a:endParaRPr>
          </a:p>
          <a:p>
            <a:pPr lvl="1">
              <a:lnSpc>
                <a:spcPct val="114000"/>
              </a:lnSpc>
              <a:spcBef>
                <a:spcPct val="0"/>
              </a:spcBef>
              <a:spcAft>
                <a:spcPts val="300"/>
              </a:spcAft>
              <a:buFont typeface="Wingdings" pitchFamily="2" charset="2"/>
              <a:buChar char="ü"/>
              <a:defRPr/>
            </a:pPr>
            <a:endParaRPr lang="fr-FR" altLang="fr-FR" sz="1800" dirty="0">
              <a:solidFill>
                <a:schemeClr val="accent2"/>
              </a:solidFill>
            </a:endParaRPr>
          </a:p>
        </p:txBody>
      </p:sp>
    </p:spTree>
    <p:extLst>
      <p:ext uri="{BB962C8B-B14F-4D97-AF65-F5344CB8AC3E}">
        <p14:creationId xmlns:p14="http://schemas.microsoft.com/office/powerpoint/2010/main" val="148330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548680"/>
            <a:ext cx="7128792" cy="836712"/>
          </a:xfrm>
        </p:spPr>
        <p:txBody>
          <a:bodyPr/>
          <a:lstStyle/>
          <a:p>
            <a:r>
              <a:rPr lang="fr-FR" dirty="0">
                <a:solidFill>
                  <a:srgbClr val="FF0000"/>
                </a:solidFill>
              </a:rPr>
              <a:t>Formation-coaching</a:t>
            </a:r>
          </a:p>
        </p:txBody>
      </p:sp>
      <p:sp>
        <p:nvSpPr>
          <p:cNvPr id="3" name="Sous-titre 2"/>
          <p:cNvSpPr>
            <a:spLocks noGrp="1"/>
          </p:cNvSpPr>
          <p:nvPr>
            <p:ph type="subTitle" idx="10"/>
          </p:nvPr>
        </p:nvSpPr>
        <p:spPr>
          <a:xfrm>
            <a:off x="179512" y="1484784"/>
            <a:ext cx="8705056" cy="1080120"/>
          </a:xfrm>
        </p:spPr>
        <p:txBody>
          <a:bodyPr/>
          <a:lstStyle/>
          <a:p>
            <a:r>
              <a:rPr lang="fr-FR" sz="2000" dirty="0">
                <a:solidFill>
                  <a:schemeClr val="accent2"/>
                </a:solidFill>
                <a:latin typeface="+mn-lt"/>
              </a:rPr>
              <a:t>Maîtriser et gérer l’énergie dans les établissements de soin.</a:t>
            </a:r>
          </a:p>
        </p:txBody>
      </p:sp>
      <p:sp>
        <p:nvSpPr>
          <p:cNvPr id="4" name="ZoneTexte 3"/>
          <p:cNvSpPr txBox="1"/>
          <p:nvPr/>
        </p:nvSpPr>
        <p:spPr>
          <a:xfrm>
            <a:off x="459632" y="2614260"/>
            <a:ext cx="8424936" cy="3046988"/>
          </a:xfrm>
          <a:prstGeom prst="rect">
            <a:avLst/>
          </a:prstGeom>
          <a:noFill/>
        </p:spPr>
        <p:txBody>
          <a:bodyPr wrap="square" rtlCol="0">
            <a:spAutoFit/>
          </a:bodyPr>
          <a:lstStyle/>
          <a:p>
            <a:pPr fontAlgn="base">
              <a:lnSpc>
                <a:spcPct val="90000"/>
              </a:lnSpc>
              <a:buFont typeface="Wingdings" pitchFamily="2" charset="2"/>
              <a:defRPr/>
            </a:pPr>
            <a:r>
              <a:rPr lang="fr-FR" sz="2000" dirty="0"/>
              <a:t>Une session de formation-coaching unique et gratuite.</a:t>
            </a:r>
          </a:p>
          <a:p>
            <a:pPr fontAlgn="base">
              <a:lnSpc>
                <a:spcPct val="90000"/>
              </a:lnSpc>
              <a:buFont typeface="Wingdings" pitchFamily="2" charset="2"/>
              <a:defRPr/>
            </a:pPr>
            <a:r>
              <a:rPr lang="fr-FR" sz="2000" dirty="0"/>
              <a:t> </a:t>
            </a:r>
          </a:p>
          <a:p>
            <a:pPr fontAlgn="base">
              <a:lnSpc>
                <a:spcPct val="90000"/>
              </a:lnSpc>
              <a:buFont typeface="Wingdings" pitchFamily="2" charset="2"/>
              <a:defRPr/>
            </a:pPr>
            <a:r>
              <a:rPr lang="fr-FR" sz="2000" dirty="0"/>
              <a:t>Objectif pédagogique: permettre aux établissements de santé et médico-sociaux de conduire concrètement des opérations de maîtrise de l’énergie.</a:t>
            </a:r>
          </a:p>
          <a:p>
            <a:pPr fontAlgn="base">
              <a:lnSpc>
                <a:spcPct val="90000"/>
              </a:lnSpc>
              <a:buFont typeface="Wingdings" pitchFamily="2" charset="2"/>
              <a:defRPr/>
            </a:pPr>
            <a:endParaRPr lang="fr-FR" sz="2000" dirty="0"/>
          </a:p>
          <a:p>
            <a:pPr fontAlgn="base">
              <a:lnSpc>
                <a:spcPct val="90000"/>
              </a:lnSpc>
              <a:buFont typeface="Wingdings" pitchFamily="2" charset="2"/>
              <a:defRPr/>
            </a:pPr>
            <a:r>
              <a:rPr lang="fr-FR" sz="2000" dirty="0"/>
              <a:t>Il s’agit de former une équipe au sein de l'établissement, composée d’un responsable technique et d’un responsable économique.</a:t>
            </a:r>
          </a:p>
          <a:p>
            <a:endParaRPr lang="fr-FR" sz="2400" dirty="0">
              <a:solidFill>
                <a:schemeClr val="accent1">
                  <a:lumMod val="75000"/>
                </a:schemeClr>
              </a:solidFill>
              <a:latin typeface="Trebuchet MS" panose="020B0603020202020204" pitchFamily="34" charset="0"/>
            </a:endParaRPr>
          </a:p>
          <a:p>
            <a:endParaRPr lang="fr-FR" sz="2400" dirty="0">
              <a:solidFill>
                <a:schemeClr val="accent1">
                  <a:lumMod val="75000"/>
                </a:schemeClr>
              </a:solidFill>
              <a:latin typeface="Trebuchet MS" panose="020B0603020202020204" pitchFamily="34" charset="0"/>
            </a:endParaRPr>
          </a:p>
        </p:txBody>
      </p:sp>
    </p:spTree>
    <p:extLst>
      <p:ext uri="{BB962C8B-B14F-4D97-AF65-F5344CB8AC3E}">
        <p14:creationId xmlns:p14="http://schemas.microsoft.com/office/powerpoint/2010/main" val="59211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504056"/>
            <a:ext cx="7128792" cy="836712"/>
          </a:xfrm>
        </p:spPr>
        <p:txBody>
          <a:bodyPr/>
          <a:lstStyle/>
          <a:p>
            <a:r>
              <a:rPr lang="fr-FR" dirty="0">
                <a:solidFill>
                  <a:srgbClr val="FF0000"/>
                </a:solidFill>
              </a:rPr>
              <a:t>Formation-coaching</a:t>
            </a:r>
          </a:p>
        </p:txBody>
      </p:sp>
      <p:sp>
        <p:nvSpPr>
          <p:cNvPr id="3" name="Sous-titre 2"/>
          <p:cNvSpPr>
            <a:spLocks noGrp="1"/>
          </p:cNvSpPr>
          <p:nvPr>
            <p:ph type="subTitle" idx="10"/>
          </p:nvPr>
        </p:nvSpPr>
        <p:spPr>
          <a:xfrm>
            <a:off x="179512" y="1052736"/>
            <a:ext cx="8705056" cy="1080120"/>
          </a:xfrm>
        </p:spPr>
        <p:txBody>
          <a:bodyPr/>
          <a:lstStyle/>
          <a:p>
            <a:r>
              <a:rPr lang="fr-FR" dirty="0" smtClean="0">
                <a:solidFill>
                  <a:schemeClr val="accent6"/>
                </a:solidFill>
              </a:rPr>
              <a:t>Maîtriser et gérer l’énergie dans les établissements de soin</a:t>
            </a:r>
            <a:r>
              <a:rPr lang="fr-FR" dirty="0" smtClean="0"/>
              <a:t>.</a:t>
            </a:r>
            <a:endParaRPr lang="fr-FR" dirty="0"/>
          </a:p>
        </p:txBody>
      </p:sp>
      <p:sp>
        <p:nvSpPr>
          <p:cNvPr id="4" name="ZoneTexte 3"/>
          <p:cNvSpPr txBox="1"/>
          <p:nvPr/>
        </p:nvSpPr>
        <p:spPr>
          <a:xfrm>
            <a:off x="469797" y="2132856"/>
            <a:ext cx="8424936" cy="5262979"/>
          </a:xfrm>
          <a:prstGeom prst="rect">
            <a:avLst/>
          </a:prstGeom>
          <a:noFill/>
        </p:spPr>
        <p:txBody>
          <a:bodyPr wrap="square" rtlCol="0">
            <a:spAutoFit/>
          </a:bodyPr>
          <a:lstStyle/>
          <a:p>
            <a:r>
              <a:rPr lang="fr-FR" sz="2400" b="1" dirty="0"/>
              <a:t>Formation de 3 jours</a:t>
            </a:r>
          </a:p>
          <a:p>
            <a:endParaRPr lang="fr-FR" sz="2400" b="1" dirty="0"/>
          </a:p>
          <a:p>
            <a:pPr marL="285750" indent="-285750">
              <a:buFont typeface="Arial" panose="020B0604020202020204" pitchFamily="34" charset="0"/>
              <a:buChar char="•"/>
            </a:pPr>
            <a:r>
              <a:rPr lang="fr-FR" sz="2400" dirty="0"/>
              <a:t>2 jours pour responsable de service technique ou un directeur/directeur adjoint.</a:t>
            </a:r>
          </a:p>
          <a:p>
            <a:pPr marL="285750" indent="-285750">
              <a:buFont typeface="Arial" panose="020B0604020202020204" pitchFamily="34" charset="0"/>
              <a:buChar char="•"/>
            </a:pPr>
            <a:r>
              <a:rPr lang="fr-FR" sz="2400" dirty="0"/>
              <a:t>3</a:t>
            </a:r>
            <a:r>
              <a:rPr lang="fr-FR" sz="2400" baseline="30000" dirty="0"/>
              <a:t>ème</a:t>
            </a:r>
            <a:r>
              <a:rPr lang="fr-FR" sz="2400" dirty="0"/>
              <a:t> jour pour un responsable achats ou économique, </a:t>
            </a:r>
            <a:r>
              <a:rPr lang="fr-FR" sz="2400" b="1" dirty="0"/>
              <a:t>en binôme</a:t>
            </a:r>
            <a:r>
              <a:rPr lang="fr-FR" sz="2400" dirty="0"/>
              <a:t> avec un responsable de service technique ou un directeur/directeur adjoint.</a:t>
            </a:r>
          </a:p>
          <a:p>
            <a:pPr algn="r">
              <a:buFont typeface="Wingdings" panose="05000000000000000000" pitchFamily="2" charset="2"/>
              <a:buChar char="ü"/>
            </a:pPr>
            <a:r>
              <a:rPr lang="fr-FR" sz="2400" dirty="0"/>
              <a:t>12 et 13 juin 2017</a:t>
            </a:r>
          </a:p>
          <a:p>
            <a:pPr algn="r">
              <a:buFont typeface="Wingdings" panose="05000000000000000000" pitchFamily="2" charset="2"/>
              <a:buChar char="ü"/>
            </a:pPr>
            <a:r>
              <a:rPr lang="fr-FR" sz="2400" dirty="0"/>
              <a:t>22 juin 2017</a:t>
            </a:r>
          </a:p>
          <a:p>
            <a:r>
              <a:rPr lang="fr-FR" sz="2400" b="1" dirty="0"/>
              <a:t>Coaching de 12 </a:t>
            </a:r>
            <a:r>
              <a:rPr lang="fr-FR" sz="2400" b="1" dirty="0" smtClean="0"/>
              <a:t>mois</a:t>
            </a:r>
          </a:p>
          <a:p>
            <a:endParaRPr lang="fr-FR" sz="2400" b="1" dirty="0">
              <a:solidFill>
                <a:schemeClr val="accent1">
                  <a:lumMod val="75000"/>
                </a:schemeClr>
              </a:solidFill>
            </a:endParaRPr>
          </a:p>
          <a:p>
            <a:pPr algn="r"/>
            <a:r>
              <a:rPr lang="fr-FR" dirty="0" smtClean="0"/>
              <a:t>Programme à votre disposition dans cette salle.</a:t>
            </a:r>
            <a:endParaRPr lang="fr-FR" dirty="0"/>
          </a:p>
          <a:p>
            <a:endParaRPr lang="fr-FR" sz="2400" dirty="0">
              <a:solidFill>
                <a:schemeClr val="accent1">
                  <a:lumMod val="75000"/>
                </a:schemeClr>
              </a:solidFill>
              <a:latin typeface="Trebuchet MS" panose="020B0603020202020204" pitchFamily="34" charset="0"/>
            </a:endParaRPr>
          </a:p>
          <a:p>
            <a:endParaRPr lang="fr-FR" sz="2400" dirty="0">
              <a:solidFill>
                <a:schemeClr val="accent1">
                  <a:lumMod val="75000"/>
                </a:schemeClr>
              </a:solidFill>
              <a:latin typeface="Trebuchet MS" panose="020B0603020202020204" pitchFamily="34" charset="0"/>
            </a:endParaRPr>
          </a:p>
        </p:txBody>
      </p:sp>
    </p:spTree>
    <p:extLst>
      <p:ext uri="{BB962C8B-B14F-4D97-AF65-F5344CB8AC3E}">
        <p14:creationId xmlns:p14="http://schemas.microsoft.com/office/powerpoint/2010/main" val="3765294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556792"/>
            <a:ext cx="8640960" cy="2376264"/>
          </a:xfrm>
        </p:spPr>
        <p:txBody>
          <a:bodyPr/>
          <a:lstStyle/>
          <a:p>
            <a:r>
              <a:rPr lang="fr-FR" sz="3200" kern="1200" dirty="0">
                <a:solidFill>
                  <a:srgbClr val="595959"/>
                </a:solidFill>
                <a:latin typeface="+mn-lt"/>
                <a:ea typeface="+mn-ea"/>
                <a:cs typeface="+mn-cs"/>
              </a:rPr>
              <a:t>Le soutien A LA MAITRISE </a:t>
            </a:r>
            <a:r>
              <a:rPr lang="fr-FR" sz="3200" kern="1200" dirty="0" smtClean="0">
                <a:solidFill>
                  <a:srgbClr val="595959"/>
                </a:solidFill>
                <a:latin typeface="+mn-lt"/>
                <a:ea typeface="+mn-ea"/>
                <a:cs typeface="+mn-cs"/>
              </a:rPr>
              <a:t>DE L’ENERGIE </a:t>
            </a:r>
            <a:r>
              <a:rPr lang="fr-FR" sz="3200" kern="1200" dirty="0">
                <a:solidFill>
                  <a:srgbClr val="595959"/>
                </a:solidFill>
                <a:latin typeface="+mn-lt"/>
                <a:ea typeface="+mn-ea"/>
                <a:cs typeface="+mn-cs"/>
              </a:rPr>
              <a:t>ET DES </a:t>
            </a:r>
            <a:r>
              <a:rPr lang="fr-FR" sz="3200" kern="1200" dirty="0" smtClean="0">
                <a:solidFill>
                  <a:srgbClr val="595959"/>
                </a:solidFill>
                <a:latin typeface="+mn-lt"/>
                <a:ea typeface="+mn-ea"/>
                <a:cs typeface="+mn-cs"/>
              </a:rPr>
              <a:t>ENERGIES RENOUVELABLES </a:t>
            </a:r>
            <a:r>
              <a:rPr lang="fr-FR" sz="3200" kern="1200" dirty="0">
                <a:solidFill>
                  <a:srgbClr val="595959"/>
                </a:solidFill>
                <a:latin typeface="+mn-lt"/>
                <a:ea typeface="+mn-ea"/>
                <a:cs typeface="+mn-cs"/>
              </a:rPr>
              <a:t>DANS </a:t>
            </a:r>
            <a:r>
              <a:rPr lang="fr-FR" sz="3200" kern="1200" dirty="0" smtClean="0">
                <a:solidFill>
                  <a:srgbClr val="595959"/>
                </a:solidFill>
                <a:latin typeface="+mn-lt"/>
                <a:ea typeface="+mn-ea"/>
                <a:cs typeface="+mn-cs"/>
              </a:rPr>
              <a:t>LES BATIMENTS</a:t>
            </a:r>
            <a:br>
              <a:rPr lang="fr-FR" sz="3200" kern="1200" dirty="0" smtClean="0">
                <a:solidFill>
                  <a:srgbClr val="595959"/>
                </a:solidFill>
                <a:latin typeface="+mn-lt"/>
                <a:ea typeface="+mn-ea"/>
                <a:cs typeface="+mn-cs"/>
              </a:rPr>
            </a:br>
            <a:r>
              <a:rPr lang="fr-FR" sz="3200" kern="1200" dirty="0" smtClean="0">
                <a:solidFill>
                  <a:srgbClr val="595959"/>
                </a:solidFill>
                <a:latin typeface="+mn-lt"/>
                <a:ea typeface="+mn-ea"/>
                <a:cs typeface="+mn-cs"/>
              </a:rPr>
              <a:t/>
            </a:r>
            <a:br>
              <a:rPr lang="fr-FR" sz="3200" kern="1200" dirty="0" smtClean="0">
                <a:solidFill>
                  <a:srgbClr val="595959"/>
                </a:solidFill>
                <a:latin typeface="+mn-lt"/>
                <a:ea typeface="+mn-ea"/>
                <a:cs typeface="+mn-cs"/>
              </a:rPr>
            </a:br>
            <a:r>
              <a:rPr lang="fr-FR" sz="3200" kern="1200" dirty="0" smtClean="0">
                <a:solidFill>
                  <a:srgbClr val="595959"/>
                </a:solidFill>
                <a:latin typeface="+mn-lt"/>
                <a:ea typeface="+mn-ea"/>
                <a:cs typeface="+mn-cs"/>
              </a:rPr>
              <a:t>En AUVERGNE-RHONE-ALPES</a:t>
            </a:r>
            <a:endParaRPr lang="fr-FR" sz="3200" kern="1200" dirty="0">
              <a:solidFill>
                <a:srgbClr val="595959"/>
              </a:solidFill>
              <a:latin typeface="+mn-lt"/>
              <a:ea typeface="+mn-ea"/>
              <a:cs typeface="+mn-cs"/>
            </a:endParaRPr>
          </a:p>
        </p:txBody>
      </p:sp>
      <p:sp>
        <p:nvSpPr>
          <p:cNvPr id="4" name="Espace réservé de la date 3"/>
          <p:cNvSpPr>
            <a:spLocks noGrp="1"/>
          </p:cNvSpPr>
          <p:nvPr>
            <p:ph type="dt" sz="half" idx="10"/>
          </p:nvPr>
        </p:nvSpPr>
        <p:spPr/>
        <p:txBody>
          <a:bodyPr/>
          <a:lstStyle/>
          <a:p>
            <a:r>
              <a:rPr lang="fr-FR" altLang="fr-FR"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p:txBody>
          <a:bodyPr/>
          <a:lstStyle/>
          <a:p>
            <a:fld id="{4A393B95-1DFC-4979-B46D-1B5B2DF5E685}" type="slidenum">
              <a:rPr lang="fr-FR" altLang="fr-FR" smtClean="0"/>
              <a:pPr/>
              <a:t>18</a:t>
            </a:fld>
            <a:endParaRPr lang="fr-FR" altLang="fr-FR" dirty="0"/>
          </a:p>
        </p:txBody>
      </p:sp>
    </p:spTree>
    <p:extLst>
      <p:ext uri="{BB962C8B-B14F-4D97-AF65-F5344CB8AC3E}">
        <p14:creationId xmlns:p14="http://schemas.microsoft.com/office/powerpoint/2010/main" val="1820105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395536" y="691282"/>
            <a:ext cx="8785225" cy="1225550"/>
          </a:xfrm>
        </p:spPr>
        <p:txBody>
          <a:bodyPr/>
          <a:lstStyle/>
          <a:p>
            <a:r>
              <a:rPr lang="fr-FR" altLang="fr-FR" sz="2800" dirty="0" smtClean="0"/>
              <a:t>Les aides à la décision </a:t>
            </a:r>
          </a:p>
        </p:txBody>
      </p:sp>
      <p:sp>
        <p:nvSpPr>
          <p:cNvPr id="3" name="Espace réservé du contenu 2"/>
          <p:cNvSpPr>
            <a:spLocks noGrp="1"/>
          </p:cNvSpPr>
          <p:nvPr>
            <p:ph idx="1"/>
          </p:nvPr>
        </p:nvSpPr>
        <p:spPr>
          <a:xfrm>
            <a:off x="107505" y="1412776"/>
            <a:ext cx="9036496" cy="5328592"/>
          </a:xfrm>
        </p:spPr>
        <p:txBody>
          <a:bodyPr>
            <a:normAutofit fontScale="77500" lnSpcReduction="20000"/>
          </a:bodyPr>
          <a:lstStyle/>
          <a:p>
            <a:pPr marL="0" indent="0">
              <a:spcBef>
                <a:spcPts val="600"/>
              </a:spcBef>
              <a:buNone/>
              <a:defRPr/>
            </a:pPr>
            <a:r>
              <a:rPr lang="fr-FR" sz="2800" kern="1200" dirty="0" smtClean="0">
                <a:solidFill>
                  <a:schemeClr val="tx1"/>
                </a:solidFill>
                <a:latin typeface="Arial" pitchFamily="34" charset="0"/>
                <a:ea typeface="ＭＳ Ｐゴシック" pitchFamily="34" charset="-128"/>
              </a:rPr>
              <a:t>Principalement </a:t>
            </a:r>
            <a:r>
              <a:rPr lang="fr-FR" sz="2800" kern="1200" dirty="0">
                <a:solidFill>
                  <a:schemeClr val="tx1"/>
                </a:solidFill>
                <a:latin typeface="Arial" pitchFamily="34" charset="0"/>
                <a:ea typeface="ＭＳ Ｐゴシック" pitchFamily="34" charset="-128"/>
              </a:rPr>
              <a:t>sur </a:t>
            </a:r>
            <a:r>
              <a:rPr lang="fr-FR" sz="2800" kern="1200" dirty="0" smtClean="0">
                <a:solidFill>
                  <a:schemeClr val="tx1"/>
                </a:solidFill>
                <a:latin typeface="Arial" pitchFamily="34" charset="0"/>
                <a:ea typeface="ＭＳ Ｐゴシック" pitchFamily="34" charset="-128"/>
              </a:rPr>
              <a:t>l’existant</a:t>
            </a:r>
          </a:p>
          <a:p>
            <a:pPr marL="0" indent="0">
              <a:spcBef>
                <a:spcPts val="600"/>
              </a:spcBef>
              <a:buNone/>
              <a:defRPr/>
            </a:pPr>
            <a:endParaRPr lang="fr-FR" sz="2800" kern="1200" dirty="0">
              <a:solidFill>
                <a:schemeClr val="tx1"/>
              </a:solidFill>
              <a:latin typeface="Arial" pitchFamily="34" charset="0"/>
              <a:ea typeface="ＭＳ Ｐゴシック" pitchFamily="34" charset="-128"/>
            </a:endParaRPr>
          </a:p>
          <a:p>
            <a:pPr lvl="1">
              <a:spcBef>
                <a:spcPts val="600"/>
              </a:spcBef>
              <a:defRPr/>
            </a:pPr>
            <a:r>
              <a:rPr lang="fr-FR" sz="2800" kern="1200" dirty="0" smtClean="0">
                <a:latin typeface="Arial" pitchFamily="34" charset="0"/>
                <a:ea typeface="ＭＳ Ｐゴシック" pitchFamily="34" charset="-128"/>
                <a:cs typeface="+mn-cs"/>
              </a:rPr>
              <a:t>Etudes « Bâtiment »  </a:t>
            </a:r>
            <a:r>
              <a:rPr lang="fr-FR" sz="2800" kern="1200" dirty="0" smtClean="0">
                <a:solidFill>
                  <a:schemeClr val="tx1"/>
                </a:solidFill>
                <a:latin typeface="Arial" pitchFamily="34" charset="0"/>
                <a:ea typeface="ＭＳ Ｐゴシック" pitchFamily="34" charset="-128"/>
                <a:cs typeface="+mn-cs"/>
              </a:rPr>
              <a:t>:</a:t>
            </a:r>
          </a:p>
          <a:p>
            <a:pPr lvl="2">
              <a:spcBef>
                <a:spcPts val="600"/>
              </a:spcBef>
              <a:defRPr/>
            </a:pPr>
            <a:r>
              <a:rPr lang="fr-FR" sz="2600" kern="1200" dirty="0" smtClean="0">
                <a:solidFill>
                  <a:schemeClr val="tx1"/>
                </a:solidFill>
                <a:latin typeface="Arial" pitchFamily="34" charset="0"/>
                <a:ea typeface="ＭＳ Ｐゴシック" pitchFamily="34" charset="-128"/>
                <a:cs typeface="+mn-cs"/>
              </a:rPr>
              <a:t>Conseil </a:t>
            </a:r>
            <a:r>
              <a:rPr lang="fr-FR" sz="2600" kern="1200" dirty="0">
                <a:solidFill>
                  <a:schemeClr val="tx1"/>
                </a:solidFill>
                <a:latin typeface="Arial" pitchFamily="34" charset="0"/>
                <a:ea typeface="ＭＳ Ｐゴシック" pitchFamily="34" charset="-128"/>
                <a:cs typeface="+mn-cs"/>
              </a:rPr>
              <a:t>d’Orientation Energétique (</a:t>
            </a:r>
            <a:r>
              <a:rPr lang="fr-FR" sz="2600" kern="1200" dirty="0" smtClean="0">
                <a:solidFill>
                  <a:schemeClr val="tx1"/>
                </a:solidFill>
                <a:latin typeface="Arial" pitchFamily="34" charset="0"/>
                <a:ea typeface="ＭＳ Ｐゴシック" pitchFamily="34" charset="-128"/>
                <a:cs typeface="+mn-cs"/>
              </a:rPr>
              <a:t>patrimoine)</a:t>
            </a:r>
          </a:p>
          <a:p>
            <a:pPr lvl="2">
              <a:spcBef>
                <a:spcPts val="600"/>
              </a:spcBef>
              <a:defRPr/>
            </a:pPr>
            <a:r>
              <a:rPr lang="fr-FR" sz="2800" kern="1200" dirty="0" smtClean="0">
                <a:solidFill>
                  <a:schemeClr val="tx1"/>
                </a:solidFill>
                <a:latin typeface="Arial" pitchFamily="34" charset="0"/>
                <a:ea typeface="ＭＳ Ｐゴシック" pitchFamily="34" charset="-128"/>
                <a:cs typeface="+mn-cs"/>
              </a:rPr>
              <a:t>Audit </a:t>
            </a:r>
            <a:r>
              <a:rPr lang="fr-FR" sz="2800" kern="1200" dirty="0">
                <a:solidFill>
                  <a:schemeClr val="tx1"/>
                </a:solidFill>
                <a:latin typeface="Arial" pitchFamily="34" charset="0"/>
                <a:ea typeface="ＭＳ Ｐゴシック" pitchFamily="34" charset="-128"/>
                <a:cs typeface="+mn-cs"/>
              </a:rPr>
              <a:t>énergétique (à l’échelle du bâtiment</a:t>
            </a:r>
            <a:r>
              <a:rPr lang="fr-FR" sz="2800" kern="1200" dirty="0" smtClean="0">
                <a:solidFill>
                  <a:schemeClr val="tx1"/>
                </a:solidFill>
                <a:latin typeface="Arial" pitchFamily="34" charset="0"/>
                <a:ea typeface="ＭＳ Ｐゴシック" pitchFamily="34" charset="-128"/>
                <a:cs typeface="+mn-cs"/>
              </a:rPr>
              <a:t>),</a:t>
            </a:r>
          </a:p>
          <a:p>
            <a:pPr lvl="2">
              <a:spcBef>
                <a:spcPts val="600"/>
              </a:spcBef>
              <a:defRPr/>
            </a:pPr>
            <a:r>
              <a:rPr lang="fr-FR" sz="2800" kern="1200" dirty="0" smtClean="0">
                <a:solidFill>
                  <a:schemeClr val="tx1"/>
                </a:solidFill>
                <a:latin typeface="Arial" pitchFamily="34" charset="0"/>
                <a:ea typeface="ＭＳ Ｐゴシック" pitchFamily="34" charset="-128"/>
                <a:cs typeface="+mn-cs"/>
              </a:rPr>
              <a:t> </a:t>
            </a:r>
            <a:endParaRPr lang="fr-FR" sz="2800" kern="1200" dirty="0">
              <a:solidFill>
                <a:schemeClr val="tx1"/>
              </a:solidFill>
              <a:latin typeface="Arial" pitchFamily="34" charset="0"/>
              <a:ea typeface="ＭＳ Ｐゴシック" pitchFamily="34" charset="-128"/>
              <a:cs typeface="+mn-cs"/>
            </a:endParaRPr>
          </a:p>
          <a:p>
            <a:pPr lvl="1">
              <a:spcBef>
                <a:spcPts val="600"/>
              </a:spcBef>
              <a:defRPr/>
            </a:pPr>
            <a:r>
              <a:rPr lang="fr-FR" sz="2800" kern="1200" dirty="0" smtClean="0">
                <a:latin typeface="Arial" pitchFamily="34" charset="0"/>
                <a:ea typeface="ＭＳ Ｐゴシック" pitchFamily="34" charset="-128"/>
                <a:cs typeface="+mn-cs"/>
              </a:rPr>
              <a:t>Etudes Production d’</a:t>
            </a:r>
            <a:r>
              <a:rPr lang="fr-FR" sz="2800" kern="1200" dirty="0" err="1" smtClean="0">
                <a:latin typeface="Arial" pitchFamily="34" charset="0"/>
                <a:ea typeface="ＭＳ Ｐゴシック" pitchFamily="34" charset="-128"/>
                <a:cs typeface="+mn-cs"/>
              </a:rPr>
              <a:t>EnR</a:t>
            </a:r>
            <a:r>
              <a:rPr lang="fr-FR" sz="2800" kern="1200" dirty="0" smtClean="0">
                <a:solidFill>
                  <a:schemeClr val="tx1"/>
                </a:solidFill>
                <a:latin typeface="Arial" pitchFamily="34" charset="0"/>
                <a:ea typeface="ＭＳ Ｐゴシック" pitchFamily="34" charset="-128"/>
                <a:cs typeface="+mn-cs"/>
              </a:rPr>
              <a:t> :</a:t>
            </a:r>
          </a:p>
          <a:p>
            <a:pPr lvl="2">
              <a:spcBef>
                <a:spcPts val="600"/>
              </a:spcBef>
              <a:defRPr/>
            </a:pPr>
            <a:r>
              <a:rPr lang="fr-FR" sz="2600" kern="1200" dirty="0" smtClean="0">
                <a:solidFill>
                  <a:schemeClr val="tx1"/>
                </a:solidFill>
                <a:latin typeface="Arial" pitchFamily="34" charset="0"/>
                <a:ea typeface="ＭＳ Ｐゴシック" pitchFamily="34" charset="-128"/>
                <a:cs typeface="+mn-cs"/>
              </a:rPr>
              <a:t>Etudes </a:t>
            </a:r>
            <a:r>
              <a:rPr lang="fr-FR" sz="2600" kern="1200" dirty="0">
                <a:solidFill>
                  <a:schemeClr val="tx1"/>
                </a:solidFill>
                <a:latin typeface="Arial" pitchFamily="34" charset="0"/>
                <a:ea typeface="ＭＳ Ｐゴシック" pitchFamily="34" charset="-128"/>
                <a:cs typeface="+mn-cs"/>
              </a:rPr>
              <a:t>de faisabilité </a:t>
            </a:r>
            <a:r>
              <a:rPr lang="fr-FR" sz="2600" kern="1200" dirty="0" smtClean="0">
                <a:solidFill>
                  <a:schemeClr val="tx1"/>
                </a:solidFill>
                <a:latin typeface="Arial" pitchFamily="34" charset="0"/>
                <a:ea typeface="ＭＳ Ｐゴシック" pitchFamily="34" charset="-128"/>
                <a:cs typeface="+mn-cs"/>
              </a:rPr>
              <a:t>sur les </a:t>
            </a:r>
            <a:r>
              <a:rPr lang="fr-FR" sz="2600" kern="1200" dirty="0" err="1" smtClean="0">
                <a:solidFill>
                  <a:schemeClr val="tx1"/>
                </a:solidFill>
                <a:latin typeface="Arial" pitchFamily="34" charset="0"/>
                <a:ea typeface="ＭＳ Ｐゴシック" pitchFamily="34" charset="-128"/>
                <a:cs typeface="+mn-cs"/>
              </a:rPr>
              <a:t>EnR</a:t>
            </a:r>
            <a:r>
              <a:rPr lang="fr-FR" sz="2600" kern="1200" dirty="0" smtClean="0">
                <a:solidFill>
                  <a:schemeClr val="tx1"/>
                </a:solidFill>
                <a:latin typeface="Arial" pitchFamily="34" charset="0"/>
                <a:ea typeface="ＭＳ Ｐゴシック" pitchFamily="34" charset="-128"/>
                <a:cs typeface="+mn-cs"/>
              </a:rPr>
              <a:t>  : solaire</a:t>
            </a:r>
            <a:r>
              <a:rPr lang="fr-FR" sz="2600" kern="1200" dirty="0">
                <a:solidFill>
                  <a:schemeClr val="tx1"/>
                </a:solidFill>
                <a:latin typeface="Arial" pitchFamily="34" charset="0"/>
                <a:ea typeface="ＭＳ Ｐゴシック" pitchFamily="34" charset="-128"/>
                <a:cs typeface="+mn-cs"/>
              </a:rPr>
              <a:t>, géothermie, </a:t>
            </a:r>
            <a:r>
              <a:rPr lang="fr-FR" sz="2600" kern="1200" dirty="0" smtClean="0">
                <a:solidFill>
                  <a:schemeClr val="tx1"/>
                </a:solidFill>
                <a:latin typeface="Arial" pitchFamily="34" charset="0"/>
                <a:ea typeface="ＭＳ Ｐゴシック" pitchFamily="34" charset="-128"/>
                <a:cs typeface="+mn-cs"/>
              </a:rPr>
              <a:t>biomasse, PV en auto consommation</a:t>
            </a:r>
          </a:p>
          <a:p>
            <a:pPr lvl="2">
              <a:spcBef>
                <a:spcPts val="600"/>
              </a:spcBef>
              <a:defRPr/>
            </a:pPr>
            <a:endParaRPr lang="fr-FR" sz="2600" kern="1200" dirty="0">
              <a:solidFill>
                <a:schemeClr val="tx1"/>
              </a:solidFill>
              <a:latin typeface="Arial" pitchFamily="34" charset="0"/>
              <a:ea typeface="ＭＳ Ｐゴシック" pitchFamily="34" charset="-128"/>
              <a:cs typeface="+mn-cs"/>
            </a:endParaRPr>
          </a:p>
          <a:p>
            <a:pPr lvl="1">
              <a:spcBef>
                <a:spcPts val="600"/>
              </a:spcBef>
              <a:defRPr/>
            </a:pPr>
            <a:r>
              <a:rPr lang="fr-FR" sz="2800" kern="1200" dirty="0" smtClean="0">
                <a:latin typeface="Arial" pitchFamily="34" charset="0"/>
                <a:ea typeface="ＭＳ Ｐゴシック" pitchFamily="34" charset="-128"/>
                <a:cs typeface="+mn-cs"/>
              </a:rPr>
              <a:t>Montages innovants </a:t>
            </a:r>
            <a:r>
              <a:rPr lang="fr-FR" sz="2800" kern="1200" dirty="0" smtClean="0">
                <a:solidFill>
                  <a:schemeClr val="tx1"/>
                </a:solidFill>
                <a:latin typeface="Arial" pitchFamily="34" charset="0"/>
                <a:ea typeface="ＭＳ Ｐゴシック" pitchFamily="34" charset="-128"/>
                <a:cs typeface="+mn-cs"/>
              </a:rPr>
              <a:t>: AMO </a:t>
            </a:r>
            <a:r>
              <a:rPr lang="fr-FR" sz="2800" kern="1200" dirty="0">
                <a:solidFill>
                  <a:schemeClr val="tx1"/>
                </a:solidFill>
                <a:latin typeface="Arial" pitchFamily="34" charset="0"/>
                <a:ea typeface="ＭＳ Ｐゴシック" pitchFamily="34" charset="-128"/>
                <a:cs typeface="+mn-cs"/>
              </a:rPr>
              <a:t>Contrats de Performance Energétique (CPE), </a:t>
            </a:r>
            <a:endParaRPr lang="fr-FR" sz="2800" kern="1200" dirty="0" smtClean="0">
              <a:solidFill>
                <a:schemeClr val="tx1"/>
              </a:solidFill>
              <a:latin typeface="Arial" pitchFamily="34" charset="0"/>
              <a:ea typeface="ＭＳ Ｐゴシック" pitchFamily="34" charset="-128"/>
              <a:cs typeface="+mn-cs"/>
            </a:endParaRPr>
          </a:p>
          <a:p>
            <a:pPr lvl="1">
              <a:spcBef>
                <a:spcPts val="600"/>
              </a:spcBef>
              <a:defRPr/>
            </a:pPr>
            <a:endParaRPr lang="fr-FR" sz="2800" kern="1200" dirty="0">
              <a:solidFill>
                <a:schemeClr val="tx1"/>
              </a:solidFill>
              <a:latin typeface="Arial" pitchFamily="34" charset="0"/>
              <a:ea typeface="ＭＳ Ｐゴシック" pitchFamily="34" charset="-128"/>
              <a:cs typeface="+mn-cs"/>
            </a:endParaRPr>
          </a:p>
          <a:p>
            <a:pPr lvl="1">
              <a:spcBef>
                <a:spcPts val="600"/>
              </a:spcBef>
              <a:defRPr/>
            </a:pPr>
            <a:r>
              <a:rPr lang="fr-FR" sz="2800" kern="1200" dirty="0" smtClean="0">
                <a:latin typeface="Arial" pitchFamily="34" charset="0"/>
                <a:ea typeface="ＭＳ Ｐゴシック" pitchFamily="34" charset="-128"/>
                <a:cs typeface="+mn-cs"/>
              </a:rPr>
              <a:t>Bâtiment Bas Carbone / HQE </a:t>
            </a:r>
            <a:r>
              <a:rPr lang="fr-FR" sz="2800" kern="1200" dirty="0">
                <a:solidFill>
                  <a:schemeClr val="tx1"/>
                </a:solidFill>
                <a:latin typeface="Arial" pitchFamily="34" charset="0"/>
                <a:ea typeface="ＭＳ Ｐゴシック" pitchFamily="34" charset="-128"/>
                <a:cs typeface="+mn-cs"/>
              </a:rPr>
              <a:t>(neuf, cas par cas</a:t>
            </a:r>
            <a:r>
              <a:rPr lang="fr-FR" sz="2800" kern="1200" dirty="0" smtClean="0">
                <a:solidFill>
                  <a:schemeClr val="tx1"/>
                </a:solidFill>
                <a:latin typeface="Arial" pitchFamily="34" charset="0"/>
                <a:ea typeface="ＭＳ Ｐゴシック" pitchFamily="34" charset="-128"/>
                <a:cs typeface="+mn-cs"/>
              </a:rPr>
              <a:t>) : AMO HQE et soutien expérimentation Energie Carbone (RE 2020)</a:t>
            </a:r>
            <a:endParaRPr lang="fr-FR" sz="2800" kern="1200" dirty="0">
              <a:solidFill>
                <a:schemeClr val="tx1"/>
              </a:solidFill>
              <a:latin typeface="Arial" pitchFamily="34" charset="0"/>
              <a:ea typeface="ＭＳ Ｐゴシック" pitchFamily="34" charset="-128"/>
              <a:cs typeface="+mn-cs"/>
            </a:endParaRPr>
          </a:p>
          <a:p>
            <a:pPr lvl="1">
              <a:spcBef>
                <a:spcPts val="600"/>
              </a:spcBef>
              <a:defRPr/>
            </a:pPr>
            <a:endParaRPr lang="fr-FR" sz="3100" dirty="0">
              <a:solidFill>
                <a:schemeClr val="bg2"/>
              </a:solidFill>
              <a:ea typeface="+mn-ea"/>
              <a:cs typeface="+mn-cs"/>
            </a:endParaRPr>
          </a:p>
          <a:p>
            <a:pPr>
              <a:spcBef>
                <a:spcPts val="600"/>
              </a:spcBef>
              <a:defRPr/>
            </a:pPr>
            <a:endParaRPr lang="fr-FR" dirty="0">
              <a:solidFill>
                <a:schemeClr val="tx1">
                  <a:lumMod val="65000"/>
                  <a:lumOff val="35000"/>
                </a:schemeClr>
              </a:solidFill>
            </a:endParaRPr>
          </a:p>
          <a:p>
            <a:pPr lvl="1">
              <a:spcBef>
                <a:spcPts val="600"/>
              </a:spcBef>
              <a:defRPr/>
            </a:pPr>
            <a:endParaRPr lang="fr-FR" sz="2400" dirty="0">
              <a:solidFill>
                <a:schemeClr val="tx1">
                  <a:lumMod val="65000"/>
                  <a:lumOff val="35000"/>
                </a:schemeClr>
              </a:solidFill>
              <a:ea typeface="+mn-ea"/>
              <a:cs typeface="+mn-cs"/>
            </a:endParaRPr>
          </a:p>
          <a:p>
            <a:pPr lvl="1">
              <a:defRPr/>
            </a:pPr>
            <a:endParaRPr lang="fr-FR" dirty="0" smtClean="0"/>
          </a:p>
          <a:p>
            <a:pPr lvl="1">
              <a:defRPr/>
            </a:pPr>
            <a:endParaRPr lang="fr-FR" dirty="0"/>
          </a:p>
        </p:txBody>
      </p:sp>
    </p:spTree>
    <p:extLst>
      <p:ext uri="{BB962C8B-B14F-4D97-AF65-F5344CB8AC3E}">
        <p14:creationId xmlns:p14="http://schemas.microsoft.com/office/powerpoint/2010/main" val="325325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692696"/>
            <a:ext cx="8892480" cy="648072"/>
          </a:xfrm>
        </p:spPr>
        <p:txBody>
          <a:bodyPr/>
          <a:lstStyle/>
          <a:p>
            <a:r>
              <a:rPr lang="fr-FR" sz="3600" dirty="0" smtClean="0"/>
              <a:t>Plan</a:t>
            </a:r>
            <a:endParaRPr lang="fr-FR" sz="3600" dirty="0"/>
          </a:p>
        </p:txBody>
      </p:sp>
      <p:sp>
        <p:nvSpPr>
          <p:cNvPr id="3" name="Espace réservé du contenu 2"/>
          <p:cNvSpPr>
            <a:spLocks noGrp="1"/>
          </p:cNvSpPr>
          <p:nvPr>
            <p:ph idx="1"/>
          </p:nvPr>
        </p:nvSpPr>
        <p:spPr>
          <a:xfrm>
            <a:off x="323528" y="2172295"/>
            <a:ext cx="8322567" cy="4137025"/>
          </a:xfrm>
        </p:spPr>
        <p:txBody>
          <a:bodyPr/>
          <a:lstStyle/>
          <a:p>
            <a:r>
              <a:rPr lang="fr-FR" dirty="0" smtClean="0"/>
              <a:t>Introduction : L’ADEME, les enjeux		J. Roisil</a:t>
            </a:r>
          </a:p>
          <a:p>
            <a:endParaRPr lang="fr-FR" dirty="0" smtClean="0"/>
          </a:p>
          <a:p>
            <a:r>
              <a:rPr lang="fr-FR" dirty="0" smtClean="0"/>
              <a:t>Bâtiment et </a:t>
            </a:r>
            <a:r>
              <a:rPr lang="fr-FR" dirty="0" err="1" smtClean="0"/>
              <a:t>EnR</a:t>
            </a:r>
            <a:r>
              <a:rPr lang="fr-FR" dirty="0" smtClean="0"/>
              <a:t>					H. </a:t>
            </a:r>
            <a:r>
              <a:rPr lang="fr-FR" dirty="0" err="1" smtClean="0"/>
              <a:t>Hamadou</a:t>
            </a:r>
            <a:endParaRPr lang="fr-FR" dirty="0" smtClean="0"/>
          </a:p>
          <a:p>
            <a:endParaRPr lang="fr-FR" dirty="0" smtClean="0"/>
          </a:p>
          <a:p>
            <a:r>
              <a:rPr lang="fr-FR" dirty="0" smtClean="0"/>
              <a:t>Focus : soutien à la filière solaire thermique collectif dans le secteur de la santé				F. </a:t>
            </a:r>
            <a:r>
              <a:rPr lang="fr-FR" dirty="0" err="1" smtClean="0"/>
              <a:t>Bettwy</a:t>
            </a:r>
            <a:endParaRPr lang="fr-FR" dirty="0"/>
          </a:p>
        </p:txBody>
      </p:sp>
      <p:sp>
        <p:nvSpPr>
          <p:cNvPr id="4" name="Espace réservé de la date 3"/>
          <p:cNvSpPr>
            <a:spLocks noGrp="1"/>
          </p:cNvSpPr>
          <p:nvPr>
            <p:ph type="dt" sz="half" idx="10"/>
          </p:nvPr>
        </p:nvSpPr>
        <p:spPr/>
        <p:txBody>
          <a:bodyPr/>
          <a:lstStyle/>
          <a:p>
            <a:r>
              <a:rPr lang="fr-FR" altLang="fr-FR" smtClean="0">
                <a:solidFill>
                  <a:srgbClr val="000000"/>
                </a:solidFill>
              </a:rPr>
              <a:t>MAJ Octobre 2014</a:t>
            </a:r>
            <a:endParaRPr lang="fr-FR" altLang="fr-FR">
              <a:solidFill>
                <a:srgbClr val="000000"/>
              </a:solidFill>
            </a:endParaRPr>
          </a:p>
        </p:txBody>
      </p:sp>
      <p:sp>
        <p:nvSpPr>
          <p:cNvPr id="5" name="Espace réservé du numéro de diapositive 4"/>
          <p:cNvSpPr>
            <a:spLocks noGrp="1"/>
          </p:cNvSpPr>
          <p:nvPr>
            <p:ph type="sldNum" sz="quarter" idx="11"/>
          </p:nvPr>
        </p:nvSpPr>
        <p:spPr/>
        <p:txBody>
          <a:bodyPr/>
          <a:lstStyle/>
          <a:p>
            <a:fld id="{4F70DD28-2362-433E-A942-1C4A3782AAAD}" type="slidenum">
              <a:rPr lang="fr-FR" altLang="fr-FR" smtClean="0">
                <a:solidFill>
                  <a:srgbClr val="000000"/>
                </a:solidFill>
              </a:rPr>
              <a:pPr/>
              <a:t>2</a:t>
            </a:fld>
            <a:endParaRPr lang="fr-FR" altLang="fr-FR">
              <a:solidFill>
                <a:srgbClr val="000000"/>
              </a:solidFill>
            </a:endParaRPr>
          </a:p>
        </p:txBody>
      </p:sp>
    </p:spTree>
    <p:extLst>
      <p:ext uri="{BB962C8B-B14F-4D97-AF65-F5344CB8AC3E}">
        <p14:creationId xmlns:p14="http://schemas.microsoft.com/office/powerpoint/2010/main" val="156130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395536" y="691282"/>
            <a:ext cx="8785225" cy="1225550"/>
          </a:xfrm>
        </p:spPr>
        <p:txBody>
          <a:bodyPr/>
          <a:lstStyle/>
          <a:p>
            <a:r>
              <a:rPr lang="fr-FR" altLang="fr-FR" sz="2800" dirty="0" smtClean="0"/>
              <a:t>Les aides à la décision</a:t>
            </a:r>
          </a:p>
        </p:txBody>
      </p:sp>
      <p:sp>
        <p:nvSpPr>
          <p:cNvPr id="3" name="Espace réservé du contenu 2"/>
          <p:cNvSpPr>
            <a:spLocks noGrp="1"/>
          </p:cNvSpPr>
          <p:nvPr>
            <p:ph idx="1"/>
          </p:nvPr>
        </p:nvSpPr>
        <p:spPr>
          <a:xfrm>
            <a:off x="1" y="1340768"/>
            <a:ext cx="9036496" cy="5328592"/>
          </a:xfrm>
        </p:spPr>
        <p:txBody>
          <a:bodyPr>
            <a:normAutofit/>
          </a:bodyPr>
          <a:lstStyle/>
          <a:p>
            <a:pPr marL="0" indent="0">
              <a:spcBef>
                <a:spcPts val="600"/>
              </a:spcBef>
              <a:buNone/>
              <a:defRPr/>
            </a:pPr>
            <a:endParaRPr lang="fr-FR" dirty="0">
              <a:solidFill>
                <a:schemeClr val="tx1">
                  <a:lumMod val="65000"/>
                  <a:lumOff val="35000"/>
                </a:schemeClr>
              </a:solidFill>
            </a:endParaRPr>
          </a:p>
          <a:p>
            <a:pPr marL="0" indent="0">
              <a:spcBef>
                <a:spcPts val="600"/>
              </a:spcBef>
              <a:buNone/>
              <a:defRPr/>
            </a:pPr>
            <a:r>
              <a:rPr lang="fr-FR" sz="2800" kern="1200" dirty="0">
                <a:solidFill>
                  <a:schemeClr val="tx1"/>
                </a:solidFill>
                <a:latin typeface="Arial" pitchFamily="34" charset="0"/>
                <a:ea typeface="ＭＳ Ｐゴシック" pitchFamily="34" charset="-128"/>
              </a:rPr>
              <a:t>Conditions et ressources pour les </a:t>
            </a:r>
            <a:r>
              <a:rPr lang="fr-FR" sz="2800" kern="1200" dirty="0" smtClean="0">
                <a:solidFill>
                  <a:schemeClr val="tx1"/>
                </a:solidFill>
                <a:latin typeface="Arial" pitchFamily="34" charset="0"/>
                <a:ea typeface="ＭＳ Ｐゴシック" pitchFamily="34" charset="-128"/>
              </a:rPr>
              <a:t>aides</a:t>
            </a:r>
          </a:p>
          <a:p>
            <a:pPr marL="0" indent="0">
              <a:spcBef>
                <a:spcPts val="600"/>
              </a:spcBef>
              <a:buNone/>
              <a:defRPr/>
            </a:pPr>
            <a:endParaRPr lang="fr-FR" sz="2800" kern="1200" dirty="0">
              <a:solidFill>
                <a:schemeClr val="tx1"/>
              </a:solidFill>
              <a:latin typeface="Arial" pitchFamily="34" charset="0"/>
              <a:ea typeface="ＭＳ Ｐゴシック" pitchFamily="34" charset="-128"/>
            </a:endParaRPr>
          </a:p>
          <a:p>
            <a:pPr>
              <a:spcBef>
                <a:spcPts val="600"/>
              </a:spcBef>
              <a:defRPr/>
            </a:pPr>
            <a:r>
              <a:rPr lang="fr-FR" i="1" kern="1200" dirty="0">
                <a:solidFill>
                  <a:schemeClr val="tx1"/>
                </a:solidFill>
                <a:latin typeface="Arial" pitchFamily="34" charset="0"/>
                <a:ea typeface="ＭＳ Ｐゴシック" pitchFamily="34" charset="-128"/>
              </a:rPr>
              <a:t>Guichet unique  : ADEME</a:t>
            </a:r>
          </a:p>
          <a:p>
            <a:pPr marL="266700" lvl="1" indent="-266700">
              <a:spcBef>
                <a:spcPts val="600"/>
              </a:spcBef>
              <a:tabLst>
                <a:tab pos="266700" algn="l"/>
                <a:tab pos="542925" algn="l"/>
              </a:tabLst>
              <a:defRPr/>
            </a:pPr>
            <a:r>
              <a:rPr lang="fr-FR" sz="2400" kern="1200" dirty="0">
                <a:solidFill>
                  <a:schemeClr val="tx1"/>
                </a:solidFill>
                <a:latin typeface="Arial" pitchFamily="34" charset="0"/>
                <a:ea typeface="ＭＳ Ｐゴシック" pitchFamily="34" charset="-128"/>
                <a:cs typeface="+mn-cs"/>
              </a:rPr>
              <a:t>Qualification RGE (ex : qualification OPQIBI 1905 pour les audits énergétiques)</a:t>
            </a:r>
          </a:p>
          <a:p>
            <a:pPr marL="266700" lvl="1" indent="-266700">
              <a:spcBef>
                <a:spcPts val="600"/>
              </a:spcBef>
              <a:tabLst>
                <a:tab pos="266700" algn="l"/>
                <a:tab pos="542925" algn="l"/>
              </a:tabLst>
              <a:defRPr/>
            </a:pPr>
            <a:r>
              <a:rPr lang="fr-FR" sz="2400" kern="1200" dirty="0">
                <a:solidFill>
                  <a:schemeClr val="tx1"/>
                </a:solidFill>
                <a:latin typeface="Arial" pitchFamily="34" charset="0"/>
                <a:ea typeface="ＭＳ Ｐゴシック" pitchFamily="34" charset="-128"/>
                <a:cs typeface="+mn-cs"/>
              </a:rPr>
              <a:t>Les critères et taux d’aides sur : </a:t>
            </a:r>
            <a:r>
              <a:rPr lang="fr-FR" sz="2400" kern="1200" dirty="0">
                <a:solidFill>
                  <a:schemeClr val="tx1"/>
                </a:solidFill>
                <a:latin typeface="Arial" pitchFamily="34" charset="0"/>
                <a:ea typeface="ＭＳ Ｐゴシック" pitchFamily="34" charset="-128"/>
                <a:cs typeface="+mn-cs"/>
                <a:hlinkClick r:id="rId3"/>
              </a:rPr>
              <a:t>http://rhone-alpes.ademe.fr</a:t>
            </a:r>
            <a:r>
              <a:rPr lang="fr-FR" sz="2400" kern="1200" dirty="0" smtClean="0">
                <a:solidFill>
                  <a:schemeClr val="tx1"/>
                </a:solidFill>
                <a:latin typeface="Arial" pitchFamily="34" charset="0"/>
                <a:ea typeface="ＭＳ Ｐゴシック" pitchFamily="34" charset="-128"/>
                <a:cs typeface="+mn-cs"/>
                <a:hlinkClick r:id="rId3"/>
              </a:rPr>
              <a:t>/</a:t>
            </a:r>
            <a:endParaRPr lang="fr-FR" sz="2400" kern="1200" dirty="0" smtClean="0">
              <a:solidFill>
                <a:schemeClr val="tx1"/>
              </a:solidFill>
              <a:latin typeface="Arial" pitchFamily="34" charset="0"/>
              <a:ea typeface="ＭＳ Ｐゴシック" pitchFamily="34" charset="-128"/>
              <a:cs typeface="+mn-cs"/>
            </a:endParaRPr>
          </a:p>
          <a:p>
            <a:pPr marL="666750" lvl="2" indent="-266700">
              <a:spcBef>
                <a:spcPts val="600"/>
              </a:spcBef>
              <a:tabLst>
                <a:tab pos="266700" algn="l"/>
                <a:tab pos="542925" algn="l"/>
              </a:tabLst>
              <a:defRPr/>
            </a:pPr>
            <a:r>
              <a:rPr lang="fr-FR" sz="2200" kern="1200" dirty="0" smtClean="0">
                <a:solidFill>
                  <a:srgbClr val="FF0000"/>
                </a:solidFill>
                <a:latin typeface="Arial" pitchFamily="34" charset="0"/>
                <a:ea typeface="ＭＳ Ｐゴシック" pitchFamily="34" charset="-128"/>
                <a:cs typeface="+mn-cs"/>
              </a:rPr>
              <a:t>Taux d’aide entre 30 et 70%</a:t>
            </a:r>
            <a:endParaRPr lang="fr-FR" sz="2200" kern="1200" dirty="0">
              <a:solidFill>
                <a:srgbClr val="FF0000"/>
              </a:solidFill>
              <a:latin typeface="Arial" pitchFamily="34" charset="0"/>
              <a:ea typeface="ＭＳ Ｐゴシック" pitchFamily="34" charset="-128"/>
              <a:cs typeface="+mn-cs"/>
            </a:endParaRPr>
          </a:p>
          <a:p>
            <a:pPr marL="266700" lvl="1" indent="-266700">
              <a:spcBef>
                <a:spcPts val="600"/>
              </a:spcBef>
              <a:tabLst>
                <a:tab pos="266700" algn="l"/>
                <a:tab pos="542925" algn="l"/>
              </a:tabLst>
              <a:defRPr/>
            </a:pPr>
            <a:r>
              <a:rPr lang="fr-FR" sz="2400" kern="1200" dirty="0">
                <a:solidFill>
                  <a:schemeClr val="tx1"/>
                </a:solidFill>
                <a:latin typeface="Arial" pitchFamily="34" charset="0"/>
                <a:ea typeface="ＭＳ Ｐゴシック" pitchFamily="34" charset="-128"/>
                <a:cs typeface="+mn-cs"/>
              </a:rPr>
              <a:t>Ressources : cahier des charges (</a:t>
            </a:r>
            <a:r>
              <a:rPr lang="fr-FR" sz="2400" kern="1200" dirty="0">
                <a:solidFill>
                  <a:schemeClr val="tx1"/>
                </a:solidFill>
                <a:latin typeface="Arial" pitchFamily="34" charset="0"/>
                <a:ea typeface="ＭＳ Ｐゴシック" pitchFamily="34" charset="-128"/>
                <a:cs typeface="+mn-cs"/>
                <a:hlinkClick r:id="rId4"/>
              </a:rPr>
              <a:t>www.diagademe.fr</a:t>
            </a:r>
            <a:r>
              <a:rPr lang="fr-FR" sz="2400" kern="1200" dirty="0">
                <a:solidFill>
                  <a:schemeClr val="tx1"/>
                </a:solidFill>
                <a:latin typeface="Arial" pitchFamily="34" charset="0"/>
                <a:ea typeface="ＭＳ Ｐゴシック" pitchFamily="34" charset="-128"/>
                <a:cs typeface="+mn-cs"/>
              </a:rPr>
              <a:t>), guides techniques, formations, etc.</a:t>
            </a:r>
          </a:p>
          <a:p>
            <a:pPr lvl="1">
              <a:spcBef>
                <a:spcPts val="600"/>
              </a:spcBef>
              <a:defRPr/>
            </a:pPr>
            <a:endParaRPr lang="fr-FR" sz="3100" dirty="0">
              <a:solidFill>
                <a:schemeClr val="bg2"/>
              </a:solidFill>
              <a:ea typeface="+mn-ea"/>
              <a:cs typeface="+mn-cs"/>
            </a:endParaRPr>
          </a:p>
          <a:p>
            <a:pPr lvl="1">
              <a:defRPr/>
            </a:pPr>
            <a:endParaRPr lang="fr-FR" dirty="0" smtClean="0"/>
          </a:p>
          <a:p>
            <a:pPr lvl="1">
              <a:defRPr/>
            </a:pPr>
            <a:endParaRPr lang="fr-FR" dirty="0"/>
          </a:p>
        </p:txBody>
      </p:sp>
    </p:spTree>
    <p:extLst>
      <p:ext uri="{BB962C8B-B14F-4D97-AF65-F5344CB8AC3E}">
        <p14:creationId xmlns:p14="http://schemas.microsoft.com/office/powerpoint/2010/main" val="96890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3"/>
          <p:cNvSpPr>
            <a:spLocks/>
          </p:cNvSpPr>
          <p:nvPr/>
        </p:nvSpPr>
        <p:spPr bwMode="auto">
          <a:xfrm>
            <a:off x="1236663" y="549275"/>
            <a:ext cx="777716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8573"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Arial" pitchFamily="34" charset="0"/>
              <a:buNone/>
            </a:pPr>
            <a:endParaRPr lang="fr-FR" altLang="fr-FR"/>
          </a:p>
        </p:txBody>
      </p:sp>
      <p:sp>
        <p:nvSpPr>
          <p:cNvPr id="7" name="Rectangle 2"/>
          <p:cNvSpPr>
            <a:spLocks noChangeArrowheads="1"/>
          </p:cNvSpPr>
          <p:nvPr/>
        </p:nvSpPr>
        <p:spPr bwMode="auto">
          <a:xfrm>
            <a:off x="251520" y="1944409"/>
            <a:ext cx="7272808" cy="479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66700" indent="-266700" eaLnBrk="1" hangingPunct="1">
              <a:buFontTx/>
              <a:buChar char="•"/>
              <a:tabLst>
                <a:tab pos="266700" algn="l"/>
                <a:tab pos="542925" algn="l"/>
              </a:tabLst>
              <a:defRPr/>
            </a:pPr>
            <a:r>
              <a:rPr lang="fr-FR" altLang="fr-FR" dirty="0">
                <a:sym typeface="Futura Condensed" charset="0"/>
              </a:rPr>
              <a:t>Des Aides financières à la décision : </a:t>
            </a:r>
            <a:r>
              <a:rPr lang="fr-FR" altLang="fr-FR" dirty="0" smtClean="0">
                <a:sym typeface="Futura Condensed" charset="0"/>
              </a:rPr>
              <a:t>études </a:t>
            </a:r>
            <a:r>
              <a:rPr lang="fr-FR" altLang="fr-FR" dirty="0">
                <a:sym typeface="Futura Condensed" charset="0"/>
              </a:rPr>
              <a:t>de potentiel, études de faisabilité, forages d’essais, tests de réponse thermique de </a:t>
            </a:r>
            <a:r>
              <a:rPr lang="fr-FR" altLang="fr-FR" dirty="0" smtClean="0">
                <a:sym typeface="Futura Condensed" charset="0"/>
              </a:rPr>
              <a:t>terrain..</a:t>
            </a:r>
            <a:endParaRPr lang="fr-FR" altLang="fr-FR" dirty="0">
              <a:sym typeface="Futura Condensed" charset="0"/>
            </a:endParaRPr>
          </a:p>
          <a:p>
            <a:pPr marL="266700" indent="-266700" eaLnBrk="1" hangingPunct="1">
              <a:buFontTx/>
              <a:buChar char="•"/>
              <a:tabLst>
                <a:tab pos="266700" algn="l"/>
                <a:tab pos="542925" algn="l"/>
              </a:tabLst>
              <a:defRPr/>
            </a:pPr>
            <a:endParaRPr lang="fr-FR" altLang="fr-FR" dirty="0">
              <a:sym typeface="Futura Condensed" charset="0"/>
            </a:endParaRPr>
          </a:p>
          <a:p>
            <a:pPr marL="266700" lvl="2" indent="-266700" eaLnBrk="1" hangingPunct="1">
              <a:buFontTx/>
              <a:buChar char="•"/>
              <a:tabLst>
                <a:tab pos="266700" algn="l"/>
                <a:tab pos="542925" algn="l"/>
              </a:tabLst>
              <a:defRPr/>
            </a:pPr>
            <a:r>
              <a:rPr lang="fr-FR" altLang="fr-FR" dirty="0">
                <a:sym typeface="Futura Condensed" charset="0"/>
              </a:rPr>
              <a:t>Des Cahiers des Charges type « étude de faisabilité pour les opérations de PAC sur nappe, sur champ de sondes et sur eaux usées » « réalisation d’un test de réponse thermique de terrain » </a:t>
            </a:r>
            <a:r>
              <a:rPr lang="fr-FR" altLang="fr-FR" dirty="0" smtClean="0">
                <a:sym typeface="Futura Condensed" charset="0"/>
              </a:rPr>
              <a:t>(</a:t>
            </a:r>
            <a:r>
              <a:rPr lang="fr-FR" altLang="fr-FR" dirty="0">
                <a:sym typeface="Futura Condensed" charset="0"/>
              </a:rPr>
              <a:t>à télécharger sous </a:t>
            </a:r>
            <a:r>
              <a:rPr lang="fr-FR" altLang="fr-FR" dirty="0" smtClean="0">
                <a:sym typeface="Futura Condensed" charset="0"/>
              </a:rPr>
              <a:t>DIAGADEME </a:t>
            </a:r>
            <a:r>
              <a:rPr lang="fr-FR" altLang="fr-FR" dirty="0">
                <a:sym typeface="Futura Condensed" charset="0"/>
                <a:hlinkClick r:id="rId2"/>
              </a:rPr>
              <a:t>http://</a:t>
            </a:r>
            <a:r>
              <a:rPr lang="fr-FR" altLang="fr-FR" dirty="0" smtClean="0">
                <a:sym typeface="Futura Condensed" charset="0"/>
                <a:hlinkClick r:id="rId2"/>
              </a:rPr>
              <a:t>www.diagademe.fr/</a:t>
            </a:r>
            <a:r>
              <a:rPr lang="fr-FR" altLang="fr-FR" dirty="0" smtClean="0">
                <a:sym typeface="Futura Condensed" charset="0"/>
              </a:rPr>
              <a:t>)</a:t>
            </a:r>
          </a:p>
          <a:p>
            <a:pPr marL="266700" lvl="2" indent="-266700" eaLnBrk="1" hangingPunct="1">
              <a:buFontTx/>
              <a:buChar char="•"/>
              <a:tabLst>
                <a:tab pos="266700" algn="l"/>
                <a:tab pos="542925" algn="l"/>
              </a:tabLst>
              <a:defRPr/>
            </a:pPr>
            <a:endParaRPr lang="fr-FR" altLang="fr-FR" dirty="0">
              <a:sym typeface="Futura Condensed" charset="0"/>
            </a:endParaRPr>
          </a:p>
          <a:p>
            <a:pPr marL="266700" lvl="2" indent="-266700" eaLnBrk="1" hangingPunct="1">
              <a:buFontTx/>
              <a:buChar char="•"/>
              <a:tabLst>
                <a:tab pos="266700" algn="l"/>
                <a:tab pos="542925" algn="l"/>
              </a:tabLst>
              <a:defRPr/>
            </a:pPr>
            <a:r>
              <a:rPr lang="fr-FR" altLang="fr-FR" dirty="0"/>
              <a:t>La Boîte à outils géothermie AFPG , destinée aux foreurs, installateurs de PAC, BE sous sol et </a:t>
            </a:r>
            <a:r>
              <a:rPr lang="fr-FR" altLang="fr-FR" dirty="0" smtClean="0"/>
              <a:t>surface</a:t>
            </a:r>
          </a:p>
          <a:p>
            <a:pPr marL="266700" lvl="2" indent="-266700" eaLnBrk="1" hangingPunct="1">
              <a:buFontTx/>
              <a:buChar char="•"/>
              <a:tabLst>
                <a:tab pos="266700" algn="l"/>
                <a:tab pos="542925" algn="l"/>
              </a:tabLst>
              <a:defRPr/>
            </a:pPr>
            <a:endParaRPr lang="fr-FR" altLang="fr-FR" dirty="0" smtClean="0"/>
          </a:p>
          <a:p>
            <a:pPr marL="266700" lvl="2" indent="-266700" eaLnBrk="1" hangingPunct="1">
              <a:buFontTx/>
              <a:buChar char="•"/>
              <a:tabLst>
                <a:tab pos="266700" algn="l"/>
                <a:tab pos="542925" algn="l"/>
              </a:tabLst>
              <a:defRPr/>
            </a:pPr>
            <a:r>
              <a:rPr lang="fr-FR" altLang="fr-FR" dirty="0" smtClean="0"/>
              <a:t>Des manuels </a:t>
            </a:r>
            <a:r>
              <a:rPr lang="fr-FR" altLang="fr-FR" dirty="0"/>
              <a:t>pour la conception et la mise en œuvre de PAC géothermiques </a:t>
            </a:r>
          </a:p>
          <a:p>
            <a:pPr marL="266700" lvl="2" indent="-266700" eaLnBrk="1" hangingPunct="1">
              <a:buFontTx/>
              <a:buChar char="•"/>
              <a:tabLst>
                <a:tab pos="266700" algn="l"/>
                <a:tab pos="542925" algn="l"/>
              </a:tabLst>
              <a:defRPr/>
            </a:pPr>
            <a:endParaRPr lang="fr-FR" altLang="fr-FR" dirty="0" smtClean="0"/>
          </a:p>
          <a:p>
            <a:pPr marL="266700" lvl="2" indent="-266700" eaLnBrk="1" hangingPunct="1">
              <a:buFontTx/>
              <a:buChar char="•"/>
              <a:tabLst>
                <a:tab pos="266700" algn="l"/>
                <a:tab pos="542925" algn="l"/>
              </a:tabLst>
              <a:defRPr/>
            </a:pPr>
            <a:r>
              <a:rPr lang="fr-FR" altLang="fr-FR" dirty="0"/>
              <a:t>D</a:t>
            </a:r>
            <a:r>
              <a:rPr lang="fr-FR" altLang="fr-FR" dirty="0" smtClean="0"/>
              <a:t>es formations : 1 à 3 jours (ADEME / BRGM)</a:t>
            </a:r>
            <a:endParaRPr lang="fr-FR" altLang="fr-FR" dirty="0"/>
          </a:p>
          <a:p>
            <a:pPr marL="266700" lvl="2" indent="-266700" eaLnBrk="1" hangingPunct="1">
              <a:buFontTx/>
              <a:buChar char="•"/>
              <a:tabLst>
                <a:tab pos="266700" algn="l"/>
                <a:tab pos="542925" algn="l"/>
              </a:tabLst>
              <a:defRPr/>
            </a:pPr>
            <a:endParaRPr lang="fr-FR" altLang="fr-FR" sz="1700" dirty="0">
              <a:solidFill>
                <a:srgbClr val="000000"/>
              </a:solidFill>
              <a:latin typeface="Arial" charset="0"/>
              <a:ea typeface="+mn-ea"/>
            </a:endParaRPr>
          </a:p>
          <a:p>
            <a:pPr marL="266700" lvl="2" indent="-266700" eaLnBrk="1" hangingPunct="1">
              <a:buFontTx/>
              <a:buChar char="•"/>
              <a:tabLst>
                <a:tab pos="266700" algn="l"/>
                <a:tab pos="542925" algn="l"/>
              </a:tabLst>
              <a:defRPr/>
            </a:pPr>
            <a:r>
              <a:rPr lang="fr-FR" altLang="fr-FR" dirty="0" smtClean="0"/>
              <a:t>Documents </a:t>
            </a:r>
            <a:r>
              <a:rPr lang="fr-FR" altLang="fr-FR" dirty="0"/>
              <a:t>du Programme </a:t>
            </a:r>
            <a:r>
              <a:rPr lang="fr-FR" altLang="fr-FR" dirty="0" smtClean="0"/>
              <a:t>PACTE (</a:t>
            </a:r>
            <a:r>
              <a:rPr lang="fr-FR" dirty="0" smtClean="0"/>
              <a:t>Programme </a:t>
            </a:r>
            <a:r>
              <a:rPr lang="fr-FR" dirty="0"/>
              <a:t>d’Action pour </a:t>
            </a:r>
            <a:r>
              <a:rPr lang="fr-FR" dirty="0" smtClean="0"/>
              <a:t>la qualité </a:t>
            </a:r>
            <a:r>
              <a:rPr lang="fr-FR" dirty="0"/>
              <a:t>de la Construction et la Transition </a:t>
            </a:r>
            <a:r>
              <a:rPr lang="fr-FR" dirty="0" smtClean="0"/>
              <a:t>Energétique)</a:t>
            </a:r>
            <a:r>
              <a:rPr lang="fr-FR" altLang="fr-FR" b="1" i="1" dirty="0"/>
              <a:t> </a:t>
            </a:r>
            <a:r>
              <a:rPr lang="fr-FR" altLang="fr-FR" dirty="0">
                <a:hlinkClick r:id="rId3"/>
              </a:rPr>
              <a:t>http://</a:t>
            </a:r>
            <a:r>
              <a:rPr lang="fr-FR" altLang="fr-FR" dirty="0" smtClean="0">
                <a:hlinkClick r:id="rId3"/>
              </a:rPr>
              <a:t>www.programmepacte.fr/catalogue</a:t>
            </a:r>
            <a:endParaRPr lang="fr-FR" altLang="fr-FR" sz="2000" dirty="0">
              <a:sym typeface="Futura Condensed" charset="0"/>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3513" y="1844824"/>
            <a:ext cx="1262983" cy="164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p:cNvSpPr txBox="1">
            <a:spLocks noChangeArrowheads="1"/>
          </p:cNvSpPr>
          <p:nvPr/>
        </p:nvSpPr>
        <p:spPr bwMode="auto">
          <a:xfrm>
            <a:off x="144462" y="818709"/>
            <a:ext cx="9036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fr-FR" altLang="fr-FR" sz="2800" b="1" dirty="0" smtClean="0">
                <a:solidFill>
                  <a:srgbClr val="FF0000"/>
                </a:solidFill>
                <a:ea typeface="+mj-ea"/>
                <a:cs typeface="Arial" pitchFamily="34" charset="0"/>
                <a:sym typeface="Futura Condensed" charset="0"/>
              </a:rPr>
              <a:t>Les aides à la décision : exemple de la </a:t>
            </a:r>
            <a:r>
              <a:rPr lang="fr-FR" altLang="fr-FR" sz="2800" b="1" dirty="0">
                <a:solidFill>
                  <a:srgbClr val="FF0000"/>
                </a:solidFill>
                <a:ea typeface="+mj-ea"/>
                <a:cs typeface="Arial" pitchFamily="34" charset="0"/>
                <a:sym typeface="Futura Condensed" charset="0"/>
              </a:rPr>
              <a:t>géothermie assistée </a:t>
            </a:r>
            <a:r>
              <a:rPr lang="fr-FR" altLang="fr-FR" sz="2800" b="1" dirty="0" smtClean="0">
                <a:solidFill>
                  <a:srgbClr val="FF0000"/>
                </a:solidFill>
                <a:ea typeface="+mj-ea"/>
                <a:cs typeface="Arial" pitchFamily="34" charset="0"/>
                <a:sym typeface="Futura Condensed" charset="0"/>
              </a:rPr>
              <a:t>par PAC</a:t>
            </a:r>
            <a:endParaRPr lang="fr-FR" altLang="fr-FR" sz="2800" b="1" dirty="0">
              <a:solidFill>
                <a:srgbClr val="FF0000"/>
              </a:solidFill>
              <a:ea typeface="+mj-ea"/>
              <a:cs typeface="Arial" pitchFamily="34" charset="0"/>
              <a:sym typeface="Futura Condensed" charset="0"/>
            </a:endParaRP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3933056"/>
            <a:ext cx="2346853" cy="260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053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396552" y="693068"/>
            <a:ext cx="9540552" cy="647700"/>
          </a:xfrm>
        </p:spPr>
        <p:txBody>
          <a:bodyPr/>
          <a:lstStyle/>
          <a:p>
            <a:pPr marL="0" indent="0">
              <a:defRPr/>
            </a:pPr>
            <a:r>
              <a:rPr lang="fr-FR" sz="2800" dirty="0"/>
              <a:t>Les aides à l’investissement : Fonds Chaleur  </a:t>
            </a:r>
          </a:p>
        </p:txBody>
      </p:sp>
      <p:sp>
        <p:nvSpPr>
          <p:cNvPr id="3" name="Espace réservé du contenu 2"/>
          <p:cNvSpPr>
            <a:spLocks noGrp="1"/>
          </p:cNvSpPr>
          <p:nvPr>
            <p:ph idx="1"/>
          </p:nvPr>
        </p:nvSpPr>
        <p:spPr>
          <a:xfrm>
            <a:off x="468313" y="1252636"/>
            <a:ext cx="8110537" cy="5416724"/>
          </a:xfrm>
        </p:spPr>
        <p:txBody>
          <a:bodyPr>
            <a:noAutofit/>
          </a:bodyPr>
          <a:lstStyle/>
          <a:p>
            <a:pPr lvl="1">
              <a:lnSpc>
                <a:spcPct val="80000"/>
              </a:lnSpc>
              <a:spcBef>
                <a:spcPts val="600"/>
              </a:spcBef>
              <a:defRPr/>
            </a:pPr>
            <a:endParaRPr lang="fr-FR" sz="2800" dirty="0">
              <a:solidFill>
                <a:schemeClr val="bg2"/>
              </a:solidFill>
              <a:ea typeface="+mn-ea"/>
              <a:cs typeface="+mn-cs"/>
            </a:endParaRPr>
          </a:p>
          <a:p>
            <a:pPr marL="266700" lvl="1" indent="-266700">
              <a:lnSpc>
                <a:spcPct val="80000"/>
              </a:lnSpc>
              <a:tabLst>
                <a:tab pos="266700" algn="l"/>
                <a:tab pos="542925" algn="l"/>
              </a:tabLst>
              <a:defRPr/>
            </a:pPr>
            <a:r>
              <a:rPr lang="fr-FR" sz="2400" kern="1200" dirty="0">
                <a:latin typeface="Arial" pitchFamily="34" charset="0"/>
                <a:ea typeface="ＭＳ Ｐゴシック" pitchFamily="34" charset="-128"/>
                <a:cs typeface="+mn-cs"/>
              </a:rPr>
              <a:t>Lancé en 2009</a:t>
            </a:r>
            <a:r>
              <a:rPr lang="fr-FR" sz="2400" kern="1200" dirty="0">
                <a:solidFill>
                  <a:schemeClr val="tx1"/>
                </a:solidFill>
                <a:latin typeface="Arial" pitchFamily="34" charset="0"/>
                <a:ea typeface="ＭＳ Ｐゴシック" pitchFamily="34" charset="-128"/>
                <a:cs typeface="+mn-cs"/>
              </a:rPr>
              <a:t>, le « fonds chaleur renouvelable » a été mis en place pour soutenir le développement de la production de chaleur issue de la biomasse, de la géothermie, du solaire thermique, du biogaz, des énergies de récupération ainsi que les réseaux de chaleur liés.</a:t>
            </a:r>
          </a:p>
          <a:p>
            <a:pPr marL="266700" lvl="1" indent="-266700">
              <a:lnSpc>
                <a:spcPct val="80000"/>
              </a:lnSpc>
              <a:tabLst>
                <a:tab pos="266700" algn="l"/>
                <a:tab pos="542925" algn="l"/>
              </a:tabLst>
              <a:defRPr/>
            </a:pPr>
            <a:endParaRPr lang="fr-FR" sz="2400" kern="1200" dirty="0">
              <a:solidFill>
                <a:schemeClr val="tx1"/>
              </a:solidFill>
              <a:latin typeface="Arial" pitchFamily="34" charset="0"/>
              <a:ea typeface="ＭＳ Ｐゴシック" pitchFamily="34" charset="-128"/>
              <a:cs typeface="+mn-cs"/>
            </a:endParaRPr>
          </a:p>
          <a:p>
            <a:pPr marL="266700" lvl="1" indent="-266700">
              <a:lnSpc>
                <a:spcPct val="80000"/>
              </a:lnSpc>
              <a:tabLst>
                <a:tab pos="266700" algn="l"/>
                <a:tab pos="542925" algn="l"/>
              </a:tabLst>
              <a:defRPr/>
            </a:pPr>
            <a:r>
              <a:rPr lang="fr-FR" sz="2400" kern="1200" dirty="0">
                <a:solidFill>
                  <a:schemeClr val="tx1"/>
                </a:solidFill>
                <a:latin typeface="Arial" pitchFamily="34" charset="0"/>
                <a:ea typeface="ＭＳ Ｐゴシック" pitchFamily="34" charset="-128"/>
                <a:cs typeface="+mn-cs"/>
              </a:rPr>
              <a:t>Le dispositif apporte sa contribution à l’objectif du «Paquet européen climat-énergie » et aux objectifs de la </a:t>
            </a:r>
            <a:r>
              <a:rPr lang="fr-FR" sz="2400" kern="1200" dirty="0">
                <a:latin typeface="Arial" pitchFamily="34" charset="0"/>
                <a:ea typeface="ＭＳ Ｐゴシック" pitchFamily="34" charset="-128"/>
                <a:cs typeface="+mn-cs"/>
              </a:rPr>
              <a:t>loi sur la transition énergétique</a:t>
            </a:r>
          </a:p>
          <a:p>
            <a:pPr marL="266700" lvl="1" indent="-266700">
              <a:lnSpc>
                <a:spcPct val="80000"/>
              </a:lnSpc>
              <a:tabLst>
                <a:tab pos="266700" algn="l"/>
                <a:tab pos="542925" algn="l"/>
              </a:tabLst>
              <a:defRPr/>
            </a:pPr>
            <a:endParaRPr lang="fr-FR" sz="2400" kern="1200" dirty="0">
              <a:solidFill>
                <a:schemeClr val="tx1"/>
              </a:solidFill>
              <a:latin typeface="Arial" pitchFamily="34" charset="0"/>
              <a:ea typeface="ＭＳ Ｐゴシック" pitchFamily="34" charset="-128"/>
              <a:cs typeface="+mn-cs"/>
            </a:endParaRPr>
          </a:p>
          <a:p>
            <a:pPr marL="266700" lvl="1" indent="-266700">
              <a:lnSpc>
                <a:spcPct val="80000"/>
              </a:lnSpc>
              <a:tabLst>
                <a:tab pos="266700" algn="l"/>
                <a:tab pos="542925" algn="l"/>
              </a:tabLst>
              <a:defRPr/>
            </a:pPr>
            <a:r>
              <a:rPr lang="fr-FR" sz="2400" kern="1200" dirty="0">
                <a:solidFill>
                  <a:schemeClr val="tx1"/>
                </a:solidFill>
                <a:latin typeface="Arial" pitchFamily="34" charset="0"/>
                <a:ea typeface="ＭＳ Ｐゴシック" pitchFamily="34" charset="-128"/>
                <a:cs typeface="+mn-cs"/>
              </a:rPr>
              <a:t>Quasi </a:t>
            </a:r>
            <a:r>
              <a:rPr lang="fr-FR" sz="2400" kern="1200" dirty="0">
                <a:latin typeface="Arial" pitchFamily="34" charset="0"/>
                <a:ea typeface="ＭＳ Ｐゴシック" pitchFamily="34" charset="-128"/>
                <a:cs typeface="+mn-cs"/>
              </a:rPr>
              <a:t>4000 projets, 1,6 </a:t>
            </a:r>
            <a:r>
              <a:rPr lang="fr-FR" sz="2400" kern="1200" dirty="0" smtClean="0">
                <a:latin typeface="Arial" pitchFamily="34" charset="0"/>
                <a:ea typeface="ＭＳ Ｐゴシック" pitchFamily="34" charset="-128"/>
                <a:cs typeface="+mn-cs"/>
              </a:rPr>
              <a:t>Md€ </a:t>
            </a:r>
            <a:r>
              <a:rPr lang="fr-FR" sz="2400" kern="1200" dirty="0">
                <a:latin typeface="Arial" pitchFamily="34" charset="0"/>
                <a:ea typeface="ＭＳ Ｐゴシック" pitchFamily="34" charset="-128"/>
                <a:cs typeface="+mn-cs"/>
              </a:rPr>
              <a:t>d’aides</a:t>
            </a:r>
            <a:r>
              <a:rPr lang="fr-FR" sz="2400" kern="1200" dirty="0">
                <a:solidFill>
                  <a:schemeClr val="tx1"/>
                </a:solidFill>
                <a:latin typeface="Arial" pitchFamily="34" charset="0"/>
                <a:ea typeface="ＭＳ Ｐゴシック" pitchFamily="34" charset="-128"/>
                <a:cs typeface="+mn-cs"/>
              </a:rPr>
              <a:t>, des réalisations emblématiques  :  relance géothermie profonde, + 50% réseaux, recours à la biomasse, récupération de chaleur depuis 2015, dynamique sur la géothermie assistée par PAC</a:t>
            </a:r>
            <a:r>
              <a:rPr lang="fr-FR" sz="2400" kern="1200" dirty="0" smtClean="0">
                <a:solidFill>
                  <a:schemeClr val="tx1"/>
                </a:solidFill>
                <a:latin typeface="Arial" pitchFamily="34" charset="0"/>
                <a:ea typeface="ＭＳ Ｐゴシック" pitchFamily="34" charset="-128"/>
                <a:cs typeface="+mn-cs"/>
              </a:rPr>
              <a:t>….</a:t>
            </a:r>
            <a:endParaRPr lang="fr-FR" sz="2400" kern="1200" dirty="0">
              <a:solidFill>
                <a:schemeClr val="tx1"/>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41580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360040" y="620688"/>
            <a:ext cx="9540552" cy="647700"/>
          </a:xfrm>
        </p:spPr>
        <p:txBody>
          <a:bodyPr/>
          <a:lstStyle/>
          <a:p>
            <a:r>
              <a:rPr lang="fr-FR" altLang="fr-FR" sz="2800" dirty="0" smtClean="0"/>
              <a:t>Les principes du Fonds chaleur</a:t>
            </a:r>
          </a:p>
        </p:txBody>
      </p:sp>
      <p:sp>
        <p:nvSpPr>
          <p:cNvPr id="3" name="Espace réservé du contenu 2"/>
          <p:cNvSpPr>
            <a:spLocks noGrp="1"/>
          </p:cNvSpPr>
          <p:nvPr>
            <p:ph idx="1"/>
          </p:nvPr>
        </p:nvSpPr>
        <p:spPr>
          <a:xfrm>
            <a:off x="251520" y="1313384"/>
            <a:ext cx="8712968" cy="5544616"/>
          </a:xfrm>
        </p:spPr>
        <p:txBody>
          <a:bodyPr>
            <a:normAutofit fontScale="92500" lnSpcReduction="10000"/>
          </a:bodyPr>
          <a:lstStyle/>
          <a:p>
            <a:pPr marL="266700" lvl="1" indent="-266700">
              <a:tabLst>
                <a:tab pos="266700" algn="l"/>
                <a:tab pos="542925" algn="l"/>
              </a:tabLst>
              <a:defRPr/>
            </a:pPr>
            <a:r>
              <a:rPr lang="fr-FR" kern="1200" dirty="0">
                <a:solidFill>
                  <a:schemeClr val="tx1"/>
                </a:solidFill>
                <a:latin typeface="Arial" pitchFamily="34" charset="0"/>
                <a:ea typeface="ＭＳ Ｐゴシック" pitchFamily="34" charset="-128"/>
                <a:cs typeface="+mn-cs"/>
              </a:rPr>
              <a:t>Fonds chaleur : par </a:t>
            </a:r>
            <a:r>
              <a:rPr lang="fr-FR" kern="1200" dirty="0">
                <a:latin typeface="Arial" pitchFamily="34" charset="0"/>
                <a:ea typeface="ＭＳ Ｐゴシック" pitchFamily="34" charset="-128"/>
                <a:cs typeface="+mn-cs"/>
              </a:rPr>
              <a:t>appel à projet</a:t>
            </a:r>
          </a:p>
          <a:p>
            <a:pPr marL="266700" lvl="1" indent="-266700">
              <a:tabLst>
                <a:tab pos="266700" algn="l"/>
                <a:tab pos="542925" algn="l"/>
              </a:tabLst>
              <a:defRPr/>
            </a:pPr>
            <a:endParaRPr lang="fr-FR" sz="1800" kern="1200" dirty="0">
              <a:solidFill>
                <a:schemeClr val="tx1"/>
              </a:solidFill>
              <a:latin typeface="Arial" pitchFamily="34" charset="0"/>
              <a:ea typeface="ＭＳ Ｐゴシック" pitchFamily="34" charset="-128"/>
              <a:cs typeface="+mn-cs"/>
            </a:endParaRPr>
          </a:p>
          <a:p>
            <a:pPr marL="266700" lvl="1" indent="-266700">
              <a:tabLst>
                <a:tab pos="266700" algn="l"/>
                <a:tab pos="542925" algn="l"/>
              </a:tabLst>
              <a:defRPr/>
            </a:pPr>
            <a:r>
              <a:rPr lang="fr-FR" kern="1200" dirty="0">
                <a:solidFill>
                  <a:schemeClr val="tx1"/>
                </a:solidFill>
                <a:latin typeface="Arial" pitchFamily="34" charset="0"/>
                <a:ea typeface="ＭＳ Ｐゴシック" pitchFamily="34" charset="-128"/>
                <a:cs typeface="+mn-cs"/>
              </a:rPr>
              <a:t>Aides déterminées pour la plupart des projets </a:t>
            </a:r>
            <a:r>
              <a:rPr lang="fr-FR" kern="1200" dirty="0">
                <a:latin typeface="Arial" pitchFamily="34" charset="0"/>
                <a:ea typeface="ＭＳ Ｐゴシック" pitchFamily="34" charset="-128"/>
                <a:cs typeface="+mn-cs"/>
              </a:rPr>
              <a:t>par Forfait </a:t>
            </a:r>
            <a:r>
              <a:rPr lang="fr-FR" kern="1200" dirty="0">
                <a:solidFill>
                  <a:schemeClr val="tx1"/>
                </a:solidFill>
                <a:latin typeface="Arial" pitchFamily="34" charset="0"/>
                <a:ea typeface="ＭＳ Ｐゴシック" pitchFamily="34" charset="-128"/>
                <a:cs typeface="+mn-cs"/>
              </a:rPr>
              <a:t>(« petits » dossiers)</a:t>
            </a:r>
          </a:p>
          <a:p>
            <a:pPr marL="266700" lvl="1" indent="-266700">
              <a:tabLst>
                <a:tab pos="266700" algn="l"/>
                <a:tab pos="542925" algn="l"/>
              </a:tabLst>
              <a:defRPr/>
            </a:pPr>
            <a:endParaRPr lang="fr-FR" kern="1200" dirty="0" smtClean="0">
              <a:solidFill>
                <a:schemeClr val="tx1"/>
              </a:solidFill>
              <a:latin typeface="Arial" pitchFamily="34" charset="0"/>
              <a:ea typeface="ＭＳ Ｐゴシック" pitchFamily="34" charset="-128"/>
              <a:cs typeface="+mn-cs"/>
            </a:endParaRPr>
          </a:p>
          <a:p>
            <a:pPr marL="266700" lvl="1" indent="-266700">
              <a:tabLst>
                <a:tab pos="266700" algn="l"/>
                <a:tab pos="542925" algn="l"/>
              </a:tabLst>
              <a:defRPr/>
            </a:pPr>
            <a:r>
              <a:rPr lang="fr-FR" kern="1200" dirty="0" smtClean="0">
                <a:solidFill>
                  <a:schemeClr val="tx1"/>
                </a:solidFill>
                <a:latin typeface="Arial" pitchFamily="34" charset="0"/>
                <a:ea typeface="ＭＳ Ｐゴシック" pitchFamily="34" charset="-128"/>
                <a:cs typeface="+mn-cs"/>
              </a:rPr>
              <a:t>Pour les plus gros projets -&gt; </a:t>
            </a:r>
            <a:r>
              <a:rPr lang="fr-FR" kern="1200" dirty="0" smtClean="0">
                <a:latin typeface="Arial" pitchFamily="34" charset="0"/>
                <a:ea typeface="ＭＳ Ｐゴシック" pitchFamily="34" charset="-128"/>
                <a:cs typeface="+mn-cs"/>
              </a:rPr>
              <a:t>Analyse économique </a:t>
            </a:r>
            <a:r>
              <a:rPr lang="fr-FR" kern="1200" dirty="0" smtClean="0">
                <a:solidFill>
                  <a:schemeClr val="tx1"/>
                </a:solidFill>
                <a:latin typeface="Arial" pitchFamily="34" charset="0"/>
                <a:ea typeface="ＭＳ Ｐゴシック" pitchFamily="34" charset="-128"/>
                <a:cs typeface="+mn-cs"/>
              </a:rPr>
              <a:t>du projet qui valide une décote du prix de la chaleur renouvelable compatible avec le type de projet, l‘équilibre économique du projet sur sa durée de vie (en général 20 ans), le respect des règles de l'encadrement communautaire des aides publiques</a:t>
            </a:r>
          </a:p>
          <a:p>
            <a:pPr marL="266700" lvl="1" indent="-266700">
              <a:tabLst>
                <a:tab pos="266700" algn="l"/>
                <a:tab pos="542925" algn="l"/>
              </a:tabLst>
              <a:defRPr/>
            </a:pPr>
            <a:endParaRPr lang="fr-FR" sz="1800" kern="1200" dirty="0">
              <a:solidFill>
                <a:schemeClr val="tx1"/>
              </a:solidFill>
              <a:latin typeface="Arial" pitchFamily="34" charset="0"/>
              <a:ea typeface="ＭＳ Ｐゴシック" pitchFamily="34" charset="-128"/>
              <a:cs typeface="+mn-cs"/>
            </a:endParaRPr>
          </a:p>
          <a:p>
            <a:pPr marL="266700" lvl="1" indent="-266700">
              <a:tabLst>
                <a:tab pos="266700" algn="l"/>
                <a:tab pos="542925" algn="l"/>
              </a:tabLst>
              <a:defRPr/>
            </a:pPr>
            <a:r>
              <a:rPr lang="fr-FR" kern="1200" dirty="0">
                <a:solidFill>
                  <a:schemeClr val="tx1"/>
                </a:solidFill>
                <a:latin typeface="Arial" pitchFamily="34" charset="0"/>
                <a:ea typeface="ＭＳ Ｐゴシック" pitchFamily="34" charset="-128"/>
                <a:cs typeface="+mn-cs"/>
              </a:rPr>
              <a:t>Aides du Fonds chaleur  : </a:t>
            </a:r>
            <a:r>
              <a:rPr lang="fr-FR" sz="2100" kern="1200" dirty="0">
                <a:solidFill>
                  <a:schemeClr val="tx1"/>
                </a:solidFill>
                <a:latin typeface="Arial" pitchFamily="34" charset="0"/>
                <a:ea typeface="ＭＳ Ｐゴシック" pitchFamily="34" charset="-128"/>
                <a:cs typeface="+mn-cs"/>
              </a:rPr>
              <a:t>cumulables</a:t>
            </a:r>
            <a:r>
              <a:rPr lang="fr-FR" kern="1200" dirty="0">
                <a:solidFill>
                  <a:schemeClr val="tx1"/>
                </a:solidFill>
                <a:latin typeface="Arial" pitchFamily="34" charset="0"/>
                <a:ea typeface="ＭＳ Ｐゴシック" pitchFamily="34" charset="-128"/>
                <a:cs typeface="+mn-cs"/>
              </a:rPr>
              <a:t> avec d’autres aides (conseil régional, FEDER, …) mais </a:t>
            </a:r>
            <a:r>
              <a:rPr lang="fr-FR" kern="1200" dirty="0">
                <a:latin typeface="Arial" pitchFamily="34" charset="0"/>
                <a:ea typeface="ＭＳ Ｐゴシック" pitchFamily="34" charset="-128"/>
                <a:cs typeface="+mn-cs"/>
              </a:rPr>
              <a:t>non cumulables avec les CEE </a:t>
            </a:r>
            <a:r>
              <a:rPr lang="fr-FR" kern="1200" dirty="0">
                <a:solidFill>
                  <a:schemeClr val="tx1"/>
                </a:solidFill>
                <a:latin typeface="Arial" pitchFamily="34" charset="0"/>
                <a:ea typeface="ＭＳ Ｐゴシック" pitchFamily="34" charset="-128"/>
                <a:cs typeface="+mn-cs"/>
              </a:rPr>
              <a:t>(Certificats d’Économie d’Énergie)</a:t>
            </a:r>
          </a:p>
          <a:p>
            <a:pPr marL="0" lvl="1" indent="0">
              <a:buNone/>
              <a:tabLst>
                <a:tab pos="266700" algn="l"/>
                <a:tab pos="542925" algn="l"/>
              </a:tabLst>
              <a:defRPr/>
            </a:pPr>
            <a:endParaRPr lang="fr-FR" kern="1200" dirty="0">
              <a:solidFill>
                <a:schemeClr val="tx1"/>
              </a:solidFill>
              <a:latin typeface="Arial" pitchFamily="34" charset="0"/>
              <a:ea typeface="ＭＳ Ｐゴシック" pitchFamily="34" charset="-128"/>
              <a:cs typeface="+mn-cs"/>
            </a:endParaRPr>
          </a:p>
          <a:p>
            <a:pPr marL="266700" lvl="1" indent="-266700">
              <a:tabLst>
                <a:tab pos="266700" algn="l"/>
                <a:tab pos="542925" algn="l"/>
              </a:tabLst>
              <a:defRPr/>
            </a:pPr>
            <a:r>
              <a:rPr lang="fr-FR" kern="1200" dirty="0">
                <a:solidFill>
                  <a:schemeClr val="tx1"/>
                </a:solidFill>
                <a:latin typeface="Arial" pitchFamily="34" charset="0"/>
                <a:ea typeface="ＭＳ Ｐゴシック" pitchFamily="34" charset="-128"/>
                <a:cs typeface="+mn-cs"/>
              </a:rPr>
              <a:t>Critères d’éligibilité et niveaux d’aide : selon la nature et la taille de </a:t>
            </a:r>
            <a:r>
              <a:rPr lang="fr-FR" kern="1200" dirty="0" smtClean="0">
                <a:solidFill>
                  <a:schemeClr val="tx1"/>
                </a:solidFill>
                <a:latin typeface="Arial" pitchFamily="34" charset="0"/>
                <a:ea typeface="ＭＳ Ｐゴシック" pitchFamily="34" charset="-128"/>
                <a:cs typeface="+mn-cs"/>
              </a:rPr>
              <a:t>l’opération </a:t>
            </a:r>
            <a:r>
              <a:rPr lang="fr-FR" kern="1200" dirty="0" smtClean="0">
                <a:latin typeface="Arial" pitchFamily="34" charset="0"/>
                <a:ea typeface="ＭＳ Ｐゴシック" pitchFamily="34" charset="-128"/>
                <a:cs typeface="+mn-cs"/>
              </a:rPr>
              <a:t>(seuils TEP), </a:t>
            </a:r>
            <a:r>
              <a:rPr lang="fr-FR" kern="1200" dirty="0">
                <a:solidFill>
                  <a:schemeClr val="tx1"/>
                </a:solidFill>
                <a:latin typeface="Arial" pitchFamily="34" charset="0"/>
                <a:ea typeface="ＭＳ Ｐゴシック" pitchFamily="34" charset="-128"/>
                <a:cs typeface="+mn-cs"/>
              </a:rPr>
              <a:t>définis dans le règlement de l’appel à projet</a:t>
            </a:r>
          </a:p>
          <a:p>
            <a:pPr marL="0" lvl="1" indent="0">
              <a:buNone/>
              <a:tabLst>
                <a:tab pos="266700" algn="l"/>
                <a:tab pos="542925" algn="l"/>
              </a:tabLst>
              <a:defRPr/>
            </a:pPr>
            <a:endParaRPr lang="fr-FR" kern="1200" dirty="0">
              <a:solidFill>
                <a:schemeClr val="tx1"/>
              </a:solidFill>
              <a:latin typeface="Arial" pitchFamily="34" charset="0"/>
              <a:ea typeface="ＭＳ Ｐゴシック" pitchFamily="34" charset="-128"/>
              <a:cs typeface="+mn-cs"/>
            </a:endParaRPr>
          </a:p>
          <a:p>
            <a:pPr marL="266700" lvl="1" indent="-266700">
              <a:tabLst>
                <a:tab pos="266700" algn="l"/>
                <a:tab pos="542925" algn="l"/>
              </a:tabLst>
              <a:defRPr/>
            </a:pPr>
            <a:r>
              <a:rPr lang="fr-FR" kern="1200" dirty="0">
                <a:solidFill>
                  <a:schemeClr val="tx1"/>
                </a:solidFill>
                <a:latin typeface="Arial" pitchFamily="34" charset="0"/>
                <a:ea typeface="ＭＳ Ｐゴシック" pitchFamily="34" charset="-128"/>
                <a:cs typeface="+mn-cs"/>
              </a:rPr>
              <a:t>Publication des appels à projet sur </a:t>
            </a:r>
            <a:r>
              <a:rPr lang="fr-FR" sz="2600" kern="1200" dirty="0">
                <a:solidFill>
                  <a:schemeClr val="tx1"/>
                </a:solidFill>
                <a:latin typeface="Arial" pitchFamily="34" charset="0"/>
                <a:ea typeface="ＭＳ Ｐゴシック" pitchFamily="34" charset="-128"/>
                <a:cs typeface="+mn-cs"/>
                <a:hlinkClick r:id="rId3"/>
              </a:rPr>
              <a:t>http://rhone-alpes.ademe.fr</a:t>
            </a:r>
            <a:r>
              <a:rPr lang="fr-FR" sz="2200" kern="1200" dirty="0">
                <a:solidFill>
                  <a:schemeClr val="tx1"/>
                </a:solidFill>
                <a:latin typeface="Arial" pitchFamily="34" charset="0"/>
                <a:ea typeface="ＭＳ Ｐゴシック" pitchFamily="34" charset="-128"/>
                <a:cs typeface="+mn-cs"/>
                <a:hlinkClick r:id="rId3"/>
              </a:rPr>
              <a:t>/</a:t>
            </a:r>
            <a:endParaRPr lang="fr-FR" sz="2200" kern="1200" dirty="0">
              <a:solidFill>
                <a:schemeClr val="tx1"/>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054358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251520" y="981100"/>
            <a:ext cx="8784976" cy="647700"/>
          </a:xfrm>
        </p:spPr>
        <p:txBody>
          <a:bodyPr/>
          <a:lstStyle/>
          <a:p>
            <a:r>
              <a:rPr lang="fr-FR" altLang="fr-FR" sz="2800" dirty="0" smtClean="0">
                <a:solidFill>
                  <a:srgbClr val="92D050"/>
                </a:solidFill>
              </a:rPr>
              <a:t>NOUVEAUTE</a:t>
            </a:r>
            <a:r>
              <a:rPr lang="fr-FR" altLang="fr-FR" sz="2800" dirty="0" smtClean="0"/>
              <a:t> :  Le </a:t>
            </a:r>
            <a:r>
              <a:rPr lang="fr-FR" altLang="fr-FR" sz="2800" dirty="0"/>
              <a:t>contrat de développement des ENR </a:t>
            </a:r>
            <a:r>
              <a:rPr lang="fr-FR" altLang="fr-FR" sz="2800" dirty="0" smtClean="0"/>
              <a:t>thermiques</a:t>
            </a:r>
          </a:p>
        </p:txBody>
      </p:sp>
      <p:sp>
        <p:nvSpPr>
          <p:cNvPr id="3" name="Espace réservé du contenu 2"/>
          <p:cNvSpPr>
            <a:spLocks noGrp="1"/>
          </p:cNvSpPr>
          <p:nvPr>
            <p:ph idx="1"/>
          </p:nvPr>
        </p:nvSpPr>
        <p:spPr>
          <a:xfrm>
            <a:off x="251520" y="1916832"/>
            <a:ext cx="8712968" cy="5112568"/>
          </a:xfrm>
        </p:spPr>
        <p:txBody>
          <a:bodyPr>
            <a:normAutofit fontScale="92500" lnSpcReduction="20000"/>
          </a:bodyPr>
          <a:lstStyle/>
          <a:p>
            <a:pPr>
              <a:lnSpc>
                <a:spcPct val="114000"/>
              </a:lnSpc>
              <a:spcBef>
                <a:spcPct val="0"/>
              </a:spcBef>
              <a:spcAft>
                <a:spcPts val="300"/>
              </a:spcAft>
              <a:buFont typeface="Wingdings" pitchFamily="2" charset="2"/>
              <a:buChar char="ü"/>
              <a:defRPr/>
            </a:pPr>
            <a:r>
              <a:rPr lang="fr-FR" altLang="fr-FR" sz="2200" dirty="0" smtClean="0">
                <a:solidFill>
                  <a:schemeClr val="accent2"/>
                </a:solidFill>
              </a:rPr>
              <a:t>L’ADEME propose un partenariat </a:t>
            </a:r>
            <a:r>
              <a:rPr lang="fr-FR" altLang="fr-FR" sz="2200" dirty="0">
                <a:solidFill>
                  <a:schemeClr val="accent2"/>
                </a:solidFill>
              </a:rPr>
              <a:t>contractuel et incitatif avec engagement </a:t>
            </a:r>
            <a:r>
              <a:rPr lang="fr-FR" altLang="fr-FR" sz="2200" dirty="0" smtClean="0">
                <a:solidFill>
                  <a:schemeClr val="accent2"/>
                </a:solidFill>
              </a:rPr>
              <a:t>des acteurs </a:t>
            </a:r>
            <a:r>
              <a:rPr lang="fr-FR" altLang="fr-FR" sz="2200" dirty="0">
                <a:solidFill>
                  <a:schemeClr val="accent2"/>
                </a:solidFill>
              </a:rPr>
              <a:t>sur </a:t>
            </a:r>
            <a:r>
              <a:rPr lang="fr-FR" altLang="fr-FR" sz="2200" dirty="0" smtClean="0">
                <a:solidFill>
                  <a:schemeClr val="accent2"/>
                </a:solidFill>
              </a:rPr>
              <a:t>une période de 3 </a:t>
            </a:r>
            <a:r>
              <a:rPr lang="fr-FR" altLang="fr-FR" sz="2200" dirty="0">
                <a:solidFill>
                  <a:schemeClr val="accent2"/>
                </a:solidFill>
              </a:rPr>
              <a:t>à 6 </a:t>
            </a:r>
            <a:r>
              <a:rPr lang="fr-FR" altLang="fr-FR" sz="2200" dirty="0" smtClean="0">
                <a:solidFill>
                  <a:schemeClr val="accent2"/>
                </a:solidFill>
              </a:rPr>
              <a:t>ans </a:t>
            </a:r>
            <a:r>
              <a:rPr lang="fr-FR" altLang="fr-FR" sz="2200" dirty="0">
                <a:solidFill>
                  <a:schemeClr val="accent2"/>
                </a:solidFill>
              </a:rPr>
              <a:t>dans un programme ambitieux de développement des </a:t>
            </a:r>
            <a:r>
              <a:rPr lang="fr-FR" altLang="fr-FR" sz="2200" dirty="0" err="1">
                <a:solidFill>
                  <a:schemeClr val="accent2"/>
                </a:solidFill>
              </a:rPr>
              <a:t>EnR</a:t>
            </a:r>
            <a:r>
              <a:rPr lang="fr-FR" altLang="fr-FR" sz="2200" dirty="0">
                <a:solidFill>
                  <a:schemeClr val="accent2"/>
                </a:solidFill>
              </a:rPr>
              <a:t> </a:t>
            </a:r>
          </a:p>
          <a:p>
            <a:pPr marL="0" indent="0" eaLnBrk="1" hangingPunct="1">
              <a:lnSpc>
                <a:spcPct val="114000"/>
              </a:lnSpc>
              <a:spcBef>
                <a:spcPct val="0"/>
              </a:spcBef>
              <a:spcAft>
                <a:spcPts val="300"/>
              </a:spcAft>
              <a:buNone/>
              <a:defRPr/>
            </a:pPr>
            <a:endParaRPr lang="fr-FR" altLang="fr-FR" sz="2200" dirty="0" smtClean="0">
              <a:solidFill>
                <a:schemeClr val="accent2"/>
              </a:solidFill>
            </a:endParaRPr>
          </a:p>
          <a:p>
            <a:pPr eaLnBrk="1" hangingPunct="1">
              <a:lnSpc>
                <a:spcPct val="114000"/>
              </a:lnSpc>
              <a:spcBef>
                <a:spcPct val="0"/>
              </a:spcBef>
              <a:spcAft>
                <a:spcPts val="300"/>
              </a:spcAft>
              <a:buFont typeface="Wingdings" pitchFamily="2" charset="2"/>
              <a:buChar char="ü"/>
              <a:defRPr/>
            </a:pPr>
            <a:r>
              <a:rPr lang="fr-FR" altLang="fr-FR" sz="2200" dirty="0" smtClean="0">
                <a:solidFill>
                  <a:schemeClr val="accent2"/>
                </a:solidFill>
              </a:rPr>
              <a:t>Accompagner </a:t>
            </a:r>
            <a:r>
              <a:rPr lang="fr-FR" altLang="fr-FR" sz="2200" dirty="0">
                <a:solidFill>
                  <a:schemeClr val="accent2"/>
                </a:solidFill>
              </a:rPr>
              <a:t>via le </a:t>
            </a:r>
            <a:r>
              <a:rPr lang="fr-FR" altLang="fr-FR" sz="2200" dirty="0" smtClean="0">
                <a:solidFill>
                  <a:schemeClr val="accent2"/>
                </a:solidFill>
              </a:rPr>
              <a:t>Fonds Chaleur </a:t>
            </a:r>
            <a:r>
              <a:rPr lang="fr-FR" altLang="fr-FR" sz="2200" dirty="0">
                <a:solidFill>
                  <a:schemeClr val="accent2"/>
                </a:solidFill>
              </a:rPr>
              <a:t>des </a:t>
            </a:r>
            <a:r>
              <a:rPr lang="fr-FR" altLang="fr-FR" sz="2200" b="1" u="sng" dirty="0">
                <a:solidFill>
                  <a:schemeClr val="accent2"/>
                </a:solidFill>
              </a:rPr>
              <a:t>groupes de projets ENR thermiques</a:t>
            </a:r>
            <a:r>
              <a:rPr lang="fr-FR" altLang="fr-FR" sz="2200" dirty="0">
                <a:solidFill>
                  <a:schemeClr val="accent2"/>
                </a:solidFill>
              </a:rPr>
              <a:t> : </a:t>
            </a:r>
            <a:endParaRPr lang="fr-FR" altLang="fr-FR" sz="2200" dirty="0" smtClean="0">
              <a:solidFill>
                <a:schemeClr val="accent2"/>
              </a:solidFill>
            </a:endParaRPr>
          </a:p>
          <a:p>
            <a:pPr lvl="1" eaLnBrk="1" hangingPunct="1">
              <a:lnSpc>
                <a:spcPct val="114000"/>
              </a:lnSpc>
              <a:spcBef>
                <a:spcPct val="0"/>
              </a:spcBef>
              <a:spcAft>
                <a:spcPts val="300"/>
              </a:spcAft>
              <a:buFontTx/>
              <a:buChar char="-"/>
              <a:defRPr/>
            </a:pPr>
            <a:r>
              <a:rPr lang="fr-FR" altLang="fr-FR" sz="2200" i="0" dirty="0">
                <a:solidFill>
                  <a:schemeClr val="accent2"/>
                </a:solidFill>
              </a:rPr>
              <a:t>Portés par un seul opérateur sur son patrimoine propre </a:t>
            </a:r>
            <a:r>
              <a:rPr lang="fr-FR" altLang="fr-FR" sz="2200" b="1" i="0" dirty="0">
                <a:solidFill>
                  <a:schemeClr val="accent5">
                    <a:lumMod val="50000"/>
                  </a:schemeClr>
                </a:solidFill>
              </a:rPr>
              <a:t>(contrat patrimonial</a:t>
            </a:r>
            <a:r>
              <a:rPr lang="fr-FR" altLang="fr-FR" sz="2200" b="1" i="0" dirty="0" smtClean="0">
                <a:solidFill>
                  <a:schemeClr val="accent5">
                    <a:lumMod val="50000"/>
                  </a:schemeClr>
                </a:solidFill>
              </a:rPr>
              <a:t>)</a:t>
            </a:r>
            <a:endParaRPr lang="fr-FR" altLang="fr-FR" sz="2200" b="1" i="0" dirty="0">
              <a:solidFill>
                <a:schemeClr val="accent5">
                  <a:lumMod val="50000"/>
                </a:schemeClr>
              </a:solidFill>
            </a:endParaRPr>
          </a:p>
          <a:p>
            <a:pPr lvl="1" eaLnBrk="1" hangingPunct="1">
              <a:lnSpc>
                <a:spcPct val="114000"/>
              </a:lnSpc>
              <a:spcBef>
                <a:spcPct val="0"/>
              </a:spcBef>
              <a:spcAft>
                <a:spcPts val="1800"/>
              </a:spcAft>
              <a:buFontTx/>
              <a:buChar char="-"/>
              <a:defRPr/>
            </a:pPr>
            <a:r>
              <a:rPr lang="fr-FR" altLang="fr-FR" sz="2200" i="0" dirty="0">
                <a:solidFill>
                  <a:schemeClr val="accent2"/>
                </a:solidFill>
              </a:rPr>
              <a:t>Animés sur un territoire par un opérateur qui aura su mobiliser d’autres partenaires pour la réalisation de projets ENR thermiques </a:t>
            </a:r>
            <a:r>
              <a:rPr lang="fr-FR" altLang="fr-FR" sz="2200" b="1" i="0" dirty="0">
                <a:solidFill>
                  <a:schemeClr val="accent5">
                    <a:lumMod val="50000"/>
                  </a:schemeClr>
                </a:solidFill>
              </a:rPr>
              <a:t>(contrat de territoire</a:t>
            </a:r>
            <a:r>
              <a:rPr lang="fr-FR" altLang="fr-FR" sz="2200" b="1" i="0" dirty="0" smtClean="0">
                <a:solidFill>
                  <a:schemeClr val="accent5">
                    <a:lumMod val="50000"/>
                  </a:schemeClr>
                </a:solidFill>
              </a:rPr>
              <a:t>)</a:t>
            </a:r>
            <a:endParaRPr lang="fr-FR" altLang="fr-FR" sz="2200" dirty="0" smtClean="0">
              <a:solidFill>
                <a:schemeClr val="accent2"/>
              </a:solidFill>
            </a:endParaRPr>
          </a:p>
          <a:p>
            <a:pPr eaLnBrk="1" hangingPunct="1">
              <a:lnSpc>
                <a:spcPct val="114000"/>
              </a:lnSpc>
              <a:spcBef>
                <a:spcPct val="0"/>
              </a:spcBef>
              <a:spcAft>
                <a:spcPts val="300"/>
              </a:spcAft>
              <a:buFont typeface="Wingdings" pitchFamily="2" charset="2"/>
              <a:buChar char="ü"/>
              <a:defRPr/>
            </a:pPr>
            <a:r>
              <a:rPr lang="fr-FR" altLang="fr-FR" sz="2200" dirty="0" smtClean="0">
                <a:solidFill>
                  <a:schemeClr val="accent2"/>
                </a:solidFill>
              </a:rPr>
              <a:t>Financement </a:t>
            </a:r>
          </a:p>
          <a:p>
            <a:pPr lvl="1">
              <a:lnSpc>
                <a:spcPct val="114000"/>
              </a:lnSpc>
              <a:spcBef>
                <a:spcPct val="0"/>
              </a:spcBef>
              <a:spcAft>
                <a:spcPts val="300"/>
              </a:spcAft>
              <a:buFontTx/>
              <a:buChar char="-"/>
              <a:defRPr/>
            </a:pPr>
            <a:r>
              <a:rPr lang="fr-FR" altLang="fr-FR" sz="2200" i="0" dirty="0" smtClean="0">
                <a:solidFill>
                  <a:schemeClr val="accent2"/>
                </a:solidFill>
              </a:rPr>
              <a:t>Des </a:t>
            </a:r>
            <a:r>
              <a:rPr lang="fr-FR" altLang="fr-FR" sz="2200" i="0" dirty="0">
                <a:solidFill>
                  <a:schemeClr val="accent2"/>
                </a:solidFill>
              </a:rPr>
              <a:t>études </a:t>
            </a:r>
            <a:r>
              <a:rPr lang="fr-FR" altLang="fr-FR" sz="2200" i="0" dirty="0" smtClean="0">
                <a:solidFill>
                  <a:schemeClr val="accent2"/>
                </a:solidFill>
              </a:rPr>
              <a:t>(taux d’aides « aides à la décision »)</a:t>
            </a:r>
          </a:p>
          <a:p>
            <a:pPr lvl="1">
              <a:lnSpc>
                <a:spcPct val="114000"/>
              </a:lnSpc>
              <a:spcBef>
                <a:spcPct val="0"/>
              </a:spcBef>
              <a:spcAft>
                <a:spcPts val="300"/>
              </a:spcAft>
              <a:buFontTx/>
              <a:buChar char="-"/>
              <a:defRPr/>
            </a:pPr>
            <a:r>
              <a:rPr lang="fr-FR" altLang="fr-FR" sz="2200" i="0" dirty="0" smtClean="0">
                <a:solidFill>
                  <a:schemeClr val="accent2"/>
                </a:solidFill>
              </a:rPr>
              <a:t>Des installations : les Forfaits du Fonds Chaleur (hors gros projets soumis à analyse économique)</a:t>
            </a:r>
          </a:p>
        </p:txBody>
      </p:sp>
    </p:spTree>
    <p:extLst>
      <p:ext uri="{BB962C8B-B14F-4D97-AF65-F5344CB8AC3E}">
        <p14:creationId xmlns:p14="http://schemas.microsoft.com/office/powerpoint/2010/main" val="11322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FB8EC4-0077-46A6-AC5D-E2B298B62ACF}" type="slidenum">
              <a:rPr lang="fr-FR" altLang="fr-FR" smtClean="0">
                <a:solidFill>
                  <a:srgbClr val="FF0000"/>
                </a:solidFill>
              </a:rPr>
              <a:pPr eaLnBrk="1" hangingPunct="1"/>
              <a:t>25</a:t>
            </a:fld>
            <a:endParaRPr lang="fr-FR" altLang="fr-FR" smtClean="0">
              <a:solidFill>
                <a:srgbClr val="FF0000"/>
              </a:solidFill>
            </a:endParaRPr>
          </a:p>
        </p:txBody>
      </p:sp>
      <p:sp>
        <p:nvSpPr>
          <p:cNvPr id="11267" name="ZoneTexte 22"/>
          <p:cNvSpPr txBox="1">
            <a:spLocks noChangeArrowheads="1"/>
          </p:cNvSpPr>
          <p:nvPr/>
        </p:nvSpPr>
        <p:spPr bwMode="auto">
          <a:xfrm>
            <a:off x="877888" y="1012825"/>
            <a:ext cx="8231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altLang="fr-FR" sz="2400">
                <a:solidFill>
                  <a:srgbClr val="FF0000"/>
                </a:solidFill>
              </a:rPr>
              <a:t>Mise en œuvre d’un Contrat </a:t>
            </a:r>
            <a:r>
              <a:rPr lang="fr-FR" altLang="fr-FR" sz="2400" u="sng">
                <a:solidFill>
                  <a:srgbClr val="FF0000"/>
                </a:solidFill>
              </a:rPr>
              <a:t>patrimonial</a:t>
            </a:r>
            <a:endParaRPr lang="fr-FR" altLang="fr-FR" sz="2400">
              <a:solidFill>
                <a:srgbClr val="FF0000"/>
              </a:solidFill>
            </a:endParaRPr>
          </a:p>
        </p:txBody>
      </p:sp>
      <p:sp>
        <p:nvSpPr>
          <p:cNvPr id="2" name="Ellipse 1"/>
          <p:cNvSpPr/>
          <p:nvPr/>
        </p:nvSpPr>
        <p:spPr>
          <a:xfrm>
            <a:off x="179388" y="1474788"/>
            <a:ext cx="3478212"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300"/>
              </a:spcAft>
              <a:defRPr/>
            </a:pPr>
            <a:r>
              <a:rPr lang="fr-FR" sz="2000" b="1" dirty="0">
                <a:solidFill>
                  <a:schemeClr val="accent2"/>
                </a:solidFill>
              </a:rPr>
              <a:t>Porteur de projet</a:t>
            </a:r>
          </a:p>
          <a:p>
            <a:pPr>
              <a:defRPr/>
            </a:pPr>
            <a:r>
              <a:rPr lang="fr-FR" sz="2000" dirty="0">
                <a:solidFill>
                  <a:schemeClr val="accent2"/>
                </a:solidFill>
              </a:rPr>
              <a:t>- Besoins, projet</a:t>
            </a:r>
          </a:p>
          <a:p>
            <a:pPr>
              <a:defRPr/>
            </a:pPr>
            <a:r>
              <a:rPr lang="fr-FR" sz="2000" dirty="0">
                <a:solidFill>
                  <a:schemeClr val="accent2"/>
                </a:solidFill>
              </a:rPr>
              <a:t>- Etudes préalables</a:t>
            </a:r>
          </a:p>
        </p:txBody>
      </p:sp>
      <p:sp>
        <p:nvSpPr>
          <p:cNvPr id="6" name="Ellipse 5"/>
          <p:cNvSpPr/>
          <p:nvPr/>
        </p:nvSpPr>
        <p:spPr>
          <a:xfrm>
            <a:off x="6499225" y="1695450"/>
            <a:ext cx="2016125" cy="927100"/>
          </a:xfrm>
          <a:prstGeom prst="ellipse">
            <a:avLst/>
          </a:prstGeom>
          <a:solidFill>
            <a:srgbClr val="C00000">
              <a:alpha val="2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300"/>
              </a:spcAft>
              <a:defRPr/>
            </a:pPr>
            <a:r>
              <a:rPr lang="fr-FR" sz="2000" b="1" dirty="0">
                <a:solidFill>
                  <a:schemeClr val="accent2"/>
                </a:solidFill>
              </a:rPr>
              <a:t>ADEME</a:t>
            </a:r>
            <a:endParaRPr lang="fr-FR" sz="2000" dirty="0">
              <a:solidFill>
                <a:schemeClr val="accent2"/>
              </a:solidFill>
            </a:endParaRPr>
          </a:p>
        </p:txBody>
      </p:sp>
      <p:sp>
        <p:nvSpPr>
          <p:cNvPr id="4" name="Forme libre 3"/>
          <p:cNvSpPr/>
          <p:nvPr/>
        </p:nvSpPr>
        <p:spPr>
          <a:xfrm>
            <a:off x="3687763" y="2311400"/>
            <a:ext cx="2698750" cy="306388"/>
          </a:xfrm>
          <a:custGeom>
            <a:avLst/>
            <a:gdLst>
              <a:gd name="connsiteX0" fmla="*/ 0 w 2699657"/>
              <a:gd name="connsiteY0" fmla="*/ 0 h 305629"/>
              <a:gd name="connsiteX1" fmla="*/ 1306286 w 2699657"/>
              <a:gd name="connsiteY1" fmla="*/ 304800 h 305629"/>
              <a:gd name="connsiteX2" fmla="*/ 2699657 w 2699657"/>
              <a:gd name="connsiteY2" fmla="*/ 72571 h 305629"/>
            </a:gdLst>
            <a:ahLst/>
            <a:cxnLst>
              <a:cxn ang="0">
                <a:pos x="connsiteX0" y="connsiteY0"/>
              </a:cxn>
              <a:cxn ang="0">
                <a:pos x="connsiteX1" y="connsiteY1"/>
              </a:cxn>
              <a:cxn ang="0">
                <a:pos x="connsiteX2" y="connsiteY2"/>
              </a:cxn>
            </a:cxnLst>
            <a:rect l="l" t="t" r="r" b="b"/>
            <a:pathLst>
              <a:path w="2699657" h="305629">
                <a:moveTo>
                  <a:pt x="0" y="0"/>
                </a:moveTo>
                <a:cubicBezTo>
                  <a:pt x="428171" y="146352"/>
                  <a:pt x="856343" y="292705"/>
                  <a:pt x="1306286" y="304800"/>
                </a:cubicBezTo>
                <a:cubicBezTo>
                  <a:pt x="1756229" y="316895"/>
                  <a:pt x="2227943" y="194733"/>
                  <a:pt x="2699657" y="72571"/>
                </a:cubicBezTo>
              </a:path>
            </a:pathLst>
          </a:custGeom>
          <a:noFill/>
          <a:ln w="15875">
            <a:solidFill>
              <a:srgbClr val="00B050"/>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ZoneTexte 4"/>
          <p:cNvSpPr txBox="1">
            <a:spLocks noChangeArrowheads="1"/>
          </p:cNvSpPr>
          <p:nvPr/>
        </p:nvSpPr>
        <p:spPr bwMode="auto">
          <a:xfrm>
            <a:off x="3924300" y="1949450"/>
            <a:ext cx="216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2000">
                <a:solidFill>
                  <a:srgbClr val="00B050"/>
                </a:solidFill>
              </a:rPr>
              <a:t>Echangent</a:t>
            </a:r>
          </a:p>
        </p:txBody>
      </p:sp>
      <p:cxnSp>
        <p:nvCxnSpPr>
          <p:cNvPr id="8" name="Connecteur droit avec flèche 7"/>
          <p:cNvCxnSpPr/>
          <p:nvPr/>
        </p:nvCxnSpPr>
        <p:spPr>
          <a:xfrm>
            <a:off x="2941638" y="2730500"/>
            <a:ext cx="741362" cy="5857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6499225" y="2593975"/>
            <a:ext cx="520700" cy="72072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ZoneTexte 12"/>
          <p:cNvSpPr txBox="1">
            <a:spLocks noChangeArrowheads="1"/>
          </p:cNvSpPr>
          <p:nvPr/>
        </p:nvSpPr>
        <p:spPr bwMode="auto">
          <a:xfrm>
            <a:off x="323850" y="3333750"/>
            <a:ext cx="8191500" cy="34163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000" b="1">
                <a:solidFill>
                  <a:srgbClr val="FF0000"/>
                </a:solidFill>
              </a:rPr>
              <a:t>Objectifs chiffrés du contrat : nombre d’installations et production attendue par filière ENR</a:t>
            </a:r>
          </a:p>
          <a:p>
            <a:pPr eaLnBrk="1" hangingPunct="1"/>
            <a:endParaRPr lang="fr-FR" altLang="fr-FR" sz="800">
              <a:solidFill>
                <a:srgbClr val="FF0000"/>
              </a:solidFill>
            </a:endParaRPr>
          </a:p>
          <a:p>
            <a:pPr eaLnBrk="1" hangingPunct="1"/>
            <a:r>
              <a:rPr lang="fr-FR" altLang="fr-FR" sz="2000">
                <a:solidFill>
                  <a:srgbClr val="FF5050"/>
                </a:solidFill>
              </a:rPr>
              <a:t>Au moins </a:t>
            </a:r>
            <a:r>
              <a:rPr lang="fr-FR" altLang="fr-FR" sz="2000" u="sng">
                <a:solidFill>
                  <a:srgbClr val="FF5050"/>
                </a:solidFill>
              </a:rPr>
              <a:t>3 installations</a:t>
            </a:r>
          </a:p>
          <a:p>
            <a:pPr eaLnBrk="1" hangingPunct="1"/>
            <a:endParaRPr lang="fr-FR" altLang="fr-FR" sz="800">
              <a:solidFill>
                <a:srgbClr val="FF5050"/>
              </a:solidFill>
            </a:endParaRPr>
          </a:p>
          <a:p>
            <a:pPr eaLnBrk="1" hangingPunct="1"/>
            <a:r>
              <a:rPr lang="fr-FR" altLang="fr-FR" sz="2000" u="sng">
                <a:solidFill>
                  <a:srgbClr val="FF5050"/>
                </a:solidFill>
              </a:rPr>
              <a:t>Au total sur le contrat : seuils mini Fonds Chaleur</a:t>
            </a:r>
            <a:r>
              <a:rPr lang="fr-FR" altLang="fr-FR" sz="2000">
                <a:solidFill>
                  <a:srgbClr val="FF5050"/>
                </a:solidFill>
              </a:rPr>
              <a:t> :</a:t>
            </a:r>
          </a:p>
          <a:p>
            <a:pPr eaLnBrk="1" hangingPunct="1"/>
            <a:r>
              <a:rPr lang="fr-FR" altLang="fr-FR" sz="2000">
                <a:solidFill>
                  <a:srgbClr val="FF5050"/>
                </a:solidFill>
              </a:rPr>
              <a:t>- Si solaire, au moins 25 m²</a:t>
            </a:r>
          </a:p>
          <a:p>
            <a:pPr eaLnBrk="1" hangingPunct="1"/>
            <a:r>
              <a:rPr lang="fr-FR" altLang="fr-FR" sz="2000">
                <a:solidFill>
                  <a:srgbClr val="FF5050"/>
                </a:solidFill>
              </a:rPr>
              <a:t>- Si biomasse, au moins 100 tep</a:t>
            </a:r>
          </a:p>
          <a:p>
            <a:pPr eaLnBrk="1" hangingPunct="1"/>
            <a:r>
              <a:rPr lang="fr-FR" altLang="fr-FR" sz="2000">
                <a:solidFill>
                  <a:srgbClr val="FF5050"/>
                </a:solidFill>
              </a:rPr>
              <a:t>- Si géothermie sur nappe, au moins 6 tep,</a:t>
            </a:r>
          </a:p>
          <a:p>
            <a:pPr eaLnBrk="1" hangingPunct="1"/>
            <a:r>
              <a:rPr lang="fr-FR" altLang="fr-FR" sz="2000">
                <a:solidFill>
                  <a:srgbClr val="FF5050"/>
                </a:solidFill>
              </a:rPr>
              <a:t>- Si géothermie sur eau de mer, au moins 6 tep, </a:t>
            </a:r>
          </a:p>
          <a:p>
            <a:pPr eaLnBrk="1" hangingPunct="1"/>
            <a:r>
              <a:rPr lang="fr-FR" altLang="fr-FR" sz="2000">
                <a:solidFill>
                  <a:srgbClr val="FF5050"/>
                </a:solidFill>
              </a:rPr>
              <a:t>- Si géothermie sur eaux usées, au moins 10 tep,</a:t>
            </a:r>
          </a:p>
          <a:p>
            <a:pPr eaLnBrk="1" hangingPunct="1"/>
            <a:r>
              <a:rPr lang="fr-FR" altLang="fr-FR" sz="2000">
                <a:solidFill>
                  <a:srgbClr val="FF5050"/>
                </a:solidFill>
              </a:rPr>
              <a:t>- Si géothermie sur sonde, au moins 2 tep</a:t>
            </a:r>
          </a:p>
        </p:txBody>
      </p:sp>
    </p:spTree>
    <p:extLst>
      <p:ext uri="{BB962C8B-B14F-4D97-AF65-F5344CB8AC3E}">
        <p14:creationId xmlns:p14="http://schemas.microsoft.com/office/powerpoint/2010/main" val="2566787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oneTexte 1"/>
          <p:cNvSpPr txBox="1">
            <a:spLocks noChangeArrowheads="1"/>
          </p:cNvSpPr>
          <p:nvPr/>
        </p:nvSpPr>
        <p:spPr bwMode="auto">
          <a:xfrm>
            <a:off x="179388" y="1412875"/>
            <a:ext cx="8713787"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folHlink"/>
                </a:solidFill>
                <a:latin typeface="Arial" charset="0"/>
              </a:defRPr>
            </a:lvl1pPr>
            <a:lvl2pPr marL="742950" indent="-285750" eaLnBrk="0" hangingPunct="0">
              <a:spcBef>
                <a:spcPct val="20000"/>
              </a:spcBef>
              <a:buChar char="•"/>
              <a:defRPr sz="2000" i="1">
                <a:solidFill>
                  <a:srgbClr val="FF0000"/>
                </a:solidFill>
                <a:latin typeface="Arial" charset="0"/>
              </a:defRPr>
            </a:lvl2pPr>
            <a:lvl3pPr marL="1143000" indent="-228600" eaLnBrk="0" hangingPunct="0">
              <a:spcBef>
                <a:spcPct val="20000"/>
              </a:spcBef>
              <a:defRPr>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4000"/>
              </a:lnSpc>
              <a:spcBef>
                <a:spcPct val="0"/>
              </a:spcBef>
              <a:spcAft>
                <a:spcPts val="300"/>
              </a:spcAft>
              <a:buFont typeface="Wingdings" pitchFamily="2" charset="2"/>
              <a:buChar char="ü"/>
              <a:defRPr/>
            </a:pPr>
            <a:r>
              <a:rPr lang="fr-FR" altLang="fr-FR" sz="1800" b="1" dirty="0" smtClean="0">
                <a:solidFill>
                  <a:schemeClr val="accent5">
                    <a:lumMod val="50000"/>
                  </a:schemeClr>
                </a:solidFill>
              </a:rPr>
              <a:t>Exemple :</a:t>
            </a:r>
          </a:p>
          <a:p>
            <a:pPr marL="0" indent="0">
              <a:buFontTx/>
              <a:buNone/>
              <a:defRPr/>
            </a:pPr>
            <a:r>
              <a:rPr lang="fr-FR" sz="1800" dirty="0" smtClean="0">
                <a:solidFill>
                  <a:schemeClr val="accent6">
                    <a:lumMod val="60000"/>
                    <a:lumOff val="40000"/>
                  </a:schemeClr>
                </a:solidFill>
              </a:rPr>
              <a:t>Un </a:t>
            </a:r>
            <a:r>
              <a:rPr lang="fr-FR" sz="1800" dirty="0">
                <a:solidFill>
                  <a:schemeClr val="accent6">
                    <a:lumMod val="60000"/>
                    <a:lumOff val="40000"/>
                  </a:schemeClr>
                </a:solidFill>
              </a:rPr>
              <a:t>projet de patrimoine situé en zone sud comprenant : </a:t>
            </a:r>
          </a:p>
          <a:p>
            <a:pPr>
              <a:defRPr/>
            </a:pPr>
            <a:r>
              <a:rPr lang="fr-FR" sz="1800" dirty="0">
                <a:solidFill>
                  <a:schemeClr val="accent6">
                    <a:lumMod val="60000"/>
                    <a:lumOff val="40000"/>
                  </a:schemeClr>
                </a:solidFill>
              </a:rPr>
              <a:t>1 chaufferie bois </a:t>
            </a:r>
            <a:r>
              <a:rPr lang="fr-FR" sz="1800" dirty="0" smtClean="0">
                <a:solidFill>
                  <a:schemeClr val="accent6">
                    <a:lumMod val="60000"/>
                    <a:lumOff val="40000"/>
                  </a:schemeClr>
                </a:solidFill>
              </a:rPr>
              <a:t>de </a:t>
            </a:r>
            <a:r>
              <a:rPr lang="fr-FR" sz="1800" dirty="0">
                <a:solidFill>
                  <a:schemeClr val="accent6">
                    <a:lumMod val="60000"/>
                    <a:lumOff val="40000"/>
                  </a:schemeClr>
                </a:solidFill>
              </a:rPr>
              <a:t>80 tep </a:t>
            </a:r>
            <a:r>
              <a:rPr lang="fr-FR" sz="1800" dirty="0" smtClean="0">
                <a:solidFill>
                  <a:schemeClr val="accent6">
                    <a:lumMod val="60000"/>
                    <a:lumOff val="40000"/>
                  </a:schemeClr>
                </a:solidFill>
              </a:rPr>
              <a:t>avec 1 </a:t>
            </a:r>
            <a:r>
              <a:rPr lang="fr-FR" sz="1800" dirty="0">
                <a:solidFill>
                  <a:schemeClr val="accent6">
                    <a:lumMod val="60000"/>
                    <a:lumOff val="40000"/>
                  </a:schemeClr>
                </a:solidFill>
              </a:rPr>
              <a:t>réseau de chaleur de 150 ml (DN 65),</a:t>
            </a:r>
          </a:p>
          <a:p>
            <a:pPr>
              <a:defRPr/>
            </a:pPr>
            <a:r>
              <a:rPr lang="fr-FR" sz="1800" dirty="0">
                <a:solidFill>
                  <a:schemeClr val="accent6">
                    <a:lumMod val="60000"/>
                    <a:lumOff val="40000"/>
                  </a:schemeClr>
                </a:solidFill>
              </a:rPr>
              <a:t>1 chaufferie bois </a:t>
            </a:r>
            <a:r>
              <a:rPr lang="fr-FR" sz="1800" dirty="0" smtClean="0">
                <a:solidFill>
                  <a:schemeClr val="accent6">
                    <a:lumMod val="60000"/>
                    <a:lumOff val="40000"/>
                  </a:schemeClr>
                </a:solidFill>
              </a:rPr>
              <a:t>de 20 </a:t>
            </a:r>
            <a:r>
              <a:rPr lang="fr-FR" sz="1800" dirty="0">
                <a:solidFill>
                  <a:schemeClr val="accent6">
                    <a:lumMod val="60000"/>
                    <a:lumOff val="40000"/>
                  </a:schemeClr>
                </a:solidFill>
              </a:rPr>
              <a:t>tep, sans </a:t>
            </a:r>
            <a:r>
              <a:rPr lang="fr-FR" sz="1800" dirty="0" smtClean="0">
                <a:solidFill>
                  <a:schemeClr val="accent6">
                    <a:lumMod val="60000"/>
                    <a:lumOff val="40000"/>
                  </a:schemeClr>
                </a:solidFill>
              </a:rPr>
              <a:t>réseau,</a:t>
            </a:r>
            <a:endParaRPr lang="fr-FR" sz="1800" dirty="0">
              <a:solidFill>
                <a:schemeClr val="accent6">
                  <a:lumMod val="60000"/>
                  <a:lumOff val="40000"/>
                </a:schemeClr>
              </a:solidFill>
            </a:endParaRPr>
          </a:p>
          <a:p>
            <a:pPr>
              <a:defRPr/>
            </a:pPr>
            <a:r>
              <a:rPr lang="fr-FR" sz="1800" dirty="0">
                <a:solidFill>
                  <a:schemeClr val="accent6">
                    <a:lumMod val="60000"/>
                    <a:lumOff val="40000"/>
                  </a:schemeClr>
                </a:solidFill>
              </a:rPr>
              <a:t>2 chaufferies bois </a:t>
            </a:r>
            <a:r>
              <a:rPr lang="fr-FR" sz="1800" dirty="0" smtClean="0">
                <a:solidFill>
                  <a:schemeClr val="accent6">
                    <a:lumMod val="60000"/>
                    <a:lumOff val="40000"/>
                  </a:schemeClr>
                </a:solidFill>
              </a:rPr>
              <a:t>de 40 tep chacune, </a:t>
            </a:r>
            <a:r>
              <a:rPr lang="fr-FR" sz="1800" dirty="0">
                <a:solidFill>
                  <a:schemeClr val="accent6">
                    <a:lumMod val="60000"/>
                    <a:lumOff val="40000"/>
                  </a:schemeClr>
                </a:solidFill>
              </a:rPr>
              <a:t>sans </a:t>
            </a:r>
            <a:r>
              <a:rPr lang="fr-FR" sz="1800" dirty="0" smtClean="0">
                <a:solidFill>
                  <a:schemeClr val="accent6">
                    <a:lumMod val="60000"/>
                    <a:lumOff val="40000"/>
                  </a:schemeClr>
                </a:solidFill>
              </a:rPr>
              <a:t>réseau,</a:t>
            </a:r>
            <a:endParaRPr lang="fr-FR" sz="1800" dirty="0">
              <a:solidFill>
                <a:schemeClr val="accent6">
                  <a:lumMod val="60000"/>
                  <a:lumOff val="40000"/>
                </a:schemeClr>
              </a:solidFill>
            </a:endParaRPr>
          </a:p>
          <a:p>
            <a:pPr>
              <a:defRPr/>
            </a:pPr>
            <a:r>
              <a:rPr lang="fr-FR" sz="1800" dirty="0">
                <a:solidFill>
                  <a:schemeClr val="accent6">
                    <a:lumMod val="60000"/>
                    <a:lumOff val="40000"/>
                  </a:schemeClr>
                </a:solidFill>
              </a:rPr>
              <a:t>1 installation solaire de 15 m², avec une productivité solaire utile de 400 kWh/m²,</a:t>
            </a:r>
          </a:p>
          <a:p>
            <a:pPr>
              <a:defRPr/>
            </a:pPr>
            <a:r>
              <a:rPr lang="fr-FR" sz="1800" dirty="0">
                <a:solidFill>
                  <a:schemeClr val="accent6">
                    <a:lumMod val="60000"/>
                    <a:lumOff val="40000"/>
                  </a:schemeClr>
                </a:solidFill>
              </a:rPr>
              <a:t>1 installation solaire de 30 m², avec une productivité solaire utile de 450 kWh/m²,</a:t>
            </a:r>
          </a:p>
          <a:p>
            <a:pPr marL="0" indent="0">
              <a:buFontTx/>
              <a:buNone/>
              <a:defRPr/>
            </a:pPr>
            <a:endParaRPr lang="fr-FR" sz="1800" dirty="0" smtClean="0">
              <a:solidFill>
                <a:schemeClr val="accent6">
                  <a:lumMod val="60000"/>
                  <a:lumOff val="40000"/>
                </a:schemeClr>
              </a:solidFill>
            </a:endParaRPr>
          </a:p>
          <a:p>
            <a:pPr marL="0" indent="0">
              <a:buFontTx/>
              <a:buNone/>
              <a:defRPr/>
            </a:pPr>
            <a:r>
              <a:rPr lang="fr-FR" sz="1800" dirty="0" smtClean="0">
                <a:solidFill>
                  <a:schemeClr val="accent6">
                    <a:lumMod val="60000"/>
                    <a:lumOff val="40000"/>
                  </a:schemeClr>
                </a:solidFill>
              </a:rPr>
              <a:t>donnera </a:t>
            </a:r>
            <a:r>
              <a:rPr lang="fr-FR" sz="1800" dirty="0">
                <a:solidFill>
                  <a:schemeClr val="accent6">
                    <a:lumMod val="60000"/>
                    <a:lumOff val="40000"/>
                  </a:schemeClr>
                </a:solidFill>
              </a:rPr>
              <a:t>lieu à </a:t>
            </a:r>
            <a:r>
              <a:rPr lang="fr-FR" sz="1800" dirty="0" smtClean="0">
                <a:solidFill>
                  <a:schemeClr val="accent6">
                    <a:lumMod val="60000"/>
                    <a:lumOff val="40000"/>
                  </a:schemeClr>
                </a:solidFill>
              </a:rPr>
              <a:t>une </a:t>
            </a:r>
            <a:r>
              <a:rPr lang="fr-FR" sz="1800" dirty="0">
                <a:solidFill>
                  <a:schemeClr val="accent6">
                    <a:lumMod val="60000"/>
                    <a:lumOff val="40000"/>
                  </a:schemeClr>
                </a:solidFill>
              </a:rPr>
              <a:t>subvention unique pour les </a:t>
            </a:r>
            <a:r>
              <a:rPr lang="fr-FR" sz="1800" u="sng" dirty="0">
                <a:solidFill>
                  <a:schemeClr val="accent6">
                    <a:lumMod val="60000"/>
                    <a:lumOff val="40000"/>
                  </a:schemeClr>
                </a:solidFill>
              </a:rPr>
              <a:t>investissements</a:t>
            </a:r>
            <a:r>
              <a:rPr lang="fr-FR" sz="1800" dirty="0">
                <a:solidFill>
                  <a:schemeClr val="accent6">
                    <a:lumMod val="60000"/>
                    <a:lumOff val="40000"/>
                  </a:schemeClr>
                </a:solidFill>
              </a:rPr>
              <a:t> d’un montant de :</a:t>
            </a:r>
          </a:p>
          <a:p>
            <a:pPr>
              <a:defRPr/>
            </a:pPr>
            <a:r>
              <a:rPr lang="fr-FR" sz="1800" dirty="0">
                <a:solidFill>
                  <a:schemeClr val="accent6">
                    <a:lumMod val="60000"/>
                    <a:lumOff val="40000"/>
                  </a:schemeClr>
                </a:solidFill>
              </a:rPr>
              <a:t>[(80 + 20 + 40 + 40) tep x </a:t>
            </a:r>
            <a:r>
              <a:rPr lang="fr-FR" sz="1800" dirty="0" smtClean="0">
                <a:solidFill>
                  <a:schemeClr val="accent6">
                    <a:lumMod val="60000"/>
                    <a:lumOff val="40000"/>
                  </a:schemeClr>
                </a:solidFill>
              </a:rPr>
              <a:t>95 </a:t>
            </a:r>
            <a:r>
              <a:rPr lang="fr-FR" sz="1800" dirty="0">
                <a:solidFill>
                  <a:schemeClr val="accent6">
                    <a:lumMod val="60000"/>
                    <a:lumOff val="40000"/>
                  </a:schemeClr>
                </a:solidFill>
              </a:rPr>
              <a:t>€ x 20 ans], soit </a:t>
            </a:r>
            <a:r>
              <a:rPr lang="fr-FR" sz="1800" dirty="0" smtClean="0">
                <a:solidFill>
                  <a:schemeClr val="accent6">
                    <a:lumMod val="60000"/>
                    <a:lumOff val="40000"/>
                  </a:schemeClr>
                </a:solidFill>
              </a:rPr>
              <a:t>342</a:t>
            </a:r>
            <a:r>
              <a:rPr lang="fr-FR" sz="1800" dirty="0">
                <a:solidFill>
                  <a:schemeClr val="accent6">
                    <a:lumMod val="60000"/>
                    <a:lumOff val="40000"/>
                  </a:schemeClr>
                </a:solidFill>
              </a:rPr>
              <a:t> 000 euros pour le </a:t>
            </a:r>
            <a:r>
              <a:rPr lang="fr-FR" sz="1800" dirty="0" smtClean="0">
                <a:solidFill>
                  <a:schemeClr val="accent6">
                    <a:lumMod val="60000"/>
                    <a:lumOff val="40000"/>
                  </a:schemeClr>
                </a:solidFill>
              </a:rPr>
              <a:t>bois,</a:t>
            </a:r>
            <a:endParaRPr lang="fr-FR" sz="1800" dirty="0">
              <a:solidFill>
                <a:schemeClr val="accent6">
                  <a:lumMod val="60000"/>
                  <a:lumOff val="40000"/>
                </a:schemeClr>
              </a:solidFill>
            </a:endParaRPr>
          </a:p>
          <a:p>
            <a:pPr>
              <a:defRPr/>
            </a:pPr>
            <a:r>
              <a:rPr lang="fr-FR" sz="1800" dirty="0">
                <a:solidFill>
                  <a:schemeClr val="accent6">
                    <a:lumMod val="60000"/>
                    <a:lumOff val="40000"/>
                  </a:schemeClr>
                </a:solidFill>
              </a:rPr>
              <a:t>[150 ml x </a:t>
            </a:r>
            <a:r>
              <a:rPr lang="fr-FR" sz="1800" dirty="0" smtClean="0">
                <a:solidFill>
                  <a:schemeClr val="accent6">
                    <a:lumMod val="60000"/>
                    <a:lumOff val="40000"/>
                  </a:schemeClr>
                </a:solidFill>
              </a:rPr>
              <a:t>331 </a:t>
            </a:r>
            <a:r>
              <a:rPr lang="fr-FR" sz="1800" dirty="0">
                <a:solidFill>
                  <a:schemeClr val="accent6">
                    <a:lumMod val="60000"/>
                    <a:lumOff val="40000"/>
                  </a:schemeClr>
                </a:solidFill>
              </a:rPr>
              <a:t>€], soit </a:t>
            </a:r>
            <a:r>
              <a:rPr lang="fr-FR" sz="1800" dirty="0" smtClean="0">
                <a:solidFill>
                  <a:schemeClr val="accent6">
                    <a:lumMod val="60000"/>
                    <a:lumOff val="40000"/>
                  </a:schemeClr>
                </a:solidFill>
              </a:rPr>
              <a:t>49</a:t>
            </a:r>
            <a:r>
              <a:rPr lang="fr-FR" sz="1800" dirty="0">
                <a:solidFill>
                  <a:schemeClr val="accent6">
                    <a:lumMod val="60000"/>
                    <a:lumOff val="40000"/>
                  </a:schemeClr>
                </a:solidFill>
              </a:rPr>
              <a:t> </a:t>
            </a:r>
            <a:r>
              <a:rPr lang="fr-FR" sz="1800" dirty="0" smtClean="0">
                <a:solidFill>
                  <a:schemeClr val="accent6">
                    <a:lumMod val="60000"/>
                    <a:lumOff val="40000"/>
                  </a:schemeClr>
                </a:solidFill>
              </a:rPr>
              <a:t>650 </a:t>
            </a:r>
            <a:r>
              <a:rPr lang="fr-FR" sz="1800" dirty="0">
                <a:solidFill>
                  <a:schemeClr val="accent6">
                    <a:lumMod val="60000"/>
                    <a:lumOff val="40000"/>
                  </a:schemeClr>
                </a:solidFill>
              </a:rPr>
              <a:t>euros pour le réseau (à diminuer si le coût du réseau de chaleur est inférieur à </a:t>
            </a:r>
            <a:r>
              <a:rPr lang="fr-FR" sz="1800" dirty="0" smtClean="0">
                <a:solidFill>
                  <a:schemeClr val="accent6">
                    <a:lumMod val="60000"/>
                    <a:lumOff val="40000"/>
                  </a:schemeClr>
                </a:solidFill>
              </a:rPr>
              <a:t>49</a:t>
            </a:r>
            <a:r>
              <a:rPr lang="fr-FR" sz="1800" dirty="0">
                <a:solidFill>
                  <a:schemeClr val="accent6">
                    <a:lumMod val="60000"/>
                    <a:lumOff val="40000"/>
                  </a:schemeClr>
                </a:solidFill>
              </a:rPr>
              <a:t> </a:t>
            </a:r>
            <a:r>
              <a:rPr lang="fr-FR" sz="1800" dirty="0" smtClean="0">
                <a:solidFill>
                  <a:schemeClr val="accent6">
                    <a:lumMod val="60000"/>
                    <a:lumOff val="40000"/>
                  </a:schemeClr>
                </a:solidFill>
              </a:rPr>
              <a:t>650 </a:t>
            </a:r>
            <a:r>
              <a:rPr lang="fr-FR" sz="1800" dirty="0">
                <a:solidFill>
                  <a:schemeClr val="accent6">
                    <a:lumMod val="60000"/>
                    <a:lumOff val="40000"/>
                  </a:schemeClr>
                </a:solidFill>
              </a:rPr>
              <a:t>€),</a:t>
            </a:r>
          </a:p>
          <a:p>
            <a:pPr>
              <a:defRPr/>
            </a:pPr>
            <a:r>
              <a:rPr lang="fr-FR" sz="1800" dirty="0">
                <a:solidFill>
                  <a:schemeClr val="accent6">
                    <a:lumMod val="60000"/>
                    <a:lumOff val="40000"/>
                  </a:schemeClr>
                </a:solidFill>
              </a:rPr>
              <a:t>[(15 m² x 400 kWh / 11 630 x 600 € x 20 ans) + (30 m² x 450 kWh / 11 630 x 600 € x 20 ans)], soit 20 120 euros pour le solaire </a:t>
            </a:r>
            <a:r>
              <a:rPr lang="fr-FR" sz="1800" dirty="0" smtClean="0">
                <a:solidFill>
                  <a:schemeClr val="accent6">
                    <a:lumMod val="60000"/>
                    <a:lumOff val="40000"/>
                  </a:schemeClr>
                </a:solidFill>
              </a:rPr>
              <a:t>thermique,</a:t>
            </a:r>
          </a:p>
          <a:p>
            <a:pPr marL="0" indent="0">
              <a:buFontTx/>
              <a:buNone/>
              <a:defRPr/>
            </a:pPr>
            <a:endParaRPr lang="fr-FR" sz="1800" dirty="0">
              <a:solidFill>
                <a:schemeClr val="accent6">
                  <a:lumMod val="60000"/>
                  <a:lumOff val="40000"/>
                </a:schemeClr>
              </a:solidFill>
            </a:endParaRPr>
          </a:p>
          <a:p>
            <a:pPr marL="0" indent="0">
              <a:buFontTx/>
              <a:buNone/>
              <a:defRPr/>
            </a:pPr>
            <a:r>
              <a:rPr lang="fr-FR" sz="1800" dirty="0">
                <a:solidFill>
                  <a:schemeClr val="accent6">
                    <a:lumMod val="60000"/>
                    <a:lumOff val="40000"/>
                  </a:schemeClr>
                </a:solidFill>
              </a:rPr>
              <a:t>Soit </a:t>
            </a:r>
            <a:r>
              <a:rPr lang="fr-FR" sz="1800" b="1" u="sng" dirty="0">
                <a:solidFill>
                  <a:schemeClr val="accent6">
                    <a:lumMod val="60000"/>
                    <a:lumOff val="40000"/>
                  </a:schemeClr>
                </a:solidFill>
              </a:rPr>
              <a:t>un contrat unique</a:t>
            </a:r>
            <a:r>
              <a:rPr lang="fr-FR" sz="1800" dirty="0">
                <a:solidFill>
                  <a:schemeClr val="accent6">
                    <a:lumMod val="60000"/>
                    <a:lumOff val="40000"/>
                  </a:schemeClr>
                </a:solidFill>
              </a:rPr>
              <a:t> d’attribution de subvention </a:t>
            </a:r>
            <a:r>
              <a:rPr lang="fr-FR" sz="1800" dirty="0" smtClean="0">
                <a:solidFill>
                  <a:schemeClr val="accent6">
                    <a:lumMod val="60000"/>
                    <a:lumOff val="40000"/>
                  </a:schemeClr>
                </a:solidFill>
              </a:rPr>
              <a:t>de 411 770 euros</a:t>
            </a:r>
            <a:r>
              <a:rPr lang="fr-FR" sz="1800" dirty="0">
                <a:solidFill>
                  <a:schemeClr val="accent6">
                    <a:lumMod val="60000"/>
                    <a:lumOff val="40000"/>
                  </a:schemeClr>
                </a:solidFill>
              </a:rPr>
              <a:t>.</a:t>
            </a:r>
          </a:p>
          <a:p>
            <a:pPr marL="0" indent="0">
              <a:buFontTx/>
              <a:buNone/>
              <a:defRPr/>
            </a:pPr>
            <a:endParaRPr lang="fr-FR" sz="1800" dirty="0">
              <a:solidFill>
                <a:schemeClr val="accent6">
                  <a:lumMod val="60000"/>
                  <a:lumOff val="40000"/>
                </a:schemeClr>
              </a:solidFill>
            </a:endParaRPr>
          </a:p>
        </p:txBody>
      </p:sp>
      <p:sp>
        <p:nvSpPr>
          <p:cNvPr id="16387" name="Espace réservé du numéro de diapositive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F66938-C121-45CF-814B-8465FA95EE8F}" type="slidenum">
              <a:rPr lang="fr-FR" altLang="fr-FR" smtClean="0">
                <a:solidFill>
                  <a:srgbClr val="FF0000"/>
                </a:solidFill>
              </a:rPr>
              <a:pPr eaLnBrk="1" hangingPunct="1"/>
              <a:t>26</a:t>
            </a:fld>
            <a:endParaRPr lang="fr-FR" altLang="fr-FR" smtClean="0">
              <a:solidFill>
                <a:srgbClr val="FF0000"/>
              </a:solidFill>
            </a:endParaRPr>
          </a:p>
        </p:txBody>
      </p:sp>
      <p:sp>
        <p:nvSpPr>
          <p:cNvPr id="16388" name="ZoneTexte 22"/>
          <p:cNvSpPr txBox="1">
            <a:spLocks noChangeArrowheads="1"/>
          </p:cNvSpPr>
          <p:nvPr/>
        </p:nvSpPr>
        <p:spPr bwMode="auto">
          <a:xfrm>
            <a:off x="877888" y="1012825"/>
            <a:ext cx="8231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altLang="fr-FR" sz="2400">
                <a:solidFill>
                  <a:srgbClr val="FF0000"/>
                </a:solidFill>
              </a:rPr>
              <a:t>Mise en œuvre d’un Contrat </a:t>
            </a:r>
            <a:r>
              <a:rPr lang="fr-FR" altLang="fr-FR" sz="2400" u="sng">
                <a:solidFill>
                  <a:srgbClr val="FF0000"/>
                </a:solidFill>
              </a:rPr>
              <a:t>patrimonial</a:t>
            </a:r>
            <a:endParaRPr lang="fr-FR" altLang="fr-FR" sz="2400">
              <a:solidFill>
                <a:srgbClr val="FF0000"/>
              </a:solidFill>
            </a:endParaRPr>
          </a:p>
        </p:txBody>
      </p:sp>
    </p:spTree>
    <p:extLst>
      <p:ext uri="{BB962C8B-B14F-4D97-AF65-F5344CB8AC3E}">
        <p14:creationId xmlns:p14="http://schemas.microsoft.com/office/powerpoint/2010/main" val="2509839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772816"/>
            <a:ext cx="8640960" cy="2376264"/>
          </a:xfrm>
        </p:spPr>
        <p:txBody>
          <a:bodyPr/>
          <a:lstStyle/>
          <a:p>
            <a:r>
              <a:rPr lang="fr-FR" sz="3200" kern="1200" dirty="0" smtClean="0">
                <a:solidFill>
                  <a:srgbClr val="595959"/>
                </a:solidFill>
                <a:latin typeface="+mn-lt"/>
                <a:ea typeface="+mn-ea"/>
                <a:cs typeface="+mn-cs"/>
              </a:rPr>
              <a:t>LES BATIMENTS NEUFS :  </a:t>
            </a:r>
            <a:r>
              <a:rPr lang="fr-FR" sz="3200" kern="1200" dirty="0">
                <a:solidFill>
                  <a:srgbClr val="595959"/>
                </a:solidFill>
                <a:latin typeface="+mn-lt"/>
                <a:ea typeface="+mn-ea"/>
                <a:cs typeface="+mn-cs"/>
              </a:rPr>
              <a:t>soutien A </a:t>
            </a:r>
            <a:r>
              <a:rPr lang="fr-FR" sz="3200" kern="1200" dirty="0" smtClean="0">
                <a:solidFill>
                  <a:srgbClr val="595959"/>
                </a:solidFill>
                <a:latin typeface="+mn-lt"/>
                <a:ea typeface="+mn-ea"/>
                <a:cs typeface="+mn-cs"/>
              </a:rPr>
              <a:t>L’EXPERIMENTATION SUR LA REGLEMENTATION ENVIRONNEMENTALE 2020</a:t>
            </a:r>
            <a:br>
              <a:rPr lang="fr-FR" sz="3200" kern="1200" dirty="0" smtClean="0">
                <a:solidFill>
                  <a:srgbClr val="595959"/>
                </a:solidFill>
                <a:latin typeface="+mn-lt"/>
                <a:ea typeface="+mn-ea"/>
                <a:cs typeface="+mn-cs"/>
              </a:rPr>
            </a:br>
            <a:r>
              <a:rPr lang="fr-FR" sz="3200" kern="1200" dirty="0" smtClean="0">
                <a:solidFill>
                  <a:srgbClr val="595959"/>
                </a:solidFill>
                <a:latin typeface="+mn-lt"/>
                <a:ea typeface="+mn-ea"/>
                <a:cs typeface="+mn-cs"/>
              </a:rPr>
              <a:t/>
            </a:r>
            <a:br>
              <a:rPr lang="fr-FR" sz="3200" kern="1200" dirty="0" smtClean="0">
                <a:solidFill>
                  <a:srgbClr val="595959"/>
                </a:solidFill>
                <a:latin typeface="+mn-lt"/>
                <a:ea typeface="+mn-ea"/>
                <a:cs typeface="+mn-cs"/>
              </a:rPr>
            </a:br>
            <a:endParaRPr lang="fr-FR" sz="3200" kern="1200" dirty="0">
              <a:solidFill>
                <a:srgbClr val="595959"/>
              </a:solidFill>
              <a:latin typeface="+mn-lt"/>
              <a:ea typeface="+mn-ea"/>
              <a:cs typeface="+mn-cs"/>
            </a:endParaRPr>
          </a:p>
        </p:txBody>
      </p:sp>
      <p:sp>
        <p:nvSpPr>
          <p:cNvPr id="4" name="Espace réservé de la date 3"/>
          <p:cNvSpPr>
            <a:spLocks noGrp="1"/>
          </p:cNvSpPr>
          <p:nvPr>
            <p:ph type="dt" sz="half" idx="10"/>
          </p:nvPr>
        </p:nvSpPr>
        <p:spPr/>
        <p:txBody>
          <a:bodyPr/>
          <a:lstStyle/>
          <a:p>
            <a:r>
              <a:rPr lang="fr-FR" altLang="fr-FR" smtClean="0">
                <a:solidFill>
                  <a:srgbClr val="000000"/>
                </a:solidFill>
              </a:rPr>
              <a:t>MAJ Octobre 2014</a:t>
            </a:r>
            <a:endParaRPr lang="fr-FR" altLang="fr-FR" dirty="0">
              <a:solidFill>
                <a:srgbClr val="000000"/>
              </a:solidFill>
            </a:endParaRPr>
          </a:p>
        </p:txBody>
      </p:sp>
      <p:sp>
        <p:nvSpPr>
          <p:cNvPr id="5" name="Espace réservé du numéro de diapositive 4"/>
          <p:cNvSpPr>
            <a:spLocks noGrp="1"/>
          </p:cNvSpPr>
          <p:nvPr>
            <p:ph type="sldNum" sz="quarter" idx="11"/>
          </p:nvPr>
        </p:nvSpPr>
        <p:spPr/>
        <p:txBody>
          <a:bodyPr/>
          <a:lstStyle/>
          <a:p>
            <a:fld id="{4A393B95-1DFC-4979-B46D-1B5B2DF5E685}" type="slidenum">
              <a:rPr lang="fr-FR" altLang="fr-FR" smtClean="0"/>
              <a:pPr/>
              <a:t>27</a:t>
            </a:fld>
            <a:endParaRPr lang="fr-FR" altLang="fr-FR" dirty="0"/>
          </a:p>
        </p:txBody>
      </p:sp>
    </p:spTree>
    <p:extLst>
      <p:ext uri="{BB962C8B-B14F-4D97-AF65-F5344CB8AC3E}">
        <p14:creationId xmlns:p14="http://schemas.microsoft.com/office/powerpoint/2010/main" val="3136762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904972"/>
            <a:ext cx="9144000" cy="1371900"/>
          </a:xfrm>
        </p:spPr>
        <p:txBody>
          <a:bodyPr/>
          <a:lstStyle/>
          <a:p>
            <a:pPr lvl="0" algn="ctr"/>
            <a:r>
              <a:rPr lang="fr-FR" dirty="0">
                <a:latin typeface="Arial" pitchFamily="34"/>
              </a:rPr>
              <a:t>La future réglementation énergétique et environnementale </a:t>
            </a:r>
            <a:r>
              <a:rPr lang="fr-FR" dirty="0" smtClean="0">
                <a:latin typeface="Arial" pitchFamily="34"/>
              </a:rPr>
              <a:t>(2018 – 2020) -&gt; </a:t>
            </a:r>
            <a:r>
              <a:rPr lang="fr-FR" dirty="0">
                <a:latin typeface="Arial" pitchFamily="34"/>
              </a:rPr>
              <a:t>des constructions sobres en énergie</a:t>
            </a:r>
            <a:r>
              <a:rPr lang="fr-FR" dirty="0">
                <a:solidFill>
                  <a:srgbClr val="000000"/>
                </a:solidFill>
                <a:latin typeface="Arial" pitchFamily="34"/>
              </a:rPr>
              <a:t> </a:t>
            </a:r>
            <a:r>
              <a:rPr lang="fr-FR" u="sng" dirty="0">
                <a:solidFill>
                  <a:srgbClr val="000000"/>
                </a:solidFill>
                <a:latin typeface="Arial" pitchFamily="34"/>
              </a:rPr>
              <a:t>et</a:t>
            </a:r>
            <a:r>
              <a:rPr lang="fr-FR" dirty="0">
                <a:solidFill>
                  <a:srgbClr val="000000"/>
                </a:solidFill>
                <a:latin typeface="Arial" pitchFamily="34"/>
              </a:rPr>
              <a:t> </a:t>
            </a:r>
            <a:r>
              <a:rPr lang="fr-FR" dirty="0">
                <a:latin typeface="Arial" pitchFamily="34"/>
              </a:rPr>
              <a:t>en carbone</a:t>
            </a:r>
          </a:p>
        </p:txBody>
      </p:sp>
      <p:pic>
        <p:nvPicPr>
          <p:cNvPr id="3" name="Image 2"/>
          <p:cNvPicPr>
            <a:picLocks noChangeAspect="1"/>
          </p:cNvPicPr>
          <p:nvPr/>
        </p:nvPicPr>
        <p:blipFill>
          <a:blip r:embed="rId3">
            <a:lum/>
            <a:alphaModFix/>
          </a:blip>
          <a:srcRect t="19992" b="16526"/>
          <a:stretch>
            <a:fillRect/>
          </a:stretch>
        </p:blipFill>
        <p:spPr>
          <a:xfrm>
            <a:off x="5450410" y="1928091"/>
            <a:ext cx="2649982" cy="636813"/>
          </a:xfrm>
          <a:prstGeom prst="rect">
            <a:avLst/>
          </a:prstGeom>
          <a:noFill/>
          <a:ln>
            <a:noFill/>
          </a:ln>
        </p:spPr>
      </p:pic>
      <p:pic>
        <p:nvPicPr>
          <p:cNvPr id="4" name="Tableau 3"/>
          <p:cNvPicPr>
            <a:picLocks noChangeAspect="1"/>
          </p:cNvPicPr>
          <p:nvPr/>
        </p:nvPicPr>
        <p:blipFill>
          <a:blip r:embed="rId4"/>
          <a:stretch>
            <a:fillRect/>
          </a:stretch>
        </p:blipFill>
        <p:spPr>
          <a:xfrm>
            <a:off x="539552" y="2766471"/>
            <a:ext cx="8229090" cy="4046905"/>
          </a:xfrm>
          <a:prstGeom prst="rect">
            <a:avLst/>
          </a:prstGeom>
        </p:spPr>
      </p:pic>
    </p:spTree>
    <p:extLst>
      <p:ext uri="{BB962C8B-B14F-4D97-AF65-F5344CB8AC3E}">
        <p14:creationId xmlns:p14="http://schemas.microsoft.com/office/powerpoint/2010/main" val="269054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des enjeux : la pratique de l’ACV</a:t>
            </a:r>
            <a:endParaRPr lang="fr-FR" dirty="0"/>
          </a:p>
        </p:txBody>
      </p:sp>
      <p:sp>
        <p:nvSpPr>
          <p:cNvPr id="3" name="Espace réservé du contenu 2"/>
          <p:cNvSpPr>
            <a:spLocks noGrp="1"/>
          </p:cNvSpPr>
          <p:nvPr>
            <p:ph idx="1"/>
          </p:nvPr>
        </p:nvSpPr>
        <p:spPr>
          <a:xfrm>
            <a:off x="457200" y="1700808"/>
            <a:ext cx="8229600" cy="4968552"/>
          </a:xfrm>
        </p:spPr>
        <p:txBody>
          <a:bodyPr>
            <a:normAutofit/>
          </a:bodyPr>
          <a:lstStyle/>
          <a:p>
            <a:pPr lvl="1"/>
            <a:r>
              <a:rPr lang="fr-FR" sz="2000" dirty="0" smtClean="0"/>
              <a:t>Acquérir des </a:t>
            </a:r>
            <a:r>
              <a:rPr lang="fr-FR" sz="2000" dirty="0"/>
              <a:t>données de performances </a:t>
            </a:r>
            <a:r>
              <a:rPr lang="fr-FR" sz="2000" dirty="0" smtClean="0"/>
              <a:t>environnementales </a:t>
            </a:r>
            <a:r>
              <a:rPr lang="fr-FR" sz="2000" dirty="0"/>
              <a:t>des bâtiments neufs </a:t>
            </a:r>
            <a:r>
              <a:rPr lang="fr-FR" sz="2000" dirty="0" smtClean="0"/>
              <a:t>selon l’application du référentiel </a:t>
            </a:r>
            <a:r>
              <a:rPr lang="fr-FR" sz="2000" dirty="0"/>
              <a:t>d’évaluation de la performance énergétique et environnementale des bâtiments </a:t>
            </a:r>
            <a:r>
              <a:rPr lang="fr-FR" sz="2000" dirty="0" smtClean="0"/>
              <a:t>neufs</a:t>
            </a:r>
          </a:p>
          <a:p>
            <a:pPr lvl="1"/>
            <a:endParaRPr lang="fr-FR" sz="2000" dirty="0"/>
          </a:p>
          <a:p>
            <a:pPr lvl="1"/>
            <a:r>
              <a:rPr lang="fr-FR" sz="2000" dirty="0" smtClean="0"/>
              <a:t>Permettre </a:t>
            </a:r>
            <a:r>
              <a:rPr lang="fr-FR" sz="2000" dirty="0"/>
              <a:t>la participation des </a:t>
            </a:r>
            <a:r>
              <a:rPr lang="fr-FR" sz="2000" dirty="0" smtClean="0"/>
              <a:t>acteurs dans </a:t>
            </a:r>
            <a:r>
              <a:rPr lang="fr-FR" sz="2000" dirty="0"/>
              <a:t>la définition des seuils de la prochaine réglementation </a:t>
            </a:r>
            <a:r>
              <a:rPr lang="fr-FR" sz="2000" dirty="0" smtClean="0"/>
              <a:t>environnementale</a:t>
            </a:r>
          </a:p>
          <a:p>
            <a:pPr lvl="1"/>
            <a:endParaRPr lang="fr-FR" sz="2000" dirty="0"/>
          </a:p>
          <a:p>
            <a:pPr lvl="1"/>
            <a:r>
              <a:rPr lang="fr-FR" sz="2000" dirty="0" smtClean="0">
                <a:solidFill>
                  <a:srgbClr val="FF0000"/>
                </a:solidFill>
              </a:rPr>
              <a:t>Accompagner </a:t>
            </a:r>
            <a:r>
              <a:rPr lang="fr-FR" sz="2000" dirty="0">
                <a:solidFill>
                  <a:srgbClr val="FF0000"/>
                </a:solidFill>
              </a:rPr>
              <a:t>les acteurs aux changements de pratiques liées à </a:t>
            </a:r>
            <a:r>
              <a:rPr lang="fr-FR" sz="2000" dirty="0" smtClean="0">
                <a:solidFill>
                  <a:srgbClr val="FF0000"/>
                </a:solidFill>
              </a:rPr>
              <a:t>la pratique de l’ACV  </a:t>
            </a:r>
            <a:r>
              <a:rPr lang="fr-FR" sz="2000" dirty="0" smtClean="0"/>
              <a:t>:  écoconception </a:t>
            </a:r>
            <a:r>
              <a:rPr lang="fr-FR" sz="2000" dirty="0"/>
              <a:t>multicritère et </a:t>
            </a:r>
            <a:r>
              <a:rPr lang="fr-FR" sz="2000" dirty="0" err="1"/>
              <a:t>performancielle</a:t>
            </a:r>
            <a:r>
              <a:rPr lang="fr-FR" sz="2000" dirty="0"/>
              <a:t> des </a:t>
            </a:r>
            <a:r>
              <a:rPr lang="fr-FR" sz="2000" dirty="0" smtClean="0"/>
              <a:t>bâtiments (eau, énergie, déchets, etc.)</a:t>
            </a:r>
          </a:p>
          <a:p>
            <a:pPr lvl="1"/>
            <a:endParaRPr lang="fr-FR" sz="2000" dirty="0"/>
          </a:p>
          <a:p>
            <a:pPr marL="239850" lvl="1" indent="0">
              <a:buNone/>
            </a:pPr>
            <a:endParaRPr lang="fr-FR" sz="1800" dirty="0"/>
          </a:p>
          <a:p>
            <a:pPr marL="450850" lvl="1" indent="0">
              <a:buNone/>
            </a:pPr>
            <a:endParaRPr lang="fr-FR" sz="1800" dirty="0"/>
          </a:p>
        </p:txBody>
      </p:sp>
    </p:spTree>
    <p:extLst>
      <p:ext uri="{BB962C8B-B14F-4D97-AF65-F5344CB8AC3E}">
        <p14:creationId xmlns:p14="http://schemas.microsoft.com/office/powerpoint/2010/main" val="9444809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39" y="5284307"/>
            <a:ext cx="3351949" cy="95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7"/>
          <p:cNvSpPr txBox="1">
            <a:spLocks noChangeArrowheads="1"/>
          </p:cNvSpPr>
          <p:nvPr/>
        </p:nvSpPr>
        <p:spPr bwMode="auto">
          <a:xfrm>
            <a:off x="899592" y="1463293"/>
            <a:ext cx="77760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0"/>
              </a:spcBef>
              <a:spcAft>
                <a:spcPct val="0"/>
              </a:spcAft>
            </a:pPr>
            <a:r>
              <a:rPr lang="fr-FR" altLang="fr-FR" sz="3200" b="1" cap="all" dirty="0" smtClean="0">
                <a:solidFill>
                  <a:srgbClr val="595959"/>
                </a:solidFill>
              </a:rPr>
              <a:t>L’ADEME </a:t>
            </a:r>
            <a:r>
              <a:rPr lang="fr-FR" altLang="fr-FR" sz="3200" b="1" cap="all" dirty="0">
                <a:solidFill>
                  <a:srgbClr val="595959"/>
                </a:solidFill>
              </a:rPr>
              <a:t>: </a:t>
            </a:r>
            <a:endParaRPr lang="fr-FR" altLang="fr-FR" sz="3200" b="1" cap="all" dirty="0" smtClean="0">
              <a:solidFill>
                <a:srgbClr val="595959"/>
              </a:solidFill>
            </a:endParaRPr>
          </a:p>
          <a:p>
            <a:pPr algn="r" fontAlgn="base">
              <a:spcBef>
                <a:spcPct val="0"/>
              </a:spcBef>
              <a:spcAft>
                <a:spcPct val="0"/>
              </a:spcAft>
            </a:pPr>
            <a:r>
              <a:rPr lang="fr-FR" altLang="fr-FR" sz="3200" b="1" cap="all" dirty="0" smtClean="0">
                <a:solidFill>
                  <a:srgbClr val="595959"/>
                </a:solidFill>
              </a:rPr>
              <a:t>une </a:t>
            </a:r>
            <a:r>
              <a:rPr lang="fr-FR" altLang="fr-FR" sz="3200" b="1" cap="all" dirty="0">
                <a:solidFill>
                  <a:srgbClr val="595959"/>
                </a:solidFill>
              </a:rPr>
              <a:t>agence </a:t>
            </a:r>
            <a:r>
              <a:rPr lang="fr-FR" altLang="fr-FR" sz="3200" b="1" cap="all" dirty="0" smtClean="0">
                <a:solidFill>
                  <a:srgbClr val="595959"/>
                </a:solidFill>
              </a:rPr>
              <a:t>publique </a:t>
            </a:r>
            <a:r>
              <a:rPr lang="fr-FR" sz="3200" b="1" cap="all" dirty="0" smtClean="0">
                <a:solidFill>
                  <a:srgbClr val="595959"/>
                </a:solidFill>
              </a:rPr>
              <a:t>au service de </a:t>
            </a:r>
            <a:r>
              <a:rPr lang="fr-FR" sz="3200" b="1" cap="all" dirty="0">
                <a:solidFill>
                  <a:srgbClr val="595959"/>
                </a:solidFill>
              </a:rPr>
              <a:t>la transition </a:t>
            </a:r>
            <a:r>
              <a:rPr lang="fr-FR" sz="3200" b="1" cap="all" dirty="0" smtClean="0">
                <a:solidFill>
                  <a:srgbClr val="595959"/>
                </a:solidFill>
              </a:rPr>
              <a:t>énergétique pour la croissance verte</a:t>
            </a:r>
            <a:endParaRPr lang="fr-FR" altLang="fr-FR" sz="3200" b="1" cap="all" dirty="0">
              <a:solidFill>
                <a:srgbClr val="595959"/>
              </a:solidFill>
            </a:endParaRPr>
          </a:p>
        </p:txBody>
      </p:sp>
      <p:sp>
        <p:nvSpPr>
          <p:cNvPr id="5" name="Espace réservé du numéro de diapositive 4"/>
          <p:cNvSpPr>
            <a:spLocks noGrp="1"/>
          </p:cNvSpPr>
          <p:nvPr>
            <p:ph type="sldNum" sz="quarter" idx="11"/>
          </p:nvPr>
        </p:nvSpPr>
        <p:spPr/>
        <p:txBody>
          <a:bodyPr/>
          <a:lstStyle/>
          <a:p>
            <a:fld id="{4F70DD28-2362-433E-A942-1C4A3782AAAD}" type="slidenum">
              <a:rPr lang="fr-FR" altLang="fr-FR" smtClean="0">
                <a:solidFill>
                  <a:srgbClr val="000000"/>
                </a:solidFill>
              </a:rPr>
              <a:pPr/>
              <a:t>3</a:t>
            </a:fld>
            <a:endParaRPr lang="fr-FR" altLang="fr-FR" dirty="0">
              <a:solidFill>
                <a:srgbClr val="000000"/>
              </a:solidFill>
            </a:endParaRPr>
          </a:p>
        </p:txBody>
      </p:sp>
    </p:spTree>
    <p:extLst>
      <p:ext uri="{BB962C8B-B14F-4D97-AF65-F5344CB8AC3E}">
        <p14:creationId xmlns:p14="http://schemas.microsoft.com/office/powerpoint/2010/main" val="771533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dispositif d’accompagnement proposé en Auvergne-Rhône-Alpes</a:t>
            </a:r>
            <a:endParaRPr lang="fr-FR" dirty="0"/>
          </a:p>
        </p:txBody>
      </p:sp>
      <p:sp>
        <p:nvSpPr>
          <p:cNvPr id="3" name="Espace réservé du contenu 2"/>
          <p:cNvSpPr>
            <a:spLocks noGrp="1"/>
          </p:cNvSpPr>
          <p:nvPr>
            <p:ph idx="1"/>
          </p:nvPr>
        </p:nvSpPr>
        <p:spPr>
          <a:xfrm>
            <a:off x="457200" y="1268760"/>
            <a:ext cx="8229600" cy="5184576"/>
          </a:xfrm>
        </p:spPr>
        <p:txBody>
          <a:bodyPr>
            <a:normAutofit lnSpcReduction="10000"/>
          </a:bodyPr>
          <a:lstStyle/>
          <a:p>
            <a:pPr lvl="1"/>
            <a:r>
              <a:rPr lang="fr-FR" sz="1800" dirty="0" smtClean="0"/>
              <a:t>Lancement d’un </a:t>
            </a:r>
            <a:r>
              <a:rPr lang="fr-FR" sz="1800" dirty="0" smtClean="0">
                <a:solidFill>
                  <a:srgbClr val="FF0000"/>
                </a:solidFill>
              </a:rPr>
              <a:t>appel à projet </a:t>
            </a:r>
            <a:r>
              <a:rPr lang="fr-FR" sz="1800" dirty="0" smtClean="0"/>
              <a:t>avec la DREAL pour retenir </a:t>
            </a:r>
            <a:r>
              <a:rPr lang="fr-FR" sz="1800" dirty="0" smtClean="0">
                <a:solidFill>
                  <a:srgbClr val="FF0000"/>
                </a:solidFill>
              </a:rPr>
              <a:t>20 à 30 projets </a:t>
            </a:r>
            <a:r>
              <a:rPr lang="fr-FR" sz="1800" dirty="0">
                <a:solidFill>
                  <a:srgbClr val="FF0000"/>
                </a:solidFill>
              </a:rPr>
              <a:t>pilotes et leurs équipes </a:t>
            </a:r>
            <a:r>
              <a:rPr lang="fr-FR" sz="1800" dirty="0"/>
              <a:t>(maître d’ouvrage / BE) et volontaires pour participer à l’expérimentation, les projets retenus seront </a:t>
            </a:r>
            <a:r>
              <a:rPr lang="fr-FR" sz="1800" dirty="0" smtClean="0"/>
              <a:t>en </a:t>
            </a:r>
            <a:r>
              <a:rPr lang="fr-FR" sz="1800" dirty="0"/>
              <a:t>phase </a:t>
            </a:r>
            <a:r>
              <a:rPr lang="fr-FR" sz="1800" dirty="0" smtClean="0"/>
              <a:t>«fin de travaux»  (15 à 20) et en </a:t>
            </a:r>
            <a:r>
              <a:rPr lang="fr-FR" sz="1800" dirty="0"/>
              <a:t>phase </a:t>
            </a:r>
            <a:r>
              <a:rPr lang="fr-FR" sz="1800" dirty="0" smtClean="0"/>
              <a:t>«conception» (5 à 10).</a:t>
            </a:r>
          </a:p>
          <a:p>
            <a:pPr lvl="1"/>
            <a:endParaRPr lang="fr-FR" sz="1800" dirty="0"/>
          </a:p>
          <a:p>
            <a:pPr lvl="1"/>
            <a:r>
              <a:rPr lang="fr-FR" sz="1800" dirty="0" smtClean="0"/>
              <a:t>Les projets pilotes bénéficieront  d’un :</a:t>
            </a:r>
          </a:p>
          <a:p>
            <a:pPr lvl="2"/>
            <a:r>
              <a:rPr lang="fr-FR" sz="1800" dirty="0" smtClean="0">
                <a:solidFill>
                  <a:srgbClr val="FF0000"/>
                </a:solidFill>
              </a:rPr>
              <a:t>Soutien financier </a:t>
            </a:r>
            <a:r>
              <a:rPr lang="fr-FR" sz="1800" dirty="0" smtClean="0"/>
              <a:t>pour tester l’application </a:t>
            </a:r>
            <a:r>
              <a:rPr lang="fr-FR" sz="1800" dirty="0"/>
              <a:t>du </a:t>
            </a:r>
            <a:r>
              <a:rPr lang="fr-FR" sz="1800" dirty="0" smtClean="0"/>
              <a:t>nouveau référentiel Energie Carbone</a:t>
            </a:r>
          </a:p>
          <a:p>
            <a:pPr lvl="2"/>
            <a:r>
              <a:rPr lang="fr-FR" sz="1800" dirty="0">
                <a:solidFill>
                  <a:srgbClr val="FF0000"/>
                </a:solidFill>
              </a:rPr>
              <a:t>Accompagnement </a:t>
            </a:r>
            <a:r>
              <a:rPr lang="fr-FR" sz="1800" dirty="0" smtClean="0"/>
              <a:t>pour monter en compétence sur ce sujet en émergence (parcours d’information / formation),</a:t>
            </a:r>
          </a:p>
          <a:p>
            <a:pPr lvl="2"/>
            <a:r>
              <a:rPr lang="fr-FR" sz="1800" dirty="0" smtClean="0"/>
              <a:t>Lieu privilégié de </a:t>
            </a:r>
            <a:r>
              <a:rPr lang="fr-FR" sz="1800" dirty="0">
                <a:solidFill>
                  <a:srgbClr val="FF0000"/>
                </a:solidFill>
              </a:rPr>
              <a:t>partage et d’échange avec les </a:t>
            </a:r>
            <a:r>
              <a:rPr lang="fr-FR" sz="1800" dirty="0" smtClean="0">
                <a:solidFill>
                  <a:srgbClr val="FF0000"/>
                </a:solidFill>
              </a:rPr>
              <a:t>autres </a:t>
            </a:r>
            <a:r>
              <a:rPr lang="fr-FR" sz="1800" dirty="0">
                <a:solidFill>
                  <a:srgbClr val="FF0000"/>
                </a:solidFill>
              </a:rPr>
              <a:t>équipes « pilotes </a:t>
            </a:r>
            <a:r>
              <a:rPr lang="fr-FR" sz="1800" dirty="0" smtClean="0">
                <a:solidFill>
                  <a:srgbClr val="FF0000"/>
                </a:solidFill>
              </a:rPr>
              <a:t>» </a:t>
            </a:r>
            <a:r>
              <a:rPr lang="fr-FR" sz="1800" dirty="0" smtClean="0"/>
              <a:t>: capitalisation des résultats</a:t>
            </a:r>
            <a:r>
              <a:rPr lang="fr-FR" sz="1800" dirty="0"/>
              <a:t> </a:t>
            </a:r>
            <a:r>
              <a:rPr lang="fr-FR" sz="1800" dirty="0" smtClean="0"/>
              <a:t>(études de cas, comparaisons,  difficultés rencontrées, etc.)</a:t>
            </a:r>
          </a:p>
          <a:p>
            <a:pPr lvl="2"/>
            <a:r>
              <a:rPr lang="fr-FR" sz="1800" dirty="0" smtClean="0"/>
              <a:t>Soutien </a:t>
            </a:r>
            <a:r>
              <a:rPr lang="fr-FR" sz="1800" dirty="0"/>
              <a:t>à </a:t>
            </a:r>
            <a:r>
              <a:rPr lang="fr-FR" sz="1800" dirty="0" smtClean="0"/>
              <a:t>la mise </a:t>
            </a:r>
            <a:r>
              <a:rPr lang="fr-FR" sz="1800" dirty="0"/>
              <a:t>en place un suivi énergétique et commissionnement adapté aux enjeux des bâtiments à énergie </a:t>
            </a:r>
            <a:r>
              <a:rPr lang="fr-FR" sz="1800" dirty="0" smtClean="0"/>
              <a:t>positive (projets retenus en phase « conception »).</a:t>
            </a:r>
          </a:p>
          <a:p>
            <a:pPr marL="702000" lvl="2" indent="0">
              <a:buNone/>
            </a:pPr>
            <a:endParaRPr lang="fr-FR" sz="1800" dirty="0"/>
          </a:p>
          <a:p>
            <a:pPr lvl="1"/>
            <a:r>
              <a:rPr lang="fr-FR" sz="1800" dirty="0" smtClean="0"/>
              <a:t>Diffusion plus large des résultats avec l’organisation d’un </a:t>
            </a:r>
            <a:r>
              <a:rPr lang="fr-FR" sz="1800" dirty="0" smtClean="0">
                <a:solidFill>
                  <a:srgbClr val="FF0000"/>
                </a:solidFill>
              </a:rPr>
              <a:t>colloque régional.</a:t>
            </a:r>
            <a:endParaRPr lang="fr-FR" sz="1800" dirty="0">
              <a:solidFill>
                <a:srgbClr val="FF0000"/>
              </a:solidFill>
            </a:endParaRPr>
          </a:p>
          <a:p>
            <a:pPr lvl="2"/>
            <a:endParaRPr lang="fr-FR" sz="1800" dirty="0" smtClean="0"/>
          </a:p>
          <a:p>
            <a:pPr lvl="1"/>
            <a:endParaRPr lang="fr-FR" sz="1800" dirty="0" smtClean="0"/>
          </a:p>
          <a:p>
            <a:pPr lvl="1"/>
            <a:endParaRPr lang="fr-FR" sz="1800" dirty="0"/>
          </a:p>
          <a:p>
            <a:pPr marL="239850" lvl="1" indent="0">
              <a:buNone/>
            </a:pPr>
            <a:endParaRPr lang="fr-FR" dirty="0"/>
          </a:p>
          <a:p>
            <a:pPr marL="450850" lvl="1" indent="0">
              <a:buNone/>
            </a:pPr>
            <a:endParaRPr lang="fr-FR" dirty="0"/>
          </a:p>
        </p:txBody>
      </p:sp>
    </p:spTree>
    <p:extLst>
      <p:ext uri="{BB962C8B-B14F-4D97-AF65-F5344CB8AC3E}">
        <p14:creationId xmlns:p14="http://schemas.microsoft.com/office/powerpoint/2010/main" val="177228427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 Aides et accompagnement de l’ADEME</a:t>
            </a:r>
            <a:endParaRPr lang="fr-FR" dirty="0"/>
          </a:p>
        </p:txBody>
      </p:sp>
      <p:sp>
        <p:nvSpPr>
          <p:cNvPr id="3" name="Espace réservé du contenu 2"/>
          <p:cNvSpPr>
            <a:spLocks noGrp="1"/>
          </p:cNvSpPr>
          <p:nvPr>
            <p:ph idx="1"/>
          </p:nvPr>
        </p:nvSpPr>
        <p:spPr>
          <a:xfrm>
            <a:off x="467544" y="1340768"/>
            <a:ext cx="8229600" cy="5040560"/>
          </a:xfrm>
        </p:spPr>
        <p:txBody>
          <a:bodyPr>
            <a:normAutofit fontScale="85000" lnSpcReduction="20000"/>
          </a:bodyPr>
          <a:lstStyle/>
          <a:p>
            <a:pPr lvl="1"/>
            <a:r>
              <a:rPr lang="fr-FR" sz="1800" dirty="0" smtClean="0"/>
              <a:t>Pour les opérations en </a:t>
            </a:r>
            <a:r>
              <a:rPr lang="fr-FR" sz="1800" dirty="0"/>
              <a:t>phase « f</a:t>
            </a:r>
            <a:r>
              <a:rPr lang="fr-FR" sz="1800" dirty="0" smtClean="0"/>
              <a:t>in de travaux» :</a:t>
            </a:r>
          </a:p>
          <a:p>
            <a:pPr lvl="2"/>
            <a:r>
              <a:rPr lang="fr-FR" sz="1800" dirty="0" smtClean="0"/>
              <a:t>Une « photo  environnementale » -&gt; </a:t>
            </a:r>
            <a:r>
              <a:rPr lang="fr-FR" sz="1800" dirty="0" smtClean="0">
                <a:solidFill>
                  <a:srgbClr val="FF0000"/>
                </a:solidFill>
              </a:rPr>
              <a:t>acquérir des données environnementales</a:t>
            </a:r>
            <a:r>
              <a:rPr lang="fr-FR" sz="1800" dirty="0" smtClean="0"/>
              <a:t>, questionner les seuils de la future RE</a:t>
            </a:r>
          </a:p>
          <a:p>
            <a:pPr lvl="2"/>
            <a:r>
              <a:rPr lang="fr-FR" sz="1800" dirty="0" smtClean="0"/>
              <a:t>Aide de l’ADEME : prise en charge totale des études (indicateur BEPOS, évaluation  ACV) sur les opérations retenues,  en missionnant un prestataire « expert »</a:t>
            </a:r>
            <a:endParaRPr lang="fr-FR" sz="1800" dirty="0"/>
          </a:p>
          <a:p>
            <a:pPr marL="702000" lvl="2" indent="0">
              <a:buNone/>
            </a:pPr>
            <a:endParaRPr lang="fr-FR" sz="1800" dirty="0"/>
          </a:p>
          <a:p>
            <a:pPr lvl="1"/>
            <a:r>
              <a:rPr lang="fr-FR" sz="1800" dirty="0"/>
              <a:t>Pour les opérations en phase « Conception </a:t>
            </a:r>
            <a:r>
              <a:rPr lang="fr-FR" sz="1800" dirty="0" smtClean="0"/>
              <a:t>»</a:t>
            </a:r>
          </a:p>
          <a:p>
            <a:pPr marL="702000" lvl="2" indent="0">
              <a:buNone/>
            </a:pPr>
            <a:endParaRPr lang="fr-FR" sz="1800" dirty="0" smtClean="0"/>
          </a:p>
          <a:p>
            <a:pPr lvl="2"/>
            <a:r>
              <a:rPr lang="fr-FR" sz="1800" dirty="0" smtClean="0">
                <a:solidFill>
                  <a:srgbClr val="FF0000"/>
                </a:solidFill>
              </a:rPr>
              <a:t>Tester l’ACV en aide à la décision </a:t>
            </a:r>
          </a:p>
          <a:p>
            <a:pPr lvl="3"/>
            <a:r>
              <a:rPr lang="fr-FR" sz="1800" dirty="0" smtClean="0"/>
              <a:t>des analyses de </a:t>
            </a:r>
            <a:r>
              <a:rPr lang="fr-FR" sz="1800" dirty="0"/>
              <a:t>sensibilité </a:t>
            </a:r>
            <a:r>
              <a:rPr lang="fr-FR" sz="1800" dirty="0" smtClean="0"/>
              <a:t>:  évaluer l’impact </a:t>
            </a:r>
            <a:r>
              <a:rPr lang="fr-FR" sz="1800" dirty="0"/>
              <a:t>des principaux paramètres de </a:t>
            </a:r>
            <a:r>
              <a:rPr lang="fr-FR" sz="1800" dirty="0" smtClean="0"/>
              <a:t>conception (choix </a:t>
            </a:r>
            <a:r>
              <a:rPr lang="fr-FR" sz="1800" dirty="0"/>
              <a:t>de structure, matériaux, énergie, etc. </a:t>
            </a:r>
            <a:r>
              <a:rPr lang="fr-FR" sz="1800" dirty="0" smtClean="0"/>
              <a:t>) sur les résultats environnementaux obtenus</a:t>
            </a:r>
          </a:p>
          <a:p>
            <a:pPr lvl="3"/>
            <a:r>
              <a:rPr lang="fr-FR" sz="1800" dirty="0" smtClean="0"/>
              <a:t>Une actualisation des résultats en fin de travaux -&gt; deux </a:t>
            </a:r>
            <a:r>
              <a:rPr lang="fr-FR" sz="1800" dirty="0"/>
              <a:t>simulations, l’une en phase APD ou PRO/DCE, l’autre en phase « </a:t>
            </a:r>
            <a:r>
              <a:rPr lang="fr-FR" sz="1800" dirty="0" smtClean="0"/>
              <a:t>fin de travaux» </a:t>
            </a:r>
            <a:endParaRPr lang="fr-FR" sz="1800" dirty="0"/>
          </a:p>
          <a:p>
            <a:pPr marL="702000" lvl="2" indent="0">
              <a:buNone/>
            </a:pPr>
            <a:endParaRPr lang="fr-FR" sz="1800" dirty="0" smtClean="0"/>
          </a:p>
          <a:p>
            <a:pPr lvl="2"/>
            <a:r>
              <a:rPr lang="fr-FR" sz="1800" dirty="0" smtClean="0"/>
              <a:t>Prospective énergétique : </a:t>
            </a:r>
            <a:r>
              <a:rPr lang="fr-FR" sz="1800" dirty="0" smtClean="0">
                <a:solidFill>
                  <a:srgbClr val="FF0000"/>
                </a:solidFill>
              </a:rPr>
              <a:t>BEPOS </a:t>
            </a:r>
            <a:r>
              <a:rPr lang="fr-FR" sz="1800" dirty="0" err="1" smtClean="0">
                <a:solidFill>
                  <a:srgbClr val="FF0000"/>
                </a:solidFill>
              </a:rPr>
              <a:t>yc</a:t>
            </a:r>
            <a:r>
              <a:rPr lang="fr-FR" sz="1800" dirty="0" smtClean="0">
                <a:solidFill>
                  <a:srgbClr val="FF0000"/>
                </a:solidFill>
              </a:rPr>
              <a:t> résultats d’exploitation</a:t>
            </a:r>
          </a:p>
          <a:p>
            <a:pPr lvl="2"/>
            <a:endParaRPr lang="fr-FR" sz="1800" dirty="0" smtClean="0"/>
          </a:p>
          <a:p>
            <a:pPr lvl="2"/>
            <a:r>
              <a:rPr lang="fr-FR" sz="1800" dirty="0" smtClean="0"/>
              <a:t>Aide de l’ADEME :</a:t>
            </a:r>
          </a:p>
          <a:p>
            <a:pPr lvl="3"/>
            <a:r>
              <a:rPr lang="fr-FR" sz="1800" dirty="0" smtClean="0"/>
              <a:t>Subventionner </a:t>
            </a:r>
            <a:r>
              <a:rPr lang="fr-FR" sz="1800" dirty="0"/>
              <a:t>les études (Bilan BEPOS,  évaluation ACV) sur les opérations retenues en phase « Conception » qui seront réalisées par les prestataires BE des maîtres d’ouvrage</a:t>
            </a:r>
            <a:r>
              <a:rPr lang="fr-FR" sz="1800" dirty="0" smtClean="0"/>
              <a:t>,</a:t>
            </a:r>
            <a:endParaRPr lang="fr-FR" sz="1800" dirty="0"/>
          </a:p>
          <a:p>
            <a:pPr lvl="3"/>
            <a:r>
              <a:rPr lang="fr-FR" sz="1800" dirty="0" smtClean="0"/>
              <a:t>Apporter </a:t>
            </a:r>
            <a:r>
              <a:rPr lang="fr-FR" sz="1800" dirty="0"/>
              <a:t>une assistance </a:t>
            </a:r>
            <a:r>
              <a:rPr lang="fr-FR" sz="1800" dirty="0" smtClean="0"/>
              <a:t>technique pour la réalisation et vérification des études</a:t>
            </a:r>
            <a:endParaRPr lang="fr-FR" sz="1800" dirty="0"/>
          </a:p>
          <a:p>
            <a:pPr lvl="3"/>
            <a:r>
              <a:rPr lang="fr-FR" sz="1800" dirty="0" smtClean="0"/>
              <a:t>Le « plus » du programme : subventionner </a:t>
            </a:r>
            <a:r>
              <a:rPr lang="fr-FR" sz="1800" dirty="0"/>
              <a:t>la mise en place d’un suivi énergétique sur les opérations retenues en phase « Conception </a:t>
            </a:r>
            <a:r>
              <a:rPr lang="fr-FR" sz="1800" dirty="0" smtClean="0"/>
              <a:t>», sur la base d’un cahier des charges ADEME</a:t>
            </a:r>
            <a:endParaRPr lang="fr-FR" sz="1800" dirty="0"/>
          </a:p>
          <a:p>
            <a:pPr marL="239850" lvl="1" indent="0">
              <a:buNone/>
            </a:pPr>
            <a:endParaRPr lang="fr-FR" sz="1800" dirty="0" smtClean="0"/>
          </a:p>
          <a:p>
            <a:pPr lvl="1"/>
            <a:endParaRPr lang="fr-FR" sz="1800" dirty="0"/>
          </a:p>
          <a:p>
            <a:pPr marL="239850" lvl="1" indent="0">
              <a:buNone/>
            </a:pPr>
            <a:endParaRPr lang="fr-FR" dirty="0"/>
          </a:p>
          <a:p>
            <a:pPr marL="450850" lvl="1" indent="0">
              <a:buNone/>
            </a:pPr>
            <a:endParaRPr lang="fr-FR" dirty="0"/>
          </a:p>
        </p:txBody>
      </p:sp>
    </p:spTree>
    <p:extLst>
      <p:ext uri="{BB962C8B-B14F-4D97-AF65-F5344CB8AC3E}">
        <p14:creationId xmlns:p14="http://schemas.microsoft.com/office/powerpoint/2010/main" val="69990258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Calendrier prévisionnel de l’appel à projet</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070570745"/>
              </p:ext>
            </p:extLst>
          </p:nvPr>
        </p:nvGraphicFramePr>
        <p:xfrm>
          <a:off x="899592" y="1484784"/>
          <a:ext cx="7344816" cy="3636974"/>
        </p:xfrm>
        <a:graphic>
          <a:graphicData uri="http://schemas.openxmlformats.org/drawingml/2006/table">
            <a:tbl>
              <a:tblPr firstRow="1" firstCol="1" bandRow="1"/>
              <a:tblGrid>
                <a:gridCol w="3672032">
                  <a:extLst>
                    <a:ext uri="{9D8B030D-6E8A-4147-A177-3AD203B41FA5}">
                      <a16:colId xmlns="" xmlns:a16="http://schemas.microsoft.com/office/drawing/2014/main" val="20000"/>
                    </a:ext>
                  </a:extLst>
                </a:gridCol>
                <a:gridCol w="3672784">
                  <a:extLst>
                    <a:ext uri="{9D8B030D-6E8A-4147-A177-3AD203B41FA5}">
                      <a16:colId xmlns="" xmlns:a16="http://schemas.microsoft.com/office/drawing/2014/main" val="20001"/>
                    </a:ext>
                  </a:extLst>
                </a:gridCol>
              </a:tblGrid>
              <a:tr h="270316">
                <a:tc>
                  <a:txBody>
                    <a:bodyPr/>
                    <a:lstStyle/>
                    <a:p>
                      <a:pPr algn="ctr">
                        <a:spcAft>
                          <a:spcPts val="600"/>
                        </a:spcAft>
                      </a:pPr>
                      <a:r>
                        <a:rPr lang="fr-FR" sz="1400" b="1" dirty="0">
                          <a:solidFill>
                            <a:srgbClr val="000000"/>
                          </a:solidFill>
                          <a:effectLst/>
                          <a:latin typeface="Arial"/>
                          <a:ea typeface="MS Mincho"/>
                          <a:cs typeface="Arial"/>
                        </a:rPr>
                        <a:t>Phases</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400" b="1" dirty="0">
                          <a:solidFill>
                            <a:srgbClr val="000000"/>
                          </a:solidFill>
                          <a:effectLst/>
                          <a:latin typeface="Arial"/>
                          <a:ea typeface="MS Mincho"/>
                          <a:cs typeface="Arial"/>
                        </a:rPr>
                        <a:t>Date / Echéance prévisionnelle</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70316">
                <a:tc>
                  <a:txBody>
                    <a:bodyPr/>
                    <a:lstStyle/>
                    <a:p>
                      <a:pPr algn="ctr">
                        <a:spcAft>
                          <a:spcPts val="600"/>
                        </a:spcAft>
                      </a:pPr>
                      <a:r>
                        <a:rPr lang="fr-FR" sz="1400" b="1">
                          <a:solidFill>
                            <a:srgbClr val="333399"/>
                          </a:solidFill>
                          <a:effectLst/>
                          <a:latin typeface="Arial"/>
                          <a:ea typeface="MS Mincho"/>
                          <a:cs typeface="Arial"/>
                        </a:rPr>
                        <a:t>Publication de l’appel à projet</a:t>
                      </a:r>
                      <a:endParaRPr lang="fr-FR" sz="1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400" b="1">
                          <a:solidFill>
                            <a:srgbClr val="333399"/>
                          </a:solidFill>
                          <a:effectLst/>
                          <a:latin typeface="Arial"/>
                          <a:ea typeface="MS Mincho"/>
                          <a:cs typeface="Arial"/>
                        </a:rPr>
                        <a:t>17 Février 2017</a:t>
                      </a:r>
                      <a:endParaRPr lang="fr-FR" sz="1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63502">
                <a:tc>
                  <a:txBody>
                    <a:bodyPr/>
                    <a:lstStyle/>
                    <a:p>
                      <a:pPr algn="ctr">
                        <a:spcAft>
                          <a:spcPts val="600"/>
                        </a:spcAft>
                      </a:pPr>
                      <a:r>
                        <a:rPr lang="fr-FR" sz="1400" b="1" dirty="0">
                          <a:solidFill>
                            <a:srgbClr val="333399"/>
                          </a:solidFill>
                          <a:effectLst/>
                          <a:latin typeface="Arial"/>
                          <a:ea typeface="MS Mincho"/>
                          <a:cs typeface="Arial"/>
                        </a:rPr>
                        <a:t>Date limite de dépôt des dossiers</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2400" b="0" dirty="0" smtClean="0">
                          <a:solidFill>
                            <a:srgbClr val="333399"/>
                          </a:solidFill>
                          <a:effectLst/>
                          <a:latin typeface="Arial"/>
                          <a:ea typeface="MS Mincho"/>
                          <a:cs typeface="Arial"/>
                        </a:rPr>
                        <a:t>24 </a:t>
                      </a:r>
                      <a:r>
                        <a:rPr lang="fr-FR" sz="2400" b="0" dirty="0">
                          <a:solidFill>
                            <a:srgbClr val="333399"/>
                          </a:solidFill>
                          <a:effectLst/>
                          <a:latin typeface="Arial"/>
                          <a:ea typeface="MS Mincho"/>
                          <a:cs typeface="Arial"/>
                        </a:rPr>
                        <a:t>avril 2017 à 15 heures</a:t>
                      </a:r>
                      <a:endParaRPr lang="fr-FR" sz="2400" b="0" dirty="0">
                        <a:effectLst/>
                        <a:latin typeface="Arial"/>
                        <a:ea typeface="MS Mincho"/>
                        <a:cs typeface="Times New Roman"/>
                      </a:endParaRPr>
                    </a:p>
                    <a:p>
                      <a:pPr algn="ctr">
                        <a:spcAft>
                          <a:spcPts val="0"/>
                        </a:spcAft>
                      </a:pPr>
                      <a:r>
                        <a:rPr lang="fr-FR" sz="1400" dirty="0">
                          <a:effectLst/>
                          <a:latin typeface="Arial"/>
                          <a:ea typeface="Times New Roman"/>
                          <a:cs typeface="Times New Roman"/>
                        </a:rPr>
                        <a:t> </a:t>
                      </a:r>
                      <a:endParaRPr lang="fr-FR"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0631">
                <a:tc>
                  <a:txBody>
                    <a:bodyPr/>
                    <a:lstStyle/>
                    <a:p>
                      <a:pPr algn="ctr">
                        <a:spcAft>
                          <a:spcPts val="600"/>
                        </a:spcAft>
                      </a:pPr>
                      <a:r>
                        <a:rPr lang="fr-FR" sz="1400" b="1">
                          <a:solidFill>
                            <a:srgbClr val="333399"/>
                          </a:solidFill>
                          <a:effectLst/>
                          <a:latin typeface="Arial"/>
                          <a:ea typeface="MS Mincho"/>
                          <a:cs typeface="Arial"/>
                        </a:rPr>
                        <a:t>Période d’analyse des dossiers (et de demande de compléments éventuels)</a:t>
                      </a:r>
                      <a:endParaRPr lang="fr-FR" sz="1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400" b="1" dirty="0" smtClean="0">
                          <a:solidFill>
                            <a:srgbClr val="333399"/>
                          </a:solidFill>
                          <a:effectLst/>
                          <a:latin typeface="Arial"/>
                          <a:ea typeface="MS Mincho"/>
                          <a:cs typeface="Arial"/>
                        </a:rPr>
                        <a:t>Mai 2017</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40631">
                <a:tc>
                  <a:txBody>
                    <a:bodyPr/>
                    <a:lstStyle/>
                    <a:p>
                      <a:pPr algn="ctr">
                        <a:spcAft>
                          <a:spcPts val="600"/>
                        </a:spcAft>
                      </a:pPr>
                      <a:r>
                        <a:rPr lang="fr-FR" sz="1400" b="1">
                          <a:solidFill>
                            <a:srgbClr val="333399"/>
                          </a:solidFill>
                          <a:effectLst/>
                          <a:latin typeface="Arial"/>
                          <a:ea typeface="MS Mincho"/>
                          <a:cs typeface="Arial"/>
                        </a:rPr>
                        <a:t>Présentation à un jury de sélection des lauréats et annonce des résultats</a:t>
                      </a:r>
                      <a:endParaRPr lang="fr-FR" sz="1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400" b="1">
                          <a:solidFill>
                            <a:srgbClr val="333399"/>
                          </a:solidFill>
                          <a:effectLst/>
                          <a:latin typeface="Arial"/>
                          <a:ea typeface="MS Mincho"/>
                          <a:cs typeface="Arial"/>
                        </a:rPr>
                        <a:t>Juin 2017</a:t>
                      </a:r>
                      <a:endParaRPr lang="fr-FR" sz="1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0316">
                <a:tc>
                  <a:txBody>
                    <a:bodyPr/>
                    <a:lstStyle/>
                    <a:p>
                      <a:pPr algn="ctr">
                        <a:spcAft>
                          <a:spcPts val="600"/>
                        </a:spcAft>
                      </a:pPr>
                      <a:r>
                        <a:rPr lang="fr-FR" sz="1400" b="1" dirty="0">
                          <a:solidFill>
                            <a:srgbClr val="333399"/>
                          </a:solidFill>
                          <a:effectLst/>
                          <a:latin typeface="Arial"/>
                          <a:ea typeface="MS Mincho"/>
                          <a:cs typeface="Arial"/>
                        </a:rPr>
                        <a:t>Réponse aux maîtres d’ouvrage</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400" b="1">
                          <a:solidFill>
                            <a:srgbClr val="333399"/>
                          </a:solidFill>
                          <a:effectLst/>
                          <a:latin typeface="Arial"/>
                          <a:ea typeface="MS Mincho"/>
                          <a:cs typeface="Arial"/>
                        </a:rPr>
                        <a:t>Juin 2017</a:t>
                      </a:r>
                      <a:endParaRPr lang="fr-FR" sz="1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40631">
                <a:tc>
                  <a:txBody>
                    <a:bodyPr/>
                    <a:lstStyle/>
                    <a:p>
                      <a:pPr algn="ctr">
                        <a:spcAft>
                          <a:spcPts val="600"/>
                        </a:spcAft>
                      </a:pPr>
                      <a:r>
                        <a:rPr lang="fr-FR" sz="1400" b="1" dirty="0">
                          <a:solidFill>
                            <a:srgbClr val="333399"/>
                          </a:solidFill>
                          <a:effectLst/>
                          <a:latin typeface="Arial"/>
                          <a:ea typeface="MS Mincho"/>
                          <a:cs typeface="Arial"/>
                        </a:rPr>
                        <a:t>Signatures des conventions d’aides aux études pour les lauréats</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400" b="1" dirty="0">
                          <a:solidFill>
                            <a:srgbClr val="333399"/>
                          </a:solidFill>
                          <a:effectLst/>
                          <a:latin typeface="Arial"/>
                          <a:ea typeface="MS Mincho"/>
                          <a:cs typeface="Arial"/>
                        </a:rPr>
                        <a:t>Septembre 2017</a:t>
                      </a:r>
                      <a:endParaRPr lang="fr-FR" sz="1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40631">
                <a:tc>
                  <a:txBody>
                    <a:bodyPr/>
                    <a:lstStyle/>
                    <a:p>
                      <a:pPr marL="0" algn="ctr" defTabSz="914400" rtl="0" eaLnBrk="1" latinLnBrk="0" hangingPunct="1">
                        <a:spcAft>
                          <a:spcPts val="600"/>
                        </a:spcAft>
                      </a:pPr>
                      <a:r>
                        <a:rPr lang="fr-FR" sz="1400" b="1" kern="1200" dirty="0" smtClean="0">
                          <a:solidFill>
                            <a:srgbClr val="333399"/>
                          </a:solidFill>
                          <a:effectLst/>
                          <a:latin typeface="Arial"/>
                          <a:ea typeface="MS Mincho"/>
                          <a:cs typeface="Arial"/>
                        </a:rPr>
                        <a:t>Premiers résultats sur les bâtiments livrés</a:t>
                      </a:r>
                      <a:endParaRPr lang="fr-FR" sz="1400" b="1" kern="1200" dirty="0">
                        <a:solidFill>
                          <a:srgbClr val="333399"/>
                        </a:solidFill>
                        <a:effectLst/>
                        <a:latin typeface="Arial"/>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600"/>
                        </a:spcAft>
                      </a:pPr>
                      <a:r>
                        <a:rPr lang="fr-FR" sz="1400" b="1" kern="1200" dirty="0" smtClean="0">
                          <a:solidFill>
                            <a:srgbClr val="333399"/>
                          </a:solidFill>
                          <a:effectLst/>
                          <a:latin typeface="Arial"/>
                          <a:ea typeface="MS Mincho"/>
                          <a:cs typeface="Arial"/>
                        </a:rPr>
                        <a:t>Janvier 2018</a:t>
                      </a:r>
                      <a:endParaRPr lang="fr-FR" sz="1400" b="1" kern="1200" dirty="0">
                        <a:solidFill>
                          <a:srgbClr val="333399"/>
                        </a:solidFill>
                        <a:effectLst/>
                        <a:latin typeface="Arial"/>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 name="ZoneTexte 3"/>
          <p:cNvSpPr txBox="1"/>
          <p:nvPr/>
        </p:nvSpPr>
        <p:spPr>
          <a:xfrm>
            <a:off x="1475656" y="5445224"/>
            <a:ext cx="6408712" cy="923330"/>
          </a:xfrm>
          <a:prstGeom prst="rect">
            <a:avLst/>
          </a:prstGeom>
          <a:noFill/>
        </p:spPr>
        <p:txBody>
          <a:bodyPr wrap="square" rtlCol="0">
            <a:spAutoFit/>
          </a:bodyPr>
          <a:lstStyle/>
          <a:p>
            <a:r>
              <a:rPr lang="fr-FR" dirty="0" smtClean="0">
                <a:solidFill>
                  <a:srgbClr val="404040"/>
                </a:solidFill>
              </a:rPr>
              <a:t>Téléchargement des documents de l’appel à projet  : </a:t>
            </a:r>
            <a:r>
              <a:rPr lang="fr-FR" dirty="0">
                <a:solidFill>
                  <a:srgbClr val="404040"/>
                </a:solidFill>
              </a:rPr>
              <a:t>: </a:t>
            </a:r>
            <a:r>
              <a:rPr lang="fr-FR" dirty="0">
                <a:solidFill>
                  <a:srgbClr val="404040"/>
                </a:solidFill>
                <a:hlinkClick r:id="rId2"/>
              </a:rPr>
              <a:t>https://</a:t>
            </a:r>
            <a:r>
              <a:rPr lang="fr-FR" dirty="0" smtClean="0">
                <a:solidFill>
                  <a:srgbClr val="404040"/>
                </a:solidFill>
                <a:hlinkClick r:id="rId2"/>
              </a:rPr>
              <a:t>appelsaprojets.ademe.fr/aap/AURABACARB2017-33</a:t>
            </a:r>
            <a:endParaRPr lang="fr-FR" dirty="0" smtClean="0">
              <a:solidFill>
                <a:srgbClr val="404040"/>
              </a:solidFill>
            </a:endParaRPr>
          </a:p>
          <a:p>
            <a:endParaRPr lang="fr-FR" dirty="0" smtClean="0">
              <a:solidFill>
                <a:srgbClr val="404040"/>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546526"/>
            <a:ext cx="4333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0508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2643231908"/>
              </p:ext>
            </p:extLst>
          </p:nvPr>
        </p:nvGraphicFramePr>
        <p:xfrm>
          <a:off x="0" y="1556792"/>
          <a:ext cx="91440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4283968" y="4365104"/>
            <a:ext cx="1152128" cy="938719"/>
          </a:xfrm>
          <a:prstGeom prst="rect">
            <a:avLst/>
          </a:prstGeom>
          <a:noFill/>
          <a:ln w="12700">
            <a:solidFill>
              <a:schemeClr val="accent1"/>
            </a:solidFill>
          </a:ln>
        </p:spPr>
        <p:txBody>
          <a:bodyPr wrap="square" rtlCol="0">
            <a:spAutoFit/>
          </a:bodyPr>
          <a:lstStyle/>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énergie, </a:t>
            </a:r>
          </a:p>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déchets, </a:t>
            </a:r>
          </a:p>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air, </a:t>
            </a:r>
          </a:p>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sols, </a:t>
            </a:r>
          </a:p>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bruit </a:t>
            </a:r>
            <a:endParaRPr lang="fr-FR" sz="1100" b="1" dirty="0">
              <a:solidFill>
                <a:srgbClr val="000000">
                  <a:lumMod val="75000"/>
                  <a:lumOff val="25000"/>
                </a:srgbClr>
              </a:solidFill>
              <a:cs typeface="Arial" pitchFamily="34" charset="0"/>
            </a:endParaRPr>
          </a:p>
        </p:txBody>
      </p:sp>
      <p:sp>
        <p:nvSpPr>
          <p:cNvPr id="2" name="Titre 1"/>
          <p:cNvSpPr>
            <a:spLocks noGrp="1"/>
          </p:cNvSpPr>
          <p:nvPr>
            <p:ph type="title"/>
          </p:nvPr>
        </p:nvSpPr>
        <p:spPr>
          <a:xfrm>
            <a:off x="0" y="692696"/>
            <a:ext cx="8892480" cy="683667"/>
          </a:xfrm>
        </p:spPr>
        <p:txBody>
          <a:bodyPr anchor="t" anchorCtr="0"/>
          <a:lstStyle/>
          <a:p>
            <a:r>
              <a:rPr lang="fr-FR" dirty="0" smtClean="0"/>
              <a:t>Sa carte d’identité</a:t>
            </a:r>
            <a:endParaRPr lang="fr-FR" dirty="0"/>
          </a:p>
        </p:txBody>
      </p:sp>
      <p:sp>
        <p:nvSpPr>
          <p:cNvPr id="4" name="Espace réservé du numéro de diapositive 3"/>
          <p:cNvSpPr>
            <a:spLocks noGrp="1"/>
          </p:cNvSpPr>
          <p:nvPr>
            <p:ph type="sldNum" sz="quarter" idx="11"/>
          </p:nvPr>
        </p:nvSpPr>
        <p:spPr/>
        <p:txBody>
          <a:bodyPr/>
          <a:lstStyle/>
          <a:p>
            <a:fld id="{4F70DD28-2362-433E-A942-1C4A3782AAAD}" type="slidenum">
              <a:rPr lang="fr-FR" altLang="fr-FR" smtClean="0">
                <a:solidFill>
                  <a:srgbClr val="000000"/>
                </a:solidFill>
              </a:rPr>
              <a:pPr/>
              <a:t>4</a:t>
            </a:fld>
            <a:endParaRPr lang="fr-FR" altLang="fr-FR" dirty="0">
              <a:solidFill>
                <a:srgbClr val="000000"/>
              </a:solidFill>
            </a:endParaRPr>
          </a:p>
        </p:txBody>
      </p:sp>
      <p:sp>
        <p:nvSpPr>
          <p:cNvPr id="6" name="ZoneTexte 5"/>
          <p:cNvSpPr txBox="1"/>
          <p:nvPr/>
        </p:nvSpPr>
        <p:spPr>
          <a:xfrm>
            <a:off x="7380312" y="3645024"/>
            <a:ext cx="1512168" cy="1615827"/>
          </a:xfrm>
          <a:prstGeom prst="rect">
            <a:avLst/>
          </a:prstGeom>
          <a:noFill/>
          <a:ln w="12700">
            <a:solidFill>
              <a:schemeClr val="accent1"/>
            </a:solidFill>
          </a:ln>
        </p:spPr>
        <p:txBody>
          <a:bodyPr wrap="square" rtlCol="0">
            <a:spAutoFit/>
          </a:bodyPr>
          <a:lstStyle/>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consommation et production durables,</a:t>
            </a:r>
          </a:p>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villes et territoires durables, </a:t>
            </a:r>
          </a:p>
          <a:p>
            <a:pPr marL="180975" indent="-180975" fontAlgn="base">
              <a:spcBef>
                <a:spcPct val="0"/>
              </a:spcBef>
              <a:spcAft>
                <a:spcPct val="0"/>
              </a:spcAft>
              <a:buClr>
                <a:srgbClr val="DAEDEF">
                  <a:lumMod val="50000"/>
                </a:srgbClr>
              </a:buClr>
              <a:buFont typeface="Wingdings" pitchFamily="2" charset="2"/>
              <a:buChar char="ü"/>
            </a:pPr>
            <a:r>
              <a:rPr lang="fr-FR" sz="1100" b="1" dirty="0" smtClean="0">
                <a:solidFill>
                  <a:srgbClr val="000000">
                    <a:lumMod val="75000"/>
                    <a:lumOff val="25000"/>
                  </a:srgbClr>
                </a:solidFill>
                <a:cs typeface="Arial" pitchFamily="34" charset="0"/>
              </a:rPr>
              <a:t>lutte contre le changement climatique</a:t>
            </a:r>
          </a:p>
        </p:txBody>
      </p:sp>
    </p:spTree>
    <p:extLst>
      <p:ext uri="{BB962C8B-B14F-4D97-AF65-F5344CB8AC3E}">
        <p14:creationId xmlns:p14="http://schemas.microsoft.com/office/powerpoint/2010/main" val="41626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15EE45A-4F5E-4504-9CDD-B6DBE9F651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919D965-3E4E-45E2-831D-D60FF7C587F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57D66F1E-A7DD-43BC-B114-B9CCD6AFA75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3CF8496C-77FF-4EF0-8077-30CF823EABB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2C92787-3DD3-4E34-8B74-FAB65EE45AC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F5D9C2A-DA97-4292-B7E4-4AE50C91107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7F8C478-5750-4BD3-BCC5-F1F1B9D6785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518E4B88-0E99-4633-A3A9-547F0506B5C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D324880A-0AAB-40FE-92F8-A2DCE4D1831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F78FC4F1-BA8D-4764-AA60-1FE9B6EC022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E1FD3843-00F3-406C-83B8-6FEFDB8474E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692697"/>
            <a:ext cx="8892480" cy="720080"/>
          </a:xfrm>
        </p:spPr>
        <p:txBody>
          <a:bodyPr/>
          <a:lstStyle/>
          <a:p>
            <a:r>
              <a:rPr lang="fr-FR" dirty="0"/>
              <a:t>D</a:t>
            </a:r>
            <a:r>
              <a:rPr lang="fr-FR" dirty="0" smtClean="0"/>
              <a:t>es moyens et modes d’action nationaux et locaux, </a:t>
            </a:r>
            <a:br>
              <a:rPr lang="fr-FR" dirty="0" smtClean="0"/>
            </a:br>
            <a:r>
              <a:rPr lang="fr-FR" dirty="0" smtClean="0"/>
              <a:t>pour l’expertise et l’accompagnement</a:t>
            </a:r>
            <a:endParaRPr lang="fr-FR" dirty="0"/>
          </a:p>
        </p:txBody>
      </p:sp>
      <p:sp>
        <p:nvSpPr>
          <p:cNvPr id="4" name="Espace réservé du numéro de diapositive 3"/>
          <p:cNvSpPr>
            <a:spLocks noGrp="1"/>
          </p:cNvSpPr>
          <p:nvPr>
            <p:ph type="sldNum" sz="quarter" idx="11"/>
          </p:nvPr>
        </p:nvSpPr>
        <p:spPr/>
        <p:txBody>
          <a:bodyPr/>
          <a:lstStyle/>
          <a:p>
            <a:fld id="{4F70DD28-2362-433E-A942-1C4A3782AAAD}" type="slidenum">
              <a:rPr lang="fr-FR" altLang="fr-FR" smtClean="0">
                <a:solidFill>
                  <a:srgbClr val="000000"/>
                </a:solidFill>
              </a:rPr>
              <a:pPr/>
              <a:t>5</a:t>
            </a:fld>
            <a:endParaRPr lang="fr-FR" altLang="fr-FR" dirty="0">
              <a:solidFill>
                <a:srgbClr val="000000"/>
              </a:solidFill>
            </a:endParaRPr>
          </a:p>
        </p:txBody>
      </p:sp>
      <p:sp>
        <p:nvSpPr>
          <p:cNvPr id="316" name="Rectangle 5"/>
          <p:cNvSpPr>
            <a:spLocks noChangeArrowheads="1"/>
          </p:cNvSpPr>
          <p:nvPr/>
        </p:nvSpPr>
        <p:spPr bwMode="gray">
          <a:xfrm>
            <a:off x="323850" y="1554875"/>
            <a:ext cx="2736150" cy="4248325"/>
          </a:xfrm>
          <a:prstGeom prst="rect">
            <a:avLst/>
          </a:prstGeom>
        </p:spPr>
        <p:txBody>
          <a:bodyPr vert="horz" lIns="0" tIns="0" rIns="108000" bIns="0" rtlCol="0">
            <a:noAutofit/>
          </a:bodyPr>
          <a:lstStyle/>
          <a:p>
            <a:pPr marL="180000" indent="-180000">
              <a:lnSpc>
                <a:spcPct val="95000"/>
              </a:lnSpc>
              <a:spcAft>
                <a:spcPts val="800"/>
              </a:spcAft>
              <a:buFont typeface="Wingdings" pitchFamily="2" charset="2"/>
              <a:buChar char="§"/>
              <a:defRPr/>
            </a:pPr>
            <a:endParaRPr lang="en-US" sz="1400" kern="0" noProof="1" smtClean="0">
              <a:solidFill>
                <a:srgbClr val="000000"/>
              </a:solidFill>
              <a:latin typeface="Calibri"/>
            </a:endParaRPr>
          </a:p>
          <a:p>
            <a:pPr marL="180000" indent="-180000">
              <a:lnSpc>
                <a:spcPct val="95000"/>
              </a:lnSpc>
              <a:spcAft>
                <a:spcPts val="800"/>
              </a:spcAft>
              <a:buFont typeface="Wingdings" pitchFamily="2" charset="2"/>
              <a:buChar char="§"/>
              <a:defRPr/>
            </a:pPr>
            <a:endParaRPr lang="en-US" sz="1400" kern="0" noProof="1" smtClean="0">
              <a:solidFill>
                <a:srgbClr val="000000"/>
              </a:solidFill>
              <a:latin typeface="Calibri"/>
            </a:endParaRPr>
          </a:p>
        </p:txBody>
      </p:sp>
      <p:sp>
        <p:nvSpPr>
          <p:cNvPr id="617" name="Rectangle 19"/>
          <p:cNvSpPr>
            <a:spLocks noChangeArrowheads="1"/>
          </p:cNvSpPr>
          <p:nvPr/>
        </p:nvSpPr>
        <p:spPr bwMode="gray">
          <a:xfrm>
            <a:off x="2530649" y="3249885"/>
            <a:ext cx="1321271" cy="1187227"/>
          </a:xfrm>
          <a:prstGeom prst="rect">
            <a:avLst/>
          </a:prstGeom>
          <a:gradFill>
            <a:gsLst>
              <a:gs pos="0">
                <a:srgbClr val="2A79FF">
                  <a:lumMod val="60000"/>
                  <a:lumOff val="40000"/>
                </a:srgbClr>
              </a:gs>
              <a:gs pos="100000">
                <a:srgbClr val="2A79F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lnSpc>
                <a:spcPct val="85000"/>
              </a:lnSpc>
              <a:defRPr/>
            </a:pPr>
            <a:r>
              <a:rPr lang="en-US" sz="1400" b="1" kern="0" noProof="1">
                <a:solidFill>
                  <a:srgbClr val="FFFFFF"/>
                </a:solidFill>
                <a:effectLst>
                  <a:outerShdw blurRad="190500" algn="ctr" rotWithShape="0">
                    <a:prstClr val="black">
                      <a:alpha val="50000"/>
                    </a:prstClr>
                  </a:outerShdw>
                </a:effectLst>
                <a:latin typeface="Calibri"/>
                <a:cs typeface="Arial" charset="0"/>
              </a:rPr>
              <a:t>Des moyens d’intervention </a:t>
            </a:r>
          </a:p>
        </p:txBody>
      </p:sp>
      <p:sp>
        <p:nvSpPr>
          <p:cNvPr id="618" name="Rectangle 5"/>
          <p:cNvSpPr>
            <a:spLocks noChangeArrowheads="1"/>
          </p:cNvSpPr>
          <p:nvPr/>
        </p:nvSpPr>
        <p:spPr bwMode="gray">
          <a:xfrm>
            <a:off x="4139950" y="3252461"/>
            <a:ext cx="3960441" cy="1184651"/>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Dotations budgétaires (INCITATIF) de l’ordre de 600 </a:t>
            </a:r>
            <a:r>
              <a:rPr lang="fr-FR" sz="1200" kern="0" noProof="1">
                <a:solidFill>
                  <a:srgbClr val="000000">
                    <a:lumMod val="65000"/>
                    <a:lumOff val="35000"/>
                  </a:srgbClr>
                </a:solidFill>
                <a:latin typeface="Calibri"/>
                <a:cs typeface="Arial" charset="0"/>
              </a:rPr>
              <a:t>M</a:t>
            </a:r>
            <a:r>
              <a:rPr lang="fr-FR" sz="1200" kern="0" noProof="1" smtClean="0">
                <a:solidFill>
                  <a:srgbClr val="000000">
                    <a:lumMod val="65000"/>
                    <a:lumOff val="35000"/>
                  </a:srgbClr>
                </a:solidFill>
                <a:latin typeface="Calibri"/>
                <a:cs typeface="Arial" charset="0"/>
              </a:rPr>
              <a:t>€</a:t>
            </a:r>
          </a:p>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4 système d’aides  </a:t>
            </a:r>
            <a:endParaRPr lang="fr-FR" sz="1200" kern="0" noProof="1">
              <a:solidFill>
                <a:srgbClr val="000000">
                  <a:lumMod val="65000"/>
                  <a:lumOff val="35000"/>
                </a:srgbClr>
              </a:solidFill>
              <a:latin typeface="Calibri"/>
              <a:cs typeface="Arial" charset="0"/>
            </a:endParaRPr>
          </a:p>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L’accompagnement </a:t>
            </a:r>
            <a:r>
              <a:rPr lang="fr-FR" sz="1200" kern="0" noProof="1">
                <a:solidFill>
                  <a:srgbClr val="000000">
                    <a:lumMod val="65000"/>
                    <a:lumOff val="35000"/>
                  </a:srgbClr>
                </a:solidFill>
                <a:latin typeface="Calibri"/>
                <a:cs typeface="Arial" charset="0"/>
              </a:rPr>
              <a:t>de la recherche et de </a:t>
            </a:r>
            <a:r>
              <a:rPr lang="fr-FR" sz="1200" kern="0" noProof="1" smtClean="0">
                <a:solidFill>
                  <a:srgbClr val="000000">
                    <a:lumMod val="65000"/>
                    <a:lumOff val="35000"/>
                  </a:srgbClr>
                </a:solidFill>
                <a:latin typeface="Calibri"/>
                <a:cs typeface="Arial" charset="0"/>
              </a:rPr>
              <a:t>l’innovation</a:t>
            </a:r>
          </a:p>
          <a:p>
            <a:pPr marL="190800" indent="-190800">
              <a:lnSpc>
                <a:spcPct val="95000"/>
              </a:lnSpc>
              <a:spcAft>
                <a:spcPts val="400"/>
              </a:spcAft>
              <a:buClr>
                <a:srgbClr val="969696"/>
              </a:buClr>
              <a:buFont typeface="Wingdings" pitchFamily="2" charset="2"/>
              <a:buChar char="§"/>
            </a:pPr>
            <a:r>
              <a:rPr lang="fr-FR" sz="1200" kern="0" noProof="1" smtClean="0">
                <a:solidFill>
                  <a:srgbClr val="000000">
                    <a:lumMod val="65000"/>
                    <a:lumOff val="35000"/>
                  </a:srgbClr>
                </a:solidFill>
                <a:latin typeface="Calibri"/>
                <a:cs typeface="Arial" charset="0"/>
              </a:rPr>
              <a:t>Le pilotage </a:t>
            </a:r>
            <a:r>
              <a:rPr lang="fr-FR" sz="1200" kern="0" noProof="1">
                <a:solidFill>
                  <a:srgbClr val="000000">
                    <a:lumMod val="65000"/>
                    <a:lumOff val="35000"/>
                  </a:srgbClr>
                </a:solidFill>
                <a:latin typeface="Calibri"/>
                <a:cs typeface="Arial" charset="0"/>
              </a:rPr>
              <a:t>de certains « Investissements d’Avenir » (IA) </a:t>
            </a:r>
          </a:p>
        </p:txBody>
      </p:sp>
      <p:sp>
        <p:nvSpPr>
          <p:cNvPr id="614" name="Rectangle 19"/>
          <p:cNvSpPr>
            <a:spLocks noChangeArrowheads="1"/>
          </p:cNvSpPr>
          <p:nvPr/>
        </p:nvSpPr>
        <p:spPr bwMode="gray">
          <a:xfrm>
            <a:off x="2530651" y="1916833"/>
            <a:ext cx="1321269" cy="1152128"/>
          </a:xfrm>
          <a:prstGeom prst="rect">
            <a:avLst/>
          </a:prstGeom>
          <a:gradFill>
            <a:gsLst>
              <a:gs pos="0">
                <a:srgbClr val="2A79FF">
                  <a:lumMod val="60000"/>
                  <a:lumOff val="40000"/>
                </a:srgbClr>
              </a:gs>
              <a:gs pos="100000">
                <a:srgbClr val="2A79F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lnSpc>
                <a:spcPct val="85000"/>
              </a:lnSpc>
              <a:defRPr/>
            </a:pPr>
            <a:r>
              <a:rPr lang="fr-FR" sz="1400" b="1" kern="0" noProof="1">
                <a:solidFill>
                  <a:srgbClr val="FFFFFF"/>
                </a:solidFill>
                <a:effectLst>
                  <a:outerShdw blurRad="190500" algn="ctr" rotWithShape="0">
                    <a:prstClr val="black">
                      <a:alpha val="50000"/>
                    </a:prstClr>
                  </a:outerShdw>
                </a:effectLst>
                <a:latin typeface="Calibri"/>
                <a:cs typeface="Arial" charset="0"/>
              </a:rPr>
              <a:t>Des moyens d’expertise et d’animation </a:t>
            </a:r>
            <a:endParaRPr lang="en-US" sz="1400" b="1" kern="0" noProof="1" smtClean="0">
              <a:solidFill>
                <a:srgbClr val="FFFFFF"/>
              </a:solidFill>
              <a:effectLst>
                <a:outerShdw blurRad="190500" algn="ctr" rotWithShape="0">
                  <a:prstClr val="black">
                    <a:alpha val="50000"/>
                  </a:prstClr>
                </a:outerShdw>
              </a:effectLst>
              <a:latin typeface="Calibri"/>
              <a:cs typeface="Arial" charset="0"/>
            </a:endParaRPr>
          </a:p>
        </p:txBody>
      </p:sp>
      <p:sp>
        <p:nvSpPr>
          <p:cNvPr id="615" name="Rectangle 5"/>
          <p:cNvSpPr>
            <a:spLocks noChangeArrowheads="1"/>
          </p:cNvSpPr>
          <p:nvPr/>
        </p:nvSpPr>
        <p:spPr bwMode="gray">
          <a:xfrm>
            <a:off x="4139951" y="1917710"/>
            <a:ext cx="3960440" cy="1151252"/>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800" indent="-190800">
              <a:lnSpc>
                <a:spcPct val="95000"/>
              </a:lnSpc>
              <a:spcAft>
                <a:spcPts val="400"/>
              </a:spcAft>
              <a:buClr>
                <a:srgbClr val="969696"/>
              </a:buClr>
              <a:buFont typeface="Wingdings" pitchFamily="2" charset="2"/>
              <a:buChar char="§"/>
              <a:defRPr/>
            </a:pPr>
            <a:r>
              <a:rPr lang="fr-FR" sz="1400" kern="0" noProof="1" smtClean="0">
                <a:solidFill>
                  <a:srgbClr val="000000">
                    <a:lumMod val="65000"/>
                    <a:lumOff val="35000"/>
                  </a:srgbClr>
                </a:solidFill>
                <a:latin typeface="Calibri"/>
                <a:cs typeface="Arial" charset="0"/>
              </a:rPr>
              <a:t>13 </a:t>
            </a:r>
            <a:r>
              <a:rPr lang="fr-FR" sz="1400" kern="0" noProof="1">
                <a:solidFill>
                  <a:srgbClr val="000000">
                    <a:lumMod val="65000"/>
                    <a:lumOff val="35000"/>
                  </a:srgbClr>
                </a:solidFill>
                <a:latin typeface="Calibri"/>
                <a:cs typeface="Arial" charset="0"/>
              </a:rPr>
              <a:t>directions </a:t>
            </a:r>
            <a:r>
              <a:rPr lang="fr-FR" sz="1400" kern="0" noProof="1" smtClean="0">
                <a:solidFill>
                  <a:srgbClr val="000000">
                    <a:lumMod val="65000"/>
                    <a:lumOff val="35000"/>
                  </a:srgbClr>
                </a:solidFill>
                <a:latin typeface="Calibri"/>
                <a:cs typeface="Arial" charset="0"/>
              </a:rPr>
              <a:t>régionales en métropole + 4 DOM</a:t>
            </a:r>
            <a:endParaRPr lang="fr-FR" sz="1400" kern="0" noProof="1">
              <a:solidFill>
                <a:srgbClr val="000000">
                  <a:lumMod val="65000"/>
                  <a:lumOff val="35000"/>
                </a:srgbClr>
              </a:solidFill>
              <a:latin typeface="Calibri"/>
              <a:cs typeface="Arial" charset="0"/>
            </a:endParaRPr>
          </a:p>
          <a:p>
            <a:pPr marL="190800" indent="-190800">
              <a:lnSpc>
                <a:spcPct val="95000"/>
              </a:lnSpc>
              <a:spcAft>
                <a:spcPts val="400"/>
              </a:spcAft>
              <a:buClr>
                <a:srgbClr val="969696"/>
              </a:buClr>
              <a:buFont typeface="Wingdings" pitchFamily="2" charset="2"/>
              <a:buChar char="§"/>
              <a:defRPr/>
            </a:pPr>
            <a:r>
              <a:rPr lang="fr-FR" sz="1400" kern="0" noProof="1" smtClean="0">
                <a:solidFill>
                  <a:srgbClr val="000000">
                    <a:lumMod val="65000"/>
                    <a:lumOff val="35000"/>
                  </a:srgbClr>
                </a:solidFill>
                <a:latin typeface="Calibri"/>
                <a:cs typeface="Arial" charset="0"/>
              </a:rPr>
              <a:t>Environ 960 </a:t>
            </a:r>
            <a:r>
              <a:rPr lang="fr-FR" sz="1400" kern="0" noProof="1">
                <a:solidFill>
                  <a:srgbClr val="000000">
                    <a:lumMod val="65000"/>
                    <a:lumOff val="35000"/>
                  </a:srgbClr>
                </a:solidFill>
                <a:latin typeface="Calibri"/>
                <a:cs typeface="Arial" charset="0"/>
              </a:rPr>
              <a:t>agents</a:t>
            </a:r>
          </a:p>
          <a:p>
            <a:pPr marL="190800" indent="-190800">
              <a:lnSpc>
                <a:spcPct val="95000"/>
              </a:lnSpc>
              <a:spcAft>
                <a:spcPts val="400"/>
              </a:spcAft>
              <a:buClr>
                <a:srgbClr val="969696"/>
              </a:buClr>
              <a:buFont typeface="Wingdings" pitchFamily="2" charset="2"/>
              <a:buChar char="§"/>
              <a:defRPr/>
            </a:pPr>
            <a:r>
              <a:rPr lang="fr-FR" sz="1400" kern="0" noProof="1">
                <a:solidFill>
                  <a:srgbClr val="000000">
                    <a:lumMod val="65000"/>
                    <a:lumOff val="35000"/>
                  </a:srgbClr>
                </a:solidFill>
                <a:latin typeface="Calibri"/>
                <a:cs typeface="Arial" charset="0"/>
              </a:rPr>
              <a:t>3 centres d’expertise </a:t>
            </a:r>
            <a:r>
              <a:rPr lang="fr-FR" sz="1400" kern="0" noProof="1" smtClean="0">
                <a:solidFill>
                  <a:srgbClr val="000000">
                    <a:lumMod val="65000"/>
                    <a:lumOff val="35000"/>
                  </a:srgbClr>
                </a:solidFill>
                <a:latin typeface="Calibri"/>
                <a:cs typeface="Arial" charset="0"/>
              </a:rPr>
              <a:t>nationaux</a:t>
            </a:r>
          </a:p>
        </p:txBody>
      </p:sp>
      <p:sp>
        <p:nvSpPr>
          <p:cNvPr id="616" name="Gleichschenkliges Dreieck 55"/>
          <p:cNvSpPr/>
          <p:nvPr/>
        </p:nvSpPr>
        <p:spPr bwMode="gray">
          <a:xfrm rot="10800000">
            <a:off x="2719818" y="2996953"/>
            <a:ext cx="942931" cy="360040"/>
          </a:xfrm>
          <a:prstGeom prst="triangle">
            <a:avLst/>
          </a:prstGeom>
          <a:gradFill flip="none" rotWithShape="1">
            <a:gsLst>
              <a:gs pos="0">
                <a:srgbClr val="D7D7D7"/>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72000" tIns="108000" rIns="72000" bIns="72000" anchor="ctr" anchorCtr="0"/>
          <a:lstStyle/>
          <a:p>
            <a:pPr algn="ctr">
              <a:lnSpc>
                <a:spcPct val="95000"/>
              </a:lnSpc>
              <a:spcAft>
                <a:spcPts val="800"/>
              </a:spcAft>
              <a:buClr>
                <a:srgbClr val="969696"/>
              </a:buClr>
              <a:defRPr/>
            </a:pPr>
            <a:endParaRPr lang="en-US" sz="1400" u="sng" kern="0" dirty="0" smtClean="0">
              <a:solidFill>
                <a:srgbClr val="000000"/>
              </a:solidFill>
              <a:latin typeface="Calibri"/>
              <a:cs typeface="Arial" charset="0"/>
            </a:endParaRPr>
          </a:p>
        </p:txBody>
      </p:sp>
      <p:pic>
        <p:nvPicPr>
          <p:cNvPr id="622" name="Image 621"/>
          <p:cNvPicPr>
            <a:picLocks noChangeAspect="1"/>
          </p:cNvPicPr>
          <p:nvPr/>
        </p:nvPicPr>
        <p:blipFill>
          <a:blip r:embed="rId3" cstate="print"/>
          <a:stretch>
            <a:fillRect/>
          </a:stretch>
        </p:blipFill>
        <p:spPr>
          <a:xfrm>
            <a:off x="386350" y="3169239"/>
            <a:ext cx="1786228" cy="1771929"/>
          </a:xfrm>
          <a:prstGeom prst="rect">
            <a:avLst/>
          </a:prstGeom>
        </p:spPr>
      </p:pic>
      <p:sp>
        <p:nvSpPr>
          <p:cNvPr id="11" name="Rectangle 19"/>
          <p:cNvSpPr>
            <a:spLocks noChangeArrowheads="1"/>
          </p:cNvSpPr>
          <p:nvPr/>
        </p:nvSpPr>
        <p:spPr bwMode="gray">
          <a:xfrm>
            <a:off x="2585903" y="4618701"/>
            <a:ext cx="1280691" cy="1330577"/>
          </a:xfrm>
          <a:prstGeom prst="rect">
            <a:avLst/>
          </a:prstGeom>
          <a:gradFill>
            <a:gsLst>
              <a:gs pos="0">
                <a:srgbClr val="2A79FF">
                  <a:lumMod val="60000"/>
                  <a:lumOff val="40000"/>
                </a:srgbClr>
              </a:gs>
              <a:gs pos="100000">
                <a:srgbClr val="2A79F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lnSpc>
                <a:spcPct val="85000"/>
              </a:lnSpc>
              <a:defRPr/>
            </a:pPr>
            <a:r>
              <a:rPr lang="fr-FR" sz="1400" b="1" kern="0" noProof="1" smtClean="0">
                <a:solidFill>
                  <a:srgbClr val="FFFFFF"/>
                </a:solidFill>
                <a:effectLst>
                  <a:outerShdw blurRad="190500" algn="ctr" rotWithShape="0">
                    <a:prstClr val="black">
                      <a:alpha val="50000"/>
                    </a:prstClr>
                  </a:outerShdw>
                </a:effectLst>
                <a:latin typeface="Calibri"/>
                <a:cs typeface="Arial" charset="0"/>
              </a:rPr>
              <a:t>Des modes d’intervention financière</a:t>
            </a:r>
            <a:endParaRPr lang="en-US" sz="1400" b="1" kern="0" noProof="1" smtClean="0">
              <a:solidFill>
                <a:srgbClr val="FFFFFF"/>
              </a:solidFill>
              <a:effectLst>
                <a:outerShdw blurRad="190500" algn="ctr" rotWithShape="0">
                  <a:prstClr val="black">
                    <a:alpha val="50000"/>
                  </a:prstClr>
                </a:outerShdw>
              </a:effectLst>
              <a:latin typeface="Calibri"/>
              <a:cs typeface="Arial" charset="0"/>
            </a:endParaRPr>
          </a:p>
        </p:txBody>
      </p:sp>
      <p:sp>
        <p:nvSpPr>
          <p:cNvPr id="12" name="Rectangle 5"/>
          <p:cNvSpPr>
            <a:spLocks noChangeArrowheads="1"/>
          </p:cNvSpPr>
          <p:nvPr/>
        </p:nvSpPr>
        <p:spPr bwMode="gray">
          <a:xfrm>
            <a:off x="4139951" y="4618703"/>
            <a:ext cx="3960439" cy="1546602"/>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Conventions partenariales</a:t>
            </a:r>
          </a:p>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Contractualisations avec les collectivités</a:t>
            </a:r>
          </a:p>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AMI et AAP</a:t>
            </a:r>
          </a:p>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Subventions directes</a:t>
            </a:r>
            <a:endParaRPr lang="fr-FR" sz="1200" kern="0" noProof="1">
              <a:solidFill>
                <a:srgbClr val="000000">
                  <a:lumMod val="65000"/>
                  <a:lumOff val="35000"/>
                </a:srgbClr>
              </a:solidFill>
              <a:latin typeface="Calibri"/>
              <a:cs typeface="Arial" charset="0"/>
            </a:endParaRPr>
          </a:p>
          <a:p>
            <a:pPr marL="190800" indent="-190800">
              <a:lnSpc>
                <a:spcPct val="95000"/>
              </a:lnSpc>
              <a:spcAft>
                <a:spcPts val="400"/>
              </a:spcAft>
              <a:buClr>
                <a:srgbClr val="969696"/>
              </a:buClr>
              <a:buFont typeface="Wingdings" pitchFamily="2" charset="2"/>
              <a:buChar char="§"/>
              <a:defRPr/>
            </a:pPr>
            <a:r>
              <a:rPr lang="fr-FR" sz="1200" kern="0" noProof="1" smtClean="0">
                <a:solidFill>
                  <a:srgbClr val="000000">
                    <a:lumMod val="65000"/>
                    <a:lumOff val="35000"/>
                  </a:srgbClr>
                </a:solidFill>
                <a:latin typeface="Calibri"/>
                <a:cs typeface="Arial" charset="0"/>
              </a:rPr>
              <a:t>Avances remboursables et prises de participation dans le cadre des IA</a:t>
            </a:r>
            <a:endParaRPr lang="fr-FR" sz="1200" kern="0" noProof="1">
              <a:solidFill>
                <a:srgbClr val="000000">
                  <a:lumMod val="65000"/>
                  <a:lumOff val="35000"/>
                </a:srgbClr>
              </a:solidFill>
              <a:latin typeface="Calibri"/>
              <a:cs typeface="Arial" charset="0"/>
            </a:endParaRPr>
          </a:p>
        </p:txBody>
      </p:sp>
      <p:sp>
        <p:nvSpPr>
          <p:cNvPr id="13" name="Gleichschenkliges Dreieck 55"/>
          <p:cNvSpPr/>
          <p:nvPr/>
        </p:nvSpPr>
        <p:spPr bwMode="gray">
          <a:xfrm rot="10800000">
            <a:off x="2719817" y="4315941"/>
            <a:ext cx="952081" cy="432048"/>
          </a:xfrm>
          <a:prstGeom prst="triangle">
            <a:avLst/>
          </a:prstGeom>
          <a:gradFill flip="none" rotWithShape="1">
            <a:gsLst>
              <a:gs pos="0">
                <a:srgbClr val="D7D7D7"/>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72000" tIns="108000" rIns="72000" bIns="72000" anchor="ctr" anchorCtr="0"/>
          <a:lstStyle/>
          <a:p>
            <a:pPr algn="ctr">
              <a:lnSpc>
                <a:spcPct val="95000"/>
              </a:lnSpc>
              <a:spcAft>
                <a:spcPts val="800"/>
              </a:spcAft>
              <a:buClr>
                <a:srgbClr val="969696"/>
              </a:buClr>
              <a:defRPr/>
            </a:pPr>
            <a:endParaRPr lang="en-US" sz="1400" u="sng" kern="0" dirty="0" smtClean="0">
              <a:solidFill>
                <a:srgbClr val="000000"/>
              </a:solidFill>
              <a:latin typeface="Calibri"/>
              <a:cs typeface="Arial" charset="0"/>
            </a:endParaRPr>
          </a:p>
        </p:txBody>
      </p:sp>
      <p:sp>
        <p:nvSpPr>
          <p:cNvPr id="14" name="Espace réservé de la date 13"/>
          <p:cNvSpPr>
            <a:spLocks noGrp="1"/>
          </p:cNvSpPr>
          <p:nvPr>
            <p:ph type="dt" sz="half" idx="10"/>
          </p:nvPr>
        </p:nvSpPr>
        <p:spPr/>
        <p:txBody>
          <a:bodyPr/>
          <a:lstStyle/>
          <a:p>
            <a:endParaRPr lang="fr-FR" altLang="fr-FR" dirty="0">
              <a:solidFill>
                <a:srgbClr val="000000"/>
              </a:solidFill>
            </a:endParaRPr>
          </a:p>
        </p:txBody>
      </p:sp>
    </p:spTree>
    <p:extLst>
      <p:ext uri="{BB962C8B-B14F-4D97-AF65-F5344CB8AC3E}">
        <p14:creationId xmlns:p14="http://schemas.microsoft.com/office/powerpoint/2010/main" val="2465206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4507" y="2700295"/>
            <a:ext cx="8028892" cy="1258411"/>
          </a:xfrm>
          <a:prstGeom prst="rect">
            <a:avLst/>
          </a:prstGeom>
          <a:solidFill>
            <a:schemeClr val="accent5">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fr-FR" b="1" dirty="0" smtClean="0">
                <a:solidFill>
                  <a:srgbClr val="FF0000"/>
                </a:solidFill>
              </a:rPr>
              <a:t>Trois pôles</a:t>
            </a:r>
          </a:p>
          <a:p>
            <a:pPr marL="342900" indent="-342900" fontAlgn="base">
              <a:spcBef>
                <a:spcPct val="0"/>
              </a:spcBef>
              <a:spcAft>
                <a:spcPct val="0"/>
              </a:spcAft>
              <a:buFontTx/>
              <a:buAutoNum type="arabicPeriod"/>
              <a:defRPr/>
            </a:pPr>
            <a:r>
              <a:rPr lang="fr-FR" sz="1400" b="1" dirty="0" smtClean="0">
                <a:solidFill>
                  <a:srgbClr val="000000"/>
                </a:solidFill>
              </a:rPr>
              <a:t>Economie circulaire (énergie en entreprise, </a:t>
            </a:r>
            <a:r>
              <a:rPr lang="fr-FR" sz="1400" b="1" dirty="0" err="1" smtClean="0">
                <a:solidFill>
                  <a:srgbClr val="000000"/>
                </a:solidFill>
              </a:rPr>
              <a:t>éco-conception</a:t>
            </a:r>
            <a:r>
              <a:rPr lang="fr-FR" sz="1400" b="1" dirty="0" smtClean="0">
                <a:solidFill>
                  <a:srgbClr val="000000"/>
                </a:solidFill>
              </a:rPr>
              <a:t>, écologie industrielle et territoriale, prévention et gestion des déchets et méthanisation).</a:t>
            </a:r>
          </a:p>
          <a:p>
            <a:pPr marL="342900" indent="-342900" fontAlgn="base">
              <a:spcBef>
                <a:spcPct val="0"/>
              </a:spcBef>
              <a:spcAft>
                <a:spcPct val="0"/>
              </a:spcAft>
              <a:buFontTx/>
              <a:buAutoNum type="arabicPeriod"/>
              <a:defRPr/>
            </a:pPr>
            <a:r>
              <a:rPr lang="fr-FR" sz="1400" b="1" dirty="0" smtClean="0">
                <a:solidFill>
                  <a:srgbClr val="000000"/>
                </a:solidFill>
              </a:rPr>
              <a:t>Ville et territoire durables (urbanisme, transport, énergie et territoires</a:t>
            </a:r>
            <a:r>
              <a:rPr lang="fr-FR" sz="1400" b="1" dirty="0">
                <a:solidFill>
                  <a:srgbClr val="000000"/>
                </a:solidFill>
              </a:rPr>
              <a:t> </a:t>
            </a:r>
            <a:r>
              <a:rPr lang="fr-FR" sz="1400" b="1" dirty="0" smtClean="0">
                <a:solidFill>
                  <a:srgbClr val="000000"/>
                </a:solidFill>
              </a:rPr>
              <a:t>et qualité de l’air).</a:t>
            </a:r>
          </a:p>
          <a:p>
            <a:pPr marL="342900" indent="-342900" fontAlgn="base">
              <a:spcBef>
                <a:spcPct val="0"/>
              </a:spcBef>
              <a:spcAft>
                <a:spcPct val="0"/>
              </a:spcAft>
              <a:buFontTx/>
              <a:buAutoNum type="arabicPeriod"/>
              <a:defRPr/>
            </a:pPr>
            <a:r>
              <a:rPr lang="fr-FR" sz="1400" b="1" dirty="0" smtClean="0">
                <a:solidFill>
                  <a:srgbClr val="000000"/>
                </a:solidFill>
              </a:rPr>
              <a:t>Transition énergétique (énergie dans le bâtiment et énergies renouvelables).</a:t>
            </a:r>
          </a:p>
        </p:txBody>
      </p:sp>
      <p:sp>
        <p:nvSpPr>
          <p:cNvPr id="2" name="Titre 1"/>
          <p:cNvSpPr>
            <a:spLocks noGrp="1"/>
          </p:cNvSpPr>
          <p:nvPr>
            <p:ph type="title" idx="4294967295"/>
          </p:nvPr>
        </p:nvSpPr>
        <p:spPr>
          <a:xfrm>
            <a:off x="1619672" y="1026236"/>
            <a:ext cx="7122380" cy="395288"/>
          </a:xfrm>
        </p:spPr>
        <p:txBody>
          <a:bodyPr/>
          <a:lstStyle/>
          <a:p>
            <a:pPr algn="l"/>
            <a:r>
              <a:rPr lang="fr-FR" sz="3200" dirty="0" smtClean="0"/>
              <a:t>Organisation de la Direction régionale</a:t>
            </a:r>
            <a:endParaRPr lang="fr-FR" sz="3200" dirty="0"/>
          </a:p>
        </p:txBody>
      </p:sp>
      <p:sp>
        <p:nvSpPr>
          <p:cNvPr id="7" name="Rectangle 6"/>
          <p:cNvSpPr/>
          <p:nvPr/>
        </p:nvSpPr>
        <p:spPr>
          <a:xfrm>
            <a:off x="-508" y="4833156"/>
            <a:ext cx="1259632" cy="1620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fr-FR">
              <a:solidFill>
                <a:srgbClr val="FFFFFF"/>
              </a:solidFill>
            </a:endParaRPr>
          </a:p>
        </p:txBody>
      </p:sp>
      <p:sp>
        <p:nvSpPr>
          <p:cNvPr id="9" name="Rectangle 8"/>
          <p:cNvSpPr/>
          <p:nvPr/>
        </p:nvSpPr>
        <p:spPr>
          <a:xfrm>
            <a:off x="719572" y="4057717"/>
            <a:ext cx="8022480" cy="874450"/>
          </a:xfrm>
          <a:prstGeom prst="rect">
            <a:avLst/>
          </a:prstGeom>
          <a:solidFill>
            <a:schemeClr val="accent5">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fr-FR" b="1" dirty="0" smtClean="0">
                <a:solidFill>
                  <a:srgbClr val="FF0000"/>
                </a:solidFill>
              </a:rPr>
              <a:t>Deux fonctions transverses</a:t>
            </a:r>
          </a:p>
          <a:p>
            <a:pPr marL="342900" indent="-342900" fontAlgn="base">
              <a:spcBef>
                <a:spcPct val="0"/>
              </a:spcBef>
              <a:spcAft>
                <a:spcPct val="0"/>
              </a:spcAft>
              <a:buFontTx/>
              <a:buAutoNum type="arabicPeriod"/>
              <a:defRPr/>
            </a:pPr>
            <a:r>
              <a:rPr lang="fr-FR" sz="1400" b="1" dirty="0" smtClean="0">
                <a:solidFill>
                  <a:srgbClr val="000000"/>
                </a:solidFill>
              </a:rPr>
              <a:t>Territoires.</a:t>
            </a:r>
          </a:p>
          <a:p>
            <a:pPr marL="342900" indent="-342900" fontAlgn="base">
              <a:spcBef>
                <a:spcPct val="0"/>
              </a:spcBef>
              <a:spcAft>
                <a:spcPct val="0"/>
              </a:spcAft>
              <a:buFontTx/>
              <a:buAutoNum type="arabicPeriod"/>
              <a:defRPr/>
            </a:pPr>
            <a:r>
              <a:rPr lang="fr-FR" sz="1400" b="1" dirty="0" smtClean="0">
                <a:solidFill>
                  <a:srgbClr val="000000"/>
                </a:solidFill>
              </a:rPr>
              <a:t>Recherche – Développement – Innovation.</a:t>
            </a:r>
          </a:p>
        </p:txBody>
      </p:sp>
      <p:sp>
        <p:nvSpPr>
          <p:cNvPr id="10" name="Rectangle 9"/>
          <p:cNvSpPr/>
          <p:nvPr/>
        </p:nvSpPr>
        <p:spPr>
          <a:xfrm>
            <a:off x="719572" y="5031178"/>
            <a:ext cx="8028892" cy="1206134"/>
          </a:xfrm>
          <a:prstGeom prst="rect">
            <a:avLst/>
          </a:prstGeom>
          <a:solidFill>
            <a:schemeClr val="accent5">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fr-FR" b="1" dirty="0" smtClean="0">
                <a:solidFill>
                  <a:srgbClr val="FF0000"/>
                </a:solidFill>
              </a:rPr>
              <a:t>Quatre fonctions support</a:t>
            </a:r>
          </a:p>
          <a:p>
            <a:pPr marL="342900" indent="-342900" fontAlgn="base">
              <a:spcBef>
                <a:spcPct val="0"/>
              </a:spcBef>
              <a:spcAft>
                <a:spcPct val="0"/>
              </a:spcAft>
              <a:buFontTx/>
              <a:buAutoNum type="arabicPeriod"/>
              <a:defRPr/>
            </a:pPr>
            <a:r>
              <a:rPr lang="fr-FR" sz="1400" b="1" dirty="0" smtClean="0">
                <a:solidFill>
                  <a:srgbClr val="000000"/>
                </a:solidFill>
              </a:rPr>
              <a:t>Gestion administrative et juridique.</a:t>
            </a:r>
          </a:p>
          <a:p>
            <a:pPr marL="342900" indent="-342900" fontAlgn="base">
              <a:spcBef>
                <a:spcPct val="0"/>
              </a:spcBef>
              <a:spcAft>
                <a:spcPct val="0"/>
              </a:spcAft>
              <a:buFontTx/>
              <a:buAutoNum type="arabicPeriod"/>
              <a:defRPr/>
            </a:pPr>
            <a:r>
              <a:rPr lang="fr-FR" sz="1400" b="1" dirty="0" smtClean="0">
                <a:solidFill>
                  <a:srgbClr val="000000"/>
                </a:solidFill>
              </a:rPr>
              <a:t>Formation des acteurs.</a:t>
            </a:r>
          </a:p>
          <a:p>
            <a:pPr marL="342900" indent="-342900" fontAlgn="base">
              <a:spcBef>
                <a:spcPct val="0"/>
              </a:spcBef>
              <a:spcAft>
                <a:spcPct val="0"/>
              </a:spcAft>
              <a:buFontTx/>
              <a:buAutoNum type="arabicPeriod"/>
              <a:defRPr/>
            </a:pPr>
            <a:r>
              <a:rPr lang="fr-FR" sz="1400" b="1" dirty="0" smtClean="0">
                <a:solidFill>
                  <a:srgbClr val="000000"/>
                </a:solidFill>
              </a:rPr>
              <a:t>Evaluation et observation.</a:t>
            </a:r>
          </a:p>
          <a:p>
            <a:pPr marL="342900" indent="-342900" fontAlgn="base">
              <a:spcBef>
                <a:spcPct val="0"/>
              </a:spcBef>
              <a:spcAft>
                <a:spcPct val="0"/>
              </a:spcAft>
              <a:buFontTx/>
              <a:buAutoNum type="arabicPeriod"/>
              <a:defRPr/>
            </a:pPr>
            <a:r>
              <a:rPr lang="fr-FR" sz="1400" b="1" dirty="0" smtClean="0">
                <a:solidFill>
                  <a:srgbClr val="000000"/>
                </a:solidFill>
              </a:rPr>
              <a:t>Communication</a:t>
            </a:r>
          </a:p>
        </p:txBody>
      </p:sp>
      <p:sp>
        <p:nvSpPr>
          <p:cNvPr id="11" name="Rectangle 10"/>
          <p:cNvSpPr/>
          <p:nvPr/>
        </p:nvSpPr>
        <p:spPr>
          <a:xfrm>
            <a:off x="400913" y="1651121"/>
            <a:ext cx="8347551" cy="973461"/>
          </a:xfrm>
          <a:prstGeom prst="rect">
            <a:avLst/>
          </a:prstGeom>
          <a:solidFill>
            <a:schemeClr val="accent5">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fr-FR" b="1" dirty="0" smtClean="0">
                <a:solidFill>
                  <a:srgbClr val="FF0000"/>
                </a:solidFill>
              </a:rPr>
              <a:t>Implantations</a:t>
            </a:r>
          </a:p>
          <a:p>
            <a:pPr marL="342900" indent="-342900" fontAlgn="base">
              <a:spcBef>
                <a:spcPct val="0"/>
              </a:spcBef>
              <a:spcAft>
                <a:spcPct val="0"/>
              </a:spcAft>
              <a:buFontTx/>
              <a:buAutoNum type="arabicPeriod"/>
              <a:defRPr/>
            </a:pPr>
            <a:r>
              <a:rPr lang="fr-FR" sz="1400" b="1" dirty="0" smtClean="0">
                <a:solidFill>
                  <a:srgbClr val="000000"/>
                </a:solidFill>
              </a:rPr>
              <a:t>Siège à Lyon (28 personnes)</a:t>
            </a:r>
          </a:p>
          <a:p>
            <a:pPr marL="342900" indent="-342900" fontAlgn="base">
              <a:spcBef>
                <a:spcPct val="0"/>
              </a:spcBef>
              <a:spcAft>
                <a:spcPct val="0"/>
              </a:spcAft>
              <a:buFontTx/>
              <a:buAutoNum type="arabicPeriod"/>
              <a:defRPr/>
            </a:pPr>
            <a:r>
              <a:rPr lang="fr-FR" sz="1400" b="1" dirty="0" smtClean="0">
                <a:solidFill>
                  <a:srgbClr val="000000"/>
                </a:solidFill>
              </a:rPr>
              <a:t>Antenne à Clermont-Ferrand (14 personnes)</a:t>
            </a:r>
          </a:p>
        </p:txBody>
      </p:sp>
    </p:spTree>
    <p:extLst>
      <p:ext uri="{BB962C8B-B14F-4D97-AF65-F5344CB8AC3E}">
        <p14:creationId xmlns:p14="http://schemas.microsoft.com/office/powerpoint/2010/main" val="81067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1979711" y="992479"/>
            <a:ext cx="7164289" cy="564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b="1">
                <a:solidFill>
                  <a:srgbClr val="FF0000"/>
                </a:solidFill>
                <a:latin typeface="+mj-lt"/>
                <a:ea typeface="+mj-ea"/>
                <a:cs typeface="+mj-cs"/>
              </a:defRPr>
            </a:lvl1pPr>
            <a:lvl2pPr algn="r" rtl="0" eaLnBrk="0" fontAlgn="base" hangingPunct="0">
              <a:spcBef>
                <a:spcPct val="0"/>
              </a:spcBef>
              <a:spcAft>
                <a:spcPct val="0"/>
              </a:spcAft>
              <a:defRPr b="1">
                <a:solidFill>
                  <a:srgbClr val="FF0000"/>
                </a:solidFill>
                <a:latin typeface="Arial" charset="0"/>
              </a:defRPr>
            </a:lvl2pPr>
            <a:lvl3pPr algn="r" rtl="0" eaLnBrk="0" fontAlgn="base" hangingPunct="0">
              <a:spcBef>
                <a:spcPct val="0"/>
              </a:spcBef>
              <a:spcAft>
                <a:spcPct val="0"/>
              </a:spcAft>
              <a:defRPr b="1">
                <a:solidFill>
                  <a:srgbClr val="FF0000"/>
                </a:solidFill>
                <a:latin typeface="Arial" charset="0"/>
              </a:defRPr>
            </a:lvl3pPr>
            <a:lvl4pPr algn="r" rtl="0" eaLnBrk="0" fontAlgn="base" hangingPunct="0">
              <a:spcBef>
                <a:spcPct val="0"/>
              </a:spcBef>
              <a:spcAft>
                <a:spcPct val="0"/>
              </a:spcAft>
              <a:defRPr b="1">
                <a:solidFill>
                  <a:srgbClr val="FF0000"/>
                </a:solidFill>
                <a:latin typeface="Arial" charset="0"/>
              </a:defRPr>
            </a:lvl4pPr>
            <a:lvl5pPr algn="r" rtl="0" eaLnBrk="0" fontAlgn="base" hangingPunct="0">
              <a:spcBef>
                <a:spcPct val="0"/>
              </a:spcBef>
              <a:spcAft>
                <a:spcPct val="0"/>
              </a:spcAft>
              <a:defRPr b="1">
                <a:solidFill>
                  <a:srgbClr val="FF0000"/>
                </a:solidFill>
                <a:latin typeface="Arial" charset="0"/>
              </a:defRPr>
            </a:lvl5pPr>
            <a:lvl6pPr marL="457200" algn="r" rtl="0" fontAlgn="base">
              <a:spcBef>
                <a:spcPct val="0"/>
              </a:spcBef>
              <a:spcAft>
                <a:spcPct val="0"/>
              </a:spcAft>
              <a:defRPr b="1">
                <a:solidFill>
                  <a:srgbClr val="FF0000"/>
                </a:solidFill>
                <a:latin typeface="Arial" charset="0"/>
              </a:defRPr>
            </a:lvl6pPr>
            <a:lvl7pPr marL="914400" algn="r" rtl="0" fontAlgn="base">
              <a:spcBef>
                <a:spcPct val="0"/>
              </a:spcBef>
              <a:spcAft>
                <a:spcPct val="0"/>
              </a:spcAft>
              <a:defRPr b="1">
                <a:solidFill>
                  <a:srgbClr val="FF0000"/>
                </a:solidFill>
                <a:latin typeface="Arial" charset="0"/>
              </a:defRPr>
            </a:lvl7pPr>
            <a:lvl8pPr marL="1371600" algn="r" rtl="0" fontAlgn="base">
              <a:spcBef>
                <a:spcPct val="0"/>
              </a:spcBef>
              <a:spcAft>
                <a:spcPct val="0"/>
              </a:spcAft>
              <a:defRPr b="1">
                <a:solidFill>
                  <a:srgbClr val="FF0000"/>
                </a:solidFill>
                <a:latin typeface="Arial" charset="0"/>
              </a:defRPr>
            </a:lvl8pPr>
            <a:lvl9pPr marL="1828800" algn="r" rtl="0" fontAlgn="base">
              <a:spcBef>
                <a:spcPct val="0"/>
              </a:spcBef>
              <a:spcAft>
                <a:spcPct val="0"/>
              </a:spcAft>
              <a:defRPr b="1">
                <a:solidFill>
                  <a:srgbClr val="FF0000"/>
                </a:solidFill>
                <a:latin typeface="Arial" charset="0"/>
              </a:defRPr>
            </a:lvl9pPr>
          </a:lstStyle>
          <a:p>
            <a:pPr algn="ctr"/>
            <a:r>
              <a:rPr lang="fr-FR" sz="3200" b="0" dirty="0" smtClean="0"/>
              <a:t>Opérations et budget 2016</a:t>
            </a:r>
            <a:endParaRPr lang="fr-FR" sz="3200" b="0" dirty="0"/>
          </a:p>
        </p:txBody>
      </p:sp>
      <p:sp>
        <p:nvSpPr>
          <p:cNvPr id="23" name="Pentagone 22"/>
          <p:cNvSpPr/>
          <p:nvPr/>
        </p:nvSpPr>
        <p:spPr>
          <a:xfrm>
            <a:off x="1691680" y="1857142"/>
            <a:ext cx="4316468" cy="1270361"/>
          </a:xfrm>
          <a:prstGeom prst="homePlate">
            <a:avLst>
              <a:gd name="adj" fmla="val 54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24" name="ZoneTexte 23"/>
          <p:cNvSpPr txBox="1"/>
          <p:nvPr/>
        </p:nvSpPr>
        <p:spPr>
          <a:xfrm>
            <a:off x="1674656" y="1948305"/>
            <a:ext cx="3980968" cy="923330"/>
          </a:xfrm>
          <a:prstGeom prst="rect">
            <a:avLst/>
          </a:prstGeom>
          <a:noFill/>
        </p:spPr>
        <p:txBody>
          <a:bodyPr wrap="square" rtlCol="0">
            <a:spAutoFit/>
          </a:bodyPr>
          <a:lstStyle/>
          <a:p>
            <a:pPr algn="ctr" fontAlgn="base">
              <a:spcBef>
                <a:spcPct val="0"/>
              </a:spcBef>
              <a:spcAft>
                <a:spcPct val="0"/>
              </a:spcAft>
            </a:pPr>
            <a:endParaRPr lang="fr-FR" b="1" dirty="0" smtClean="0">
              <a:solidFill>
                <a:srgbClr val="FF0000"/>
              </a:solidFill>
            </a:endParaRPr>
          </a:p>
          <a:p>
            <a:pPr algn="ctr" fontAlgn="base">
              <a:spcBef>
                <a:spcPct val="0"/>
              </a:spcBef>
              <a:spcAft>
                <a:spcPct val="0"/>
              </a:spcAft>
            </a:pPr>
            <a:r>
              <a:rPr lang="fr-FR" b="1" dirty="0" smtClean="0">
                <a:solidFill>
                  <a:srgbClr val="FF0000"/>
                </a:solidFill>
              </a:rPr>
              <a:t>BUDGET PROPRE DE LA DIRECTION REGIONALE</a:t>
            </a:r>
          </a:p>
        </p:txBody>
      </p:sp>
      <p:sp>
        <p:nvSpPr>
          <p:cNvPr id="12" name="Rectangle 11"/>
          <p:cNvSpPr/>
          <p:nvPr/>
        </p:nvSpPr>
        <p:spPr>
          <a:xfrm>
            <a:off x="-508" y="4833156"/>
            <a:ext cx="1259632" cy="1620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11" name="Rectangle à coins arrondis 10"/>
          <p:cNvSpPr/>
          <p:nvPr/>
        </p:nvSpPr>
        <p:spPr>
          <a:xfrm>
            <a:off x="72008" y="1808819"/>
            <a:ext cx="1439652" cy="4840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fr-FR" sz="2800" b="1" dirty="0" smtClean="0">
                <a:solidFill>
                  <a:srgbClr val="FF0000"/>
                </a:solidFill>
              </a:rPr>
              <a:t>642 opérations</a:t>
            </a:r>
            <a:r>
              <a:rPr lang="fr-FR" sz="2800" b="1" dirty="0">
                <a:solidFill>
                  <a:srgbClr val="FF0000"/>
                </a:solidFill>
              </a:rPr>
              <a:t> </a:t>
            </a:r>
            <a:r>
              <a:rPr lang="fr-FR" sz="2800" b="1" dirty="0" smtClean="0">
                <a:solidFill>
                  <a:srgbClr val="FF0000"/>
                </a:solidFill>
              </a:rPr>
              <a:t>- 111 M€</a:t>
            </a:r>
          </a:p>
          <a:p>
            <a:pPr algn="ctr" fontAlgn="base">
              <a:spcBef>
                <a:spcPct val="0"/>
              </a:spcBef>
              <a:spcAft>
                <a:spcPct val="0"/>
              </a:spcAft>
            </a:pPr>
            <a:r>
              <a:rPr lang="fr-FR" sz="2800" b="1" dirty="0" smtClean="0">
                <a:solidFill>
                  <a:srgbClr val="FF0000"/>
                </a:solidFill>
              </a:rPr>
              <a:t>Sur un montant total des projets de 334 M€</a:t>
            </a:r>
            <a:endParaRPr lang="fr-FR" sz="2800" b="1" dirty="0">
              <a:solidFill>
                <a:srgbClr val="FF0000"/>
              </a:solidFill>
            </a:endParaRPr>
          </a:p>
        </p:txBody>
      </p:sp>
      <p:sp>
        <p:nvSpPr>
          <p:cNvPr id="13" name="Pentagone 12"/>
          <p:cNvSpPr/>
          <p:nvPr/>
        </p:nvSpPr>
        <p:spPr>
          <a:xfrm>
            <a:off x="1691680" y="3562795"/>
            <a:ext cx="4340738" cy="1270361"/>
          </a:xfrm>
          <a:prstGeom prst="homePlate">
            <a:avLst>
              <a:gd name="adj" fmla="val 54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14" name="Pentagone 13"/>
          <p:cNvSpPr/>
          <p:nvPr/>
        </p:nvSpPr>
        <p:spPr>
          <a:xfrm>
            <a:off x="1683106" y="5362995"/>
            <a:ext cx="4340738" cy="1270361"/>
          </a:xfrm>
          <a:prstGeom prst="homePlate">
            <a:avLst>
              <a:gd name="adj" fmla="val 54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15" name="ZoneTexte 14"/>
          <p:cNvSpPr txBox="1"/>
          <p:nvPr/>
        </p:nvSpPr>
        <p:spPr>
          <a:xfrm>
            <a:off x="1701550" y="3534960"/>
            <a:ext cx="3980968" cy="1477328"/>
          </a:xfrm>
          <a:prstGeom prst="rect">
            <a:avLst/>
          </a:prstGeom>
          <a:noFill/>
        </p:spPr>
        <p:txBody>
          <a:bodyPr wrap="square" rtlCol="0">
            <a:spAutoFit/>
          </a:bodyPr>
          <a:lstStyle/>
          <a:p>
            <a:pPr algn="ctr" fontAlgn="base">
              <a:spcBef>
                <a:spcPct val="0"/>
              </a:spcBef>
              <a:spcAft>
                <a:spcPct val="0"/>
              </a:spcAft>
            </a:pPr>
            <a:endParaRPr lang="fr-FR" b="1" dirty="0" smtClean="0">
              <a:solidFill>
                <a:srgbClr val="FF0000"/>
              </a:solidFill>
            </a:endParaRPr>
          </a:p>
          <a:p>
            <a:pPr algn="ctr" fontAlgn="base">
              <a:spcBef>
                <a:spcPct val="0"/>
              </a:spcBef>
              <a:spcAft>
                <a:spcPct val="0"/>
              </a:spcAft>
            </a:pPr>
            <a:r>
              <a:rPr lang="fr-FR" b="1" dirty="0" smtClean="0">
                <a:solidFill>
                  <a:srgbClr val="FF0000"/>
                </a:solidFill>
              </a:rPr>
              <a:t>PROGRAMME DES INVESTISSEMENTS D’AVENIR</a:t>
            </a:r>
          </a:p>
          <a:p>
            <a:pPr algn="ctr" fontAlgn="base">
              <a:spcBef>
                <a:spcPct val="0"/>
              </a:spcBef>
              <a:spcAft>
                <a:spcPct val="0"/>
              </a:spcAft>
            </a:pPr>
            <a:endParaRPr lang="fr-FR" b="1" dirty="0" smtClean="0">
              <a:solidFill>
                <a:srgbClr val="FF0000"/>
              </a:solidFill>
            </a:endParaRPr>
          </a:p>
          <a:p>
            <a:pPr algn="ctr" fontAlgn="base">
              <a:spcBef>
                <a:spcPct val="0"/>
              </a:spcBef>
              <a:spcAft>
                <a:spcPct val="0"/>
              </a:spcAft>
            </a:pPr>
            <a:endParaRPr lang="fr-FR" b="1" dirty="0">
              <a:solidFill>
                <a:srgbClr val="FF0000"/>
              </a:solidFill>
            </a:endParaRPr>
          </a:p>
        </p:txBody>
      </p:sp>
      <p:sp>
        <p:nvSpPr>
          <p:cNvPr id="16" name="ZoneTexte 15"/>
          <p:cNvSpPr txBox="1"/>
          <p:nvPr/>
        </p:nvSpPr>
        <p:spPr>
          <a:xfrm>
            <a:off x="1623691" y="5371921"/>
            <a:ext cx="3980968" cy="1200329"/>
          </a:xfrm>
          <a:prstGeom prst="rect">
            <a:avLst/>
          </a:prstGeom>
          <a:noFill/>
        </p:spPr>
        <p:txBody>
          <a:bodyPr wrap="square" rtlCol="0">
            <a:spAutoFit/>
          </a:bodyPr>
          <a:lstStyle/>
          <a:p>
            <a:pPr algn="ctr" fontAlgn="base">
              <a:spcBef>
                <a:spcPct val="0"/>
              </a:spcBef>
              <a:spcAft>
                <a:spcPct val="0"/>
              </a:spcAft>
            </a:pPr>
            <a:endParaRPr lang="fr-FR" b="1" dirty="0">
              <a:solidFill>
                <a:srgbClr val="FF0000"/>
              </a:solidFill>
            </a:endParaRPr>
          </a:p>
          <a:p>
            <a:pPr algn="ctr" fontAlgn="base">
              <a:spcBef>
                <a:spcPct val="0"/>
              </a:spcBef>
              <a:spcAft>
                <a:spcPct val="0"/>
              </a:spcAft>
            </a:pPr>
            <a:r>
              <a:rPr lang="fr-FR" b="1" dirty="0" smtClean="0">
                <a:solidFill>
                  <a:srgbClr val="FF0000"/>
                </a:solidFill>
              </a:rPr>
              <a:t>AUTRES SERVICES DU SIEGE</a:t>
            </a:r>
          </a:p>
          <a:p>
            <a:pPr algn="ctr" fontAlgn="base">
              <a:spcBef>
                <a:spcPct val="0"/>
              </a:spcBef>
              <a:spcAft>
                <a:spcPct val="0"/>
              </a:spcAft>
            </a:pPr>
            <a:endParaRPr lang="fr-FR" b="1" dirty="0">
              <a:solidFill>
                <a:srgbClr val="FF0000"/>
              </a:solidFill>
            </a:endParaRPr>
          </a:p>
          <a:p>
            <a:pPr algn="ctr" fontAlgn="base">
              <a:spcBef>
                <a:spcPct val="0"/>
              </a:spcBef>
              <a:spcAft>
                <a:spcPct val="0"/>
              </a:spcAft>
            </a:pPr>
            <a:endParaRPr lang="fr-FR" b="1" dirty="0" smtClean="0">
              <a:solidFill>
                <a:srgbClr val="FF0000"/>
              </a:solidFill>
            </a:endParaRPr>
          </a:p>
        </p:txBody>
      </p:sp>
      <p:sp>
        <p:nvSpPr>
          <p:cNvPr id="17" name="Rectangle 16"/>
          <p:cNvSpPr/>
          <p:nvPr/>
        </p:nvSpPr>
        <p:spPr>
          <a:xfrm>
            <a:off x="6372200" y="1810597"/>
            <a:ext cx="2386061" cy="1273509"/>
          </a:xfrm>
          <a:prstGeom prst="rect">
            <a:avLst/>
          </a:prstGeom>
          <a:solidFill>
            <a:schemeClr val="accent5">
              <a:lumMod val="90000"/>
            </a:schemeClr>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b="1" dirty="0" smtClean="0">
                <a:solidFill>
                  <a:srgbClr val="000000"/>
                </a:solidFill>
              </a:rPr>
              <a:t>568 </a:t>
            </a:r>
            <a:r>
              <a:rPr lang="fr-FR" b="1" dirty="0">
                <a:solidFill>
                  <a:srgbClr val="000000"/>
                </a:solidFill>
              </a:rPr>
              <a:t>Opérations</a:t>
            </a:r>
          </a:p>
          <a:p>
            <a:pPr algn="ctr" fontAlgn="base">
              <a:spcBef>
                <a:spcPct val="0"/>
              </a:spcBef>
              <a:spcAft>
                <a:spcPct val="0"/>
              </a:spcAft>
            </a:pPr>
            <a:r>
              <a:rPr lang="fr-FR" b="1" dirty="0" smtClean="0">
                <a:solidFill>
                  <a:srgbClr val="000000"/>
                </a:solidFill>
              </a:rPr>
              <a:t>56 </a:t>
            </a:r>
            <a:r>
              <a:rPr lang="fr-FR" b="1" dirty="0">
                <a:solidFill>
                  <a:srgbClr val="000000"/>
                </a:solidFill>
              </a:rPr>
              <a:t>M</a:t>
            </a:r>
            <a:r>
              <a:rPr lang="fr-FR" b="1" dirty="0" smtClean="0">
                <a:solidFill>
                  <a:srgbClr val="000000"/>
                </a:solidFill>
              </a:rPr>
              <a:t>€</a:t>
            </a:r>
            <a:endParaRPr lang="fr-FR" b="1" dirty="0">
              <a:solidFill>
                <a:srgbClr val="000000"/>
              </a:solidFill>
            </a:endParaRPr>
          </a:p>
        </p:txBody>
      </p:sp>
      <p:sp>
        <p:nvSpPr>
          <p:cNvPr id="18" name="Rectangle 17"/>
          <p:cNvSpPr/>
          <p:nvPr/>
        </p:nvSpPr>
        <p:spPr>
          <a:xfrm>
            <a:off x="6372199" y="3604355"/>
            <a:ext cx="2386061" cy="1273509"/>
          </a:xfrm>
          <a:prstGeom prst="rect">
            <a:avLst/>
          </a:prstGeom>
          <a:solidFill>
            <a:schemeClr val="accent5">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b="1" dirty="0" smtClean="0">
                <a:solidFill>
                  <a:srgbClr val="000000"/>
                </a:solidFill>
              </a:rPr>
              <a:t>68 </a:t>
            </a:r>
            <a:r>
              <a:rPr lang="fr-FR" b="1" dirty="0">
                <a:solidFill>
                  <a:srgbClr val="000000"/>
                </a:solidFill>
              </a:rPr>
              <a:t>Opérations</a:t>
            </a:r>
          </a:p>
          <a:p>
            <a:pPr algn="ctr" fontAlgn="base">
              <a:spcBef>
                <a:spcPct val="0"/>
              </a:spcBef>
              <a:spcAft>
                <a:spcPct val="0"/>
              </a:spcAft>
            </a:pPr>
            <a:r>
              <a:rPr lang="fr-FR" b="1" dirty="0" smtClean="0">
                <a:solidFill>
                  <a:srgbClr val="000000"/>
                </a:solidFill>
              </a:rPr>
              <a:t>51 </a:t>
            </a:r>
            <a:r>
              <a:rPr lang="fr-FR" b="1" dirty="0">
                <a:solidFill>
                  <a:srgbClr val="000000"/>
                </a:solidFill>
              </a:rPr>
              <a:t>M</a:t>
            </a:r>
            <a:r>
              <a:rPr lang="fr-FR" b="1" dirty="0" smtClean="0">
                <a:solidFill>
                  <a:srgbClr val="000000"/>
                </a:solidFill>
              </a:rPr>
              <a:t>€</a:t>
            </a:r>
            <a:endParaRPr lang="fr-FR" b="1" dirty="0">
              <a:solidFill>
                <a:srgbClr val="000000"/>
              </a:solidFill>
            </a:endParaRPr>
          </a:p>
        </p:txBody>
      </p:sp>
      <p:sp>
        <p:nvSpPr>
          <p:cNvPr id="21" name="Rectangle 20"/>
          <p:cNvSpPr/>
          <p:nvPr/>
        </p:nvSpPr>
        <p:spPr>
          <a:xfrm>
            <a:off x="6372199" y="5371921"/>
            <a:ext cx="2402372" cy="1273509"/>
          </a:xfrm>
          <a:prstGeom prst="rect">
            <a:avLst/>
          </a:prstGeom>
          <a:solidFill>
            <a:schemeClr val="accent5">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b="1" dirty="0">
                <a:solidFill>
                  <a:srgbClr val="000000"/>
                </a:solidFill>
              </a:rPr>
              <a:t>6</a:t>
            </a:r>
            <a:r>
              <a:rPr lang="fr-FR" b="1" dirty="0" smtClean="0">
                <a:solidFill>
                  <a:srgbClr val="000000"/>
                </a:solidFill>
              </a:rPr>
              <a:t> </a:t>
            </a:r>
            <a:r>
              <a:rPr lang="fr-FR" b="1" dirty="0">
                <a:solidFill>
                  <a:srgbClr val="000000"/>
                </a:solidFill>
              </a:rPr>
              <a:t>Opérations</a:t>
            </a:r>
          </a:p>
          <a:p>
            <a:pPr algn="ctr" fontAlgn="base">
              <a:spcBef>
                <a:spcPct val="0"/>
              </a:spcBef>
              <a:spcAft>
                <a:spcPct val="0"/>
              </a:spcAft>
            </a:pPr>
            <a:r>
              <a:rPr lang="fr-FR" b="1" dirty="0">
                <a:solidFill>
                  <a:srgbClr val="000000"/>
                </a:solidFill>
              </a:rPr>
              <a:t>4</a:t>
            </a:r>
            <a:r>
              <a:rPr lang="fr-FR" b="1" dirty="0" smtClean="0">
                <a:solidFill>
                  <a:srgbClr val="000000"/>
                </a:solidFill>
              </a:rPr>
              <a:t> </a:t>
            </a:r>
            <a:r>
              <a:rPr lang="fr-FR" b="1" dirty="0">
                <a:solidFill>
                  <a:srgbClr val="000000"/>
                </a:solidFill>
              </a:rPr>
              <a:t>M</a:t>
            </a:r>
            <a:r>
              <a:rPr lang="fr-FR" b="1" dirty="0" smtClean="0">
                <a:solidFill>
                  <a:srgbClr val="000000"/>
                </a:solidFill>
              </a:rPr>
              <a:t>€</a:t>
            </a:r>
            <a:endParaRPr lang="fr-FR" b="1" dirty="0">
              <a:solidFill>
                <a:srgbClr val="000000"/>
              </a:solidFill>
            </a:endParaRPr>
          </a:p>
        </p:txBody>
      </p:sp>
    </p:spTree>
    <p:extLst>
      <p:ext uri="{BB962C8B-B14F-4D97-AF65-F5344CB8AC3E}">
        <p14:creationId xmlns:p14="http://schemas.microsoft.com/office/powerpoint/2010/main" val="1710129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59124" y="1050937"/>
            <a:ext cx="7884876" cy="500598"/>
          </a:xfrm>
        </p:spPr>
        <p:txBody>
          <a:bodyPr/>
          <a:lstStyle/>
          <a:p>
            <a:pPr algn="ctr"/>
            <a:r>
              <a:rPr lang="fr-FR" sz="3200" dirty="0"/>
              <a:t>B</a:t>
            </a:r>
            <a:r>
              <a:rPr lang="fr-FR" sz="3200" dirty="0" smtClean="0"/>
              <a:t>udget </a:t>
            </a:r>
            <a:r>
              <a:rPr lang="fr-FR" sz="3200" dirty="0"/>
              <a:t>2016 </a:t>
            </a:r>
            <a:r>
              <a:rPr lang="fr-FR" sz="3200" dirty="0" smtClean="0"/>
              <a:t>par nature d’intervention</a:t>
            </a:r>
            <a:endParaRPr lang="fr-FR" sz="3200" dirty="0"/>
          </a:p>
        </p:txBody>
      </p:sp>
      <p:sp>
        <p:nvSpPr>
          <p:cNvPr id="27" name="Chevron 26"/>
          <p:cNvSpPr/>
          <p:nvPr/>
        </p:nvSpPr>
        <p:spPr>
          <a:xfrm>
            <a:off x="1163313" y="2302286"/>
            <a:ext cx="949228" cy="1404745"/>
          </a:xfrm>
          <a:prstGeom prst="chevron">
            <a:avLst>
              <a:gd name="adj" fmla="val 48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000000"/>
              </a:solidFill>
            </a:endParaRPr>
          </a:p>
        </p:txBody>
      </p:sp>
      <p:sp>
        <p:nvSpPr>
          <p:cNvPr id="36" name="Chevron 35"/>
          <p:cNvSpPr/>
          <p:nvPr/>
        </p:nvSpPr>
        <p:spPr>
          <a:xfrm>
            <a:off x="1918325" y="2311563"/>
            <a:ext cx="879366" cy="1404745"/>
          </a:xfrm>
          <a:prstGeom prst="chevron">
            <a:avLst>
              <a:gd name="adj" fmla="val 57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000000"/>
              </a:solidFill>
            </a:endParaRPr>
          </a:p>
        </p:txBody>
      </p:sp>
      <p:sp>
        <p:nvSpPr>
          <p:cNvPr id="53" name="Virage 52"/>
          <p:cNvSpPr/>
          <p:nvPr/>
        </p:nvSpPr>
        <p:spPr>
          <a:xfrm rot="10800000" flipH="1">
            <a:off x="2164257" y="3716308"/>
            <a:ext cx="468051" cy="1193608"/>
          </a:xfrm>
          <a:prstGeom prst="bentArrow">
            <a:avLst>
              <a:gd name="adj1" fmla="val 25000"/>
              <a:gd name="adj2" fmla="val 25000"/>
              <a:gd name="adj3" fmla="val 25000"/>
              <a:gd name="adj4" fmla="val 27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000000"/>
              </a:solidFill>
            </a:endParaRPr>
          </a:p>
        </p:txBody>
      </p:sp>
      <p:sp>
        <p:nvSpPr>
          <p:cNvPr id="57" name="Virage 56"/>
          <p:cNvSpPr/>
          <p:nvPr/>
        </p:nvSpPr>
        <p:spPr>
          <a:xfrm rot="10800000" flipH="1">
            <a:off x="1475657" y="3716308"/>
            <a:ext cx="720079" cy="2773032"/>
          </a:xfrm>
          <a:prstGeom prst="bentArrow">
            <a:avLst>
              <a:gd name="adj1" fmla="val 25000"/>
              <a:gd name="adj2" fmla="val 25000"/>
              <a:gd name="adj3" fmla="val 25000"/>
              <a:gd name="adj4" fmla="val 27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000000"/>
              </a:solidFill>
            </a:endParaRPr>
          </a:p>
        </p:txBody>
      </p:sp>
      <p:sp>
        <p:nvSpPr>
          <p:cNvPr id="62" name="ZoneTexte 61"/>
          <p:cNvSpPr txBox="1"/>
          <p:nvPr/>
        </p:nvSpPr>
        <p:spPr>
          <a:xfrm>
            <a:off x="2807804" y="4589826"/>
            <a:ext cx="2221414" cy="369332"/>
          </a:xfrm>
          <a:prstGeom prst="rect">
            <a:avLst/>
          </a:prstGeom>
          <a:noFill/>
        </p:spPr>
        <p:txBody>
          <a:bodyPr wrap="square" rtlCol="0">
            <a:spAutoFit/>
          </a:bodyPr>
          <a:lstStyle/>
          <a:p>
            <a:pPr fontAlgn="base">
              <a:spcBef>
                <a:spcPct val="0"/>
              </a:spcBef>
              <a:spcAft>
                <a:spcPct val="0"/>
              </a:spcAft>
            </a:pPr>
            <a:r>
              <a:rPr lang="fr-FR" b="1" dirty="0" smtClean="0">
                <a:solidFill>
                  <a:srgbClr val="BBE0E3">
                    <a:lumMod val="50000"/>
                  </a:srgbClr>
                </a:solidFill>
              </a:rPr>
              <a:t>Aide à la décision</a:t>
            </a:r>
            <a:endParaRPr lang="fr-FR" b="1" dirty="0">
              <a:solidFill>
                <a:srgbClr val="BBE0E3">
                  <a:lumMod val="50000"/>
                </a:srgbClr>
              </a:solidFill>
            </a:endParaRPr>
          </a:p>
        </p:txBody>
      </p:sp>
      <p:sp>
        <p:nvSpPr>
          <p:cNvPr id="64" name="ZoneTexte 63"/>
          <p:cNvSpPr txBox="1"/>
          <p:nvPr/>
        </p:nvSpPr>
        <p:spPr>
          <a:xfrm>
            <a:off x="2254315" y="5854042"/>
            <a:ext cx="1957645" cy="923330"/>
          </a:xfrm>
          <a:prstGeom prst="rect">
            <a:avLst/>
          </a:prstGeom>
          <a:noFill/>
        </p:spPr>
        <p:txBody>
          <a:bodyPr wrap="square" rtlCol="0">
            <a:spAutoFit/>
          </a:bodyPr>
          <a:lstStyle/>
          <a:p>
            <a:pPr fontAlgn="base">
              <a:spcBef>
                <a:spcPct val="0"/>
              </a:spcBef>
              <a:spcAft>
                <a:spcPct val="0"/>
              </a:spcAft>
            </a:pPr>
            <a:r>
              <a:rPr lang="fr-FR" b="1" dirty="0" smtClean="0">
                <a:solidFill>
                  <a:srgbClr val="BBE0E3">
                    <a:lumMod val="50000"/>
                  </a:srgbClr>
                </a:solidFill>
              </a:rPr>
              <a:t>Animation</a:t>
            </a:r>
          </a:p>
          <a:p>
            <a:pPr fontAlgn="base">
              <a:spcBef>
                <a:spcPct val="0"/>
              </a:spcBef>
              <a:spcAft>
                <a:spcPct val="0"/>
              </a:spcAft>
            </a:pPr>
            <a:r>
              <a:rPr lang="fr-FR" b="1" dirty="0" smtClean="0">
                <a:solidFill>
                  <a:srgbClr val="BBE0E3">
                    <a:lumMod val="50000"/>
                  </a:srgbClr>
                </a:solidFill>
              </a:rPr>
              <a:t>Communication</a:t>
            </a:r>
          </a:p>
          <a:p>
            <a:pPr fontAlgn="base">
              <a:spcBef>
                <a:spcPct val="0"/>
              </a:spcBef>
              <a:spcAft>
                <a:spcPct val="0"/>
              </a:spcAft>
            </a:pPr>
            <a:r>
              <a:rPr lang="fr-FR" b="1" dirty="0" smtClean="0">
                <a:solidFill>
                  <a:srgbClr val="BBE0E3">
                    <a:lumMod val="50000"/>
                  </a:srgbClr>
                </a:solidFill>
              </a:rPr>
              <a:t>Formation</a:t>
            </a:r>
            <a:endParaRPr lang="fr-FR" b="1" dirty="0" smtClean="0">
              <a:solidFill>
                <a:srgbClr val="FF0000"/>
              </a:solidFill>
            </a:endParaRPr>
          </a:p>
        </p:txBody>
      </p:sp>
      <p:sp>
        <p:nvSpPr>
          <p:cNvPr id="65" name="ZoneTexte 64"/>
          <p:cNvSpPr txBox="1"/>
          <p:nvPr/>
        </p:nvSpPr>
        <p:spPr>
          <a:xfrm>
            <a:off x="4367002" y="5854042"/>
            <a:ext cx="1797045" cy="923330"/>
          </a:xfrm>
          <a:prstGeom prst="rect">
            <a:avLst/>
          </a:prstGeom>
          <a:noFill/>
        </p:spPr>
        <p:txBody>
          <a:bodyPr wrap="square" rtlCol="0">
            <a:spAutoFit/>
          </a:bodyPr>
          <a:lstStyle/>
          <a:p>
            <a:pPr fontAlgn="base">
              <a:spcBef>
                <a:spcPct val="0"/>
              </a:spcBef>
              <a:spcAft>
                <a:spcPct val="0"/>
              </a:spcAft>
            </a:pPr>
            <a:r>
              <a:rPr lang="fr-FR" b="1" dirty="0" smtClean="0">
                <a:solidFill>
                  <a:srgbClr val="FF0000"/>
                </a:solidFill>
              </a:rPr>
              <a:t>134 opérations</a:t>
            </a:r>
          </a:p>
          <a:p>
            <a:pPr fontAlgn="base">
              <a:spcBef>
                <a:spcPct val="0"/>
              </a:spcBef>
              <a:spcAft>
                <a:spcPct val="0"/>
              </a:spcAft>
            </a:pPr>
            <a:r>
              <a:rPr lang="fr-FR" b="1" dirty="0">
                <a:solidFill>
                  <a:srgbClr val="FF0000"/>
                </a:solidFill>
              </a:rPr>
              <a:t>9</a:t>
            </a:r>
            <a:r>
              <a:rPr lang="fr-FR" b="1" dirty="0" smtClean="0">
                <a:solidFill>
                  <a:srgbClr val="FF0000"/>
                </a:solidFill>
              </a:rPr>
              <a:t> M€</a:t>
            </a:r>
          </a:p>
          <a:p>
            <a:pPr fontAlgn="base">
              <a:spcBef>
                <a:spcPct val="0"/>
              </a:spcBef>
              <a:spcAft>
                <a:spcPct val="0"/>
              </a:spcAft>
            </a:pPr>
            <a:r>
              <a:rPr lang="fr-FR" b="1" dirty="0" smtClean="0">
                <a:solidFill>
                  <a:srgbClr val="FF0000"/>
                </a:solidFill>
              </a:rPr>
              <a:t>soit </a:t>
            </a:r>
            <a:r>
              <a:rPr lang="fr-FR" b="1" dirty="0" smtClean="0">
                <a:solidFill>
                  <a:srgbClr val="BBE0E3">
                    <a:lumMod val="50000"/>
                  </a:srgbClr>
                </a:solidFill>
              </a:rPr>
              <a:t> 8 %</a:t>
            </a:r>
          </a:p>
        </p:txBody>
      </p:sp>
      <p:sp>
        <p:nvSpPr>
          <p:cNvPr id="77" name="ZoneTexte 76"/>
          <p:cNvSpPr txBox="1"/>
          <p:nvPr/>
        </p:nvSpPr>
        <p:spPr>
          <a:xfrm>
            <a:off x="5184260" y="4313112"/>
            <a:ext cx="1959574" cy="923330"/>
          </a:xfrm>
          <a:prstGeom prst="rect">
            <a:avLst/>
          </a:prstGeom>
          <a:noFill/>
        </p:spPr>
        <p:txBody>
          <a:bodyPr wrap="square" rtlCol="0">
            <a:spAutoFit/>
          </a:bodyPr>
          <a:lstStyle/>
          <a:p>
            <a:pPr fontAlgn="base">
              <a:spcBef>
                <a:spcPct val="0"/>
              </a:spcBef>
              <a:spcAft>
                <a:spcPct val="0"/>
              </a:spcAft>
            </a:pPr>
            <a:r>
              <a:rPr lang="fr-FR" b="1" dirty="0" smtClean="0">
                <a:solidFill>
                  <a:srgbClr val="FF0000"/>
                </a:solidFill>
              </a:rPr>
              <a:t>260 opérations</a:t>
            </a:r>
          </a:p>
          <a:p>
            <a:pPr fontAlgn="base">
              <a:spcBef>
                <a:spcPct val="0"/>
              </a:spcBef>
              <a:spcAft>
                <a:spcPct val="0"/>
              </a:spcAft>
            </a:pPr>
            <a:r>
              <a:rPr lang="fr-FR" b="1" dirty="0">
                <a:solidFill>
                  <a:srgbClr val="FF0000"/>
                </a:solidFill>
              </a:rPr>
              <a:t>3</a:t>
            </a:r>
            <a:r>
              <a:rPr lang="fr-FR" b="1" dirty="0" smtClean="0">
                <a:solidFill>
                  <a:srgbClr val="FF0000"/>
                </a:solidFill>
              </a:rPr>
              <a:t> M€</a:t>
            </a:r>
          </a:p>
          <a:p>
            <a:pPr fontAlgn="base">
              <a:spcBef>
                <a:spcPct val="0"/>
              </a:spcBef>
              <a:spcAft>
                <a:spcPct val="0"/>
              </a:spcAft>
            </a:pPr>
            <a:r>
              <a:rPr lang="fr-FR" b="1" dirty="0" smtClean="0">
                <a:solidFill>
                  <a:srgbClr val="FF0000"/>
                </a:solidFill>
              </a:rPr>
              <a:t>soit </a:t>
            </a:r>
            <a:r>
              <a:rPr lang="fr-FR" b="1" dirty="0" smtClean="0">
                <a:solidFill>
                  <a:srgbClr val="BBE0E3">
                    <a:lumMod val="50000"/>
                  </a:srgbClr>
                </a:solidFill>
              </a:rPr>
              <a:t> 3 %</a:t>
            </a:r>
          </a:p>
        </p:txBody>
      </p:sp>
      <p:sp>
        <p:nvSpPr>
          <p:cNvPr id="75" name="Flèche droite rayée 74"/>
          <p:cNvSpPr/>
          <p:nvPr/>
        </p:nvSpPr>
        <p:spPr>
          <a:xfrm>
            <a:off x="3045765" y="1774248"/>
            <a:ext cx="6049335" cy="2693913"/>
          </a:xfrm>
          <a:prstGeom prst="stripedRightArrow">
            <a:avLst>
              <a:gd name="adj1" fmla="val 50000"/>
              <a:gd name="adj2" fmla="val 40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76" name="ZoneTexte 75"/>
          <p:cNvSpPr txBox="1"/>
          <p:nvPr/>
        </p:nvSpPr>
        <p:spPr>
          <a:xfrm>
            <a:off x="5894076" y="2686682"/>
            <a:ext cx="2088740" cy="923330"/>
          </a:xfrm>
          <a:prstGeom prst="rect">
            <a:avLst/>
          </a:prstGeom>
          <a:noFill/>
        </p:spPr>
        <p:txBody>
          <a:bodyPr wrap="square" rtlCol="0">
            <a:spAutoFit/>
          </a:bodyPr>
          <a:lstStyle/>
          <a:p>
            <a:pPr fontAlgn="base">
              <a:spcBef>
                <a:spcPct val="0"/>
              </a:spcBef>
              <a:spcAft>
                <a:spcPct val="0"/>
              </a:spcAft>
            </a:pPr>
            <a:r>
              <a:rPr lang="fr-FR" b="1" dirty="0">
                <a:solidFill>
                  <a:srgbClr val="FF0000"/>
                </a:solidFill>
              </a:rPr>
              <a:t>2</a:t>
            </a:r>
            <a:r>
              <a:rPr lang="fr-FR" b="1" dirty="0" smtClean="0">
                <a:solidFill>
                  <a:srgbClr val="FF0000"/>
                </a:solidFill>
              </a:rPr>
              <a:t>48 opérations</a:t>
            </a:r>
          </a:p>
          <a:p>
            <a:pPr fontAlgn="base">
              <a:spcBef>
                <a:spcPct val="0"/>
              </a:spcBef>
              <a:spcAft>
                <a:spcPct val="0"/>
              </a:spcAft>
            </a:pPr>
            <a:r>
              <a:rPr lang="fr-FR" b="1" dirty="0" smtClean="0">
                <a:solidFill>
                  <a:srgbClr val="FF0000"/>
                </a:solidFill>
              </a:rPr>
              <a:t>99 M€</a:t>
            </a:r>
          </a:p>
          <a:p>
            <a:pPr fontAlgn="base">
              <a:spcBef>
                <a:spcPct val="0"/>
              </a:spcBef>
              <a:spcAft>
                <a:spcPct val="0"/>
              </a:spcAft>
            </a:pPr>
            <a:r>
              <a:rPr lang="fr-FR" b="1" dirty="0" smtClean="0">
                <a:solidFill>
                  <a:srgbClr val="FF0000"/>
                </a:solidFill>
              </a:rPr>
              <a:t>soit </a:t>
            </a:r>
            <a:r>
              <a:rPr lang="fr-FR" b="1" dirty="0" smtClean="0">
                <a:solidFill>
                  <a:srgbClr val="BBE0E3">
                    <a:lumMod val="50000"/>
                  </a:srgbClr>
                </a:solidFill>
              </a:rPr>
              <a:t> 89 %</a:t>
            </a:r>
          </a:p>
        </p:txBody>
      </p:sp>
      <p:sp>
        <p:nvSpPr>
          <p:cNvPr id="61" name="ZoneTexte 60"/>
          <p:cNvSpPr txBox="1"/>
          <p:nvPr/>
        </p:nvSpPr>
        <p:spPr>
          <a:xfrm>
            <a:off x="3698421" y="2963681"/>
            <a:ext cx="2826568" cy="369332"/>
          </a:xfrm>
          <a:prstGeom prst="rect">
            <a:avLst/>
          </a:prstGeom>
          <a:noFill/>
        </p:spPr>
        <p:txBody>
          <a:bodyPr wrap="square" rtlCol="0">
            <a:spAutoFit/>
          </a:bodyPr>
          <a:lstStyle/>
          <a:p>
            <a:pPr fontAlgn="base">
              <a:spcBef>
                <a:spcPct val="0"/>
              </a:spcBef>
              <a:spcAft>
                <a:spcPct val="0"/>
              </a:spcAft>
            </a:pPr>
            <a:r>
              <a:rPr lang="fr-FR" b="1" dirty="0" smtClean="0">
                <a:solidFill>
                  <a:srgbClr val="BBE0E3">
                    <a:lumMod val="50000"/>
                  </a:srgbClr>
                </a:solidFill>
              </a:rPr>
              <a:t>Investissement</a:t>
            </a:r>
            <a:endParaRPr lang="fr-FR" b="1" dirty="0">
              <a:solidFill>
                <a:srgbClr val="BBE0E3">
                  <a:lumMod val="50000"/>
                </a:srgbClr>
              </a:solidFill>
            </a:endParaRPr>
          </a:p>
        </p:txBody>
      </p:sp>
      <p:sp>
        <p:nvSpPr>
          <p:cNvPr id="14" name="Rectangle 13"/>
          <p:cNvSpPr/>
          <p:nvPr/>
        </p:nvSpPr>
        <p:spPr>
          <a:xfrm>
            <a:off x="-508" y="4833156"/>
            <a:ext cx="1259632" cy="1620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Tree>
    <p:extLst>
      <p:ext uri="{BB962C8B-B14F-4D97-AF65-F5344CB8AC3E}">
        <p14:creationId xmlns:p14="http://schemas.microsoft.com/office/powerpoint/2010/main" val="44829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a:xfrm>
            <a:off x="0" y="1029989"/>
            <a:ext cx="9144000" cy="469120"/>
          </a:xfrm>
        </p:spPr>
        <p:txBody>
          <a:bodyPr/>
          <a:lstStyle/>
          <a:p>
            <a:pPr algn="ctr"/>
            <a:r>
              <a:rPr lang="fr-FR" sz="3600" dirty="0" smtClean="0"/>
              <a:t>Budget 2016 par département et ex-régions</a:t>
            </a:r>
            <a:endParaRPr lang="fr-FR" sz="3600" dirty="0"/>
          </a:p>
        </p:txBody>
      </p:sp>
      <p:sp>
        <p:nvSpPr>
          <p:cNvPr id="14" name="Rectangle 13"/>
          <p:cNvSpPr/>
          <p:nvPr/>
        </p:nvSpPr>
        <p:spPr>
          <a:xfrm>
            <a:off x="-508" y="4833156"/>
            <a:ext cx="1259632" cy="1620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pic>
        <p:nvPicPr>
          <p:cNvPr id="2" name="Image 1"/>
          <p:cNvPicPr>
            <a:picLocks noChangeAspect="1"/>
          </p:cNvPicPr>
          <p:nvPr/>
        </p:nvPicPr>
        <p:blipFill>
          <a:blip r:embed="rId3"/>
          <a:stretch>
            <a:fillRect/>
          </a:stretch>
        </p:blipFill>
        <p:spPr>
          <a:xfrm>
            <a:off x="198480" y="1952836"/>
            <a:ext cx="4578632" cy="3996444"/>
          </a:xfrm>
          <a:prstGeom prst="rect">
            <a:avLst/>
          </a:prstGeom>
        </p:spPr>
      </p:pic>
      <p:pic>
        <p:nvPicPr>
          <p:cNvPr id="4" name="Image 3"/>
          <p:cNvPicPr>
            <a:picLocks noChangeAspect="1"/>
          </p:cNvPicPr>
          <p:nvPr/>
        </p:nvPicPr>
        <p:blipFill>
          <a:blip r:embed="rId4"/>
          <a:stretch>
            <a:fillRect/>
          </a:stretch>
        </p:blipFill>
        <p:spPr>
          <a:xfrm>
            <a:off x="4217766" y="1952836"/>
            <a:ext cx="4926234" cy="1728192"/>
          </a:xfrm>
          <a:prstGeom prst="rect">
            <a:avLst/>
          </a:prstGeom>
        </p:spPr>
      </p:pic>
    </p:spTree>
    <p:extLst>
      <p:ext uri="{BB962C8B-B14F-4D97-AF65-F5344CB8AC3E}">
        <p14:creationId xmlns:p14="http://schemas.microsoft.com/office/powerpoint/2010/main" val="171278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nception personnalisée">
  <a:themeElements>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1">
  <a:themeElements>
    <a:clrScheme name="Custom 19">
      <a:dk1>
        <a:srgbClr val="404040"/>
      </a:dk1>
      <a:lt1>
        <a:sysClr val="window" lastClr="FFFFFF"/>
      </a:lt1>
      <a:dk2>
        <a:srgbClr val="EF4333"/>
      </a:dk2>
      <a:lt2>
        <a:srgbClr val="BFBFBF"/>
      </a:lt2>
      <a:accent1>
        <a:srgbClr val="175F8B"/>
      </a:accent1>
      <a:accent2>
        <a:srgbClr val="1F81BF"/>
      </a:accent2>
      <a:accent3>
        <a:srgbClr val="4C9CD8"/>
      </a:accent3>
      <a:accent4>
        <a:srgbClr val="96CCEE"/>
      </a:accent4>
      <a:accent5>
        <a:srgbClr val="D9D9D9"/>
      </a:accent5>
      <a:accent6>
        <a:srgbClr val="6C6C6C"/>
      </a:accent6>
      <a:hlink>
        <a:srgbClr val="0000FF"/>
      </a:hlink>
      <a:folHlink>
        <a:srgbClr val="800080"/>
      </a:folHlink>
    </a:clrScheme>
    <a:fontScheme name="ADEM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4333"/>
        </a:solidFill>
        <a:ln>
          <a:noFill/>
        </a:ln>
      </a:spPr>
      <a:bodyPr rtlCol="0" anchor="ctr"/>
      <a:lstStyle>
        <a:defPPr algn="ctr">
          <a:defRPr sz="1600" dirty="0" smtClean="0">
            <a:latin typeface="Gill Sans MT"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Thème1">
  <a:themeElements>
    <a:clrScheme name="Custom 19">
      <a:dk1>
        <a:srgbClr val="404040"/>
      </a:dk1>
      <a:lt1>
        <a:sysClr val="window" lastClr="FFFFFF"/>
      </a:lt1>
      <a:dk2>
        <a:srgbClr val="EF4333"/>
      </a:dk2>
      <a:lt2>
        <a:srgbClr val="BFBFBF"/>
      </a:lt2>
      <a:accent1>
        <a:srgbClr val="175F8B"/>
      </a:accent1>
      <a:accent2>
        <a:srgbClr val="1F81BF"/>
      </a:accent2>
      <a:accent3>
        <a:srgbClr val="4C9CD8"/>
      </a:accent3>
      <a:accent4>
        <a:srgbClr val="96CCEE"/>
      </a:accent4>
      <a:accent5>
        <a:srgbClr val="D9D9D9"/>
      </a:accent5>
      <a:accent6>
        <a:srgbClr val="6C6C6C"/>
      </a:accent6>
      <a:hlink>
        <a:srgbClr val="0000FF"/>
      </a:hlink>
      <a:folHlink>
        <a:srgbClr val="800080"/>
      </a:folHlink>
    </a:clrScheme>
    <a:fontScheme name="ADEM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4333"/>
        </a:solidFill>
        <a:ln>
          <a:noFill/>
        </a:ln>
      </a:spPr>
      <a:bodyPr rtlCol="0" anchor="ctr"/>
      <a:lstStyle>
        <a:defPPr algn="ctr">
          <a:defRPr sz="1600" dirty="0" smtClean="0">
            <a:latin typeface="Gill Sans MT"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2_Thème1">
  <a:themeElements>
    <a:clrScheme name="Custom 19">
      <a:dk1>
        <a:srgbClr val="404040"/>
      </a:dk1>
      <a:lt1>
        <a:sysClr val="window" lastClr="FFFFFF"/>
      </a:lt1>
      <a:dk2>
        <a:srgbClr val="EF4333"/>
      </a:dk2>
      <a:lt2>
        <a:srgbClr val="BFBFBF"/>
      </a:lt2>
      <a:accent1>
        <a:srgbClr val="175F8B"/>
      </a:accent1>
      <a:accent2>
        <a:srgbClr val="1F81BF"/>
      </a:accent2>
      <a:accent3>
        <a:srgbClr val="4C9CD8"/>
      </a:accent3>
      <a:accent4>
        <a:srgbClr val="96CCEE"/>
      </a:accent4>
      <a:accent5>
        <a:srgbClr val="D9D9D9"/>
      </a:accent5>
      <a:accent6>
        <a:srgbClr val="6C6C6C"/>
      </a:accent6>
      <a:hlink>
        <a:srgbClr val="0000FF"/>
      </a:hlink>
      <a:folHlink>
        <a:srgbClr val="800080"/>
      </a:folHlink>
    </a:clrScheme>
    <a:fontScheme name="ADEM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4333"/>
        </a:solidFill>
        <a:ln>
          <a:noFill/>
        </a:ln>
      </a:spPr>
      <a:bodyPr rtlCol="0" anchor="ctr"/>
      <a:lstStyle>
        <a:defPPr algn="ctr">
          <a:defRPr sz="1600" dirty="0" smtClean="0">
            <a:latin typeface="Gill Sans MT"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3_Thème1">
  <a:themeElements>
    <a:clrScheme name="Custom 19">
      <a:dk1>
        <a:srgbClr val="404040"/>
      </a:dk1>
      <a:lt1>
        <a:sysClr val="window" lastClr="FFFFFF"/>
      </a:lt1>
      <a:dk2>
        <a:srgbClr val="EF4333"/>
      </a:dk2>
      <a:lt2>
        <a:srgbClr val="BFBFBF"/>
      </a:lt2>
      <a:accent1>
        <a:srgbClr val="175F8B"/>
      </a:accent1>
      <a:accent2>
        <a:srgbClr val="1F81BF"/>
      </a:accent2>
      <a:accent3>
        <a:srgbClr val="4C9CD8"/>
      </a:accent3>
      <a:accent4>
        <a:srgbClr val="96CCEE"/>
      </a:accent4>
      <a:accent5>
        <a:srgbClr val="D9D9D9"/>
      </a:accent5>
      <a:accent6>
        <a:srgbClr val="6C6C6C"/>
      </a:accent6>
      <a:hlink>
        <a:srgbClr val="0000FF"/>
      </a:hlink>
      <a:folHlink>
        <a:srgbClr val="800080"/>
      </a:folHlink>
    </a:clrScheme>
    <a:fontScheme name="ADEM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4333"/>
        </a:solidFill>
        <a:ln>
          <a:noFill/>
        </a:ln>
      </a:spPr>
      <a:bodyPr rtlCol="0" anchor="ctr"/>
      <a:lstStyle>
        <a:defPPr algn="ctr">
          <a:defRPr sz="1600" dirty="0" smtClean="0">
            <a:latin typeface="Gill Sans MT"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4_Thème1">
  <a:themeElements>
    <a:clrScheme name="Custom 19">
      <a:dk1>
        <a:srgbClr val="404040"/>
      </a:dk1>
      <a:lt1>
        <a:sysClr val="window" lastClr="FFFFFF"/>
      </a:lt1>
      <a:dk2>
        <a:srgbClr val="EF4333"/>
      </a:dk2>
      <a:lt2>
        <a:srgbClr val="BFBFBF"/>
      </a:lt2>
      <a:accent1>
        <a:srgbClr val="175F8B"/>
      </a:accent1>
      <a:accent2>
        <a:srgbClr val="1F81BF"/>
      </a:accent2>
      <a:accent3>
        <a:srgbClr val="4C9CD8"/>
      </a:accent3>
      <a:accent4>
        <a:srgbClr val="96CCEE"/>
      </a:accent4>
      <a:accent5>
        <a:srgbClr val="D9D9D9"/>
      </a:accent5>
      <a:accent6>
        <a:srgbClr val="6C6C6C"/>
      </a:accent6>
      <a:hlink>
        <a:srgbClr val="0000FF"/>
      </a:hlink>
      <a:folHlink>
        <a:srgbClr val="800080"/>
      </a:folHlink>
    </a:clrScheme>
    <a:fontScheme name="ADEM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4333"/>
        </a:solidFill>
        <a:ln>
          <a:noFill/>
        </a:ln>
      </a:spPr>
      <a:bodyPr rtlCol="0" anchor="ctr"/>
      <a:lstStyle>
        <a:defPPr algn="ctr">
          <a:defRPr sz="1600" dirty="0" smtClean="0">
            <a:latin typeface="Gill Sans MT"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4413</TotalTime>
  <Words>2516</Words>
  <Application>Microsoft Office PowerPoint</Application>
  <PresentationFormat>Affichage à l'écran (4:3)</PresentationFormat>
  <Paragraphs>436</Paragraphs>
  <Slides>32</Slides>
  <Notes>22</Notes>
  <HiddenSlides>3</HiddenSlides>
  <MMClips>0</MMClips>
  <ScaleCrop>false</ScaleCrop>
  <HeadingPairs>
    <vt:vector size="6" baseType="variant">
      <vt:variant>
        <vt:lpstr>Thème</vt:lpstr>
      </vt:variant>
      <vt:variant>
        <vt:i4>6</vt:i4>
      </vt:variant>
      <vt:variant>
        <vt:lpstr>Serveurs OLE incorporés</vt:lpstr>
      </vt:variant>
      <vt:variant>
        <vt:i4>2</vt:i4>
      </vt:variant>
      <vt:variant>
        <vt:lpstr>Titres des diapositives</vt:lpstr>
      </vt:variant>
      <vt:variant>
        <vt:i4>32</vt:i4>
      </vt:variant>
    </vt:vector>
  </HeadingPairs>
  <TitlesOfParts>
    <vt:vector size="40" baseType="lpstr">
      <vt:lpstr>2_Conception personnalisée</vt:lpstr>
      <vt:lpstr>Thème1</vt:lpstr>
      <vt:lpstr>1_Thème1</vt:lpstr>
      <vt:lpstr>2_Thème1</vt:lpstr>
      <vt:lpstr>3_Thème1</vt:lpstr>
      <vt:lpstr>4_Thème1</vt:lpstr>
      <vt:lpstr>think-cell Slide</vt:lpstr>
      <vt:lpstr>Graphique Microsoft Excel</vt:lpstr>
      <vt:lpstr>Les actions de l’ADEME  EFFICACITE ENERGETIQUE ET LES ENERGIES RENOUVELABLES DANS LES bâtimentS</vt:lpstr>
      <vt:lpstr>Plan</vt:lpstr>
      <vt:lpstr>Présentation PowerPoint</vt:lpstr>
      <vt:lpstr>Sa carte d’identité</vt:lpstr>
      <vt:lpstr>Des moyens et modes d’action nationaux et locaux,  pour l’expertise et l’accompagnement</vt:lpstr>
      <vt:lpstr>Organisation de la Direction régionale</vt:lpstr>
      <vt:lpstr>Présentation PowerPoint</vt:lpstr>
      <vt:lpstr>Budget 2016 par nature d’intervention</vt:lpstr>
      <vt:lpstr>Budget 2016 par département et ex-régions</vt:lpstr>
      <vt:lpstr>Le bâtiment, premier secteur consommateur d’énergie finale en France</vt:lpstr>
      <vt:lpstr>Les consommations du secteur tertiaire</vt:lpstr>
      <vt:lpstr>Des objectifs nationaux ambitieux</vt:lpstr>
      <vt:lpstr>Présentation PowerPoint</vt:lpstr>
      <vt:lpstr>Une action régionale sur le secteur de la santé</vt:lpstr>
      <vt:lpstr>Le plan d’action</vt:lpstr>
      <vt:lpstr>Formation-coaching</vt:lpstr>
      <vt:lpstr>Formation-coaching</vt:lpstr>
      <vt:lpstr>Le soutien A LA MAITRISE DE L’ENERGIE ET DES ENERGIES RENOUVELABLES DANS LES BATIMENTS  En AUVERGNE-RHONE-ALPES</vt:lpstr>
      <vt:lpstr>Les aides à la décision </vt:lpstr>
      <vt:lpstr>Les aides à la décision</vt:lpstr>
      <vt:lpstr>Présentation PowerPoint</vt:lpstr>
      <vt:lpstr>Les aides à l’investissement : Fonds Chaleur  </vt:lpstr>
      <vt:lpstr>Les principes du Fonds chaleur</vt:lpstr>
      <vt:lpstr>NOUVEAUTE :  Le contrat de développement des ENR thermiques</vt:lpstr>
      <vt:lpstr>Présentation PowerPoint</vt:lpstr>
      <vt:lpstr>Présentation PowerPoint</vt:lpstr>
      <vt:lpstr>LES BATIMENTS NEUFS :  soutien A L’EXPERIMENTATION SUR LA REGLEMENTATION ENVIRONNEMENTALE 2020  </vt:lpstr>
      <vt:lpstr>La future réglementation énergétique et environnementale (2018 – 2020) -&gt; des constructions sobres en énergie et en carbone</vt:lpstr>
      <vt:lpstr>Un des enjeux : la pratique de l’ACV</vt:lpstr>
      <vt:lpstr>Un dispositif d’accompagnement proposé en Auvergne-Rhône-Alpes</vt:lpstr>
      <vt:lpstr>Objectifs / Aides et accompagnement de l’ADEME</vt:lpstr>
      <vt:lpstr>Calendrier prévisionnel de l’appel à projet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dc:creator>
  <cp:lastModifiedBy>HAMADOU Hakim</cp:lastModifiedBy>
  <cp:revision>238</cp:revision>
  <cp:lastPrinted>2015-09-11T10:30:42Z</cp:lastPrinted>
  <dcterms:created xsi:type="dcterms:W3CDTF">2015-03-30T12:55:21Z</dcterms:created>
  <dcterms:modified xsi:type="dcterms:W3CDTF">2017-03-24T07:53:38Z</dcterms:modified>
</cp:coreProperties>
</file>