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handoutMasterIdLst>
    <p:handoutMasterId r:id="rId26"/>
  </p:handoutMasterIdLst>
  <p:sldIdLst>
    <p:sldId id="267" r:id="rId2"/>
    <p:sldId id="271" r:id="rId3"/>
    <p:sldId id="292" r:id="rId4"/>
    <p:sldId id="269" r:id="rId5"/>
    <p:sldId id="293" r:id="rId6"/>
    <p:sldId id="295" r:id="rId7"/>
    <p:sldId id="294" r:id="rId8"/>
    <p:sldId id="276" r:id="rId9"/>
    <p:sldId id="277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74" r:id="rId23"/>
    <p:sldId id="264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orient="horz" pos="3022">
          <p15:clr>
            <a:srgbClr val="A4A3A4"/>
          </p15:clr>
        </p15:guide>
        <p15:guide id="4" pos="2880">
          <p15:clr>
            <a:srgbClr val="A4A3A4"/>
          </p15:clr>
        </p15:guide>
        <p15:guide id="5" pos="4604">
          <p15:clr>
            <a:srgbClr val="A4A3A4"/>
          </p15:clr>
        </p15:guide>
        <p15:guide id="6" pos="11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3" autoAdjust="0"/>
    <p:restoredTop sz="94660"/>
  </p:normalViewPr>
  <p:slideViewPr>
    <p:cSldViewPr>
      <p:cViewPr varScale="1">
        <p:scale>
          <a:sx n="70" d="100"/>
          <a:sy n="70" d="100"/>
        </p:scale>
        <p:origin x="1530" y="72"/>
      </p:cViewPr>
      <p:guideLst>
        <p:guide orient="horz" pos="1298"/>
        <p:guide orient="horz" pos="3748"/>
        <p:guide orient="horz" pos="3022"/>
        <p:guide pos="2880"/>
        <p:guide pos="4604"/>
        <p:guide pos="1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iHA\Programme%20PHARE\ARMEN\ARMEN%20V2%20ENERGIE\ARMEN%20V2%20ENERG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58780771432602"/>
          <c:y val="0.13742268587371986"/>
          <c:w val="0.88413620707688034"/>
          <c:h val="0.85964106047720068"/>
        </c:manualLayout>
      </c:layout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-0.12776524614050741"/>
                  <c:y val="2.16796860442194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1911423234257912E-2"/>
                  <c:y val="-7.25503678237409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'Cartographie '!$B$84:$B$87</c:f>
              <c:strCache>
                <c:ptCount val="4"/>
                <c:pt idx="0">
                  <c:v>Gaz</c:v>
                </c:pt>
                <c:pt idx="1">
                  <c:v>Electricité</c:v>
                </c:pt>
                <c:pt idx="2">
                  <c:v>Chaleur et froid urbains</c:v>
                </c:pt>
                <c:pt idx="3">
                  <c:v>Fioul</c:v>
                </c:pt>
              </c:strCache>
            </c:strRef>
          </c:cat>
          <c:val>
            <c:numRef>
              <c:f>'Cartographie '!$C$84:$C$87</c:f>
              <c:numCache>
                <c:formatCode>0%</c:formatCode>
                <c:ptCount val="4"/>
                <c:pt idx="0">
                  <c:v>0.44762218632319334</c:v>
                </c:pt>
                <c:pt idx="1">
                  <c:v>0.47639944110464866</c:v>
                </c:pt>
                <c:pt idx="2">
                  <c:v>6.3464310563926124E-2</c:v>
                </c:pt>
                <c:pt idx="3">
                  <c:v>1.2514062008232922E-2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6F809-0486-44EA-BA3B-19E192B10DD6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5232A-4AA7-48B1-AA1F-5E8D1BAE9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4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79E99-8C50-4D73-9E7F-8B94736CA7CB}" type="datetimeFigureOut">
              <a:rPr lang="fr-FR" smtClean="0"/>
              <a:t>24/03/2017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9E4C-9B41-4956-99DF-35E29CD6F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4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5709" y="2130425"/>
            <a:ext cx="7772400" cy="147002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fr-FR" sz="3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65709" y="3717032"/>
            <a:ext cx="6400800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Auteur / Service</a:t>
            </a:r>
            <a:endParaRPr lang="fr-FR" dirty="0"/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9" y="404738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379468" y="548407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fr-FR" noProof="0" dirty="0" smtClean="0"/>
              <a:t>Cliquez pour insérer un logo partenaire</a:t>
            </a:r>
          </a:p>
        </p:txBody>
      </p:sp>
      <p:pic>
        <p:nvPicPr>
          <p:cNvPr id="10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9" y="404738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5709" y="5229200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47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24/03/2017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91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661249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pour insérer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4608512" cy="288032"/>
          </a:xfrm>
        </p:spPr>
        <p:txBody>
          <a:bodyPr anchor="t" anchorCtr="0">
            <a:normAutofit/>
          </a:bodyPr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24/03/2017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8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gnature-votre 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92" y="2060849"/>
            <a:ext cx="54746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2339975" y="5444133"/>
            <a:ext cx="4464050" cy="8651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61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3"/>
          </p:nvPr>
        </p:nvSpPr>
        <p:spPr>
          <a:xfrm rot="16200000">
            <a:off x="-1423738" y="4418348"/>
            <a:ext cx="3110247" cy="262769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mtClean="0">
                <a:solidFill>
                  <a:srgbClr val="E3007B"/>
                </a:solidFill>
              </a:rPr>
              <a:t>Direction des Achats</a:t>
            </a:r>
            <a:endParaRPr lang="fr-FR" altLang="fr-FR" dirty="0" smtClean="0">
              <a:solidFill>
                <a:srgbClr val="E3007B"/>
              </a:solidFill>
            </a:endParaRP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366961"/>
            <a:ext cx="564174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rgbClr val="0099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‹N°›</a:t>
            </a:fld>
            <a:endParaRPr lang="fr-FR" alt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2"/>
          </p:nvPr>
        </p:nvSpPr>
        <p:spPr>
          <a:xfrm rot="16200000">
            <a:off x="-566989" y="1908429"/>
            <a:ext cx="1396751" cy="26277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rgbClr val="0099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 smtClean="0"/>
              <a:t>Juin 2015</a:t>
            </a:r>
          </a:p>
        </p:txBody>
      </p:sp>
    </p:spTree>
    <p:extLst>
      <p:ext uri="{BB962C8B-B14F-4D97-AF65-F5344CB8AC3E}">
        <p14:creationId xmlns:p14="http://schemas.microsoft.com/office/powerpoint/2010/main" val="252784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global_microsc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3419475" y="5732463"/>
            <a:ext cx="5761038" cy="50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b="0" dirty="0" smtClean="0">
              <a:solidFill>
                <a:srgbClr val="020E1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1412776"/>
            <a:ext cx="2704616" cy="431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7379468" y="539051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pic>
        <p:nvPicPr>
          <p:cNvPr id="10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7" y="395382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us-titre 2"/>
          <p:cNvSpPr txBox="1">
            <a:spLocks/>
          </p:cNvSpPr>
          <p:nvPr userDrawn="1"/>
        </p:nvSpPr>
        <p:spPr>
          <a:xfrm>
            <a:off x="3419475" y="5732463"/>
            <a:ext cx="5761038" cy="50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b="0" dirty="0" smtClean="0">
              <a:solidFill>
                <a:srgbClr val="020E16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1412776"/>
            <a:ext cx="2704616" cy="431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3446741" y="4437856"/>
            <a:ext cx="3673475" cy="71913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Auteur/ Service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45200" y="5660032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394972" y="3370982"/>
            <a:ext cx="5497508" cy="85010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90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global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7379468" y="539051"/>
            <a:ext cx="1296988" cy="1223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0384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2400" baseline="0">
                <a:solidFill>
                  <a:srgbClr val="020E16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7" y="395382"/>
            <a:ext cx="30241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437112"/>
            <a:ext cx="5544616" cy="936104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Auteur /Service</a:t>
            </a:r>
            <a:endParaRPr lang="fr-FR" dirty="0"/>
          </a:p>
        </p:txBody>
      </p:sp>
      <p:sp>
        <p:nvSpPr>
          <p:cNvPr id="11" name="Espace réservé du texte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45200" y="5660032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Saisir une date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20021" y="3356992"/>
            <a:ext cx="5472459" cy="85010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3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fr-FR" sz="3200" u="none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</a:pPr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7772400" cy="50405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058393" y="4941168"/>
            <a:ext cx="1814295" cy="1152128"/>
            <a:chOff x="6813303" y="3861048"/>
            <a:chExt cx="999057" cy="63442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7677399" y="4360516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112667" y="4231615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539852" y="422108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813303" y="3880182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948264" y="4014119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7607332" y="386104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7275112" y="3976590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grpSp>
        <p:nvGrpSpPr>
          <p:cNvPr id="13" name="Groupe 12"/>
          <p:cNvGrpSpPr/>
          <p:nvPr userDrawn="1"/>
        </p:nvGrpSpPr>
        <p:grpSpPr>
          <a:xfrm>
            <a:off x="7058393" y="4941168"/>
            <a:ext cx="1814295" cy="1152128"/>
            <a:chOff x="6813303" y="3861048"/>
            <a:chExt cx="999057" cy="63442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7677399" y="4360516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112667" y="4231615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539852" y="422108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813303" y="3880182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607332" y="3861048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275112" y="3976590"/>
              <a:ext cx="134961" cy="1349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  <p:extLst>
      <p:ext uri="{BB962C8B-B14F-4D97-AF65-F5344CB8AC3E}">
        <p14:creationId xmlns:p14="http://schemas.microsoft.com/office/powerpoint/2010/main" val="2168825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24/03/2017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54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24/03/2017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79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24/03/2017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42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24/03/2017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119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6504-9738-4058-A431-6E10A087F44F}" type="datetimeFigureOut">
              <a:rPr lang="fr-FR" smtClean="0"/>
              <a:pPr/>
              <a:t>24/03/2017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6512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96750"/>
            <a:ext cx="8136904" cy="484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39552" y="659801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06" y="6354008"/>
            <a:ext cx="430240" cy="432000"/>
          </a:xfrm>
          <a:prstGeom prst="rect">
            <a:avLst/>
          </a:prstGeom>
          <a:ln>
            <a:noFill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00392" y="6592267"/>
            <a:ext cx="529200" cy="29311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A8B6565-9BF0-4851-88BC-481D3FE6E5C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>
          <a:xfrm>
            <a:off x="5292080" y="6597352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F576504-9738-4058-A431-6E10A087F44F}" type="datetimeFigureOut">
              <a:rPr lang="fr-FR" smtClean="0"/>
              <a:pPr/>
              <a:t>24/03/2017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7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n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50000"/>
        <a:buFont typeface="Wingdings" panose="05000000000000000000" pitchFamily="2" charset="2"/>
        <a:buChar char="n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gif"/><Relationship Id="rId11" Type="http://schemas.openxmlformats.org/officeDocument/2006/relationships/image" Target="../media/image41.png"/><Relationship Id="rId5" Type="http://schemas.openxmlformats.org/officeDocument/2006/relationships/image" Target="../media/image35.gif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L’achat </a:t>
            </a:r>
            <a:r>
              <a:rPr lang="fr-FR" dirty="0" smtClean="0"/>
              <a:t>d’ENERGIES </a:t>
            </a:r>
            <a:r>
              <a:rPr lang="fr-FR" dirty="0"/>
              <a:t>pour les sites </a:t>
            </a:r>
            <a:r>
              <a:rPr lang="fr-FR" dirty="0" smtClean="0"/>
              <a:t>hospitaliers PUBLIQUES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Vincent CHARROIN – DA HCL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Mars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10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L’ analyse des risques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98" y="1548521"/>
            <a:ext cx="2621550" cy="425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52900" y="2384248"/>
            <a:ext cx="4204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/>
              <a:t>Marché très volatile !!!!!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41582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11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L’analyse des risques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13457" y="793110"/>
            <a:ext cx="7431805" cy="106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Adapter l’acquisition : type de procédure, partage du risque, connaissance des marchés,….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4" y="1866932"/>
            <a:ext cx="4267359" cy="323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1340" y="2283225"/>
            <a:ext cx="338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fr-FR" sz="3600" i="1" dirty="0" smtClean="0">
                <a:solidFill>
                  <a:schemeClr val="accent2">
                    <a:lumMod val="75000"/>
                  </a:schemeClr>
                </a:solidFill>
              </a:rPr>
              <a:t>Pour répondre à cette volatilité</a:t>
            </a:r>
            <a:endParaRPr lang="fr-FR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880" y="4056433"/>
            <a:ext cx="5193511" cy="254460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893854" y="2531090"/>
            <a:ext cx="1172308" cy="11176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651566" y="3201403"/>
            <a:ext cx="1036670" cy="66938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732482" y="4881373"/>
            <a:ext cx="676894" cy="6108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69082" y="5437491"/>
            <a:ext cx="1069352" cy="30532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6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12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L’analyse des risques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44" y="1268760"/>
            <a:ext cx="6048672" cy="465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96861" y="5733257"/>
            <a:ext cx="7245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/>
              <a:t>Acheter au bon moment et vite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3212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13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811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Gestion contractuelle : quels outils ?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charroinvi\AppData\Local\Microsoft\Windows\Temporary Internet Files\Low\Content.IE5\3A5WK5GL\MC90044039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64" y="980728"/>
            <a:ext cx="45863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5110" y="5589242"/>
            <a:ext cx="807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Accord cadre et marchés subséquents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5677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14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853180" y="135929"/>
            <a:ext cx="6811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Gestion contractuelle : comment ?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C:\Users\charroinvi\Documents\Powerpnt\Carte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" y="1750525"/>
            <a:ext cx="3555772" cy="36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9145" y="828653"/>
            <a:ext cx="807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/>
              <a:t>Bien allotir</a:t>
            </a:r>
            <a:endParaRPr lang="fr-FR"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107" y="1046066"/>
            <a:ext cx="2857500" cy="19526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444" y="4140126"/>
            <a:ext cx="3985206" cy="20954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1920" y="6349574"/>
            <a:ext cx="8075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Selon le client</a:t>
            </a:r>
            <a:endParaRPr lang="fr-FR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199537" y="3113832"/>
            <a:ext cx="8075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Selon l’offre</a:t>
            </a:r>
            <a:endParaRPr lang="fr-FR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331209" y="5493067"/>
            <a:ext cx="8075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Selon le marché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171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15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Gestion contractuelle : et puis…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92" y="1547938"/>
            <a:ext cx="59915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3188" y="6000185"/>
            <a:ext cx="807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Ecouter le marché</a:t>
            </a:r>
            <a:endParaRPr lang="fr-FR" sz="3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2" y="1100147"/>
            <a:ext cx="28575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799" y="3958366"/>
            <a:ext cx="2552700" cy="17907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443" y="693440"/>
            <a:ext cx="3524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16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Gestion contractuelle : et puis…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25" y="1510587"/>
            <a:ext cx="5849265" cy="39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8622" y="5759061"/>
            <a:ext cx="807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Mettre en concurrence au bon moment</a:t>
            </a:r>
            <a:endParaRPr lang="fr-FR" sz="36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1" y="1726611"/>
            <a:ext cx="1360187" cy="6605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64" y="1519788"/>
            <a:ext cx="1266092" cy="4953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1" y="2898773"/>
            <a:ext cx="1230923" cy="685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73" y="2608261"/>
            <a:ext cx="1644162" cy="12668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3063"/>
            <a:ext cx="1438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34" y="4169393"/>
            <a:ext cx="1227510" cy="9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08" y="1959722"/>
            <a:ext cx="1184929" cy="45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3444" y="4719783"/>
            <a:ext cx="1157074" cy="11570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2316" y="5080465"/>
            <a:ext cx="1677358" cy="5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17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Gestion contractuelle : et puis…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0" y="4928994"/>
            <a:ext cx="3836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Avec la bonne forme de prix</a:t>
            </a:r>
            <a:endParaRPr lang="fr-FR" sz="3600" b="1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Prix de la molécule/du kWh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78311" y="1643798"/>
            <a:ext cx="3382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fr-FR" sz="3600" i="1" dirty="0" smtClean="0">
                <a:solidFill>
                  <a:schemeClr val="accent2">
                    <a:lumMod val="75000"/>
                  </a:schemeClr>
                </a:solidFill>
              </a:rPr>
              <a:t>Prix ferme, indexé, type d’index,….</a:t>
            </a:r>
            <a:endParaRPr lang="fr-FR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7" y="2013336"/>
            <a:ext cx="3894130" cy="27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99" y="3837824"/>
            <a:ext cx="4263094" cy="265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3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18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Gestion contractuelle : et puis…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La facturation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7374" y="1907412"/>
            <a:ext cx="3382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fr-FR" sz="3600" i="1" dirty="0" smtClean="0">
                <a:solidFill>
                  <a:schemeClr val="accent2">
                    <a:lumMod val="75000"/>
                  </a:schemeClr>
                </a:solidFill>
              </a:rPr>
              <a:t>Source de productivité chez le fournisseur comme chez le client,….</a:t>
            </a:r>
            <a:endParaRPr lang="fr-FR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3" y="2013335"/>
            <a:ext cx="3005676" cy="3799309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88" y="2668533"/>
            <a:ext cx="2745892" cy="409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3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19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Gestion contractuelle : et puis…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31" y="1222878"/>
            <a:ext cx="6381017" cy="421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6273" y="5615368"/>
            <a:ext cx="807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Toper la meilleure offre en </a:t>
            </a:r>
            <a:r>
              <a:rPr lang="fr-FR" sz="3600" b="1" dirty="0" err="1" smtClean="0"/>
              <a:t>qq</a:t>
            </a:r>
            <a:r>
              <a:rPr lang="fr-FR" sz="3600" b="1" dirty="0" smtClean="0"/>
              <a:t> heures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2348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2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Les enjeux, le besoin,..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174" y="689896"/>
            <a:ext cx="8274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/>
              <a:t>Plus de 1000 M€ TTC/an pour l’ensemble des ES publics 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0" y="2589212"/>
            <a:ext cx="2038372" cy="327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480084"/>
              </p:ext>
            </p:extLst>
          </p:nvPr>
        </p:nvGraphicFramePr>
        <p:xfrm>
          <a:off x="2998548" y="1805169"/>
          <a:ext cx="6138242" cy="432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558198"/>
            <a:ext cx="3150096" cy="20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20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Gestion contractuelle : et aussi…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6273" y="5615368"/>
            <a:ext cx="807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Suivre l’exécution des contrats</a:t>
            </a:r>
            <a:endParaRPr lang="fr-FR" sz="3600" b="1" dirty="0"/>
          </a:p>
        </p:txBody>
      </p:sp>
      <p:pic>
        <p:nvPicPr>
          <p:cNvPr id="25602" name="Picture 2" descr="C:\Users\charroinvi\Pictures\TdBav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74" y="1515291"/>
            <a:ext cx="7407000" cy="38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21</a:t>
            </a:fld>
            <a:endParaRPr lang="fr-FR" alt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51" y="589019"/>
            <a:ext cx="6158259" cy="58375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0679" y="875211"/>
            <a:ext cx="4791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Abonné ou acheteur ?</a:t>
            </a:r>
            <a:endParaRPr lang="fr-FR" sz="4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544522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cheteur via un groupement de commande!</a:t>
            </a:r>
            <a:endParaRPr lang="fr-FR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1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22</a:t>
            </a:fld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03" y="1053855"/>
            <a:ext cx="3569893" cy="2573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3" y="4343707"/>
            <a:ext cx="3692267" cy="22399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00" y="4106041"/>
            <a:ext cx="2506435" cy="27153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04" y="1393490"/>
            <a:ext cx="2992902" cy="24192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55943" y="82662"/>
            <a:ext cx="7804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Les F/F  - O/M du groupement de Commande</a:t>
            </a:r>
            <a:endParaRPr lang="fr-FR" sz="32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73667"/>
              </p:ext>
            </p:extLst>
          </p:nvPr>
        </p:nvGraphicFramePr>
        <p:xfrm>
          <a:off x="747276" y="826558"/>
          <a:ext cx="7801868" cy="56017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00934"/>
                <a:gridCol w="3900934"/>
              </a:tblGrid>
              <a:tr h="2614690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1" u="none" strike="noStrike" dirty="0" smtClean="0">
                          <a:effectLst/>
                        </a:rPr>
                        <a:t>Puissance </a:t>
                      </a:r>
                      <a:r>
                        <a:rPr lang="fr-FR" sz="2000" b="1" u="none" strike="noStrike" dirty="0">
                          <a:effectLst/>
                        </a:rPr>
                        <a:t>d'achat </a:t>
                      </a:r>
                      <a:r>
                        <a:rPr lang="fr-FR" sz="2000" b="1" u="none" strike="noStrike" dirty="0" smtClean="0">
                          <a:effectLst/>
                        </a:rPr>
                        <a:t>(</a:t>
                      </a:r>
                      <a:r>
                        <a:rPr lang="fr-FR" sz="2000" b="1" u="none" strike="noStrike" dirty="0">
                          <a:effectLst/>
                        </a:rPr>
                        <a:t>Gros volumes, image de marque, fiabilité des </a:t>
                      </a:r>
                      <a:r>
                        <a:rPr lang="fr-FR" sz="2000" b="1" u="none" strike="noStrike" dirty="0" smtClean="0">
                          <a:effectLst/>
                        </a:rPr>
                        <a:t>règlements, </a:t>
                      </a:r>
                      <a:r>
                        <a:rPr lang="fr-FR" sz="2000" b="1" u="none" strike="noStrike" dirty="0">
                          <a:effectLst/>
                        </a:rPr>
                        <a:t>un seul </a:t>
                      </a:r>
                      <a:r>
                        <a:rPr lang="fr-FR" sz="2000" b="1" u="none" strike="noStrike" dirty="0" smtClean="0">
                          <a:effectLst/>
                        </a:rPr>
                        <a:t>ordonnateur, </a:t>
                      </a:r>
                      <a:r>
                        <a:rPr lang="fr-FR" sz="2000" b="1" u="none" strike="noStrike" dirty="0">
                          <a:effectLst/>
                        </a:rPr>
                        <a:t>visibilité et communication…)</a:t>
                      </a:r>
                      <a:br>
                        <a:rPr lang="fr-FR" sz="2000" b="1" u="none" strike="noStrike" dirty="0">
                          <a:effectLst/>
                        </a:rPr>
                      </a:br>
                      <a:r>
                        <a:rPr lang="fr-FR" sz="2000" b="1" u="none" strike="noStrike" dirty="0" smtClean="0">
                          <a:effectLst/>
                        </a:rPr>
                        <a:t>Mutualisation </a:t>
                      </a:r>
                      <a:r>
                        <a:rPr lang="fr-FR" sz="2000" b="1" u="none" strike="noStrike" dirty="0">
                          <a:effectLst/>
                        </a:rPr>
                        <a:t>des compétences (Groupes experts, leader </a:t>
                      </a:r>
                      <a:r>
                        <a:rPr lang="fr-FR" sz="2000" b="1" u="none" strike="noStrike" dirty="0" smtClean="0">
                          <a:effectLst/>
                        </a:rPr>
                        <a:t>d'opinions</a:t>
                      </a:r>
                      <a:r>
                        <a:rPr lang="fr-FR" sz="2000" b="1" u="none" strike="noStrike" dirty="0">
                          <a:effectLst/>
                        </a:rPr>
                        <a:t>,...) 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609" marR="126609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2000" b="1" u="none" strike="noStrike" dirty="0" smtClean="0">
                          <a:effectLst/>
                        </a:rPr>
                        <a:t>Complexité </a:t>
                      </a:r>
                      <a:r>
                        <a:rPr lang="fr-FR" sz="2000" b="1" u="none" strike="noStrike" dirty="0">
                          <a:effectLst/>
                        </a:rPr>
                        <a:t>du </a:t>
                      </a:r>
                      <a:r>
                        <a:rPr lang="fr-FR" sz="2000" b="1" u="none" strike="noStrike" dirty="0" smtClean="0">
                          <a:effectLst/>
                        </a:rPr>
                        <a:t>Groupement de Commandes </a:t>
                      </a:r>
                      <a:r>
                        <a:rPr lang="fr-FR" sz="2000" b="1" u="none" strike="noStrike" dirty="0">
                          <a:effectLst/>
                        </a:rPr>
                        <a:t>(Clients finaux multiples, références multiples, logistique variée,..)</a:t>
                      </a:r>
                      <a:br>
                        <a:rPr lang="fr-FR" sz="2000" b="1" u="none" strike="noStrike" dirty="0">
                          <a:effectLst/>
                        </a:rPr>
                      </a:br>
                      <a:r>
                        <a:rPr lang="fr-FR" sz="2000" b="1" u="none" strike="noStrike" dirty="0" smtClean="0">
                          <a:effectLst/>
                        </a:rPr>
                        <a:t>Complexité </a:t>
                      </a:r>
                      <a:r>
                        <a:rPr lang="fr-FR" sz="2000" b="1" u="none" strike="noStrike" dirty="0">
                          <a:effectLst/>
                        </a:rPr>
                        <a:t>apparente de l'achat public, </a:t>
                      </a:r>
                      <a:r>
                        <a:rPr lang="fr-FR" sz="2000" b="1" u="none" strike="noStrike" dirty="0" smtClean="0">
                          <a:effectLst/>
                        </a:rPr>
                        <a:t>Exigence </a:t>
                      </a:r>
                      <a:r>
                        <a:rPr lang="fr-FR" sz="2000" b="1" u="none" strike="noStrike" dirty="0">
                          <a:effectLst/>
                        </a:rPr>
                        <a:t>du CMP - AO sans négociation</a:t>
                      </a:r>
                      <a:br>
                        <a:rPr lang="fr-FR" sz="2000" b="1" u="none" strike="noStrike" dirty="0">
                          <a:effectLst/>
                        </a:rPr>
                      </a:br>
                      <a:r>
                        <a:rPr lang="fr-FR" sz="2000" b="1" u="none" strike="noStrike" dirty="0">
                          <a:effectLst/>
                        </a:rPr>
                        <a:t>Volumes </a:t>
                      </a:r>
                      <a:r>
                        <a:rPr lang="fr-FR" sz="2000" b="1" u="none" strike="noStrike" dirty="0" smtClean="0">
                          <a:effectLst/>
                        </a:rPr>
                        <a:t>peu importants</a:t>
                      </a:r>
                    </a:p>
                    <a:p>
                      <a:pPr algn="l" fontAlgn="t"/>
                      <a:endParaRPr lang="fr-FR" sz="1800" u="none" strike="noStrike" dirty="0" smtClean="0">
                        <a:effectLst/>
                      </a:endParaRPr>
                    </a:p>
                  </a:txBody>
                  <a:tcPr marL="126609" marR="126609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4690">
                <a:tc>
                  <a:txBody>
                    <a:bodyPr/>
                    <a:lstStyle/>
                    <a:p>
                      <a:pPr algn="l" fontAlgn="t"/>
                      <a:endParaRPr lang="fr-FR" sz="18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fr-FR" sz="18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fr-FR" sz="18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fr-FR" sz="18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fr-FR" sz="2000" b="1" u="none" strike="noStrike" dirty="0" smtClean="0">
                          <a:effectLst/>
                        </a:rPr>
                        <a:t>Ouverture</a:t>
                      </a:r>
                      <a:r>
                        <a:rPr lang="fr-FR" sz="2000" b="1" u="none" strike="noStrike" baseline="0" dirty="0" smtClean="0">
                          <a:effectLst/>
                        </a:rPr>
                        <a:t> du </a:t>
                      </a:r>
                      <a:r>
                        <a:rPr lang="fr-FR" sz="2000" b="1" u="none" strike="noStrike" dirty="0" smtClean="0">
                          <a:effectLst/>
                        </a:rPr>
                        <a:t>marché</a:t>
                      </a:r>
                    </a:p>
                    <a:p>
                      <a:pPr algn="l" fontAlgn="t"/>
                      <a:r>
                        <a:rPr lang="fr-FR" sz="2000" b="1" u="none" strike="noStrike" dirty="0" smtClean="0">
                          <a:effectLst/>
                        </a:rPr>
                        <a:t>Maturité du</a:t>
                      </a:r>
                      <a:r>
                        <a:rPr lang="fr-FR" sz="2000" b="1" u="none" strike="noStrike" baseline="0" dirty="0" smtClean="0">
                          <a:effectLst/>
                        </a:rPr>
                        <a:t> marché</a:t>
                      </a:r>
                    </a:p>
                    <a:p>
                      <a:pPr algn="l" fontAlgn="t"/>
                      <a:r>
                        <a:rPr lang="fr-FR" sz="2000" b="1" u="none" strike="noStrike" baseline="0" dirty="0" smtClean="0">
                          <a:effectLst/>
                        </a:rPr>
                        <a:t>Maturité des clients</a:t>
                      </a:r>
                      <a:endParaRPr lang="fr-FR" sz="2000" b="1" u="none" strike="noStrike" dirty="0" smtClean="0">
                        <a:effectLst/>
                      </a:endParaRPr>
                    </a:p>
                  </a:txBody>
                  <a:tcPr marL="8792" marR="8792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8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fr-FR" sz="18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fr-FR" sz="18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fr-FR" sz="1800" b="1" u="none" strike="noStrike" dirty="0" smtClean="0">
                        <a:effectLst/>
                      </a:endParaRPr>
                    </a:p>
                    <a:p>
                      <a:pPr algn="r" fontAlgn="t"/>
                      <a:r>
                        <a:rPr lang="fr-FR" sz="1800" b="1" u="none" strike="noStrike" dirty="0" smtClean="0">
                          <a:effectLst/>
                        </a:rPr>
                        <a:t>Evolutions </a:t>
                      </a:r>
                      <a:r>
                        <a:rPr lang="fr-FR" sz="1800" b="1" u="none" strike="noStrike" dirty="0">
                          <a:effectLst/>
                        </a:rPr>
                        <a:t>à la hausse des coûts de </a:t>
                      </a:r>
                      <a:r>
                        <a:rPr lang="fr-FR" sz="1800" b="1" u="none" strike="noStrike" dirty="0" smtClean="0">
                          <a:effectLst/>
                        </a:rPr>
                        <a:t>transports,</a:t>
                      </a:r>
                      <a:r>
                        <a:rPr lang="fr-FR" sz="1800" b="1" u="none" strike="noStrike" baseline="0" dirty="0" smtClean="0">
                          <a:effectLst/>
                        </a:rPr>
                        <a:t> de stockage et de distribution et des taxes (Non concurrentiel)</a:t>
                      </a:r>
                    </a:p>
                    <a:p>
                      <a:pPr algn="l" fontAlgn="t"/>
                      <a:r>
                        <a:rPr lang="fr-FR" sz="1800" b="1" u="none" strike="noStrike" baseline="0" dirty="0" smtClean="0">
                          <a:effectLst/>
                        </a:rPr>
                        <a:t>Marché de fournisseur encore concentré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8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6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3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564174" y="135929"/>
            <a:ext cx="7635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Le marché du Gaz et de l’Electricité en France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3851920" y="1084448"/>
            <a:ext cx="4433065" cy="9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Une dérégulation progressive mais effective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27121"/>
            <a:ext cx="3488682" cy="19536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53" y="2723381"/>
            <a:ext cx="6579663" cy="41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4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3" y="135929"/>
            <a:ext cx="6726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Stratégies d’Achat du Gaz et de l’Electricité</a:t>
            </a:r>
            <a:r>
              <a:rPr lang="fr-FR" sz="36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/>
            </a:r>
            <a:br>
              <a:rPr lang="fr-FR" sz="3600" dirty="0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53180" y="1358137"/>
            <a:ext cx="7431805" cy="65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6" name="Picture 2" descr="C:\Users\charroinvi\Pictures\g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0" y="2644341"/>
            <a:ext cx="3620882" cy="408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5497550" y="2588726"/>
            <a:ext cx="3280690" cy="275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Comment passer du statut d’abonné à EDF ou à GDF à celui d’acheteur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540" y="1360934"/>
            <a:ext cx="2874053" cy="2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5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Chaine de la valeur et Prix</a:t>
            </a:r>
            <a:endParaRPr lang="fr-FR" sz="36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43437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2415153" y="5060021"/>
            <a:ext cx="6230776" cy="76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4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882" y="781639"/>
            <a:ext cx="5971762" cy="43204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69" y="4668281"/>
            <a:ext cx="8041260" cy="12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6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Chaine de la valeur et Prix</a:t>
            </a:r>
            <a:endParaRPr lang="fr-FR" sz="3600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2415153" y="5060021"/>
            <a:ext cx="6230776" cy="76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44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36" y="1268760"/>
            <a:ext cx="2276475" cy="2009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584" y="653227"/>
            <a:ext cx="5694900" cy="46845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36" y="5309437"/>
            <a:ext cx="579779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7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L’analyse de la valeur</a:t>
            </a:r>
            <a:endParaRPr lang="fr-FR" sz="3600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4569082" y="1752703"/>
            <a:ext cx="4242371" cy="19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Valeur d’usage et valeur d’estime sont-elles différentes entre les fournisseurs ?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0" y="2662643"/>
            <a:ext cx="3063454" cy="20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2415153" y="5060021"/>
            <a:ext cx="6230776" cy="76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400" i="1" dirty="0" smtClean="0">
                <a:solidFill>
                  <a:schemeClr val="accent2">
                    <a:lumMod val="75000"/>
                  </a:schemeClr>
                </a:solidFill>
              </a:rPr>
              <a:t>Pour le produit : Non* !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951640" y="6170765"/>
            <a:ext cx="5223309" cy="3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i="1" dirty="0" smtClean="0">
                <a:solidFill>
                  <a:schemeClr val="accent2">
                    <a:lumMod val="75000"/>
                  </a:schemeClr>
                </a:solidFill>
              </a:rPr>
              <a:t>* Une fois que l’on a passé les premiers aprioris  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53" y="1113716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8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L’analyse de la valeur</a:t>
            </a:r>
            <a:endParaRPr lang="fr-FR" sz="3600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5076056" y="2064482"/>
            <a:ext cx="3744299" cy="19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Valeur d’usage et valeur d’estime sont-elles différentes entre les fournisseurs ? </a:t>
            </a: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5198972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réseaux de transport et de distribution</a:t>
            </a: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1129218" y="5317679"/>
            <a:ext cx="7359673" cy="76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Pour l’approvisionnement: Non* !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8276"/>
            <a:ext cx="3824654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951640" y="6170765"/>
            <a:ext cx="5223309" cy="3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i="1" dirty="0" smtClean="0">
                <a:solidFill>
                  <a:schemeClr val="accent2">
                    <a:lumMod val="75000"/>
                  </a:schemeClr>
                </a:solidFill>
              </a:rPr>
              <a:t>* Une fois que l’on a passé les premiers aprioris  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451" y="799136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/>
            <a:fld id="{3083A9DE-ACEE-49F2-941E-C0AFAFB9A477}" type="slidenum">
              <a:rPr lang="fr-FR" altLang="fr-FR" smtClean="0"/>
              <a:pPr eaLnBrk="1" hangingPunct="1"/>
              <a:t>9</a:t>
            </a:fld>
            <a:endParaRPr lang="fr-FR" alt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73174" y="135929"/>
            <a:ext cx="619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L’analyse de la valeur</a:t>
            </a:r>
            <a:endParaRPr lang="fr-FR" sz="3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813188" y="4365913"/>
            <a:ext cx="3639711" cy="97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3942973" y="4007235"/>
            <a:ext cx="4988111" cy="148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000" i="1" dirty="0" smtClean="0">
                <a:solidFill>
                  <a:schemeClr val="accent2">
                    <a:lumMod val="75000"/>
                  </a:schemeClr>
                </a:solidFill>
              </a:rPr>
              <a:t>Mais pour les services et la facture : Oui !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61" y="1341439"/>
            <a:ext cx="2677376" cy="38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923905" y="5481398"/>
            <a:ext cx="8007179" cy="79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Lisibilité, clarté, regroupement, dématérialisation, assistance,…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13" y="1069642"/>
            <a:ext cx="3058642" cy="27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HCL 2016-FR">
  <a:themeElements>
    <a:clrScheme name="HCL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5EF"/>
      </a:accent1>
      <a:accent2>
        <a:srgbClr val="F58153"/>
      </a:accent2>
      <a:accent3>
        <a:srgbClr val="9374BC"/>
      </a:accent3>
      <a:accent4>
        <a:srgbClr val="F3C33D"/>
      </a:accent4>
      <a:accent5>
        <a:srgbClr val="90D09F"/>
      </a:accent5>
      <a:accent6>
        <a:srgbClr val="F58153"/>
      </a:accent6>
      <a:hlink>
        <a:srgbClr val="00B5EF"/>
      </a:hlink>
      <a:folHlink>
        <a:srgbClr val="483166"/>
      </a:folHlink>
    </a:clrScheme>
    <a:fontScheme name="polices HC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HCL 2016-FR</Template>
  <TotalTime>381</TotalTime>
  <Words>447</Words>
  <Application>Microsoft Office PowerPoint</Application>
  <PresentationFormat>Affichage à l'écran (4:3)</PresentationFormat>
  <Paragraphs>93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Modele HCL 2016-FR</vt:lpstr>
      <vt:lpstr>L’achat d’ENERGIES pour les sites hospitaliers PUBLIQUES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Hospices Civils de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L’achat de gaz pour les sites hospitaliers et AUTREs</dc:title>
  <dc:creator>CHARROIN, Vincent</dc:creator>
  <cp:lastModifiedBy>CHARROIN, Vincent</cp:lastModifiedBy>
  <cp:revision>19</cp:revision>
  <dcterms:created xsi:type="dcterms:W3CDTF">2016-03-15T16:32:25Z</dcterms:created>
  <dcterms:modified xsi:type="dcterms:W3CDTF">2017-03-24T09:56:38Z</dcterms:modified>
</cp:coreProperties>
</file>