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76" r:id="rId5"/>
    <p:sldMasterId id="2147483939" r:id="rId6"/>
  </p:sldMasterIdLst>
  <p:notesMasterIdLst>
    <p:notesMasterId r:id="rId31"/>
  </p:notesMasterIdLst>
  <p:handoutMasterIdLst>
    <p:handoutMasterId r:id="rId32"/>
  </p:handoutMasterIdLst>
  <p:sldIdLst>
    <p:sldId id="687" r:id="rId7"/>
    <p:sldId id="814" r:id="rId8"/>
    <p:sldId id="844" r:id="rId9"/>
    <p:sldId id="843" r:id="rId10"/>
    <p:sldId id="802" r:id="rId11"/>
    <p:sldId id="747" r:id="rId12"/>
    <p:sldId id="846" r:id="rId13"/>
    <p:sldId id="847" r:id="rId14"/>
    <p:sldId id="816" r:id="rId15"/>
    <p:sldId id="841" r:id="rId16"/>
    <p:sldId id="827" r:id="rId17"/>
    <p:sldId id="784" r:id="rId18"/>
    <p:sldId id="828" r:id="rId19"/>
    <p:sldId id="829" r:id="rId20"/>
    <p:sldId id="845" r:id="rId21"/>
    <p:sldId id="831" r:id="rId22"/>
    <p:sldId id="832" r:id="rId23"/>
    <p:sldId id="833" r:id="rId24"/>
    <p:sldId id="834" r:id="rId25"/>
    <p:sldId id="835" r:id="rId26"/>
    <p:sldId id="836" r:id="rId27"/>
    <p:sldId id="837" r:id="rId28"/>
    <p:sldId id="830" r:id="rId29"/>
    <p:sldId id="842" r:id="rId30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71D"/>
    <a:srgbClr val="FFFFFF"/>
    <a:srgbClr val="92D050"/>
    <a:srgbClr val="00365C"/>
    <a:srgbClr val="FFCC00"/>
    <a:srgbClr val="EBF7FF"/>
    <a:srgbClr val="CCECFF"/>
    <a:srgbClr val="00528A"/>
    <a:srgbClr val="F9F9F9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8" autoAdjust="0"/>
    <p:restoredTop sz="74423" autoAdjust="0"/>
  </p:normalViewPr>
  <p:slideViewPr>
    <p:cSldViewPr snapToGrid="0" snapToObjects="1">
      <p:cViewPr>
        <p:scale>
          <a:sx n="60" d="100"/>
          <a:sy n="60" d="100"/>
        </p:scale>
        <p:origin x="-17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7680"/>
    </p:cViewPr>
  </p:sorterViewPr>
  <p:notesViewPr>
    <p:cSldViewPr snapToGrid="0" snapToObjects="1">
      <p:cViewPr varScale="1">
        <p:scale>
          <a:sx n="51" d="100"/>
          <a:sy n="51" d="100"/>
        </p:scale>
        <p:origin x="-295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51181102362205"/>
          <c:y val="0.15719918681151157"/>
          <c:w val="0.59597659667541558"/>
          <c:h val="0.77496504586414927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chemeClr val="bg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/>
              </a:solidFill>
              <a:ln w="38100">
                <a:solidFill>
                  <a:schemeClr val="bg1"/>
                </a:solidFill>
              </a:ln>
            </c:spPr>
          </c:dPt>
          <c:dLbls>
            <c:dLbl>
              <c:idx val="1"/>
              <c:delete val="1"/>
            </c:dLbl>
            <c:dLbl>
              <c:idx val="2"/>
              <c:layout>
                <c:manualLayout>
                  <c:x val="-0.13477027044294104"/>
                  <c:y val="-4.30305754455652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7062619240706055E-2"/>
                  <c:y val="8.26279203470443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Feuil1!$A$2:$A$8</c:f>
              <c:strCache>
                <c:ptCount val="7"/>
                <c:pt idx="0">
                  <c:v>Résidentiel et tertiaire (exploitation)</c:v>
                </c:pt>
                <c:pt idx="1">
                  <c:v>Industrie (affectée à la construction de bâtiment)</c:v>
                </c:pt>
                <c:pt idx="2">
                  <c:v>Industrie</c:v>
                </c:pt>
                <c:pt idx="3">
                  <c:v>Agriculture</c:v>
                </c:pt>
                <c:pt idx="4">
                  <c:v>Transport</c:v>
                </c:pt>
                <c:pt idx="5">
                  <c:v>Transformation d'énergie</c:v>
                </c:pt>
                <c:pt idx="6">
                  <c:v>Transformation d'énergie (affectée à la construction de bâtiment)</c:v>
                </c:pt>
              </c:strCache>
            </c:strRef>
          </c:cat>
          <c:val>
            <c:numRef>
              <c:f>Feuil1!$B$2:$B$8</c:f>
              <c:numCache>
                <c:formatCode>General</c:formatCode>
                <c:ptCount val="7"/>
                <c:pt idx="0">
                  <c:v>20</c:v>
                </c:pt>
                <c:pt idx="1">
                  <c:v>5</c:v>
                </c:pt>
                <c:pt idx="2">
                  <c:v>15</c:v>
                </c:pt>
                <c:pt idx="3">
                  <c:v>21</c:v>
                </c:pt>
                <c:pt idx="4">
                  <c:v>28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51" rIns="90500" bIns="45251" numCol="1" anchor="t" anchorCtr="0" compatLnSpc="1">
            <a:prstTxWarp prst="textNoShape">
              <a:avLst/>
            </a:prstTxWarp>
          </a:bodyPr>
          <a:lstStyle>
            <a:lvl1pPr defTabSz="904673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5" y="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51" rIns="90500" bIns="45251" numCol="1" anchor="t" anchorCtr="0" compatLnSpc="1">
            <a:prstTxWarp prst="textNoShape">
              <a:avLst/>
            </a:prstTxWarp>
          </a:bodyPr>
          <a:lstStyle>
            <a:lvl1pPr algn="r" defTabSz="904673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A5270A-C011-44C3-975D-66478A6F688F}" type="datetimeFigureOut">
              <a:rPr lang="fr-FR"/>
              <a:pPr>
                <a:defRPr/>
              </a:pPr>
              <a:t>22/03/2017</a:t>
            </a:fld>
            <a:endParaRPr lang="fr-FR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750"/>
            <a:ext cx="2949841" cy="4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51" rIns="90500" bIns="45251" numCol="1" anchor="b" anchorCtr="0" compatLnSpc="1">
            <a:prstTxWarp prst="textNoShape">
              <a:avLst/>
            </a:prstTxWarp>
          </a:bodyPr>
          <a:lstStyle>
            <a:lvl1pPr defTabSz="904673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5" y="9444750"/>
            <a:ext cx="2949841" cy="49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00" tIns="45251" rIns="90500" bIns="45251" numCol="1" anchor="b" anchorCtr="0" compatLnSpc="1">
            <a:prstTxWarp prst="textNoShape">
              <a:avLst/>
            </a:prstTxWarp>
          </a:bodyPr>
          <a:lstStyle>
            <a:lvl1pPr algn="r" defTabSz="904673" eaLnBrk="0" hangingPunct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F0DFE3-8B08-4438-8031-CAB00CBEC6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663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9841" cy="49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7" tIns="47830" rIns="95657" bIns="47830" numCol="1" anchor="t" anchorCtr="0" compatLnSpc="1">
            <a:prstTxWarp prst="textNoShape">
              <a:avLst/>
            </a:prstTxWarp>
          </a:bodyPr>
          <a:lstStyle>
            <a:lvl1pPr defTabSz="884003">
              <a:defRPr sz="14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4185" y="0"/>
            <a:ext cx="2949841" cy="49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7" tIns="47830" rIns="95657" bIns="47830" numCol="1" anchor="t" anchorCtr="0" compatLnSpc="1">
            <a:prstTxWarp prst="textNoShape">
              <a:avLst/>
            </a:prstTxWarp>
          </a:bodyPr>
          <a:lstStyle>
            <a:lvl1pPr algn="r" defTabSz="884003">
              <a:defRPr sz="14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CC1B2A0-F4AF-4B5D-8BA8-6517F43224B0}" type="datetimeFigureOut">
              <a:rPr lang="en-US"/>
              <a:pPr>
                <a:defRPr/>
              </a:pPr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75225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190" tIns="49595" rIns="99190" bIns="4959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1833" y="4726352"/>
            <a:ext cx="5441948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7" tIns="47830" rIns="95657" bIns="47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43158"/>
            <a:ext cx="2949841" cy="49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7" tIns="47830" rIns="95657" bIns="47830" numCol="1" anchor="b" anchorCtr="0" compatLnSpc="1">
            <a:prstTxWarp prst="textNoShape">
              <a:avLst/>
            </a:prstTxWarp>
          </a:bodyPr>
          <a:lstStyle>
            <a:lvl1pPr defTabSz="884003">
              <a:defRPr sz="14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4185" y="9443158"/>
            <a:ext cx="2949841" cy="49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7" tIns="47830" rIns="95657" bIns="47830" numCol="1" anchor="b" anchorCtr="0" compatLnSpc="1">
            <a:prstTxWarp prst="textNoShape">
              <a:avLst/>
            </a:prstTxWarp>
          </a:bodyPr>
          <a:lstStyle>
            <a:lvl1pPr algn="r" defTabSz="884003">
              <a:defRPr sz="14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E2323DC-DF33-45C5-AE77-7904FD4F697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54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493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53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90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119812" name="Espace réservé du numéro de diapositive 3"/>
          <p:cNvSpPr txBox="1">
            <a:spLocks noGrp="1"/>
          </p:cNvSpPr>
          <p:nvPr/>
        </p:nvSpPr>
        <p:spPr bwMode="auto">
          <a:xfrm>
            <a:off x="3995369" y="9870506"/>
            <a:ext cx="3057483" cy="52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86" tIns="47543" rIns="95086" bIns="47543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189247D0-06DC-42BD-81BC-E25E92988F0C}" type="slidenum">
              <a:rPr lang="fr-FR" altLang="fr-FR" sz="1200"/>
              <a:pPr algn="r" eaLnBrk="1" hangingPunct="1"/>
              <a:t>12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3823706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121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3119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9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64325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164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6413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387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167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491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3EAB2-072E-45E9-A50B-B93C4185C32B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79993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860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3098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225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67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6467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67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2581" indent="-29714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8586" indent="-2377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4021" indent="-2377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9455" indent="-2377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4890" indent="-237717" defTabSz="475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0323" indent="-237717" defTabSz="475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5758" indent="-237717" defTabSz="475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1193" indent="-237717" defTabSz="475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74084C-72EC-48D2-953E-C97F1DF078D1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5615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2581" indent="-29714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8586" indent="-2377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4021" indent="-2377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9455" indent="-2377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4890" indent="-237717" defTabSz="475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0323" indent="-237717" defTabSz="475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5758" indent="-237717" defTabSz="475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1193" indent="-237717" defTabSz="47543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74084C-72EC-48D2-953E-C97F1DF078D1}" type="slidenum">
              <a:rPr lang="fr-FR" alt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561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95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60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81278" y="4365461"/>
            <a:ext cx="7644892" cy="75600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spcBef>
                <a:spcPts val="0"/>
              </a:spcBef>
              <a:buNone/>
              <a:defRPr sz="19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Sous-Titre facultatif</a:t>
            </a:r>
            <a:br>
              <a:rPr lang="fr-FR" dirty="0" smtClean="0"/>
            </a:br>
            <a:r>
              <a:rPr lang="fr-FR" dirty="0" smtClean="0"/>
              <a:t>(2 lignes max.)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0"/>
          <a:stretch>
            <a:fillRect/>
          </a:stretch>
        </p:blipFill>
        <p:spPr bwMode="auto">
          <a:xfrm>
            <a:off x="655607" y="5804113"/>
            <a:ext cx="1366314" cy="56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681278" y="3402301"/>
            <a:ext cx="7644892" cy="93488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spcBef>
                <a:spcPts val="0"/>
              </a:spcBef>
              <a:buNone/>
              <a:defRPr sz="29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Titre de la présentation </a:t>
            </a:r>
            <a:br>
              <a:rPr lang="fr-FR" dirty="0" smtClean="0"/>
            </a:br>
            <a:r>
              <a:rPr lang="fr-FR" dirty="0" smtClean="0"/>
              <a:t>(2 lignes max.)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4" hasCustomPrompt="1"/>
          </p:nvPr>
        </p:nvSpPr>
        <p:spPr>
          <a:xfrm>
            <a:off x="681278" y="5192753"/>
            <a:ext cx="3814555" cy="379671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900" b="0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238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5224" y="228600"/>
            <a:ext cx="7434438" cy="533400"/>
          </a:xfrm>
          <a:prstGeom prst="rect">
            <a:avLst/>
          </a:prstGeom>
        </p:spPr>
        <p:txBody>
          <a:bodyPr lIns="72000" rIns="36000"/>
          <a:lstStyle>
            <a:lvl1pPr algn="l">
              <a:defRPr sz="26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67544" y="914400"/>
            <a:ext cx="8143055" cy="457200"/>
          </a:xfrm>
          <a:prstGeom prst="rect">
            <a:avLst/>
          </a:prstGeom>
        </p:spPr>
        <p:txBody>
          <a:bodyPr lIns="72000" rIns="36000"/>
          <a:lstStyle>
            <a:lvl1pPr marL="0" indent="0">
              <a:buNone/>
              <a:defRPr sz="1800" b="1">
                <a:solidFill>
                  <a:srgbClr val="69A71D"/>
                </a:solidFill>
                <a:latin typeface="Lucida Sans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6538685"/>
            <a:ext cx="7595369" cy="254000"/>
          </a:xfrm>
          <a:prstGeom prst="rect">
            <a:avLst/>
          </a:prstGeom>
        </p:spPr>
        <p:txBody>
          <a:bodyPr lIns="72000" rIns="36000" anchor="b" anchorCtr="0"/>
          <a:lstStyle>
            <a:lvl1pPr>
              <a:defRPr lang="fr-FR" sz="1000" baseline="0" smtClean="0">
                <a:solidFill>
                  <a:srgbClr val="69A71D"/>
                </a:solidFill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en-US"/>
            </a:lvl5pPr>
          </a:lstStyle>
          <a:p>
            <a:pPr marL="0" lvl="0" indent="0">
              <a:buFontTx/>
              <a:buNone/>
            </a:pPr>
            <a:r>
              <a:rPr lang="fr-FR" dirty="0" smtClean="0"/>
              <a:t>Sources ; notes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145459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43691" y="1881051"/>
            <a:ext cx="8856618" cy="235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969963" y="2156461"/>
            <a:ext cx="7524750" cy="1043939"/>
          </a:xfrm>
          <a:prstGeom prst="rect">
            <a:avLst/>
          </a:prstGeom>
          <a:noFill/>
        </p:spPr>
        <p:txBody>
          <a:bodyPr lIns="72000" tIns="36000" rIns="0" bIns="36000" anchor="ctr" anchorCtr="0"/>
          <a:lstStyle>
            <a:lvl1pPr marL="0" indent="0">
              <a:spcBef>
                <a:spcPts val="1800"/>
              </a:spcBef>
              <a:buClr>
                <a:srgbClr val="7AB030"/>
              </a:buClr>
              <a:buSzPct val="115000"/>
              <a:buFontTx/>
              <a:buNone/>
              <a:tabLst/>
              <a:defRPr sz="2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Titre du chapitre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22314" y="2156461"/>
            <a:ext cx="247649" cy="1043939"/>
          </a:xfrm>
          <a:prstGeom prst="rect">
            <a:avLst/>
          </a:prstGeom>
          <a:solidFill>
            <a:srgbClr val="7AB03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endParaRPr lang="fr-FR" sz="2400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018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4" y="2690950"/>
            <a:ext cx="7772399" cy="534488"/>
          </a:xfrm>
          <a:prstGeom prst="rect">
            <a:avLst/>
          </a:prstGeom>
          <a:noFill/>
        </p:spPr>
        <p:txBody>
          <a:bodyPr lIns="46800" tIns="108000" rIns="0" bIns="36000" anchor="t" anchorCtr="0"/>
          <a:lstStyle>
            <a:lvl1pPr marL="457200" indent="-457200">
              <a:spcBef>
                <a:spcPts val="600"/>
              </a:spcBef>
              <a:buClr>
                <a:srgbClr val="7AB030"/>
              </a:buClr>
              <a:buSzPct val="115000"/>
              <a:buFont typeface="Wingdings" pitchFamily="2" charset="2"/>
              <a:buChar char="§"/>
              <a:tabLst/>
              <a:defRPr sz="25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Chapitre 1</a:t>
            </a:r>
          </a:p>
          <a:p>
            <a:pPr lvl="0"/>
            <a:r>
              <a:rPr lang="fr-FR" dirty="0" smtClean="0"/>
              <a:t>Chapitre 2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22314" y="2156461"/>
            <a:ext cx="247649" cy="534489"/>
          </a:xfrm>
          <a:prstGeom prst="rect">
            <a:avLst/>
          </a:prstGeom>
          <a:solidFill>
            <a:srgbClr val="7AB03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/>
            <a:endParaRPr lang="fr-FR" sz="2400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969963" y="2156461"/>
            <a:ext cx="7524750" cy="53448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82563" indent="0"/>
            <a:r>
              <a:rPr lang="fr-FR" sz="2800" b="1" dirty="0" smtClean="0"/>
              <a:t>Sommaire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455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343400"/>
            <a:ext cx="457200" cy="2514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-17463" y="800100"/>
            <a:ext cx="8956676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26250" y="0"/>
            <a:ext cx="2112963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1"/>
          <a:stretch>
            <a:fillRect/>
          </a:stretch>
        </p:blipFill>
        <p:spPr bwMode="auto">
          <a:xfrm>
            <a:off x="6942138" y="39688"/>
            <a:ext cx="18811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 rot="16200000">
            <a:off x="7835900" y="5549900"/>
            <a:ext cx="2362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3EA6C9A-E850-4FDB-A8E9-0313BDEB97C5}" type="datetime1">
              <a:rPr lang="fr-FR" sz="800"/>
              <a:pPr/>
              <a:t>22/03/2017</a:t>
            </a:fld>
            <a:r>
              <a:rPr lang="fr-FR" sz="800" b="1">
                <a:solidFill>
                  <a:srgbClr val="003366"/>
                </a:solidFill>
              </a:rPr>
              <a:t>  </a:t>
            </a:r>
            <a:r>
              <a:rPr lang="fr-FR" sz="800" b="1">
                <a:solidFill>
                  <a:srgbClr val="00365C"/>
                </a:solidFill>
                <a:latin typeface="Arial" pitchFamily="34" charset="0"/>
              </a:rPr>
              <a:t>ARTELIA  </a:t>
            </a:r>
            <a:r>
              <a:rPr lang="fr-FR" sz="800">
                <a:solidFill>
                  <a:srgbClr val="000000"/>
                </a:solidFill>
                <a:latin typeface="Arial" pitchFamily="34" charset="0"/>
              </a:rPr>
              <a:t> </a:t>
            </a:r>
            <a:fld id="{B1C4DE81-01FD-4660-9D20-C244F01245E4}" type="slidenum">
              <a:rPr lang="fr-FR" sz="1000" b="1">
                <a:solidFill>
                  <a:srgbClr val="00365C"/>
                </a:solidFill>
                <a:latin typeface="Arial" pitchFamily="34" charset="0"/>
              </a:rPr>
              <a:pPr/>
              <a:t>‹N°›</a:t>
            </a:fld>
            <a:endParaRPr lang="fr-FR" sz="1000" b="1">
              <a:solidFill>
                <a:srgbClr val="00365C"/>
              </a:solidFill>
              <a:latin typeface="Arial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24600" cy="53340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57200" y="914400"/>
            <a:ext cx="8153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69A71D"/>
                </a:solidFill>
                <a:latin typeface="Lucida Sans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/>
          </p:nvPr>
        </p:nvSpPr>
        <p:spPr>
          <a:xfrm>
            <a:off x="914400" y="1752600"/>
            <a:ext cx="73914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32626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02087" y="220469"/>
            <a:ext cx="7585497" cy="533400"/>
          </a:xfrm>
          <a:prstGeom prst="rect">
            <a:avLst/>
          </a:prstGeom>
        </p:spPr>
        <p:txBody>
          <a:bodyPr lIns="0" rIns="36000" bIns="36000" anchor="t" anchorCtr="0"/>
          <a:lstStyle>
            <a:lvl1pPr algn="l">
              <a:defRPr lang="fr-FR" sz="2200" b="0" cap="small" baseline="0" dirty="0">
                <a:solidFill>
                  <a:srgbClr val="00365C"/>
                </a:solidFill>
                <a:latin typeface="Lucida Sans" pitchFamily="34" charset="0"/>
              </a:defRPr>
            </a:lvl1pPr>
          </a:lstStyle>
          <a:p>
            <a:pPr lvl="0" algn="l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02087" y="791969"/>
            <a:ext cx="8308512" cy="457200"/>
          </a:xfrm>
          <a:prstGeom prst="rect">
            <a:avLst/>
          </a:prstGeom>
        </p:spPr>
        <p:txBody>
          <a:bodyPr lIns="0" rIns="36000"/>
          <a:lstStyle>
            <a:lvl1pPr marL="0" indent="0">
              <a:buNone/>
              <a:defRPr sz="1800" b="1">
                <a:solidFill>
                  <a:srgbClr val="00365C"/>
                </a:solidFill>
                <a:latin typeface="Lucida Sans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793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C Titre &amp;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85374" y="121956"/>
            <a:ext cx="7591735" cy="533400"/>
          </a:xfrm>
          <a:prstGeom prst="rect">
            <a:avLst/>
          </a:prstGeom>
        </p:spPr>
        <p:txBody>
          <a:bodyPr lIns="0" rIns="36000" bIns="36000" anchor="b" anchorCtr="0"/>
          <a:lstStyle>
            <a:lvl1pPr algn="l">
              <a:defRPr sz="2200" b="0" cap="small" baseline="0">
                <a:solidFill>
                  <a:srgbClr val="00365C"/>
                </a:solidFill>
                <a:latin typeface="Lucida Sans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92099" y="1762812"/>
            <a:ext cx="8084277" cy="4561788"/>
          </a:xfrm>
          <a:prstGeom prst="rect">
            <a:avLst/>
          </a:prstGeom>
        </p:spPr>
        <p:txBody>
          <a:bodyPr lIns="0" rIns="36000"/>
          <a:lstStyle>
            <a:lvl1pPr marL="180975" indent="-180975" algn="l">
              <a:buClr>
                <a:srgbClr val="052441"/>
              </a:buClr>
              <a:buSzPct val="120000"/>
              <a:buFont typeface="Arial" pitchFamily="34" charset="0"/>
              <a:buChar char="•"/>
              <a:defRPr sz="1600" baseline="0">
                <a:solidFill>
                  <a:srgbClr val="00365C"/>
                </a:solidFill>
                <a:latin typeface="Lucida Sans" pitchFamily="34" charset="0"/>
              </a:defRPr>
            </a:lvl1pPr>
            <a:lvl2pPr algn="l">
              <a:defRPr sz="1600">
                <a:latin typeface="Lucida Sans" pitchFamily="34" charset="0"/>
              </a:defRPr>
            </a:lvl2pPr>
            <a:lvl3pPr algn="l">
              <a:defRPr sz="1600">
                <a:latin typeface="Lucida Sans" pitchFamily="34" charset="0"/>
              </a:defRPr>
            </a:lvl3pPr>
            <a:lvl4pPr algn="l">
              <a:defRPr sz="1600">
                <a:latin typeface="Lucida Sans" pitchFamily="34" charset="0"/>
              </a:defRPr>
            </a:lvl4pPr>
            <a:lvl5pPr algn="l">
              <a:defRPr sz="1600">
                <a:latin typeface="Lucida Sans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95254" y="791969"/>
            <a:ext cx="8315345" cy="457200"/>
          </a:xfrm>
          <a:prstGeom prst="rect">
            <a:avLst/>
          </a:prstGeom>
        </p:spPr>
        <p:txBody>
          <a:bodyPr lIns="0" rIns="36000"/>
          <a:lstStyle>
            <a:lvl1pPr marL="0" indent="0">
              <a:buNone/>
              <a:defRPr sz="1800" b="1">
                <a:solidFill>
                  <a:srgbClr val="00365C"/>
                </a:solidFill>
                <a:latin typeface="Lucida Sans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75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-titre &amp;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92099" y="1534332"/>
            <a:ext cx="8557703" cy="4790268"/>
          </a:xfrm>
          <a:prstGeom prst="rect">
            <a:avLst/>
          </a:prstGeom>
        </p:spPr>
        <p:txBody>
          <a:bodyPr lIns="0" rIns="36000"/>
          <a:lstStyle>
            <a:lvl1pPr marL="180975" indent="-180975" algn="l">
              <a:lnSpc>
                <a:spcPct val="120000"/>
              </a:lnSpc>
              <a:spcBef>
                <a:spcPts val="1200"/>
              </a:spcBef>
              <a:buClrTx/>
              <a:buSzPct val="120000"/>
              <a:buFont typeface="Calibri" panose="020F0502020204030204" pitchFamily="34" charset="0"/>
              <a:buChar char="&gt;"/>
              <a:defRPr lang="fr-FR" sz="15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2925" indent="-180975" algn="l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Calibri" panose="020F0502020204030204" pitchFamily="34" charset="0"/>
              <a:buChar char="–"/>
              <a:defRPr lang="fr-FR" sz="13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074738" indent="-169863" algn="l">
              <a:lnSpc>
                <a:spcPct val="120000"/>
              </a:lnSpc>
              <a:buClr>
                <a:schemeClr val="tx1"/>
              </a:buClr>
              <a:buFont typeface="Calibri" panose="020F0502020204030204" pitchFamily="34" charset="0"/>
              <a:buChar char="‐"/>
              <a:defRPr lang="fr-FR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76350" indent="0" algn="l">
              <a:buFont typeface="Calibri" panose="020F0502020204030204" pitchFamily="34" charset="0"/>
              <a:buNone/>
              <a:defRPr sz="1200">
                <a:latin typeface="Calibri" panose="020F0502020204030204" pitchFamily="34" charset="0"/>
              </a:defRPr>
            </a:lvl4pPr>
            <a:lvl5pPr algn="l">
              <a:defRPr sz="1600">
                <a:latin typeface="Lucida Sans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95254" y="906269"/>
            <a:ext cx="8554548" cy="457200"/>
          </a:xfrm>
          <a:prstGeom prst="rect">
            <a:avLst/>
          </a:prstGeom>
        </p:spPr>
        <p:txBody>
          <a:bodyPr lIns="0" tIns="0" rIns="36000" bIns="0"/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5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&amp; 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285374" y="121955"/>
            <a:ext cx="8564428" cy="670013"/>
          </a:xfrm>
          <a:prstGeom prst="rect">
            <a:avLst/>
          </a:prstGeom>
        </p:spPr>
        <p:txBody>
          <a:bodyPr lIns="0" tIns="0" rIns="36000" bIns="0" anchor="t" anchorCtr="0"/>
          <a:lstStyle>
            <a:lvl1pPr algn="l">
              <a:defRPr sz="2300" b="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295254" y="906269"/>
            <a:ext cx="8554548" cy="457200"/>
          </a:xfrm>
          <a:prstGeom prst="rect">
            <a:avLst/>
          </a:prstGeom>
        </p:spPr>
        <p:txBody>
          <a:bodyPr lIns="0" tIns="0" rIns="36000" bIns="0"/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0898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85374" y="121955"/>
            <a:ext cx="8564428" cy="670013"/>
          </a:xfrm>
          <a:prstGeom prst="rect">
            <a:avLst/>
          </a:prstGeom>
        </p:spPr>
        <p:txBody>
          <a:bodyPr lIns="0" tIns="0" rIns="36000" bIns="0" anchor="t" anchorCtr="0"/>
          <a:lstStyle>
            <a:lvl1pPr algn="l">
              <a:defRPr sz="2300" b="0" cap="all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793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endParaRPr lang="fr-FR" sz="3000">
              <a:solidFill>
                <a:schemeClr val="bg1"/>
              </a:solidFill>
            </a:endParaRP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1157094" y="2581503"/>
            <a:ext cx="6829815" cy="546409"/>
          </a:xfrm>
          <a:prstGeom prst="rect">
            <a:avLst/>
          </a:prstGeom>
          <a:noFill/>
        </p:spPr>
        <p:txBody>
          <a:bodyPr lIns="46800" tIns="108000" rIns="0" bIns="36000" anchor="b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SzPct val="99000"/>
              <a:buFontTx/>
              <a:buNone/>
              <a:defRPr lang="fr-FR" sz="3000" b="1" cap="all" baseline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marL="266700" lvl="0" indent="-266700">
              <a:lnSpc>
                <a:spcPct val="80000"/>
              </a:lnSpc>
              <a:spcBef>
                <a:spcPts val="2400"/>
              </a:spcBef>
              <a:buClr>
                <a:schemeClr val="tx1"/>
              </a:buClr>
              <a:buSzPct val="115000"/>
              <a:buFont typeface="Calibri" panose="020F0502020204030204" pitchFamily="34" charset="0"/>
              <a:tabLst/>
            </a:pPr>
            <a:endParaRPr lang="fr-FR" dirty="0" smtClean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0"/>
          </p:nvPr>
        </p:nvSpPr>
        <p:spPr>
          <a:xfrm>
            <a:off x="1157094" y="3127912"/>
            <a:ext cx="6829815" cy="557563"/>
          </a:xfrm>
          <a:prstGeom prst="rect">
            <a:avLst/>
          </a:prstGeom>
          <a:noFill/>
        </p:spPr>
        <p:txBody>
          <a:bodyPr lIns="46800" tIns="108000" rIns="0" bIns="36000" anchor="t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SzPct val="99000"/>
              <a:buFontTx/>
              <a:buNone/>
              <a:defRPr lang="fr-FR" sz="3000" b="1" cap="all" baseline="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266700" lvl="0" indent="-266700">
              <a:lnSpc>
                <a:spcPct val="80000"/>
              </a:lnSpc>
              <a:spcBef>
                <a:spcPts val="2400"/>
              </a:spcBef>
              <a:buClr>
                <a:schemeClr val="tx1"/>
              </a:buClr>
              <a:buSzPct val="115000"/>
              <a:buFont typeface="Calibri" panose="020F0502020204030204" pitchFamily="34" charset="0"/>
              <a:tabLst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748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664897" y="1828828"/>
            <a:ext cx="6829815" cy="3994002"/>
          </a:xfrm>
          <a:prstGeom prst="rect">
            <a:avLst/>
          </a:prstGeom>
          <a:noFill/>
        </p:spPr>
        <p:txBody>
          <a:bodyPr lIns="46800" tIns="108000" rIns="0" bIns="36000" anchor="t" anchorCtr="0"/>
          <a:lstStyle>
            <a:lvl1pPr marL="342900" indent="-342900">
              <a:lnSpc>
                <a:spcPct val="80000"/>
              </a:lnSpc>
              <a:spcBef>
                <a:spcPts val="1800"/>
              </a:spcBef>
              <a:buFont typeface="Calibri" panose="020F0502020204030204" pitchFamily="34" charset="0"/>
              <a:buChar char="&gt;"/>
              <a:defRPr lang="fr-FR" sz="2100" baseline="0" dirty="0" smtClean="0">
                <a:latin typeface="Calibri" panose="020F0502020204030204" pitchFamily="34" charset="0"/>
              </a:defRPr>
            </a:lvl1pPr>
          </a:lstStyle>
          <a:p>
            <a:pPr marL="266700" lvl="0" indent="-266700">
              <a:lnSpc>
                <a:spcPct val="80000"/>
              </a:lnSpc>
              <a:spcBef>
                <a:spcPts val="2400"/>
              </a:spcBef>
              <a:buClr>
                <a:schemeClr val="tx1"/>
              </a:buClr>
              <a:buSzPct val="115000"/>
              <a:buFont typeface="Calibri" panose="020F0502020204030204" pitchFamily="34" charset="0"/>
              <a:tabLst/>
            </a:pPr>
            <a:r>
              <a:rPr lang="fr-FR" dirty="0" smtClean="0"/>
              <a:t>Chapitre 1</a:t>
            </a:r>
          </a:p>
          <a:p>
            <a:pPr marL="266700" lvl="0" indent="-266700">
              <a:lnSpc>
                <a:spcPct val="80000"/>
              </a:lnSpc>
              <a:spcBef>
                <a:spcPts val="2400"/>
              </a:spcBef>
              <a:buClr>
                <a:schemeClr val="tx1"/>
              </a:buClr>
              <a:buSzPct val="115000"/>
              <a:buFont typeface="Calibri" panose="020F0502020204030204" pitchFamily="34" charset="0"/>
              <a:tabLst/>
            </a:pPr>
            <a:r>
              <a:rPr lang="fr-FR" dirty="0" smtClean="0"/>
              <a:t>Chapitre 2</a:t>
            </a:r>
          </a:p>
        </p:txBody>
      </p:sp>
    </p:spTree>
    <p:extLst>
      <p:ext uri="{BB962C8B-B14F-4D97-AF65-F5344CB8AC3E}">
        <p14:creationId xmlns:p14="http://schemas.microsoft.com/office/powerpoint/2010/main" val="222967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0" y="4343400"/>
            <a:ext cx="457200" cy="2514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24600" cy="53340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57200" y="914400"/>
            <a:ext cx="81534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69A71D"/>
                </a:solidFill>
                <a:latin typeface="Lucida Sans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5"/>
          </p:nvPr>
        </p:nvSpPr>
        <p:spPr>
          <a:xfrm>
            <a:off x="914400" y="1752600"/>
            <a:ext cx="7391400" cy="495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5" name="Line 16"/>
          <p:cNvSpPr>
            <a:spLocks noChangeShapeType="1"/>
          </p:cNvSpPr>
          <p:nvPr userDrawn="1"/>
        </p:nvSpPr>
        <p:spPr bwMode="auto">
          <a:xfrm>
            <a:off x="-17463" y="800100"/>
            <a:ext cx="8956676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Rectangle 17"/>
          <p:cNvSpPr/>
          <p:nvPr userDrawn="1"/>
        </p:nvSpPr>
        <p:spPr>
          <a:xfrm>
            <a:off x="6826250" y="0"/>
            <a:ext cx="2112963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1"/>
          <a:stretch/>
        </p:blipFill>
        <p:spPr bwMode="auto">
          <a:xfrm>
            <a:off x="6942535" y="38894"/>
            <a:ext cx="188039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9"/>
          <p:cNvSpPr>
            <a:spLocks noChangeArrowheads="1"/>
          </p:cNvSpPr>
          <p:nvPr userDrawn="1"/>
        </p:nvSpPr>
        <p:spPr bwMode="auto">
          <a:xfrm rot="-5400000">
            <a:off x="7835899" y="5549900"/>
            <a:ext cx="236220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448B2-D4E1-4493-9F5C-5F04629BA7A8}" type="datetime1">
              <a:rPr lang="fr-FR" sz="800" b="0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22/03/2017</a:t>
            </a:fld>
            <a:r>
              <a:rPr lang="fr-FR" sz="800" b="1" kern="120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kern="1200" baseline="0" dirty="0" smtClean="0">
                <a:solidFill>
                  <a:srgbClr val="003366"/>
                </a:solidFill>
                <a:latin typeface="Arial Narrow" pitchFamily="34" charset="0"/>
                <a:ea typeface="+mn-ea"/>
                <a:cs typeface="Arial" charset="0"/>
              </a:rPr>
              <a:t> </a:t>
            </a:r>
            <a:r>
              <a:rPr lang="fr-FR" sz="800" b="1" dirty="0" smtClean="0">
                <a:solidFill>
                  <a:srgbClr val="00365C"/>
                </a:solidFill>
                <a:latin typeface="Arial" charset="0"/>
              </a:rPr>
              <a:t>ARTELIA</a:t>
            </a:r>
            <a:r>
              <a:rPr lang="fr-FR" sz="800" b="1" baseline="0" dirty="0" smtClean="0">
                <a:solidFill>
                  <a:srgbClr val="00365C"/>
                </a:solidFill>
                <a:latin typeface="Arial" charset="0"/>
              </a:rPr>
              <a:t>  </a:t>
            </a:r>
            <a:r>
              <a:rPr lang="fr-FR" sz="800" dirty="0" smtClean="0">
                <a:solidFill>
                  <a:srgbClr val="000000"/>
                </a:solidFill>
                <a:latin typeface="Arial" charset="0"/>
              </a:rPr>
              <a:t> </a:t>
            </a:r>
            <a:fld id="{A452284D-7500-4475-B6BA-3EFBAB26C87A}" type="slidenum">
              <a:rPr lang="fr-FR" sz="1000" b="1" smtClean="0">
                <a:solidFill>
                  <a:srgbClr val="00365C"/>
                </a:solidFill>
                <a:latin typeface="Arial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fr-FR" sz="1000" b="1" dirty="0">
              <a:solidFill>
                <a:srgbClr val="00365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2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30"/>
          <a:stretch>
            <a:fillRect/>
          </a:stretch>
        </p:blipFill>
        <p:spPr bwMode="auto">
          <a:xfrm>
            <a:off x="457200" y="806450"/>
            <a:ext cx="24384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fr-FR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3200400"/>
            <a:ext cx="457200" cy="3657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352800"/>
            <a:ext cx="8133806" cy="137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600" b="1" baseline="0">
                <a:solidFill>
                  <a:srgbClr val="052441"/>
                </a:solidFill>
              </a:defRPr>
            </a:lvl1pPr>
          </a:lstStyle>
          <a:p>
            <a:pPr lvl="0"/>
            <a:r>
              <a:rPr lang="fr-FR" dirty="0" smtClean="0"/>
              <a:t>Titre de la présentation </a:t>
            </a:r>
            <a:br>
              <a:rPr lang="fr-FR" dirty="0" smtClean="0"/>
            </a:br>
            <a:r>
              <a:rPr lang="fr-FR" dirty="0" smtClean="0"/>
              <a:t>(2 lignes max.)</a:t>
            </a:r>
          </a:p>
        </p:txBody>
      </p:sp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6756400" y="6345041"/>
            <a:ext cx="2133600" cy="4319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fr-FR" dirty="0" smtClean="0">
                <a:solidFill>
                  <a:srgbClr val="69A71D"/>
                </a:solidFill>
              </a:rPr>
              <a:t>Juin 2012</a:t>
            </a:r>
            <a:endParaRPr lang="fr-FR" dirty="0">
              <a:solidFill>
                <a:srgbClr val="69A71D"/>
              </a:solidFill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 userDrawn="1"/>
        </p:nvSpPr>
        <p:spPr bwMode="auto">
          <a:xfrm>
            <a:off x="762000" y="6345041"/>
            <a:ext cx="5994400" cy="4319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r">
              <a:defRPr>
                <a:solidFill>
                  <a:srgbClr val="052441"/>
                </a:solidFill>
              </a:defRPr>
            </a:lvl1pPr>
          </a:lstStyle>
          <a:p>
            <a:pPr lvl="0" algn="l"/>
            <a:r>
              <a:rPr lang="fr-FR" dirty="0">
                <a:solidFill>
                  <a:srgbClr val="69A71D"/>
                </a:solidFill>
              </a:rPr>
              <a:t>Direction </a:t>
            </a:r>
            <a:r>
              <a:rPr lang="fr-FR" dirty="0" smtClean="0">
                <a:solidFill>
                  <a:srgbClr val="69A71D"/>
                </a:solidFill>
              </a:rPr>
              <a:t>Technique - Département </a:t>
            </a:r>
            <a:r>
              <a:rPr lang="fr-FR" dirty="0">
                <a:solidFill>
                  <a:srgbClr val="69A71D"/>
                </a:solidFill>
              </a:rPr>
              <a:t>Développement Durable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724401"/>
            <a:ext cx="8128000" cy="92926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fr-FR" sz="2400" b="1" i="1" baseline="0" dirty="0" smtClean="0">
                <a:solidFill>
                  <a:srgbClr val="052441"/>
                </a:solidFill>
              </a:defRPr>
            </a:lvl1pPr>
            <a:lvl2pPr>
              <a:defRPr lang="fr-FR" dirty="0" smtClean="0"/>
            </a:lvl2pPr>
            <a:lvl3pPr>
              <a:defRPr lang="fr-FR" dirty="0" smtClean="0"/>
            </a:lvl3pPr>
            <a:lvl4pPr>
              <a:defRPr lang="fr-FR" dirty="0" smtClean="0"/>
            </a:lvl4pPr>
            <a:lvl5pPr>
              <a:defRPr lang="en-US" dirty="0"/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fr-FR" dirty="0" smtClean="0"/>
              <a:t>Sous-titre de la présentation (2 lignes max.)</a:t>
            </a:r>
          </a:p>
        </p:txBody>
      </p:sp>
    </p:spTree>
    <p:extLst>
      <p:ext uri="{BB962C8B-B14F-4D97-AF65-F5344CB8AC3E}">
        <p14:creationId xmlns:p14="http://schemas.microsoft.com/office/powerpoint/2010/main" val="105535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Titre &amp;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716436" y="1762812"/>
            <a:ext cx="7665563" cy="4561788"/>
          </a:xfrm>
          <a:prstGeom prst="rect">
            <a:avLst/>
          </a:prstGeom>
        </p:spPr>
        <p:txBody>
          <a:bodyPr lIns="72000" rIns="36000"/>
          <a:lstStyle>
            <a:lvl1pPr marL="180975" indent="-180975" algn="l">
              <a:buClr>
                <a:srgbClr val="052441"/>
              </a:buClr>
              <a:buSzPct val="80000"/>
              <a:buFont typeface="Wingdings" pitchFamily="2" charset="2"/>
              <a:buChar char="§"/>
              <a:defRPr sz="1600" baseline="0">
                <a:latin typeface="Lucida Sans" pitchFamily="34" charset="0"/>
              </a:defRPr>
            </a:lvl1pPr>
            <a:lvl2pPr algn="l">
              <a:defRPr sz="1600">
                <a:latin typeface="Lucida Sans" pitchFamily="34" charset="0"/>
              </a:defRPr>
            </a:lvl2pPr>
            <a:lvl3pPr algn="l">
              <a:defRPr sz="1600">
                <a:latin typeface="Lucida Sans" pitchFamily="34" charset="0"/>
              </a:defRPr>
            </a:lvl3pPr>
            <a:lvl4pPr algn="l">
              <a:defRPr sz="1600">
                <a:latin typeface="Lucida Sans" pitchFamily="34" charset="0"/>
              </a:defRPr>
            </a:lvl4pPr>
            <a:lvl5pPr algn="l">
              <a:defRPr sz="1600">
                <a:latin typeface="Lucida Sans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5224" y="228600"/>
            <a:ext cx="7434438" cy="533400"/>
          </a:xfrm>
          <a:prstGeom prst="rect">
            <a:avLst/>
          </a:prstGeom>
        </p:spPr>
        <p:txBody>
          <a:bodyPr lIns="72000" rIns="36000"/>
          <a:lstStyle>
            <a:lvl1pPr algn="l">
              <a:defRPr sz="2600" b="1">
                <a:solidFill>
                  <a:schemeClr val="bg1"/>
                </a:solidFill>
                <a:latin typeface="Lucida Sans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67544" y="914400"/>
            <a:ext cx="8143055" cy="457200"/>
          </a:xfrm>
          <a:prstGeom prst="rect">
            <a:avLst/>
          </a:prstGeom>
        </p:spPr>
        <p:txBody>
          <a:bodyPr lIns="72000" rIns="36000"/>
          <a:lstStyle>
            <a:lvl1pPr marL="0" indent="0">
              <a:buNone/>
              <a:defRPr sz="1800" b="1">
                <a:solidFill>
                  <a:srgbClr val="69A71D"/>
                </a:solidFill>
                <a:latin typeface="Lucida Sans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6538685"/>
            <a:ext cx="7595369" cy="254000"/>
          </a:xfrm>
          <a:prstGeom prst="rect">
            <a:avLst/>
          </a:prstGeom>
        </p:spPr>
        <p:txBody>
          <a:bodyPr lIns="72000" rIns="36000" anchor="b" anchorCtr="0"/>
          <a:lstStyle>
            <a:lvl1pPr>
              <a:defRPr lang="fr-FR" sz="1000" baseline="0" smtClean="0">
                <a:solidFill>
                  <a:srgbClr val="69A71D"/>
                </a:solidFill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en-US"/>
            </a:lvl5pPr>
          </a:lstStyle>
          <a:p>
            <a:pPr marL="0" lvl="0" indent="0">
              <a:buFontTx/>
              <a:buNone/>
            </a:pPr>
            <a:r>
              <a:rPr lang="fr-FR" dirty="0" smtClean="0"/>
              <a:t>Sources ; notes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277619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8606146" y="6616762"/>
            <a:ext cx="243656" cy="169277"/>
          </a:xfrm>
          <a:prstGeom prst="rect">
            <a:avLst/>
          </a:prstGeom>
          <a:noFill/>
          <a:extLst/>
        </p:spPr>
        <p:txBody>
          <a:bodyPr wrap="none" lIns="0" tIns="0" rIns="0" bIns="0" rtlCol="0">
            <a:spAutoFit/>
          </a:bodyPr>
          <a:lstStyle/>
          <a:p>
            <a:pPr lvl="0" algn="r"/>
            <a:fld id="{7C9D3764-3B23-4FEC-BA3F-BC902825E6BB}" type="slidenum">
              <a:rPr lang="fr-FR" sz="1100" b="0" cap="none" baseline="0" smtClean="0">
                <a:solidFill>
                  <a:srgbClr val="00365C"/>
                </a:solidFill>
                <a:latin typeface="Calibri" panose="020F0502020204030204" pitchFamily="34" charset="0"/>
              </a:rPr>
              <a:pPr lvl="0" algn="r"/>
              <a:t>‹N°›</a:t>
            </a:fld>
            <a:endParaRPr lang="fr-FR" sz="1100" b="0" cap="none" baseline="0" dirty="0">
              <a:solidFill>
                <a:srgbClr val="00365C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1"/>
          <a:stretch>
            <a:fillRect/>
          </a:stretch>
        </p:blipFill>
        <p:spPr bwMode="auto">
          <a:xfrm>
            <a:off x="280433" y="6465941"/>
            <a:ext cx="799875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5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88" r:id="rId3"/>
    <p:sldLayoutId id="2147483979" r:id="rId4"/>
    <p:sldLayoutId id="2147483989" r:id="rId5"/>
    <p:sldLayoutId id="2147483981" r:id="rId6"/>
    <p:sldLayoutId id="2147483991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6" r="18484"/>
          <a:stretch>
            <a:fillRect/>
          </a:stretch>
        </p:blipFill>
        <p:spPr bwMode="auto">
          <a:xfrm>
            <a:off x="4953000" y="0"/>
            <a:ext cx="419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8117" y="143300"/>
            <a:ext cx="4415883" cy="4517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161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Line 16"/>
          <p:cNvSpPr>
            <a:spLocks noChangeShapeType="1"/>
          </p:cNvSpPr>
          <p:nvPr/>
        </p:nvSpPr>
        <p:spPr bwMode="auto">
          <a:xfrm>
            <a:off x="-17463" y="800100"/>
            <a:ext cx="8956676" cy="0"/>
          </a:xfrm>
          <a:prstGeom prst="line">
            <a:avLst/>
          </a:prstGeom>
          <a:noFill/>
          <a:ln w="76200">
            <a:solidFill>
              <a:srgbClr val="69A71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rgbClr val="002060"/>
              </a:solidFill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0" y="4343400"/>
            <a:ext cx="457200" cy="2514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3002" y="0"/>
            <a:ext cx="1026211" cy="763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1"/>
          <a:stretch>
            <a:fillRect/>
          </a:stretch>
        </p:blipFill>
        <p:spPr bwMode="auto">
          <a:xfrm>
            <a:off x="7913002" y="351376"/>
            <a:ext cx="1026211" cy="37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7858322" y="6538685"/>
            <a:ext cx="1080891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fr-FR" sz="1000" b="1" dirty="0" smtClean="0">
                <a:solidFill>
                  <a:srgbClr val="69A71D"/>
                </a:solidFill>
                <a:latin typeface="Arial" pitchFamily="34" charset="0"/>
              </a:rPr>
              <a:t>Page </a:t>
            </a:r>
            <a:fld id="{7C9D3764-3B23-4FEC-BA3F-BC902825E6BB}" type="slidenum">
              <a:rPr lang="fr-FR" sz="1000" b="1" smtClean="0">
                <a:solidFill>
                  <a:srgbClr val="69A71D"/>
                </a:solidFill>
                <a:latin typeface="Arial" pitchFamily="34" charset="0"/>
              </a:rPr>
              <a:pPr algn="r"/>
              <a:t>‹N°›</a:t>
            </a:fld>
            <a:endParaRPr lang="fr-FR" sz="1000" b="1" dirty="0">
              <a:solidFill>
                <a:srgbClr val="69A71D"/>
              </a:solidFill>
              <a:latin typeface="Arial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 rot="16200000">
            <a:off x="6190620" y="3585306"/>
            <a:ext cx="5701973" cy="2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sz="800" b="0" dirty="0" smtClean="0">
                <a:solidFill>
                  <a:srgbClr val="003366"/>
                </a:solidFill>
              </a:rPr>
              <a:t>17/11/2011  </a:t>
            </a:r>
            <a:r>
              <a:rPr lang="fr-FR" sz="800" b="0" dirty="0" smtClean="0">
                <a:solidFill>
                  <a:srgbClr val="00365C"/>
                </a:solidFill>
                <a:latin typeface="Arial" pitchFamily="34" charset="0"/>
              </a:rPr>
              <a:t>ARTELIA Bâtiment &amp; Industrie – Direction</a:t>
            </a:r>
            <a:r>
              <a:rPr lang="fr-FR" sz="800" b="0" baseline="0" dirty="0" smtClean="0">
                <a:solidFill>
                  <a:srgbClr val="00365C"/>
                </a:solidFill>
                <a:latin typeface="Arial" pitchFamily="34" charset="0"/>
              </a:rPr>
              <a:t> Technique – Département Développement Durable</a:t>
            </a:r>
            <a:endParaRPr lang="fr-FR" sz="1000" b="0" dirty="0">
              <a:solidFill>
                <a:srgbClr val="00365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2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4" r:id="rId2"/>
    <p:sldLayoutId id="2147483942" r:id="rId3"/>
    <p:sldLayoutId id="2147483953" r:id="rId4"/>
    <p:sldLayoutId id="2147483966" r:id="rId5"/>
    <p:sldLayoutId id="2147483974" r:id="rId6"/>
    <p:sldLayoutId id="2147483982" r:id="rId7"/>
    <p:sldLayoutId id="2147483983" r:id="rId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Feuille_de_calcul_Microsoft_Excel2.xls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35.pn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49.jpeg"/><Relationship Id="rId5" Type="http://schemas.openxmlformats.org/officeDocument/2006/relationships/image" Target="../media/image42.jpeg"/><Relationship Id="rId10" Type="http://schemas.openxmlformats.org/officeDocument/2006/relationships/image" Target="../media/image26.jpe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Veronique.magniere@arteliagroup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-114300" y="4365461"/>
            <a:ext cx="5016500" cy="756000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ctr" anchorCtr="0"/>
          <a:lstStyle/>
          <a:p>
            <a:pPr marL="444500"/>
            <a:r>
              <a:rPr lang="fr-FR" sz="2000" dirty="0" smtClean="0">
                <a:solidFill>
                  <a:schemeClr val="bg1"/>
                </a:solidFill>
              </a:rPr>
              <a:t>24/03/2017, journée ARS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-114300" y="2463800"/>
            <a:ext cx="5016500" cy="13843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444500"/>
            <a:r>
              <a:rPr lang="fr-FR" dirty="0" smtClean="0">
                <a:solidFill>
                  <a:schemeClr val="bg1"/>
                </a:solidFill>
              </a:rPr>
              <a:t>La valeur énergétique </a:t>
            </a:r>
            <a:r>
              <a:rPr lang="fr-FR" dirty="0" smtClean="0">
                <a:solidFill>
                  <a:schemeClr val="bg1"/>
                </a:solidFill>
              </a:rPr>
              <a:t>et environnementale de </a:t>
            </a:r>
            <a:r>
              <a:rPr lang="fr-FR" dirty="0" smtClean="0">
                <a:solidFill>
                  <a:schemeClr val="bg1"/>
                </a:solidFill>
              </a:rPr>
              <a:t>la construction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Stratégie de réduction des émissions CO2 (approche BBCA)</a:t>
            </a:r>
            <a:endParaRPr lang="fr-FR" sz="2800" b="1" cap="none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354670" y="4021065"/>
            <a:ext cx="4432300" cy="1457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21917" tIns="60958" rIns="121917" bIns="10800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Innovation </a:t>
            </a:r>
            <a:r>
              <a:rPr lang="fr-FR" sz="21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climat</a:t>
            </a:r>
            <a:endParaRPr lang="fr-FR" sz="19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62382" y="1734693"/>
            <a:ext cx="7216876" cy="16685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bIns="10800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Emissions de GES évitées</a:t>
            </a:r>
            <a:endParaRPr lang="fr-FR" sz="21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31149" y="1897401"/>
            <a:ext cx="2664000" cy="9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dirty="0">
                <a:solidFill>
                  <a:prstClr val="white"/>
                </a:solidFill>
                <a:latin typeface="Calibri" panose="020F0502020204030204" pitchFamily="34" charset="0"/>
              </a:rPr>
              <a:t>EXPLOITATION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dirty="0">
                <a:solidFill>
                  <a:prstClr val="white"/>
                </a:solidFill>
                <a:latin typeface="Calibri" panose="020F0502020204030204" pitchFamily="34" charset="0"/>
              </a:rPr>
              <a:t>MAITRISEE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97167" y="1897402"/>
            <a:ext cx="2664000" cy="972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dirty="0">
                <a:solidFill>
                  <a:prstClr val="white"/>
                </a:solidFill>
                <a:latin typeface="Calibri" panose="020F0502020204030204" pitchFamily="34" charset="0"/>
              </a:rPr>
              <a:t>CONSTRUCTION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dirty="0">
                <a:solidFill>
                  <a:prstClr val="white"/>
                </a:solidFill>
                <a:latin typeface="Calibri" panose="020F0502020204030204" pitchFamily="34" charset="0"/>
              </a:rPr>
              <a:t>RAISONNEE  </a:t>
            </a:r>
          </a:p>
        </p:txBody>
      </p:sp>
      <p:sp>
        <p:nvSpPr>
          <p:cNvPr id="8" name="Croix 7"/>
          <p:cNvSpPr/>
          <p:nvPr/>
        </p:nvSpPr>
        <p:spPr bwMode="auto">
          <a:xfrm>
            <a:off x="4340813" y="3482986"/>
            <a:ext cx="460016" cy="458320"/>
          </a:xfrm>
          <a:prstGeom prst="plus">
            <a:avLst>
              <a:gd name="adj" fmla="val 38793"/>
            </a:avLst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61167" y="4204150"/>
            <a:ext cx="1800000" cy="745145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900" dirty="0">
                <a:solidFill>
                  <a:prstClr val="white"/>
                </a:solidFill>
                <a:latin typeface="Calibri" panose="020F0502020204030204" pitchFamily="34" charset="0"/>
              </a:rPr>
              <a:t>STOCKAGE CARBONE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631149" y="4204151"/>
            <a:ext cx="1800000" cy="74514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900" dirty="0">
                <a:solidFill>
                  <a:srgbClr val="FFFFFF"/>
                </a:solidFill>
              </a:rPr>
              <a:t>ECONOMIE CIRCULAIRE </a:t>
            </a:r>
          </a:p>
        </p:txBody>
      </p:sp>
    </p:spTree>
    <p:extLst>
      <p:ext uri="{BB962C8B-B14F-4D97-AF65-F5344CB8AC3E}">
        <p14:creationId xmlns:p14="http://schemas.microsoft.com/office/powerpoint/2010/main" val="23044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Des méthodes d’évaluation cohérentes avec les règles nationales et européennes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95254" y="1071369"/>
            <a:ext cx="8554548" cy="457200"/>
          </a:xfrm>
        </p:spPr>
        <p:txBody>
          <a:bodyPr/>
          <a:lstStyle/>
          <a:p>
            <a:r>
              <a:rPr lang="fr-FR" dirty="0" smtClean="0"/>
              <a:t>La </a:t>
            </a:r>
            <a:r>
              <a:rPr lang="fr-FR" dirty="0"/>
              <a:t>matrice </a:t>
            </a:r>
            <a:r>
              <a:rPr lang="fr-FR" dirty="0" smtClean="0"/>
              <a:t>d’évaluation BBCA</a:t>
            </a:r>
            <a:endParaRPr lang="fr-FR" dirty="0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478883" y="5409462"/>
            <a:ext cx="4224867" cy="73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/>
            <a:r>
              <a:rPr lang="fr-FR" altLang="fr-FR" sz="1300" dirty="0">
                <a:solidFill>
                  <a:srgbClr val="595959"/>
                </a:solidFill>
              </a:rPr>
              <a:t>Intégration de la méthode d’évaluation de la performance énergétique et environnementale de la DHUP dès </a:t>
            </a:r>
            <a:r>
              <a:rPr lang="fr-FR" altLang="fr-FR" sz="1300" dirty="0" smtClean="0">
                <a:solidFill>
                  <a:srgbClr val="595959"/>
                </a:solidFill>
              </a:rPr>
              <a:t>publication</a:t>
            </a:r>
            <a:endParaRPr lang="fr-FR" altLang="fr-FR" sz="1300" dirty="0">
              <a:solidFill>
                <a:srgbClr val="595959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650744" y="1832112"/>
            <a:ext cx="7912231" cy="3814261"/>
            <a:chOff x="224368" y="1629834"/>
            <a:chExt cx="8768290" cy="4226944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374900" y="2440519"/>
              <a:ext cx="2074333" cy="908049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 b="1" cap="small" dirty="0">
                  <a:solidFill>
                    <a:schemeClr val="bg1"/>
                  </a:solidFill>
                  <a:latin typeface="+mn-lt"/>
                </a:rPr>
                <a:t>Exploitation maitrisée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4368" y="2440519"/>
              <a:ext cx="2074333" cy="908049"/>
            </a:xfrm>
            <a:prstGeom prst="rect">
              <a:avLst/>
            </a:prstGeom>
            <a:solidFill>
              <a:srgbClr val="A5A5A5"/>
            </a:solidFill>
            <a:ln w="12700" algn="ctr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 b="1" cap="small" dirty="0">
                  <a:solidFill>
                    <a:schemeClr val="bg1"/>
                  </a:solidFill>
                  <a:latin typeface="+mn-lt"/>
                </a:rPr>
                <a:t>Construction raisonnée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4368" y="1629834"/>
              <a:ext cx="4224865" cy="6709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algn="ctr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  <a:extLst/>
          </p:spPr>
          <p:txBody>
            <a:bodyPr lIns="121917" tIns="60958" rIns="121917" bIns="60958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b="1" dirty="0">
                  <a:solidFill>
                    <a:schemeClr val="tx2">
                      <a:lumMod val="50000"/>
                    </a:schemeClr>
                  </a:solidFill>
                </a:rPr>
                <a:t>RÉDUIRE LES EMISSIONS CO</a:t>
              </a:r>
              <a:r>
                <a:rPr lang="fr-FR" altLang="fr-FR" b="1" baseline="-25000" dirty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836835" y="2440519"/>
              <a:ext cx="2012968" cy="908049"/>
            </a:xfrm>
            <a:prstGeom prst="rect">
              <a:avLst/>
            </a:prstGeom>
            <a:solidFill>
              <a:srgbClr val="70AD47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xtLst/>
          </p:spPr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 b="1" cap="small" dirty="0">
                  <a:solidFill>
                    <a:schemeClr val="bg1"/>
                  </a:solidFill>
                  <a:latin typeface="+mn-lt"/>
                </a:rPr>
                <a:t>Economie circulaire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652434" y="2440519"/>
              <a:ext cx="2074333" cy="908049"/>
            </a:xfrm>
            <a:prstGeom prst="rect">
              <a:avLst/>
            </a:prstGeom>
            <a:solidFill>
              <a:srgbClr val="4472C4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xtLst/>
          </p:spPr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500" b="1" cap="small" dirty="0">
                  <a:solidFill>
                    <a:schemeClr val="bg1"/>
                  </a:solidFill>
                  <a:latin typeface="+mn-lt"/>
                </a:rPr>
                <a:t>Stockage Carbone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52433" y="1629834"/>
              <a:ext cx="4216400" cy="6709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6350" algn="ctr">
              <a:solidFill>
                <a:schemeClr val="accent2"/>
              </a:solidFill>
              <a:miter lim="800000"/>
              <a:headEnd/>
              <a:tailEnd/>
            </a:ln>
            <a:extLst/>
          </p:spPr>
          <p:txBody>
            <a:bodyPr lIns="121917" tIns="60958" rIns="121917" bIns="60958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b="1" dirty="0">
                  <a:solidFill>
                    <a:schemeClr val="tx2">
                      <a:lumMod val="50000"/>
                    </a:schemeClr>
                  </a:solidFill>
                </a:rPr>
                <a:t>ENCOURAGER L’INNOVATION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56118" y="4584702"/>
              <a:ext cx="4142316" cy="955009"/>
            </a:xfrm>
            <a:prstGeom prst="rect">
              <a:avLst/>
            </a:prstGeom>
            <a:noFill/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 b="1" dirty="0">
                  <a:solidFill>
                    <a:schemeClr val="tx2">
                      <a:lumMod val="50000"/>
                    </a:schemeClr>
                  </a:solidFill>
                </a:rPr>
                <a:t>DES RÉFÉRENTIELS CONSENSUELS</a:t>
              </a:r>
            </a:p>
            <a:p>
              <a:pPr algn="ctr" eaLnBrk="1" hangingPunct="1"/>
              <a:r>
                <a:rPr lang="fr-FR" altLang="fr-FR" sz="1600" b="1" dirty="0">
                  <a:solidFill>
                    <a:schemeClr val="tx2">
                      <a:lumMod val="50000"/>
                    </a:schemeClr>
                  </a:solidFill>
                </a:rPr>
                <a:t>« NORMALISÉS »</a:t>
              </a:r>
            </a:p>
            <a:p>
              <a:pPr algn="ctr" eaLnBrk="1" hangingPunct="1"/>
              <a:endParaRPr lang="fr-FR" altLang="fr-FR" sz="16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Flèche vers le bas 10"/>
            <p:cNvSpPr/>
            <p:nvPr/>
          </p:nvSpPr>
          <p:spPr>
            <a:xfrm rot="10800000">
              <a:off x="830793" y="3532719"/>
              <a:ext cx="861483" cy="825500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 rot="10800000">
              <a:off x="2981325" y="3532719"/>
              <a:ext cx="861484" cy="825500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Flèche vers le bas 12"/>
            <p:cNvSpPr/>
            <p:nvPr/>
          </p:nvSpPr>
          <p:spPr>
            <a:xfrm rot="10800000">
              <a:off x="5258859" y="3532719"/>
              <a:ext cx="861484" cy="825500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 rot="10800000">
              <a:off x="7412578" y="3532719"/>
              <a:ext cx="861483" cy="825500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8666" y="5255684"/>
              <a:ext cx="3897216" cy="375179"/>
            </a:xfrm>
            <a:prstGeom prst="rect">
              <a:avLst/>
            </a:prstGeom>
          </p:spPr>
          <p:txBody>
            <a:bodyPr wrap="none"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400" b="1" dirty="0">
                  <a:solidFill>
                    <a:schemeClr val="tx2">
                      <a:lumMod val="50000"/>
                    </a:schemeClr>
                  </a:solidFill>
                </a:rPr>
                <a:t>NF EN 15978  I  MÉTHODE ACV  I  CALCUL RT</a:t>
              </a: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4686300" y="4597402"/>
              <a:ext cx="4224867" cy="409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600" b="1" dirty="0">
                  <a:solidFill>
                    <a:schemeClr val="tx2">
                      <a:lumMod val="50000"/>
                    </a:schemeClr>
                  </a:solidFill>
                </a:rPr>
                <a:t>DES RÉFÉRENTIELS À FAIRE ÉMERGER</a:t>
              </a: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4681009" y="5004092"/>
              <a:ext cx="4311649" cy="852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1219170"/>
              <a:r>
                <a:rPr lang="fr-FR" altLang="fr-FR" sz="1400" b="1" dirty="0">
                  <a:solidFill>
                    <a:schemeClr val="tx2">
                      <a:lumMod val="50000"/>
                    </a:schemeClr>
                  </a:solidFill>
                </a:rPr>
                <a:t>EN S’APPUYANT, CHAQUE FOIS QUE POSSIBLE, </a:t>
              </a:r>
            </a:p>
            <a:p>
              <a:pPr algn="ctr" defTabSz="1219170"/>
              <a:r>
                <a:rPr lang="fr-FR" altLang="fr-FR" sz="1400" b="1" dirty="0">
                  <a:solidFill>
                    <a:schemeClr val="tx2">
                      <a:lumMod val="50000"/>
                    </a:schemeClr>
                  </a:solidFill>
                </a:rPr>
                <a:t>SUR L’EXISTANT EX:  label </a:t>
              </a:r>
              <a:r>
                <a:rPr lang="fr-FR" altLang="fr-FR" sz="1400" b="1" dirty="0" err="1">
                  <a:solidFill>
                    <a:schemeClr val="tx2">
                      <a:lumMod val="50000"/>
                    </a:schemeClr>
                  </a:solidFill>
                </a:rPr>
                <a:t>biosourcé</a:t>
              </a:r>
              <a:r>
                <a:rPr lang="fr-FR" altLang="fr-FR" sz="1400" b="1" dirty="0">
                  <a:solidFill>
                    <a:schemeClr val="tx2">
                      <a:lumMod val="50000"/>
                    </a:schemeClr>
                  </a:solidFill>
                </a:rPr>
                <a:t>, module D NF EN 15 978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09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4836406" y="4121065"/>
            <a:ext cx="2052000" cy="8992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100" b="1" cap="sm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36406" y="4288287"/>
            <a:ext cx="2052000" cy="56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b="1" cap="small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750</a:t>
            </a:r>
            <a:endParaRPr lang="fr-FR" sz="2100" b="1" cap="small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39519" y="4121065"/>
            <a:ext cx="2052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1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980</a:t>
            </a:r>
            <a:endParaRPr lang="fr-FR" sz="2100" b="1" cap="small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254" y="121955"/>
            <a:ext cx="8564428" cy="670013"/>
          </a:xfrm>
          <a:prstGeom prst="rect">
            <a:avLst/>
          </a:prstGeom>
        </p:spPr>
        <p:txBody>
          <a:bodyPr lIns="0" tIns="0" rIns="36000" bIns="0" anchor="t" anchorCtr="0"/>
          <a:lstStyle/>
          <a:p>
            <a:pPr algn="ctr"/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Les </a:t>
            </a:r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objectifs d’émissions </a:t>
            </a:r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de carbone par type de </a:t>
            </a:r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bâtiment dans le label BBCA</a:t>
            </a:r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(keqCO2/m² SDP)</a:t>
            </a:r>
            <a:endParaRPr lang="fr-FR" sz="2800" b="1" cap="none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139519" y="1091046"/>
            <a:ext cx="2052000" cy="10178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b="1" cap="sm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Emissions totales</a:t>
            </a:r>
            <a:endParaRPr lang="fr-FR" sz="2100" b="1" cap="sm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74507" y="1091046"/>
            <a:ext cx="2052000" cy="105207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b="1" i="1" cap="sm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Dont</a:t>
            </a:r>
            <a:r>
              <a:rPr lang="fr-FR" sz="2100" b="1" cap="small" dirty="0" smtClean="0">
                <a:solidFill>
                  <a:schemeClr val="bg1"/>
                </a:solidFill>
                <a:latin typeface="Calibri" panose="020F0502020204030204" pitchFamily="34" charset="0"/>
              </a:rPr>
              <a:t> Construction </a:t>
            </a:r>
            <a:r>
              <a:rPr lang="fr-FR" sz="2100" b="1" cap="small" dirty="0">
                <a:solidFill>
                  <a:schemeClr val="bg1"/>
                </a:solidFill>
                <a:latin typeface="Calibri" panose="020F0502020204030204" pitchFamily="34" charset="0"/>
              </a:rPr>
              <a:t>raisonnée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602640" y="2127351"/>
            <a:ext cx="6035158" cy="478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bIns="10800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Logements collectifs</a:t>
            </a:r>
            <a:endParaRPr lang="fr-FR" sz="21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02640" y="3576414"/>
            <a:ext cx="6032696" cy="478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bIns="10800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Bureaux (code du travail)</a:t>
            </a:r>
            <a:endParaRPr lang="fr-FR" sz="21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874506" y="2628381"/>
            <a:ext cx="2052000" cy="8992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b="1" cap="small" dirty="0" smtClean="0">
                <a:solidFill>
                  <a:schemeClr val="tx1"/>
                </a:solidFill>
                <a:latin typeface="Calibri" panose="020F0502020204030204" pitchFamily="34" charset="0"/>
              </a:rPr>
              <a:t>600</a:t>
            </a:r>
            <a:endParaRPr lang="fr-FR" sz="2100" b="1" cap="small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836408" y="2622177"/>
            <a:ext cx="1773526" cy="56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100" b="1" cap="small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139519" y="2628381"/>
            <a:ext cx="2052000" cy="899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1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1000</a:t>
            </a:r>
            <a:endParaRPr lang="fr-FR" sz="2100" b="1" cap="small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602640" y="5068297"/>
            <a:ext cx="6035158" cy="478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bIns="10800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Autres bâtiments </a:t>
            </a:r>
            <a:endParaRPr lang="fr-FR" sz="21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849484" y="5593709"/>
            <a:ext cx="2052000" cy="90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100" b="1" cap="small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849484" y="5760931"/>
            <a:ext cx="2038922" cy="564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100" b="1" cap="small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75</a:t>
            </a:r>
            <a:r>
              <a:rPr lang="fr-FR" sz="2100" b="1" cap="small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0 (*)</a:t>
            </a:r>
            <a:endParaRPr lang="fr-FR" sz="2100" b="1" cap="small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139519" y="5593709"/>
            <a:ext cx="2052000" cy="9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100" b="1" cap="small" dirty="0">
                <a:solidFill>
                  <a:schemeClr val="tx1"/>
                </a:solidFill>
                <a:latin typeface="Calibri" panose="020F0502020204030204" pitchFamily="34" charset="0"/>
              </a:rPr>
              <a:t>850</a:t>
            </a:r>
            <a:endParaRPr lang="fr-FR" sz="2100" b="1" cap="small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445734" y="6510912"/>
            <a:ext cx="5556094" cy="370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bIns="10800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(*) compte tenu du faible nombre de références ce chiffre sera affiné</a:t>
            </a:r>
            <a:endParaRPr lang="fr-FR" sz="14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Bâtiment Bas </a:t>
            </a:r>
            <a:r>
              <a:rPr lang="fr-FR" dirty="0" smtClean="0"/>
              <a:t>Carbone, </a:t>
            </a:r>
            <a:br>
              <a:rPr lang="fr-FR" dirty="0" smtClean="0"/>
            </a:br>
            <a:r>
              <a:rPr lang="fr-FR" dirty="0" smtClean="0"/>
              <a:t>L’avenir </a:t>
            </a:r>
            <a:r>
              <a:rPr lang="fr-FR" dirty="0"/>
              <a:t>de la </a:t>
            </a:r>
            <a:r>
              <a:rPr lang="fr-FR" dirty="0" smtClean="0"/>
              <a:t>construction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3200" dirty="0" smtClean="0"/>
              <a:t>Les pistes pour </a:t>
            </a:r>
            <a:br>
              <a:rPr lang="fr-FR" sz="3200" dirty="0" smtClean="0"/>
            </a:br>
            <a:r>
              <a:rPr lang="fr-FR" sz="3200" dirty="0" smtClean="0"/>
              <a:t>concevoir bas carbone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99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Les 6 questions à se poser pour construire bas carbone</a:t>
            </a:r>
            <a:endParaRPr lang="fr-FR" sz="2800" b="1" cap="none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295254" y="1537657"/>
            <a:ext cx="8554548" cy="457200"/>
          </a:xfrm>
        </p:spPr>
        <p:txBody>
          <a:bodyPr/>
          <a:lstStyle/>
          <a:p>
            <a:pPr marL="342900" lvl="0" indent="-342900">
              <a:buFont typeface="Wingdings" pitchFamily="2" charset="2"/>
              <a:buChar char="Ø"/>
            </a:pPr>
            <a:r>
              <a:rPr lang="fr-FR" dirty="0"/>
              <a:t>Quelle surface est nécessaire ? </a:t>
            </a:r>
            <a:endParaRPr lang="fr-FR" dirty="0" smtClean="0"/>
          </a:p>
          <a:p>
            <a:pPr lvl="0"/>
            <a:endParaRPr lang="fr-FR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/>
              <a:t>Où </a:t>
            </a:r>
            <a:r>
              <a:rPr lang="fr-FR" dirty="0"/>
              <a:t>s’implanter ? </a:t>
            </a:r>
            <a:endParaRPr lang="fr-FR" dirty="0" smtClean="0"/>
          </a:p>
          <a:p>
            <a:pPr lvl="0"/>
            <a:endParaRPr lang="fr-FR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/>
              <a:t>Faut-il construire ou réhabiliter ? </a:t>
            </a:r>
            <a:endParaRPr lang="fr-FR" dirty="0" smtClean="0"/>
          </a:p>
          <a:p>
            <a:pPr lvl="0"/>
            <a:endParaRPr lang="fr-FR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/>
              <a:t>Quelles </a:t>
            </a:r>
            <a:r>
              <a:rPr lang="fr-FR" dirty="0"/>
              <a:t>solutions architecturales et techniques </a:t>
            </a:r>
            <a:r>
              <a:rPr lang="fr-FR" dirty="0" smtClean="0"/>
              <a:t>?</a:t>
            </a:r>
          </a:p>
          <a:p>
            <a:pPr lvl="0"/>
            <a:r>
              <a:rPr lang="fr-FR" dirty="0" smtClean="0"/>
              <a:t>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 smtClean="0"/>
              <a:t>Puis-je </a:t>
            </a:r>
            <a:r>
              <a:rPr lang="fr-FR" dirty="0"/>
              <a:t>utiliser des énergies peu carbonées ? </a:t>
            </a:r>
            <a:endParaRPr lang="fr-FR" dirty="0" smtClean="0"/>
          </a:p>
          <a:p>
            <a:pPr lvl="0"/>
            <a:endParaRPr lang="fr-FR" dirty="0"/>
          </a:p>
          <a:p>
            <a:pPr marL="342900" lvl="0" indent="-342900">
              <a:buFont typeface="Wingdings" pitchFamily="2" charset="2"/>
              <a:buChar char="Ø"/>
            </a:pPr>
            <a:r>
              <a:rPr lang="fr-FR" dirty="0"/>
              <a:t>Comment mieux gérer au quotidien ? 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89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Limiter </a:t>
            </a:r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fortement les émissions de </a:t>
            </a:r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CO2eq </a:t>
            </a:r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impose de revoir la manière de concevoir et de construire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95254" y="1236469"/>
            <a:ext cx="8554548" cy="457200"/>
          </a:xfrm>
        </p:spPr>
        <p:txBody>
          <a:bodyPr/>
          <a:lstStyle/>
          <a:p>
            <a:r>
              <a:rPr lang="fr-FR" dirty="0"/>
              <a:t>P</a:t>
            </a:r>
            <a:r>
              <a:rPr lang="fr-FR" dirty="0" smtClean="0"/>
              <a:t>oids </a:t>
            </a:r>
            <a:r>
              <a:rPr lang="fr-FR" dirty="0"/>
              <a:t>carbone des différents lots en </a:t>
            </a:r>
            <a:r>
              <a:rPr lang="fr-FR" dirty="0" smtClean="0"/>
              <a:t>kgeqCO2/m2 SDP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79270" y="5768095"/>
            <a:ext cx="5630376" cy="32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defPPr>
              <a:defRPr lang="en-US"/>
            </a:defPPr>
            <a:lvl1pPr algn="ctr" eaLnBrk="1" hangingPunct="1">
              <a:defRPr sz="1300">
                <a:latin typeface="Calibri" panose="020F0502020204030204" pitchFamily="34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algn="l"/>
            <a:r>
              <a:rPr lang="fr-FR" dirty="0"/>
              <a:t>Valeurs </a:t>
            </a:r>
            <a:r>
              <a:rPr lang="fr-FR" dirty="0" smtClean="0"/>
              <a:t>moyennes par </a:t>
            </a:r>
            <a:r>
              <a:rPr lang="fr-FR" dirty="0"/>
              <a:t>lot de </a:t>
            </a:r>
            <a:r>
              <a:rPr lang="fr-FR" dirty="0" smtClean="0"/>
              <a:t>HQE Performance (</a:t>
            </a:r>
            <a:r>
              <a:rPr lang="fr-FR" dirty="0"/>
              <a:t>arrondies à la dizaine)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74768"/>
              </p:ext>
            </p:extLst>
          </p:nvPr>
        </p:nvGraphicFramePr>
        <p:xfrm>
          <a:off x="2179270" y="1831956"/>
          <a:ext cx="4825858" cy="384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Feuille de calcul" r:id="rId4" imgW="4029033" imgH="2867130" progId="Excel.Sheet.12">
                  <p:embed/>
                </p:oleObj>
              </mc:Choice>
              <mc:Fallback>
                <p:oleObj name="Feuille de calcul" r:id="rId4" imgW="4029033" imgH="2867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9270" y="1831956"/>
                        <a:ext cx="4825858" cy="384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4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Pistes </a:t>
            </a:r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pour réduire les émissions de CO2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Construction raisonnée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362902" y="2070100"/>
            <a:ext cx="2356999" cy="4307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Changer les revêtements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21201" y="2070100"/>
            <a:ext cx="2356999" cy="4307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Utiliser  du Ciment bas carbone</a:t>
            </a:r>
          </a:p>
        </p:txBody>
      </p:sp>
      <p:sp>
        <p:nvSpPr>
          <p:cNvPr id="27" name="Espace réservé du contenu 4"/>
          <p:cNvSpPr txBox="1">
            <a:spLocks/>
          </p:cNvSpPr>
          <p:nvPr/>
        </p:nvSpPr>
        <p:spPr>
          <a:xfrm>
            <a:off x="592059" y="1265148"/>
            <a:ext cx="7886700" cy="135208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42900" indent="-342900" algn="ctr" eaLnBrk="1" hangingPunct="1">
              <a:spcBef>
                <a:spcPct val="20000"/>
              </a:spcBef>
              <a:buFontTx/>
              <a:buChar char="&gt;"/>
              <a:defRPr sz="2000">
                <a:latin typeface="+mn-lt"/>
                <a:cs typeface="+mn-cs"/>
              </a:defRPr>
            </a:lvl1pPr>
            <a:lvl2pPr marL="742950" lvl="1" indent="-285750" algn="ctr" eaLnBrk="1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1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VRD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Fondations et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infrastructures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4502" y="2070100"/>
            <a:ext cx="2356999" cy="4307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Questionner le besoin de parking</a:t>
            </a:r>
          </a:p>
        </p:txBody>
      </p:sp>
      <p:pic>
        <p:nvPicPr>
          <p:cNvPr id="29" name="Picture 6" descr="Résultat de recherche d'images pour &quot;parki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7" y="4420069"/>
            <a:ext cx="2082275" cy="138565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05" y="4420070"/>
            <a:ext cx="2005209" cy="1509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40" y="4038086"/>
            <a:ext cx="1642189" cy="8449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40" y="5256180"/>
            <a:ext cx="1642189" cy="98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Veronique.MAGNIERE\Desktop\Capture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02" y="2970168"/>
            <a:ext cx="2076774" cy="10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eronique.MAGNIERE\Desktop\Capture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04" y="2939725"/>
            <a:ext cx="2005209" cy="12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Pistes pour réduire les émissions de CO2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Construction raisonnée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6959600" y="2348109"/>
            <a:ext cx="2082200" cy="4320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Utiliser du ciment bas carbone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93101" y="2348109"/>
            <a:ext cx="2082200" cy="4320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Structure bois ou mixte</a:t>
            </a:r>
          </a:p>
        </p:txBody>
      </p:sp>
      <p:sp>
        <p:nvSpPr>
          <p:cNvPr id="21" name="Espace réservé du contenu 4"/>
          <p:cNvSpPr txBox="1">
            <a:spLocks/>
          </p:cNvSpPr>
          <p:nvPr/>
        </p:nvSpPr>
        <p:spPr>
          <a:xfrm>
            <a:off x="632075" y="1787663"/>
            <a:ext cx="7886700" cy="46023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42900" indent="-342900" algn="ctr" eaLnBrk="1" hangingPunct="1">
              <a:spcBef>
                <a:spcPct val="20000"/>
              </a:spcBef>
              <a:buFontTx/>
              <a:buChar char="&gt;"/>
              <a:defRPr sz="2000">
                <a:latin typeface="+mn-lt"/>
                <a:cs typeface="+mn-cs"/>
              </a:defRPr>
            </a:lvl1pPr>
            <a:lvl2pPr marL="742950" lvl="1" indent="-285750" algn="ctr" eaLnBrk="1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1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Superstructure et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maçonnerie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2794" y="2348110"/>
            <a:ext cx="2082200" cy="4320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Structure en acier recyclé</a:t>
            </a:r>
          </a:p>
        </p:txBody>
      </p:sp>
      <p:pic>
        <p:nvPicPr>
          <p:cNvPr id="23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7" r="22738"/>
          <a:stretch/>
        </p:blipFill>
        <p:spPr bwMode="auto">
          <a:xfrm>
            <a:off x="4806320" y="3869613"/>
            <a:ext cx="1895148" cy="16816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4" t="7496" r="27989" b="34466"/>
          <a:stretch/>
        </p:blipFill>
        <p:spPr bwMode="auto">
          <a:xfrm>
            <a:off x="2520535" y="3869613"/>
            <a:ext cx="1827331" cy="163086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96474" y="2348108"/>
            <a:ext cx="2082200" cy="4320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Façade  structure / remplissage en matériaux </a:t>
            </a:r>
            <a:r>
              <a:rPr lang="fr-FR" sz="1600" b="1" smtClean="0">
                <a:solidFill>
                  <a:schemeClr val="tx2">
                    <a:lumMod val="50000"/>
                  </a:schemeClr>
                </a:solidFill>
              </a:rPr>
              <a:t>bio-sourcés</a:t>
            </a:r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Veronique.MAGNIERE\Desktop\Capture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869613"/>
            <a:ext cx="1943578" cy="12171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FR\AUB\E2\0052 Label BBCA\2. Opérations Pilotes\GECINA Gerland Grande Halle\Images\3D_S_pers 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1" t="934" r="30253" b="12268"/>
          <a:stretch/>
        </p:blipFill>
        <p:spPr bwMode="auto">
          <a:xfrm>
            <a:off x="295254" y="3869612"/>
            <a:ext cx="1863746" cy="26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Pistes pour réduire les émissions de CO2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Construction raisonnée</a:t>
            </a:r>
            <a:endParaRPr lang="fr-FR" dirty="0"/>
          </a:p>
        </p:txBody>
      </p:sp>
      <p:sp>
        <p:nvSpPr>
          <p:cNvPr id="10" name="Espace réservé du contenu 4"/>
          <p:cNvSpPr txBox="1">
            <a:spLocks/>
          </p:cNvSpPr>
          <p:nvPr/>
        </p:nvSpPr>
        <p:spPr>
          <a:xfrm>
            <a:off x="607485" y="1512296"/>
            <a:ext cx="7886700" cy="43497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42900" indent="-342900" eaLnBrk="1" hangingPunct="1">
              <a:spcBef>
                <a:spcPct val="20000"/>
              </a:spcBef>
              <a:buFontTx/>
              <a:buChar char="&gt;"/>
              <a:defRPr sz="2500">
                <a:latin typeface="+mn-lt"/>
                <a:cs typeface="+mn-cs"/>
              </a:defRPr>
            </a:lvl1pPr>
            <a:lvl2pPr marL="742950" indent="-285750" eaLnBrk="1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1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algn="ctr"/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Façades et menuiseries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extérieures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Cloisonnement 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doublage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 algn="ctr"/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 lvl="1" algn="ctr"/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4525" y="2968068"/>
            <a:ext cx="2046376" cy="3324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Optimiser les surface vitrées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54141" y="2968068"/>
            <a:ext cx="2046376" cy="3324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Décloisonner les espaces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1603" y="2968068"/>
            <a:ext cx="2046376" cy="3324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Laisser la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structure / équipements 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apparents</a:t>
            </a:r>
          </a:p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39" y="4229100"/>
            <a:ext cx="1729771" cy="164669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77" y="4229100"/>
            <a:ext cx="1832211" cy="164669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7425" y="2995597"/>
            <a:ext cx="2046376" cy="3324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Optimiser les </a:t>
            </a:r>
            <a:r>
              <a:rPr lang="fr-FR" sz="1600" b="1" dirty="0" smtClean="0">
                <a:solidFill>
                  <a:schemeClr val="tx2">
                    <a:lumMod val="50000"/>
                  </a:schemeClr>
                </a:solidFill>
              </a:rPr>
              <a:t>épaisseurs d’isolant</a:t>
            </a:r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2" descr="IMG00000004"/>
          <p:cNvSpPr>
            <a:spLocks noChangeArrowheads="1"/>
          </p:cNvSpPr>
          <p:nvPr/>
        </p:nvSpPr>
        <p:spPr bwMode="auto">
          <a:xfrm>
            <a:off x="2719387" y="4229100"/>
            <a:ext cx="1831447" cy="1542004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5F497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243F6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 22" descr="WP_20150507_00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0" y="4281282"/>
            <a:ext cx="1887440" cy="1319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69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Pistes pour réduire les émissions de CO2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Construction raisonnée</a:t>
            </a:r>
            <a:endParaRPr lang="fr-FR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607485" y="1675185"/>
            <a:ext cx="7886700" cy="43497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42900" indent="-342900" algn="ctr" eaLnBrk="1" hangingPunct="1">
              <a:spcBef>
                <a:spcPct val="20000"/>
              </a:spcBef>
              <a:buFontTx/>
              <a:buChar char="&gt;"/>
              <a:defRPr sz="2000">
                <a:latin typeface="+mn-lt"/>
                <a:cs typeface="+mn-cs"/>
              </a:defRPr>
            </a:lvl1pPr>
            <a:lvl2pPr marL="742950" lvl="1" indent="-285750" algn="ctr" eaLnBrk="1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1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Revêtements sols murs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plafond</a:t>
            </a:r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5465" y="2972089"/>
            <a:ext cx="2464468" cy="3324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Favoriser les revêtements </a:t>
            </a:r>
            <a:r>
              <a:rPr lang="fr-FR" sz="1600" b="1" dirty="0" err="1">
                <a:solidFill>
                  <a:schemeClr val="tx2">
                    <a:lumMod val="50000"/>
                  </a:schemeClr>
                </a:solidFill>
              </a:rPr>
              <a:t>biosourcés</a:t>
            </a:r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/recyclés</a:t>
            </a:r>
          </a:p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001" y="2972089"/>
            <a:ext cx="2485211" cy="3324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Laisser les matériaux bruts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682" y="3794501"/>
            <a:ext cx="1911353" cy="22795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641" y="4048490"/>
            <a:ext cx="1226164" cy="127621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6339" y="4907731"/>
            <a:ext cx="1244495" cy="128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Bâtiment Bas </a:t>
            </a:r>
            <a:r>
              <a:rPr lang="fr-FR" dirty="0" smtClean="0"/>
              <a:t>Carbone,</a:t>
            </a:r>
          </a:p>
          <a:p>
            <a:r>
              <a:rPr lang="fr-FR" dirty="0"/>
              <a:t>L’avenir de la </a:t>
            </a:r>
            <a:r>
              <a:rPr lang="fr-FR" dirty="0" smtClean="0"/>
              <a:t>construction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3200" dirty="0" smtClean="0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855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parking&quot;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Résultat de recherche d'images pour &quot;parking&quot;"/>
          <p:cNvSpPr>
            <a:spLocks noChangeAspect="1" noChangeArrowheads="1"/>
          </p:cNvSpPr>
          <p:nvPr/>
        </p:nvSpPr>
        <p:spPr bwMode="auto">
          <a:xfrm>
            <a:off x="410633" y="10583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24502" y="2556364"/>
            <a:ext cx="2356999" cy="3575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Réduire les consommations</a:t>
            </a:r>
          </a:p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0526" y="2550160"/>
            <a:ext cx="2413655" cy="3585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Produire localement </a:t>
            </a:r>
          </a:p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85999" y="2556362"/>
            <a:ext cx="2356999" cy="3575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t" anchorCtr="0"/>
          <a:lstStyle/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</a:rPr>
              <a:t>Utiliser des énergies moins carbonées</a:t>
            </a:r>
          </a:p>
          <a:p>
            <a:pPr algn="ctr"/>
            <a:endParaRPr lang="fr-FR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" t="17194" r="33512" b="7627"/>
          <a:stretch/>
        </p:blipFill>
        <p:spPr bwMode="auto">
          <a:xfrm>
            <a:off x="1008559" y="3611613"/>
            <a:ext cx="2188884" cy="77867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0" name="Picture 8" descr="Eolienne, Vent, Électricité, Turbine, Énergie, Ve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2" b="12464"/>
          <a:stretch/>
        </p:blipFill>
        <p:spPr bwMode="auto">
          <a:xfrm>
            <a:off x="3621067" y="3611613"/>
            <a:ext cx="2086864" cy="10118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4" name="Picture 2" descr="Résultat de recherche d'images pour &quot;biogaz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1"/>
          <a:stretch/>
        </p:blipFill>
        <p:spPr bwMode="auto">
          <a:xfrm>
            <a:off x="3621065" y="4821568"/>
            <a:ext cx="2086864" cy="114365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47" y="4564592"/>
            <a:ext cx="2191907" cy="6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Pistes </a:t>
            </a:r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pour </a:t>
            </a:r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réduire les émissions de CO2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Exploitation maîtrisée</a:t>
            </a:r>
            <a:endParaRPr lang="fr-FR" dirty="0"/>
          </a:p>
        </p:txBody>
      </p:sp>
      <p:sp>
        <p:nvSpPr>
          <p:cNvPr id="14" name="Espace réservé du contenu 4"/>
          <p:cNvSpPr txBox="1">
            <a:spLocks/>
          </p:cNvSpPr>
          <p:nvPr/>
        </p:nvSpPr>
        <p:spPr>
          <a:xfrm>
            <a:off x="607485" y="1675185"/>
            <a:ext cx="7886700" cy="43497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42900" indent="-342900" algn="ctr" eaLnBrk="1" hangingPunct="1">
              <a:spcBef>
                <a:spcPct val="20000"/>
              </a:spcBef>
              <a:buFontTx/>
              <a:buChar char="&gt;"/>
              <a:defRPr sz="2000">
                <a:latin typeface="+mn-lt"/>
                <a:cs typeface="+mn-cs"/>
              </a:defRPr>
            </a:lvl1pPr>
            <a:lvl2pPr marL="742950" lvl="1" indent="-285750" algn="ctr" eaLnBrk="1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1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endParaRPr lang="fr-FR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Image 15" descr="AER BRUT1.jpg"/>
          <p:cNvPicPr>
            <a:picLocks noChangeAspect="1"/>
          </p:cNvPicPr>
          <p:nvPr/>
        </p:nvPicPr>
        <p:blipFill rotWithShape="1">
          <a:blip r:embed="rId7" cstate="print"/>
          <a:srcRect l="45220" t="17750" r="32121" b="40017"/>
          <a:stretch/>
        </p:blipFill>
        <p:spPr>
          <a:xfrm>
            <a:off x="6248400" y="3608718"/>
            <a:ext cx="20955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La méthode utilisée est celle du label bio-</a:t>
            </a:r>
            <a:r>
              <a:rPr lang="fr-FR" dirty="0" err="1" smtClean="0"/>
              <a:t>sourcé</a:t>
            </a:r>
            <a:endParaRPr lang="fr-FR" dirty="0" smtClean="0"/>
          </a:p>
          <a:p>
            <a:r>
              <a:rPr lang="fr-FR" dirty="0" smtClean="0"/>
              <a:t>On calcule la masse de matière bio-</a:t>
            </a:r>
            <a:r>
              <a:rPr lang="fr-FR" dirty="0" err="1" smtClean="0"/>
              <a:t>sourcée</a:t>
            </a:r>
            <a:r>
              <a:rPr lang="fr-FR" dirty="0" smtClean="0"/>
              <a:t> contenue dans le bâtiment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374" y="350561"/>
            <a:ext cx="8564428" cy="670013"/>
          </a:xfrm>
          <a:prstGeom prst="rect">
            <a:avLst/>
          </a:prstGeom>
        </p:spPr>
        <p:txBody>
          <a:bodyPr lIns="0" tIns="0" rIns="36000" bIns="0" anchor="t" anchorCtr="0"/>
          <a:lstStyle/>
          <a:p>
            <a:pPr algn="ctr"/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Pistes </a:t>
            </a:r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pour </a:t>
            </a:r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réduire les émissions de CO2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295254" y="1387995"/>
            <a:ext cx="8554548" cy="457200"/>
          </a:xfrm>
        </p:spPr>
        <p:txBody>
          <a:bodyPr/>
          <a:lstStyle/>
          <a:p>
            <a:r>
              <a:rPr lang="fr-FR" dirty="0" smtClean="0"/>
              <a:t>Stockage Carbone </a:t>
            </a:r>
            <a:endParaRPr lang="fr-FR" dirty="0"/>
          </a:p>
        </p:txBody>
      </p:sp>
      <p:pic>
        <p:nvPicPr>
          <p:cNvPr id="5122" name="Picture 2" descr="Résultat de recherche d'images pour &quot;label biosourcé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17" y="4749114"/>
            <a:ext cx="2228285" cy="13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2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fr-FR" sz="1800" dirty="0" smtClean="0"/>
          </a:p>
          <a:p>
            <a:r>
              <a:rPr lang="fr-FR" sz="1800" dirty="0" smtClean="0"/>
              <a:t>Prise </a:t>
            </a:r>
            <a:r>
              <a:rPr lang="fr-FR" sz="1800" dirty="0"/>
              <a:t>en compte de :</a:t>
            </a:r>
          </a:p>
          <a:p>
            <a:pPr marL="914377" lvl="1" indent="-457189">
              <a:buFont typeface="+mj-lt"/>
              <a:buAutoNum type="arabicPeriod"/>
            </a:pPr>
            <a:r>
              <a:rPr lang="fr-FR" sz="1800" dirty="0"/>
              <a:t>Potentiel de </a:t>
            </a:r>
            <a:r>
              <a:rPr lang="fr-FR" sz="1800" dirty="0" err="1"/>
              <a:t>recyclabilité</a:t>
            </a:r>
            <a:r>
              <a:rPr lang="fr-FR" sz="1800" dirty="0"/>
              <a:t> des matériaux mis en </a:t>
            </a:r>
            <a:r>
              <a:rPr lang="fr-FR" sz="1800" dirty="0" smtClean="0"/>
              <a:t>œuvre</a:t>
            </a:r>
          </a:p>
          <a:p>
            <a:pPr marL="914377" lvl="2" indent="0">
              <a:buNone/>
            </a:pPr>
            <a:r>
              <a:rPr lang="fr-FR" sz="1800" i="1" dirty="0"/>
              <a:t>Evalué via le module D de la norme NF EN 15804</a:t>
            </a:r>
          </a:p>
          <a:p>
            <a:pPr marL="914377" lvl="1" indent="-457189">
              <a:buFont typeface="+mj-lt"/>
              <a:buAutoNum type="arabicPeriod"/>
            </a:pPr>
            <a:r>
              <a:rPr lang="fr-FR" sz="1800" dirty="0" smtClean="0"/>
              <a:t>Potentiel de </a:t>
            </a:r>
            <a:r>
              <a:rPr lang="fr-FR" sz="1800" dirty="0" err="1" smtClean="0"/>
              <a:t>démontabilité</a:t>
            </a:r>
            <a:r>
              <a:rPr lang="fr-FR" sz="1800" dirty="0" smtClean="0"/>
              <a:t> du bâtiment</a:t>
            </a:r>
          </a:p>
          <a:p>
            <a:pPr marL="914377" lvl="1" indent="-457189">
              <a:buFont typeface="+mj-lt"/>
              <a:buAutoNum type="arabicPeriod"/>
            </a:pPr>
            <a:r>
              <a:rPr lang="fr-FR" sz="1800" dirty="0" smtClean="0"/>
              <a:t>Potentiel </a:t>
            </a:r>
            <a:r>
              <a:rPr lang="fr-FR" sz="1800" dirty="0"/>
              <a:t>de transformation du </a:t>
            </a:r>
            <a:r>
              <a:rPr lang="fr-FR" sz="1800" dirty="0" smtClean="0"/>
              <a:t>bâtiment</a:t>
            </a:r>
            <a:endParaRPr lang="fr-FR" sz="1800" dirty="0" smtClean="0"/>
          </a:p>
          <a:p>
            <a:pPr marL="361950" lvl="1" indent="0">
              <a:buNone/>
            </a:pPr>
            <a:endParaRPr lang="fr-FR" sz="2000" dirty="0"/>
          </a:p>
          <a:p>
            <a:pPr marL="457189" lvl="1" indent="0">
              <a:buNone/>
            </a:pPr>
            <a:endParaRPr lang="fr-FR" sz="2000" dirty="0"/>
          </a:p>
          <a:p>
            <a:pPr lvl="1"/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175511" y="1569744"/>
            <a:ext cx="8554548" cy="457200"/>
          </a:xfrm>
        </p:spPr>
        <p:txBody>
          <a:bodyPr/>
          <a:lstStyle/>
          <a:p>
            <a:r>
              <a:rPr lang="fr-FR" dirty="0"/>
              <a:t>Economie circulaire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85374" y="350561"/>
            <a:ext cx="8564428" cy="670013"/>
          </a:xfrm>
          <a:prstGeom prst="rect">
            <a:avLst/>
          </a:prstGeom>
        </p:spPr>
        <p:txBody>
          <a:bodyPr lIns="0" tIns="0" rIns="36000" bIns="0" anchor="t" anchorCtr="0"/>
          <a:lstStyle/>
          <a:p>
            <a:pPr algn="ctr"/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Pistes </a:t>
            </a:r>
            <a:r>
              <a:rPr lang="fr-FR" sz="28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pour </a:t>
            </a:r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réduire les émissions de CO2</a:t>
            </a:r>
          </a:p>
        </p:txBody>
      </p:sp>
    </p:spTree>
    <p:extLst>
      <p:ext uri="{BB962C8B-B14F-4D97-AF65-F5344CB8AC3E}">
        <p14:creationId xmlns:p14="http://schemas.microsoft.com/office/powerpoint/2010/main" val="33526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Les Bâtiments Bas Carbone impliquent un changement de la conception et de la construction</a:t>
            </a:r>
            <a:br>
              <a:rPr lang="fr-FR" sz="28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</a:br>
            <a:endParaRPr lang="fr-FR" sz="2800" b="1" cap="none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32" name="AutoShape 8" descr="Résultat de recherche d'images pour &quot;photovoltaiqu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59" name="Groupe 58"/>
          <p:cNvGrpSpPr/>
          <p:nvPr/>
        </p:nvGrpSpPr>
        <p:grpSpPr>
          <a:xfrm>
            <a:off x="6390118" y="4008966"/>
            <a:ext cx="2120186" cy="1088506"/>
            <a:chOff x="6390118" y="3911114"/>
            <a:chExt cx="2120186" cy="1088506"/>
          </a:xfrm>
        </p:grpSpPr>
        <p:pic>
          <p:nvPicPr>
            <p:cNvPr id="42" name="Picture 2" descr="Green Office®, à Meudon. Architecte : Atelier 115, Ion Enescu / Photographe : Eric Sempé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42" t="25965" r="19416" b="41348"/>
            <a:stretch/>
          </p:blipFill>
          <p:spPr bwMode="auto">
            <a:xfrm>
              <a:off x="6390118" y="3911114"/>
              <a:ext cx="2120185" cy="108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390118" y="3911114"/>
              <a:ext cx="2120186" cy="1088506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 anchorCtr="0"/>
            <a:lstStyle/>
            <a:p>
              <a:pPr algn="ctr"/>
              <a:endParaRPr lang="fr-FR" sz="1300" b="1" dirty="0">
                <a:solidFill>
                  <a:schemeClr val="bg1"/>
                </a:solidFill>
              </a:endParaRPr>
            </a:p>
            <a:p>
              <a:pPr algn="ctr"/>
              <a:r>
                <a:rPr lang="fr-FR" sz="1300" b="1" dirty="0">
                  <a:solidFill>
                    <a:schemeClr val="bg1"/>
                  </a:solidFill>
                </a:rPr>
                <a:t>Produire localement </a:t>
              </a:r>
            </a:p>
            <a:p>
              <a:pPr algn="ctr"/>
              <a:endParaRPr lang="fr-FR" sz="13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l="11526" t="-506" b="506"/>
          <a:stretch/>
        </p:blipFill>
        <p:spPr>
          <a:xfrm>
            <a:off x="6759177" y="1480885"/>
            <a:ext cx="1751126" cy="2327029"/>
          </a:xfrm>
          <a:prstGeom prst="rect">
            <a:avLst/>
          </a:prstGeom>
        </p:spPr>
      </p:pic>
      <p:grpSp>
        <p:nvGrpSpPr>
          <p:cNvPr id="39" name="Groupe 38"/>
          <p:cNvGrpSpPr/>
          <p:nvPr/>
        </p:nvGrpSpPr>
        <p:grpSpPr>
          <a:xfrm>
            <a:off x="318921" y="1490394"/>
            <a:ext cx="1787869" cy="1051440"/>
            <a:chOff x="318921" y="1490394"/>
            <a:chExt cx="1787869" cy="1051440"/>
          </a:xfrm>
        </p:grpSpPr>
        <p:pic>
          <p:nvPicPr>
            <p:cNvPr id="9" name="Picture 8" descr="Eolienne, Vent, Électricité, Turbine, Énergie, Ve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92" r="12795" b="12464"/>
            <a:stretch/>
          </p:blipFill>
          <p:spPr bwMode="auto">
            <a:xfrm>
              <a:off x="318923" y="1490394"/>
              <a:ext cx="1787867" cy="105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18921" y="1490394"/>
              <a:ext cx="1787869" cy="105144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 anchorCtr="0"/>
            <a:lstStyle/>
            <a:p>
              <a:pPr algn="ctr"/>
              <a:endParaRPr lang="fr-FR" sz="1300" b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1300" b="1" dirty="0">
                  <a:solidFill>
                    <a:schemeClr val="tx1"/>
                  </a:solidFill>
                </a:rPr>
                <a:t>Utiliser des énergies moins carbonées</a:t>
              </a:r>
            </a:p>
            <a:p>
              <a:pPr algn="ctr"/>
              <a:endParaRPr lang="fr-FR" sz="13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18920" y="2735968"/>
            <a:ext cx="1787870" cy="1078863"/>
            <a:chOff x="318920" y="2737294"/>
            <a:chExt cx="1787870" cy="1078863"/>
          </a:xfrm>
        </p:grpSpPr>
        <p:pic>
          <p:nvPicPr>
            <p:cNvPr id="23" name="Picture 6" descr="Résultat de recherche d'images pour &quot;parking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38" r="12795" b="10784"/>
            <a:stretch/>
          </p:blipFill>
          <p:spPr bwMode="auto">
            <a:xfrm>
              <a:off x="318920" y="2737294"/>
              <a:ext cx="1787870" cy="107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318921" y="2737294"/>
              <a:ext cx="1779268" cy="10788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 anchorCtr="0"/>
            <a:lstStyle/>
            <a:p>
              <a:pPr algn="ctr"/>
              <a:r>
                <a:rPr lang="fr-FR" sz="1300" b="1" dirty="0" smtClean="0">
                  <a:solidFill>
                    <a:schemeClr val="bg1"/>
                  </a:solidFill>
                </a:rPr>
                <a:t>Questionner </a:t>
              </a:r>
              <a:r>
                <a:rPr lang="fr-FR" sz="1300" b="1" dirty="0">
                  <a:solidFill>
                    <a:schemeClr val="bg1"/>
                  </a:solidFill>
                </a:rPr>
                <a:t>le besoin de </a:t>
              </a:r>
              <a:r>
                <a:rPr lang="fr-FR" sz="1300" b="1" dirty="0" smtClean="0">
                  <a:solidFill>
                    <a:schemeClr val="bg1"/>
                  </a:solidFill>
                </a:rPr>
                <a:t>parking ou de surfaces</a:t>
              </a:r>
              <a:endParaRPr lang="fr-FR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2285378" y="1490394"/>
            <a:ext cx="2313203" cy="2317521"/>
            <a:chOff x="2541962" y="1490394"/>
            <a:chExt cx="2313203" cy="231752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7"/>
            <a:srcRect l="10293"/>
            <a:stretch/>
          </p:blipFill>
          <p:spPr>
            <a:xfrm>
              <a:off x="2541962" y="1490394"/>
              <a:ext cx="2313203" cy="2317521"/>
            </a:xfrm>
            <a:prstGeom prst="rect">
              <a:avLst/>
            </a:prstGeom>
            <a:ln>
              <a:noFill/>
            </a:ln>
          </p:spPr>
        </p:pic>
        <p:sp>
          <p:nvSpPr>
            <p:cNvPr id="30" name="Rectangle 29"/>
            <p:cNvSpPr/>
            <p:nvPr/>
          </p:nvSpPr>
          <p:spPr>
            <a:xfrm>
              <a:off x="2541962" y="1490394"/>
              <a:ext cx="2313203" cy="231752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 anchorCtr="0"/>
            <a:lstStyle/>
            <a:p>
              <a:pPr algn="ctr"/>
              <a:r>
                <a:rPr lang="fr-FR" sz="1300" b="1" dirty="0">
                  <a:solidFill>
                    <a:schemeClr val="tx1"/>
                  </a:solidFill>
                </a:rPr>
                <a:t>Laisser </a:t>
              </a:r>
              <a:br>
                <a:rPr lang="fr-FR" sz="1300" b="1" dirty="0">
                  <a:solidFill>
                    <a:schemeClr val="tx1"/>
                  </a:solidFill>
                </a:rPr>
              </a:br>
              <a:r>
                <a:rPr lang="fr-FR" sz="1300" b="1" dirty="0">
                  <a:solidFill>
                    <a:schemeClr val="tx1"/>
                  </a:solidFill>
                </a:rPr>
                <a:t>la structure / les équipements </a:t>
              </a:r>
              <a:r>
                <a:rPr lang="fr-FR" sz="1300" b="1" dirty="0" smtClean="0">
                  <a:solidFill>
                    <a:schemeClr val="tx1"/>
                  </a:solidFill>
                </a:rPr>
                <a:t>apparents</a:t>
              </a:r>
            </a:p>
            <a:p>
              <a:pPr algn="ctr"/>
              <a:endParaRPr lang="fr-FR" sz="1300" b="1" dirty="0">
                <a:solidFill>
                  <a:schemeClr val="tx1"/>
                </a:solidFill>
              </a:endParaRPr>
            </a:p>
            <a:p>
              <a:pPr algn="ctr"/>
              <a:endParaRPr lang="fr-FR" sz="13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306664" y="4008966"/>
            <a:ext cx="2825368" cy="2288456"/>
            <a:chOff x="3236902" y="4008966"/>
            <a:chExt cx="2825368" cy="2288456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" r="14446"/>
            <a:stretch/>
          </p:blipFill>
          <p:spPr bwMode="auto">
            <a:xfrm>
              <a:off x="3236902" y="4008966"/>
              <a:ext cx="2825368" cy="2288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3236902" y="4017209"/>
              <a:ext cx="2825367" cy="22802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 anchorCtr="0"/>
            <a:lstStyle/>
            <a:p>
              <a:pPr algn="ctr"/>
              <a:r>
                <a:rPr lang="fr-FR" sz="1300" b="1" dirty="0" smtClean="0">
                  <a:solidFill>
                    <a:schemeClr val="tx1"/>
                  </a:solidFill>
                </a:rPr>
                <a:t>Privilégier les matériaux recyclables ou à forte incorporation de recyclé</a:t>
              </a:r>
              <a:endParaRPr lang="fr-FR" sz="13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4777169" y="1490393"/>
            <a:ext cx="1803422" cy="2412477"/>
            <a:chOff x="4922595" y="1490393"/>
            <a:chExt cx="1803422" cy="2412477"/>
          </a:xfrm>
        </p:grpSpPr>
        <p:pic>
          <p:nvPicPr>
            <p:cNvPr id="26" name="Picture 5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3" r="10209"/>
            <a:stretch/>
          </p:blipFill>
          <p:spPr bwMode="auto">
            <a:xfrm>
              <a:off x="4922595" y="2479561"/>
              <a:ext cx="1803422" cy="1328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953250" y="1490393"/>
              <a:ext cx="1710971" cy="2412477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 anchorCtr="0"/>
            <a:lstStyle/>
            <a:p>
              <a:pPr algn="ctr"/>
              <a:endParaRPr lang="fr-FR" sz="1300" b="1" dirty="0" smtClean="0">
                <a:solidFill>
                  <a:schemeClr val="tx1"/>
                </a:solidFill>
              </a:endParaRPr>
            </a:p>
            <a:p>
              <a:pPr algn="ctr"/>
              <a:endParaRPr lang="fr-FR" sz="1300" b="1" dirty="0">
                <a:solidFill>
                  <a:schemeClr val="tx1"/>
                </a:solidFill>
              </a:endParaRPr>
            </a:p>
            <a:p>
              <a:pPr algn="ctr"/>
              <a:endParaRPr lang="fr-FR" sz="13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fr-FR" sz="1300" b="1" dirty="0" smtClean="0">
                  <a:solidFill>
                    <a:schemeClr val="tx1"/>
                  </a:solidFill>
                </a:rPr>
                <a:t>Décarboner </a:t>
              </a:r>
              <a:r>
                <a:rPr lang="fr-FR" sz="1300" b="1" dirty="0">
                  <a:solidFill>
                    <a:schemeClr val="tx1"/>
                  </a:solidFill>
                </a:rPr>
                <a:t>les matériaux </a:t>
              </a:r>
              <a:r>
                <a:rPr lang="fr-FR" sz="1300" b="1" dirty="0" smtClean="0">
                  <a:solidFill>
                    <a:schemeClr val="tx1"/>
                  </a:solidFill>
                </a:rPr>
                <a:t>traditionnels</a:t>
              </a:r>
              <a:endParaRPr lang="fr-FR" sz="1300" b="1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" r="5579"/>
            <a:stretch/>
          </p:blipFill>
          <p:spPr bwMode="auto">
            <a:xfrm>
              <a:off x="4953249" y="1490394"/>
              <a:ext cx="1717093" cy="989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 rot="16200000">
            <a:off x="5167683" y="5035100"/>
            <a:ext cx="2349911" cy="9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49" name="Rectangle 48"/>
          <p:cNvSpPr/>
          <p:nvPr/>
        </p:nvSpPr>
        <p:spPr>
          <a:xfrm rot="16200000">
            <a:off x="5536742" y="2585481"/>
            <a:ext cx="2349911" cy="94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00"/>
          </a:p>
        </p:txBody>
      </p:sp>
      <p:sp>
        <p:nvSpPr>
          <p:cNvPr id="17" name="Rectangle 16"/>
          <p:cNvSpPr/>
          <p:nvPr/>
        </p:nvSpPr>
        <p:spPr>
          <a:xfrm>
            <a:off x="6759178" y="1458002"/>
            <a:ext cx="1751125" cy="2349912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 anchorCtr="0"/>
          <a:lstStyle/>
          <a:p>
            <a:pPr algn="ctr"/>
            <a:r>
              <a:rPr lang="fr-FR" sz="1300" b="1" dirty="0">
                <a:solidFill>
                  <a:schemeClr val="tx1"/>
                </a:solidFill>
              </a:rPr>
              <a:t>Laisser les matériaux bruts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318924" y="4008966"/>
            <a:ext cx="2738411" cy="2288457"/>
            <a:chOff x="318924" y="4008966"/>
            <a:chExt cx="2738411" cy="2288457"/>
          </a:xfrm>
        </p:grpSpPr>
        <p:pic>
          <p:nvPicPr>
            <p:cNvPr id="4098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0" t="3810" r="18830" b="4985"/>
            <a:stretch/>
          </p:blipFill>
          <p:spPr bwMode="auto">
            <a:xfrm>
              <a:off x="318924" y="4008967"/>
              <a:ext cx="2738411" cy="2288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28003" y="4008966"/>
              <a:ext cx="2729332" cy="2264833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 anchorCtr="0"/>
            <a:lstStyle/>
            <a:p>
              <a:pPr algn="ctr"/>
              <a:r>
                <a:rPr lang="fr-FR" sz="1300" b="1" dirty="0" smtClean="0">
                  <a:solidFill>
                    <a:schemeClr val="tx1"/>
                  </a:solidFill>
                </a:rPr>
                <a:t>Donner une seconde vie aux matériaux et équipements</a:t>
              </a:r>
            </a:p>
            <a:p>
              <a:pPr algn="ctr"/>
              <a:r>
                <a:rPr lang="fr-FR" sz="1300" b="1" dirty="0" smtClean="0">
                  <a:solidFill>
                    <a:schemeClr val="tx1"/>
                  </a:solidFill>
                </a:rPr>
                <a:t>(économie circulaire)</a:t>
              </a:r>
              <a:endParaRPr lang="fr-FR" sz="13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6381361" y="5200671"/>
            <a:ext cx="2128942" cy="1096751"/>
            <a:chOff x="6381361" y="5094576"/>
            <a:chExt cx="2128942" cy="1096751"/>
          </a:xfrm>
        </p:grpSpPr>
        <p:pic>
          <p:nvPicPr>
            <p:cNvPr id="4108" name="Picture 12" descr="Résultat de recherche d'images pour &quot;batiment bois&quot;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45" b="3201"/>
            <a:stretch/>
          </p:blipFill>
          <p:spPr bwMode="auto">
            <a:xfrm>
              <a:off x="6381361" y="5094576"/>
              <a:ext cx="2128942" cy="109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390118" y="5094577"/>
              <a:ext cx="2120185" cy="109675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 anchorCtr="0"/>
            <a:lstStyle/>
            <a:p>
              <a:pPr algn="ctr"/>
              <a:endParaRPr lang="fr-FR" sz="1300" b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1300" b="1" dirty="0" smtClean="0">
                  <a:solidFill>
                    <a:schemeClr val="tx1"/>
                  </a:solidFill>
                </a:rPr>
                <a:t>Privilégier les structures bois </a:t>
              </a:r>
              <a:r>
                <a:rPr lang="fr-FR" sz="1300" b="1" dirty="0">
                  <a:solidFill>
                    <a:schemeClr val="tx1"/>
                  </a:solidFill>
                </a:rPr>
                <a:t>ou mixte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5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3962400"/>
            <a:ext cx="609600" cy="2895600"/>
          </a:xfrm>
          <a:prstGeom prst="rect">
            <a:avLst/>
          </a:prstGeom>
          <a:solidFill>
            <a:srgbClr val="0036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63" name="Rectangle 8"/>
          <p:cNvSpPr>
            <a:spLocks noChangeArrowheads="1"/>
          </p:cNvSpPr>
          <p:nvPr/>
        </p:nvSpPr>
        <p:spPr bwMode="auto">
          <a:xfrm>
            <a:off x="2413000" y="4517225"/>
            <a:ext cx="4205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GB" sz="3600" b="1" dirty="0">
                <a:solidFill>
                  <a:srgbClr val="69A71D"/>
                </a:solidFill>
              </a:rPr>
              <a:t>www.arteliagroup.com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958300"/>
            <a:ext cx="42052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413000" y="5396427"/>
            <a:ext cx="6047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Véronique MAGNIERE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Responsable pôle Bâtiments Durables Limonest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  <a:hlinkClick r:id="rId4"/>
              </a:rPr>
              <a:t>Veronique.magniere@arteliagroup.com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04 37 49 19 54 – 06 11 05 66 38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39614" y="1497734"/>
            <a:ext cx="611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 smtClean="0"/>
              <a:t>Merci de votre attention</a:t>
            </a:r>
            <a:endParaRPr lang="fr-FR" sz="4000" b="1" i="1" dirty="0"/>
          </a:p>
        </p:txBody>
      </p:sp>
    </p:spTree>
    <p:extLst>
      <p:ext uri="{BB962C8B-B14F-4D97-AF65-F5344CB8AC3E}">
        <p14:creationId xmlns:p14="http://schemas.microsoft.com/office/powerpoint/2010/main" val="3085488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375" y="121955"/>
            <a:ext cx="2686426" cy="3546563"/>
          </a:xfrm>
        </p:spPr>
        <p:txBody>
          <a:bodyPr lIns="0" tIns="0" rIns="36000" bIns="0" anchor="t" anchorCtr="0"/>
          <a:lstStyle/>
          <a:p>
            <a:pPr algn="ctr"/>
            <a:r>
              <a:rPr lang="fr-FR" sz="30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Une préoccupation inscrite dans la loi de Transition Energétique</a:t>
            </a:r>
            <a:endParaRPr lang="fr-FR" sz="3000" b="1" cap="none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6525" y="1470416"/>
            <a:ext cx="1504950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197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LOGEMENT
28%</a:t>
            </a:r>
          </a:p>
        </p:txBody>
      </p:sp>
      <p:pic>
        <p:nvPicPr>
          <p:cNvPr id="3074" name="Picture 2" descr="http://www.planbatimentdurable.fr/IMG/png/generalisation_bat_a_energie_posi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7" y="436367"/>
            <a:ext cx="5254625" cy="29542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lanbatimentdurable.fr/IMG/png/deploiement_bat_a_faible_empreinte_environnementa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4" y="3643118"/>
            <a:ext cx="8572500" cy="31432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42974" y="436367"/>
            <a:ext cx="471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généralisation des bâtiments à énergie </a:t>
            </a:r>
            <a:r>
              <a:rPr lang="fr-FR" b="1" dirty="0" smtClean="0"/>
              <a:t>positive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61574" y="3699517"/>
            <a:ext cx="471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</a:t>
            </a:r>
            <a:r>
              <a:rPr lang="fr-FR" b="1" dirty="0"/>
              <a:t>déploiement de bâtiment à faible empreinte environnementale</a:t>
            </a:r>
          </a:p>
        </p:txBody>
      </p:sp>
    </p:spTree>
    <p:extLst>
      <p:ext uri="{BB962C8B-B14F-4D97-AF65-F5344CB8AC3E}">
        <p14:creationId xmlns:p14="http://schemas.microsoft.com/office/powerpoint/2010/main" val="383232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374" y="121955"/>
            <a:ext cx="8564428" cy="670013"/>
          </a:xfrm>
        </p:spPr>
        <p:txBody>
          <a:bodyPr lIns="0" tIns="0" rIns="36000" bIns="0" anchor="t" anchorCtr="0"/>
          <a:lstStyle/>
          <a:p>
            <a:pPr algn="ctr"/>
            <a:r>
              <a:rPr lang="fr-FR" sz="30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Une expérimentation dès aujourd’hui dans les projets de construction…</a:t>
            </a:r>
            <a:endParaRPr lang="fr-FR" sz="3000" b="1" cap="none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6525" y="1470416"/>
            <a:ext cx="1504950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197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LOGEMENT
28%</a:t>
            </a:r>
          </a:p>
        </p:txBody>
      </p:sp>
      <p:pic>
        <p:nvPicPr>
          <p:cNvPr id="15" name="Image 14" descr="Description : BBCA-Membre Fondateur e-mail 2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45" y="2110715"/>
            <a:ext cx="1784959" cy="1800000"/>
          </a:xfrm>
          <a:prstGeom prst="rect">
            <a:avLst/>
          </a:prstGeom>
          <a:noFill/>
          <a:ln>
            <a:solidFill>
              <a:srgbClr val="69A71D"/>
            </a:solidFill>
          </a:ln>
        </p:spPr>
      </p:pic>
      <p:pic>
        <p:nvPicPr>
          <p:cNvPr id="2050" name="Picture 2" descr="Résultat de recherche d'images pour &quot;label e+c-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4" y="4299311"/>
            <a:ext cx="5819775" cy="1628776"/>
          </a:xfrm>
          <a:prstGeom prst="rect">
            <a:avLst/>
          </a:prstGeom>
          <a:noFill/>
          <a:ln>
            <a:solidFill>
              <a:srgbClr val="69A71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374" y="121955"/>
            <a:ext cx="8564428" cy="670013"/>
          </a:xfrm>
        </p:spPr>
        <p:txBody>
          <a:bodyPr lIns="0" tIns="0" rIns="36000" bIns="0" anchor="t" anchorCtr="0"/>
          <a:lstStyle/>
          <a:p>
            <a:pPr algn="ctr"/>
            <a:r>
              <a:rPr lang="fr-FR" sz="30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Le </a:t>
            </a:r>
            <a:r>
              <a:rPr lang="fr-FR" sz="30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bâtiment, la plus forte empreinte carbone </a:t>
            </a:r>
            <a:r>
              <a:rPr lang="fr-FR" sz="30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en France</a:t>
            </a:r>
            <a:endParaRPr lang="fr-FR" sz="3000" b="1" cap="none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2243425538"/>
              </p:ext>
            </p:extLst>
          </p:nvPr>
        </p:nvGraphicFramePr>
        <p:xfrm>
          <a:off x="1524000" y="1501774"/>
          <a:ext cx="6026151" cy="478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7756525" y="1470416"/>
            <a:ext cx="1504950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197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LOGEMENT
28%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78494" y="6109826"/>
            <a:ext cx="677818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1400" dirty="0" smtClean="0">
                <a:latin typeface="Calibri" panose="020F0502020204030204" pitchFamily="34" charset="0"/>
              </a:rPr>
              <a:t>Source : RBR 2020 – Plan Bâtiment Durable 2020-2050</a:t>
            </a:r>
            <a:endParaRPr lang="fr-FR" sz="1400" dirty="0">
              <a:latin typeface="Calibri" panose="020F0502020204030204" pitchFamily="34" charset="0"/>
            </a:endParaRPr>
          </a:p>
          <a:p>
            <a:pPr algn="ctr"/>
            <a:r>
              <a:rPr lang="fr-FR" sz="1400" dirty="0" smtClean="0">
                <a:latin typeface="Calibri" panose="020F0502020204030204" pitchFamily="34" charset="0"/>
              </a:rPr>
              <a:t>Analyse ARTELIA</a:t>
            </a:r>
            <a:endParaRPr lang="fr-FR" sz="1400" dirty="0">
              <a:latin typeface="Calibri" panose="020F0502020204030204" pitchFamily="34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2324100" y="1941830"/>
            <a:ext cx="4267200" cy="4282440"/>
          </a:xfrm>
          <a:prstGeom prst="arc">
            <a:avLst>
              <a:gd name="adj1" fmla="val 15309618"/>
              <a:gd name="adj2" fmla="val 14466"/>
            </a:avLst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424270" y="1779126"/>
            <a:ext cx="3300630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Bâtiment / </a:t>
            </a:r>
          </a:p>
          <a:p>
            <a:pPr marL="266700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Résidentiel et tertiaire / </a:t>
            </a:r>
          </a:p>
          <a:p>
            <a:pPr marL="622300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Construction et exploitation</a:t>
            </a:r>
          </a:p>
          <a:p>
            <a:pPr marL="990600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29%</a:t>
            </a:r>
            <a:endParaRPr lang="fr-FR" sz="16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19900" y="4201468"/>
            <a:ext cx="2209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FR" sz="1100" dirty="0" smtClean="0">
                <a:solidFill>
                  <a:prstClr val="black"/>
                </a:solidFill>
              </a:rPr>
              <a:t>Industrie </a:t>
            </a:r>
            <a:r>
              <a:rPr lang="fr-FR" sz="1100" dirty="0">
                <a:solidFill>
                  <a:prstClr val="black"/>
                </a:solidFill>
              </a:rPr>
              <a:t>(affectée à la construction de bâtiment</a:t>
            </a:r>
            <a:r>
              <a:rPr lang="fr-FR" sz="1100" dirty="0" smtClean="0">
                <a:solidFill>
                  <a:prstClr val="black"/>
                </a:solidFill>
              </a:rPr>
              <a:t>)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1100" dirty="0" smtClean="0">
                <a:solidFill>
                  <a:prstClr val="black"/>
                </a:solidFill>
              </a:rPr>
              <a:t>5 %</a:t>
            </a:r>
            <a:endParaRPr lang="fr-FR" sz="11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10668"/>
            <a:ext cx="33655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2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FR" sz="1100" dirty="0">
                <a:solidFill>
                  <a:prstClr val="black"/>
                </a:solidFill>
              </a:rPr>
              <a:t>Transformation d'énergie (affectée à la construction de </a:t>
            </a:r>
            <a:r>
              <a:rPr lang="fr-FR" sz="1100" dirty="0" smtClean="0">
                <a:solidFill>
                  <a:prstClr val="black"/>
                </a:solidFill>
              </a:rPr>
              <a:t>bâtiment) 4</a:t>
            </a:r>
            <a:r>
              <a:rPr lang="fr-FR" sz="1100" dirty="0">
                <a:solidFill>
                  <a:prstClr val="black"/>
                </a:solidFill>
              </a:rPr>
              <a:t>%</a:t>
            </a:r>
          </a:p>
        </p:txBody>
      </p:sp>
      <p:cxnSp>
        <p:nvCxnSpPr>
          <p:cNvPr id="21" name="Connecteur droit 20"/>
          <p:cNvCxnSpPr>
            <a:stCxn id="17" idx="3"/>
          </p:cNvCxnSpPr>
          <p:nvPr/>
        </p:nvCxnSpPr>
        <p:spPr>
          <a:xfrm>
            <a:off x="3365500" y="1826112"/>
            <a:ext cx="838200" cy="4979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3835400" y="1701800"/>
            <a:ext cx="622300" cy="24003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4470400" y="4089400"/>
            <a:ext cx="2921000" cy="25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223000" y="3798873"/>
            <a:ext cx="635000" cy="6207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7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30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Où se trouve le carbone dans un bâtiment neuf ? 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La situation </a:t>
            </a:r>
            <a:r>
              <a:rPr lang="fr-FR" dirty="0" smtClean="0"/>
              <a:t>actuelle</a:t>
            </a:r>
            <a:endParaRPr lang="fr-FR" dirty="0"/>
          </a:p>
        </p:txBody>
      </p:sp>
      <p:grpSp>
        <p:nvGrpSpPr>
          <p:cNvPr id="26630" name="Groupe 99"/>
          <p:cNvGrpSpPr>
            <a:grpSpLocks/>
          </p:cNvGrpSpPr>
          <p:nvPr/>
        </p:nvGrpSpPr>
        <p:grpSpPr bwMode="auto">
          <a:xfrm>
            <a:off x="2220384" y="1261574"/>
            <a:ext cx="2250016" cy="2008717"/>
            <a:chOff x="2250895" y="2955434"/>
            <a:chExt cx="2682995" cy="2335164"/>
          </a:xfrm>
        </p:grpSpPr>
        <p:pic>
          <p:nvPicPr>
            <p:cNvPr id="26676" name="Picture 8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4" t="7011" r="9758" b="6410"/>
            <a:stretch>
              <a:fillRect/>
            </a:stretch>
          </p:blipFill>
          <p:spPr bwMode="auto">
            <a:xfrm>
              <a:off x="2423861" y="3153998"/>
              <a:ext cx="2381754" cy="200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Bouée 16"/>
            <p:cNvSpPr/>
            <p:nvPr/>
          </p:nvSpPr>
          <p:spPr>
            <a:xfrm>
              <a:off x="2250895" y="2955434"/>
              <a:ext cx="2682995" cy="2335164"/>
            </a:xfrm>
            <a:custGeom>
              <a:avLst/>
              <a:gdLst>
                <a:gd name="connsiteX0" fmla="*/ 0 w 3069080"/>
                <a:gd name="connsiteY0" fmla="*/ 1534540 h 3069080"/>
                <a:gd name="connsiteX1" fmla="*/ 1534540 w 3069080"/>
                <a:gd name="connsiteY1" fmla="*/ 0 h 3069080"/>
                <a:gd name="connsiteX2" fmla="*/ 3069080 w 3069080"/>
                <a:gd name="connsiteY2" fmla="*/ 1534540 h 3069080"/>
                <a:gd name="connsiteX3" fmla="*/ 1534540 w 3069080"/>
                <a:gd name="connsiteY3" fmla="*/ 3069080 h 3069080"/>
                <a:gd name="connsiteX4" fmla="*/ 0 w 3069080"/>
                <a:gd name="connsiteY4" fmla="*/ 1534540 h 3069080"/>
                <a:gd name="connsiteX5" fmla="*/ 398581 w 3069080"/>
                <a:gd name="connsiteY5" fmla="*/ 1534540 h 3069080"/>
                <a:gd name="connsiteX6" fmla="*/ 1534540 w 3069080"/>
                <a:gd name="connsiteY6" fmla="*/ 2670499 h 3069080"/>
                <a:gd name="connsiteX7" fmla="*/ 2670499 w 3069080"/>
                <a:gd name="connsiteY7" fmla="*/ 1534540 h 3069080"/>
                <a:gd name="connsiteX8" fmla="*/ 1534540 w 3069080"/>
                <a:gd name="connsiteY8" fmla="*/ 398581 h 3069080"/>
                <a:gd name="connsiteX9" fmla="*/ 398581 w 3069080"/>
                <a:gd name="connsiteY9" fmla="*/ 1534540 h 3069080"/>
                <a:gd name="connsiteX0" fmla="*/ 25 w 3069129"/>
                <a:gd name="connsiteY0" fmla="*/ 1372615 h 2907155"/>
                <a:gd name="connsiteX1" fmla="*/ 1505990 w 3069129"/>
                <a:gd name="connsiteY1" fmla="*/ 0 h 2907155"/>
                <a:gd name="connsiteX2" fmla="*/ 3069105 w 3069129"/>
                <a:gd name="connsiteY2" fmla="*/ 1372615 h 2907155"/>
                <a:gd name="connsiteX3" fmla="*/ 1534565 w 3069129"/>
                <a:gd name="connsiteY3" fmla="*/ 2907155 h 2907155"/>
                <a:gd name="connsiteX4" fmla="*/ 25 w 3069129"/>
                <a:gd name="connsiteY4" fmla="*/ 1372615 h 2907155"/>
                <a:gd name="connsiteX5" fmla="*/ 398606 w 3069129"/>
                <a:gd name="connsiteY5" fmla="*/ 1372615 h 2907155"/>
                <a:gd name="connsiteX6" fmla="*/ 1534565 w 3069129"/>
                <a:gd name="connsiteY6" fmla="*/ 2508574 h 2907155"/>
                <a:gd name="connsiteX7" fmla="*/ 2670524 w 3069129"/>
                <a:gd name="connsiteY7" fmla="*/ 1372615 h 2907155"/>
                <a:gd name="connsiteX8" fmla="*/ 1534565 w 3069129"/>
                <a:gd name="connsiteY8" fmla="*/ 236656 h 2907155"/>
                <a:gd name="connsiteX9" fmla="*/ 398606 w 3069129"/>
                <a:gd name="connsiteY9" fmla="*/ 1372615 h 2907155"/>
                <a:gd name="connsiteX0" fmla="*/ 17 w 3134180"/>
                <a:gd name="connsiteY0" fmla="*/ 1458193 h 2992733"/>
                <a:gd name="connsiteX1" fmla="*/ 1505982 w 3134180"/>
                <a:gd name="connsiteY1" fmla="*/ 85578 h 2992733"/>
                <a:gd name="connsiteX2" fmla="*/ 2716673 w 3134180"/>
                <a:gd name="connsiteY2" fmla="*/ 287972 h 2992733"/>
                <a:gd name="connsiteX3" fmla="*/ 3069097 w 3134180"/>
                <a:gd name="connsiteY3" fmla="*/ 1458193 h 2992733"/>
                <a:gd name="connsiteX4" fmla="*/ 1534557 w 3134180"/>
                <a:gd name="connsiteY4" fmla="*/ 2992733 h 2992733"/>
                <a:gd name="connsiteX5" fmla="*/ 17 w 3134180"/>
                <a:gd name="connsiteY5" fmla="*/ 1458193 h 2992733"/>
                <a:gd name="connsiteX6" fmla="*/ 398598 w 3134180"/>
                <a:gd name="connsiteY6" fmla="*/ 1458193 h 2992733"/>
                <a:gd name="connsiteX7" fmla="*/ 1534557 w 3134180"/>
                <a:gd name="connsiteY7" fmla="*/ 2594152 h 2992733"/>
                <a:gd name="connsiteX8" fmla="*/ 2670516 w 3134180"/>
                <a:gd name="connsiteY8" fmla="*/ 1458193 h 2992733"/>
                <a:gd name="connsiteX9" fmla="*/ 1534557 w 3134180"/>
                <a:gd name="connsiteY9" fmla="*/ 322234 h 2992733"/>
                <a:gd name="connsiteX10" fmla="*/ 398598 w 3134180"/>
                <a:gd name="connsiteY10" fmla="*/ 1458193 h 2992733"/>
                <a:gd name="connsiteX0" fmla="*/ 85019 w 3219182"/>
                <a:gd name="connsiteY0" fmla="*/ 1349877 h 2884417"/>
                <a:gd name="connsiteX1" fmla="*/ 476559 w 3219182"/>
                <a:gd name="connsiteY1" fmla="*/ 139187 h 2884417"/>
                <a:gd name="connsiteX2" fmla="*/ 2801675 w 3219182"/>
                <a:gd name="connsiteY2" fmla="*/ 179656 h 2884417"/>
                <a:gd name="connsiteX3" fmla="*/ 3154099 w 3219182"/>
                <a:gd name="connsiteY3" fmla="*/ 1349877 h 2884417"/>
                <a:gd name="connsiteX4" fmla="*/ 1619559 w 3219182"/>
                <a:gd name="connsiteY4" fmla="*/ 2884417 h 2884417"/>
                <a:gd name="connsiteX5" fmla="*/ 85019 w 3219182"/>
                <a:gd name="connsiteY5" fmla="*/ 1349877 h 2884417"/>
                <a:gd name="connsiteX6" fmla="*/ 483600 w 3219182"/>
                <a:gd name="connsiteY6" fmla="*/ 1349877 h 2884417"/>
                <a:gd name="connsiteX7" fmla="*/ 1619559 w 3219182"/>
                <a:gd name="connsiteY7" fmla="*/ 2485836 h 2884417"/>
                <a:gd name="connsiteX8" fmla="*/ 2755518 w 3219182"/>
                <a:gd name="connsiteY8" fmla="*/ 1349877 h 2884417"/>
                <a:gd name="connsiteX9" fmla="*/ 1619559 w 3219182"/>
                <a:gd name="connsiteY9" fmla="*/ 213918 h 2884417"/>
                <a:gd name="connsiteX10" fmla="*/ 483600 w 3219182"/>
                <a:gd name="connsiteY10" fmla="*/ 1349877 h 2884417"/>
                <a:gd name="connsiteX0" fmla="*/ 85019 w 3154534"/>
                <a:gd name="connsiteY0" fmla="*/ 1349877 h 2950935"/>
                <a:gd name="connsiteX1" fmla="*/ 476559 w 3154534"/>
                <a:gd name="connsiteY1" fmla="*/ 139187 h 2950935"/>
                <a:gd name="connsiteX2" fmla="*/ 2801675 w 3154534"/>
                <a:gd name="connsiteY2" fmla="*/ 179656 h 2950935"/>
                <a:gd name="connsiteX3" fmla="*/ 3154099 w 3154534"/>
                <a:gd name="connsiteY3" fmla="*/ 1349877 h 2950935"/>
                <a:gd name="connsiteX4" fmla="*/ 2754049 w 3154534"/>
                <a:gd name="connsiteY4" fmla="*/ 2541856 h 2950935"/>
                <a:gd name="connsiteX5" fmla="*/ 1619559 w 3154534"/>
                <a:gd name="connsiteY5" fmla="*/ 2884417 h 2950935"/>
                <a:gd name="connsiteX6" fmla="*/ 85019 w 3154534"/>
                <a:gd name="connsiteY6" fmla="*/ 1349877 h 2950935"/>
                <a:gd name="connsiteX7" fmla="*/ 483600 w 3154534"/>
                <a:gd name="connsiteY7" fmla="*/ 1349877 h 2950935"/>
                <a:gd name="connsiteX8" fmla="*/ 1619559 w 3154534"/>
                <a:gd name="connsiteY8" fmla="*/ 2485836 h 2950935"/>
                <a:gd name="connsiteX9" fmla="*/ 2755518 w 3154534"/>
                <a:gd name="connsiteY9" fmla="*/ 1349877 h 2950935"/>
                <a:gd name="connsiteX10" fmla="*/ 1619559 w 3154534"/>
                <a:gd name="connsiteY10" fmla="*/ 213918 h 2950935"/>
                <a:gd name="connsiteX11" fmla="*/ 483600 w 3154534"/>
                <a:gd name="connsiteY11" fmla="*/ 1349877 h 2950935"/>
                <a:gd name="connsiteX0" fmla="*/ 85019 w 3011305"/>
                <a:gd name="connsiteY0" fmla="*/ 1349877 h 2950935"/>
                <a:gd name="connsiteX1" fmla="*/ 476559 w 3011305"/>
                <a:gd name="connsiteY1" fmla="*/ 139187 h 2950935"/>
                <a:gd name="connsiteX2" fmla="*/ 2801675 w 3011305"/>
                <a:gd name="connsiteY2" fmla="*/ 179656 h 2950935"/>
                <a:gd name="connsiteX3" fmla="*/ 3001699 w 3011305"/>
                <a:gd name="connsiteY3" fmla="*/ 1368927 h 2950935"/>
                <a:gd name="connsiteX4" fmla="*/ 2754049 w 3011305"/>
                <a:gd name="connsiteY4" fmla="*/ 2541856 h 2950935"/>
                <a:gd name="connsiteX5" fmla="*/ 1619559 w 3011305"/>
                <a:gd name="connsiteY5" fmla="*/ 2884417 h 2950935"/>
                <a:gd name="connsiteX6" fmla="*/ 85019 w 3011305"/>
                <a:gd name="connsiteY6" fmla="*/ 1349877 h 2950935"/>
                <a:gd name="connsiteX7" fmla="*/ 483600 w 3011305"/>
                <a:gd name="connsiteY7" fmla="*/ 1349877 h 2950935"/>
                <a:gd name="connsiteX8" fmla="*/ 1619559 w 3011305"/>
                <a:gd name="connsiteY8" fmla="*/ 2485836 h 2950935"/>
                <a:gd name="connsiteX9" fmla="*/ 2755518 w 3011305"/>
                <a:gd name="connsiteY9" fmla="*/ 1349877 h 2950935"/>
                <a:gd name="connsiteX10" fmla="*/ 1619559 w 3011305"/>
                <a:gd name="connsiteY10" fmla="*/ 213918 h 2950935"/>
                <a:gd name="connsiteX11" fmla="*/ 483600 w 3011305"/>
                <a:gd name="connsiteY11" fmla="*/ 1349877 h 2950935"/>
                <a:gd name="connsiteX0" fmla="*/ 5323 w 2931609"/>
                <a:gd name="connsiteY0" fmla="*/ 1349877 h 2746612"/>
                <a:gd name="connsiteX1" fmla="*/ 396863 w 2931609"/>
                <a:gd name="connsiteY1" fmla="*/ 139187 h 2746612"/>
                <a:gd name="connsiteX2" fmla="*/ 2721979 w 2931609"/>
                <a:gd name="connsiteY2" fmla="*/ 179656 h 2746612"/>
                <a:gd name="connsiteX3" fmla="*/ 2922003 w 2931609"/>
                <a:gd name="connsiteY3" fmla="*/ 1368927 h 2746612"/>
                <a:gd name="connsiteX4" fmla="*/ 2674353 w 2931609"/>
                <a:gd name="connsiteY4" fmla="*/ 2541856 h 2746612"/>
                <a:gd name="connsiteX5" fmla="*/ 434963 w 2931609"/>
                <a:gd name="connsiteY5" fmla="*/ 2608192 h 2746612"/>
                <a:gd name="connsiteX6" fmla="*/ 5323 w 2931609"/>
                <a:gd name="connsiteY6" fmla="*/ 1349877 h 2746612"/>
                <a:gd name="connsiteX7" fmla="*/ 403904 w 2931609"/>
                <a:gd name="connsiteY7" fmla="*/ 1349877 h 2746612"/>
                <a:gd name="connsiteX8" fmla="*/ 1539863 w 2931609"/>
                <a:gd name="connsiteY8" fmla="*/ 2485836 h 2746612"/>
                <a:gd name="connsiteX9" fmla="*/ 2675822 w 2931609"/>
                <a:gd name="connsiteY9" fmla="*/ 1349877 h 2746612"/>
                <a:gd name="connsiteX10" fmla="*/ 1539863 w 2931609"/>
                <a:gd name="connsiteY10" fmla="*/ 213918 h 2746612"/>
                <a:gd name="connsiteX11" fmla="*/ 403904 w 2931609"/>
                <a:gd name="connsiteY11" fmla="*/ 1349877 h 2746612"/>
                <a:gd name="connsiteX0" fmla="*/ 47599 w 2811960"/>
                <a:gd name="connsiteY0" fmla="*/ 1349877 h 2746612"/>
                <a:gd name="connsiteX1" fmla="*/ 277214 w 2811960"/>
                <a:gd name="connsiteY1" fmla="*/ 139187 h 2746612"/>
                <a:gd name="connsiteX2" fmla="*/ 2602330 w 2811960"/>
                <a:gd name="connsiteY2" fmla="*/ 179656 h 2746612"/>
                <a:gd name="connsiteX3" fmla="*/ 2802354 w 2811960"/>
                <a:gd name="connsiteY3" fmla="*/ 1368927 h 2746612"/>
                <a:gd name="connsiteX4" fmla="*/ 2554704 w 2811960"/>
                <a:gd name="connsiteY4" fmla="*/ 2541856 h 2746612"/>
                <a:gd name="connsiteX5" fmla="*/ 315314 w 2811960"/>
                <a:gd name="connsiteY5" fmla="*/ 2608192 h 2746612"/>
                <a:gd name="connsiteX6" fmla="*/ 47599 w 2811960"/>
                <a:gd name="connsiteY6" fmla="*/ 1349877 h 2746612"/>
                <a:gd name="connsiteX7" fmla="*/ 284255 w 2811960"/>
                <a:gd name="connsiteY7" fmla="*/ 1349877 h 2746612"/>
                <a:gd name="connsiteX8" fmla="*/ 1420214 w 2811960"/>
                <a:gd name="connsiteY8" fmla="*/ 2485836 h 2746612"/>
                <a:gd name="connsiteX9" fmla="*/ 2556173 w 2811960"/>
                <a:gd name="connsiteY9" fmla="*/ 1349877 h 2746612"/>
                <a:gd name="connsiteX10" fmla="*/ 1420214 w 2811960"/>
                <a:gd name="connsiteY10" fmla="*/ 213918 h 2746612"/>
                <a:gd name="connsiteX11" fmla="*/ 284255 w 2811960"/>
                <a:gd name="connsiteY11" fmla="*/ 1349877 h 2746612"/>
                <a:gd name="connsiteX0" fmla="*/ 47599 w 2953319"/>
                <a:gd name="connsiteY0" fmla="*/ 1349877 h 2746612"/>
                <a:gd name="connsiteX1" fmla="*/ 277214 w 2953319"/>
                <a:gd name="connsiteY1" fmla="*/ 139187 h 2746612"/>
                <a:gd name="connsiteX2" fmla="*/ 2602330 w 2953319"/>
                <a:gd name="connsiteY2" fmla="*/ 179656 h 2746612"/>
                <a:gd name="connsiteX3" fmla="*/ 2802354 w 2953319"/>
                <a:gd name="connsiteY3" fmla="*/ 1368927 h 2746612"/>
                <a:gd name="connsiteX4" fmla="*/ 2840729 w 2953319"/>
                <a:gd name="connsiteY4" fmla="*/ 2541856 h 2746612"/>
                <a:gd name="connsiteX5" fmla="*/ 315314 w 2953319"/>
                <a:gd name="connsiteY5" fmla="*/ 2608192 h 2746612"/>
                <a:gd name="connsiteX6" fmla="*/ 47599 w 2953319"/>
                <a:gd name="connsiteY6" fmla="*/ 1349877 h 2746612"/>
                <a:gd name="connsiteX7" fmla="*/ 284255 w 2953319"/>
                <a:gd name="connsiteY7" fmla="*/ 1349877 h 2746612"/>
                <a:gd name="connsiteX8" fmla="*/ 1420214 w 2953319"/>
                <a:gd name="connsiteY8" fmla="*/ 2485836 h 2746612"/>
                <a:gd name="connsiteX9" fmla="*/ 2556173 w 2953319"/>
                <a:gd name="connsiteY9" fmla="*/ 1349877 h 2746612"/>
                <a:gd name="connsiteX10" fmla="*/ 1420214 w 2953319"/>
                <a:gd name="connsiteY10" fmla="*/ 213918 h 2746612"/>
                <a:gd name="connsiteX11" fmla="*/ 284255 w 2953319"/>
                <a:gd name="connsiteY11" fmla="*/ 1349877 h 2746612"/>
                <a:gd name="connsiteX0" fmla="*/ 58948 w 2958249"/>
                <a:gd name="connsiteY0" fmla="*/ 1374377 h 2771112"/>
                <a:gd name="connsiteX1" fmla="*/ 288563 w 2958249"/>
                <a:gd name="connsiteY1" fmla="*/ 163687 h 2771112"/>
                <a:gd name="connsiteX2" fmla="*/ 2800695 w 2958249"/>
                <a:gd name="connsiteY2" fmla="*/ 160153 h 2771112"/>
                <a:gd name="connsiteX3" fmla="*/ 2813703 w 2958249"/>
                <a:gd name="connsiteY3" fmla="*/ 1393427 h 2771112"/>
                <a:gd name="connsiteX4" fmla="*/ 2852078 w 2958249"/>
                <a:gd name="connsiteY4" fmla="*/ 2566356 h 2771112"/>
                <a:gd name="connsiteX5" fmla="*/ 326663 w 2958249"/>
                <a:gd name="connsiteY5" fmla="*/ 2632692 h 2771112"/>
                <a:gd name="connsiteX6" fmla="*/ 58948 w 2958249"/>
                <a:gd name="connsiteY6" fmla="*/ 1374377 h 2771112"/>
                <a:gd name="connsiteX7" fmla="*/ 295604 w 2958249"/>
                <a:gd name="connsiteY7" fmla="*/ 1374377 h 2771112"/>
                <a:gd name="connsiteX8" fmla="*/ 1431563 w 2958249"/>
                <a:gd name="connsiteY8" fmla="*/ 2510336 h 2771112"/>
                <a:gd name="connsiteX9" fmla="*/ 2567522 w 2958249"/>
                <a:gd name="connsiteY9" fmla="*/ 1374377 h 2771112"/>
                <a:gd name="connsiteX10" fmla="*/ 1431563 w 2958249"/>
                <a:gd name="connsiteY10" fmla="*/ 238418 h 2771112"/>
                <a:gd name="connsiteX11" fmla="*/ 295604 w 2958249"/>
                <a:gd name="connsiteY11" fmla="*/ 1374377 h 2771112"/>
                <a:gd name="connsiteX0" fmla="*/ 181606 w 3080908"/>
                <a:gd name="connsiteY0" fmla="*/ 1379663 h 2776398"/>
                <a:gd name="connsiteX1" fmla="*/ 224205 w 3080908"/>
                <a:gd name="connsiteY1" fmla="*/ 157972 h 2776398"/>
                <a:gd name="connsiteX2" fmla="*/ 2923353 w 3080908"/>
                <a:gd name="connsiteY2" fmla="*/ 165439 h 2776398"/>
                <a:gd name="connsiteX3" fmla="*/ 2936361 w 3080908"/>
                <a:gd name="connsiteY3" fmla="*/ 1398713 h 2776398"/>
                <a:gd name="connsiteX4" fmla="*/ 2974736 w 3080908"/>
                <a:gd name="connsiteY4" fmla="*/ 2571642 h 2776398"/>
                <a:gd name="connsiteX5" fmla="*/ 449321 w 3080908"/>
                <a:gd name="connsiteY5" fmla="*/ 2637978 h 2776398"/>
                <a:gd name="connsiteX6" fmla="*/ 181606 w 3080908"/>
                <a:gd name="connsiteY6" fmla="*/ 1379663 h 2776398"/>
                <a:gd name="connsiteX7" fmla="*/ 418262 w 3080908"/>
                <a:gd name="connsiteY7" fmla="*/ 1379663 h 2776398"/>
                <a:gd name="connsiteX8" fmla="*/ 1554221 w 3080908"/>
                <a:gd name="connsiteY8" fmla="*/ 2515622 h 2776398"/>
                <a:gd name="connsiteX9" fmla="*/ 2690180 w 3080908"/>
                <a:gd name="connsiteY9" fmla="*/ 1379663 h 2776398"/>
                <a:gd name="connsiteX10" fmla="*/ 1554221 w 3080908"/>
                <a:gd name="connsiteY10" fmla="*/ 243704 h 2776398"/>
                <a:gd name="connsiteX11" fmla="*/ 418262 w 3080908"/>
                <a:gd name="connsiteY11" fmla="*/ 1379663 h 2776398"/>
                <a:gd name="connsiteX0" fmla="*/ 174625 w 3073927"/>
                <a:gd name="connsiteY0" fmla="*/ 1379663 h 2758734"/>
                <a:gd name="connsiteX1" fmla="*/ 217224 w 3073927"/>
                <a:gd name="connsiteY1" fmla="*/ 157972 h 2758734"/>
                <a:gd name="connsiteX2" fmla="*/ 2916372 w 3073927"/>
                <a:gd name="connsiteY2" fmla="*/ 165439 h 2758734"/>
                <a:gd name="connsiteX3" fmla="*/ 2929380 w 3073927"/>
                <a:gd name="connsiteY3" fmla="*/ 1398713 h 2758734"/>
                <a:gd name="connsiteX4" fmla="*/ 2967755 w 3073927"/>
                <a:gd name="connsiteY4" fmla="*/ 2571642 h 2758734"/>
                <a:gd name="connsiteX5" fmla="*/ 277326 w 3073927"/>
                <a:gd name="connsiteY5" fmla="*/ 2604975 h 2758734"/>
                <a:gd name="connsiteX6" fmla="*/ 174625 w 3073927"/>
                <a:gd name="connsiteY6" fmla="*/ 1379663 h 2758734"/>
                <a:gd name="connsiteX7" fmla="*/ 411281 w 3073927"/>
                <a:gd name="connsiteY7" fmla="*/ 1379663 h 2758734"/>
                <a:gd name="connsiteX8" fmla="*/ 1547240 w 3073927"/>
                <a:gd name="connsiteY8" fmla="*/ 2515622 h 2758734"/>
                <a:gd name="connsiteX9" fmla="*/ 2683199 w 3073927"/>
                <a:gd name="connsiteY9" fmla="*/ 1379663 h 2758734"/>
                <a:gd name="connsiteX10" fmla="*/ 1547240 w 3073927"/>
                <a:gd name="connsiteY10" fmla="*/ 243704 h 2758734"/>
                <a:gd name="connsiteX11" fmla="*/ 411281 w 3073927"/>
                <a:gd name="connsiteY11" fmla="*/ 1379663 h 2758734"/>
                <a:gd name="connsiteX0" fmla="*/ 180429 w 3152107"/>
                <a:gd name="connsiteY0" fmla="*/ 1379663 h 2624210"/>
                <a:gd name="connsiteX1" fmla="*/ 223028 w 3152107"/>
                <a:gd name="connsiteY1" fmla="*/ 157972 h 2624210"/>
                <a:gd name="connsiteX2" fmla="*/ 2922176 w 3152107"/>
                <a:gd name="connsiteY2" fmla="*/ 165439 h 2624210"/>
                <a:gd name="connsiteX3" fmla="*/ 2935184 w 3152107"/>
                <a:gd name="connsiteY3" fmla="*/ 1398713 h 2624210"/>
                <a:gd name="connsiteX4" fmla="*/ 2973559 w 3152107"/>
                <a:gd name="connsiteY4" fmla="*/ 2571642 h 2624210"/>
                <a:gd name="connsiteX5" fmla="*/ 420803 w 3152107"/>
                <a:gd name="connsiteY5" fmla="*/ 2316028 h 2624210"/>
                <a:gd name="connsiteX6" fmla="*/ 180429 w 3152107"/>
                <a:gd name="connsiteY6" fmla="*/ 1379663 h 2624210"/>
                <a:gd name="connsiteX7" fmla="*/ 417085 w 3152107"/>
                <a:gd name="connsiteY7" fmla="*/ 1379663 h 2624210"/>
                <a:gd name="connsiteX8" fmla="*/ 1553044 w 3152107"/>
                <a:gd name="connsiteY8" fmla="*/ 2515622 h 2624210"/>
                <a:gd name="connsiteX9" fmla="*/ 2689003 w 3152107"/>
                <a:gd name="connsiteY9" fmla="*/ 1379663 h 2624210"/>
                <a:gd name="connsiteX10" fmla="*/ 1553044 w 3152107"/>
                <a:gd name="connsiteY10" fmla="*/ 243704 h 2624210"/>
                <a:gd name="connsiteX11" fmla="*/ 417085 w 3152107"/>
                <a:gd name="connsiteY11" fmla="*/ 1379663 h 2624210"/>
                <a:gd name="connsiteX0" fmla="*/ 180429 w 3098732"/>
                <a:gd name="connsiteY0" fmla="*/ 1379663 h 2697005"/>
                <a:gd name="connsiteX1" fmla="*/ 223028 w 3098732"/>
                <a:gd name="connsiteY1" fmla="*/ 157972 h 2697005"/>
                <a:gd name="connsiteX2" fmla="*/ 2922176 w 3098732"/>
                <a:gd name="connsiteY2" fmla="*/ 165439 h 2697005"/>
                <a:gd name="connsiteX3" fmla="*/ 2935184 w 3098732"/>
                <a:gd name="connsiteY3" fmla="*/ 1398713 h 2697005"/>
                <a:gd name="connsiteX4" fmla="*/ 2973559 w 3098732"/>
                <a:gd name="connsiteY4" fmla="*/ 2571642 h 2697005"/>
                <a:gd name="connsiteX5" fmla="*/ 1143147 w 3098732"/>
                <a:gd name="connsiteY5" fmla="*/ 2634901 h 2697005"/>
                <a:gd name="connsiteX6" fmla="*/ 420803 w 3098732"/>
                <a:gd name="connsiteY6" fmla="*/ 2316028 h 2697005"/>
                <a:gd name="connsiteX7" fmla="*/ 180429 w 3098732"/>
                <a:gd name="connsiteY7" fmla="*/ 1379663 h 2697005"/>
                <a:gd name="connsiteX8" fmla="*/ 417085 w 3098732"/>
                <a:gd name="connsiteY8" fmla="*/ 1379663 h 2697005"/>
                <a:gd name="connsiteX9" fmla="*/ 1553044 w 3098732"/>
                <a:gd name="connsiteY9" fmla="*/ 2515622 h 2697005"/>
                <a:gd name="connsiteX10" fmla="*/ 2689003 w 3098732"/>
                <a:gd name="connsiteY10" fmla="*/ 1379663 h 2697005"/>
                <a:gd name="connsiteX11" fmla="*/ 1553044 w 3098732"/>
                <a:gd name="connsiteY11" fmla="*/ 243704 h 2697005"/>
                <a:gd name="connsiteX12" fmla="*/ 417085 w 3098732"/>
                <a:gd name="connsiteY12" fmla="*/ 1379663 h 26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8732" h="2697005">
                  <a:moveTo>
                    <a:pt x="180429" y="1379663"/>
                  </a:moveTo>
                  <a:cubicBezTo>
                    <a:pt x="147467" y="1019987"/>
                    <a:pt x="-233930" y="360343"/>
                    <a:pt x="223028" y="157972"/>
                  </a:cubicBezTo>
                  <a:cubicBezTo>
                    <a:pt x="679986" y="-44399"/>
                    <a:pt x="2661657" y="-63330"/>
                    <a:pt x="2922176" y="165439"/>
                  </a:cubicBezTo>
                  <a:cubicBezTo>
                    <a:pt x="3182695" y="394208"/>
                    <a:pt x="2926620" y="997679"/>
                    <a:pt x="2935184" y="1398713"/>
                  </a:cubicBezTo>
                  <a:cubicBezTo>
                    <a:pt x="2943748" y="1799747"/>
                    <a:pt x="3272232" y="2365611"/>
                    <a:pt x="2973559" y="2571642"/>
                  </a:cubicBezTo>
                  <a:cubicBezTo>
                    <a:pt x="2674886" y="2777673"/>
                    <a:pt x="1568606" y="2677503"/>
                    <a:pt x="1143147" y="2634901"/>
                  </a:cubicBezTo>
                  <a:cubicBezTo>
                    <a:pt x="717688" y="2592299"/>
                    <a:pt x="581256" y="2525234"/>
                    <a:pt x="420803" y="2316028"/>
                  </a:cubicBezTo>
                  <a:cubicBezTo>
                    <a:pt x="260350" y="2106822"/>
                    <a:pt x="213392" y="1739339"/>
                    <a:pt x="180429" y="1379663"/>
                  </a:cubicBezTo>
                  <a:close/>
                  <a:moveTo>
                    <a:pt x="417085" y="1379663"/>
                  </a:moveTo>
                  <a:cubicBezTo>
                    <a:pt x="417085" y="2007036"/>
                    <a:pt x="925671" y="2515622"/>
                    <a:pt x="1553044" y="2515622"/>
                  </a:cubicBezTo>
                  <a:cubicBezTo>
                    <a:pt x="2180417" y="2515622"/>
                    <a:pt x="2689003" y="2007036"/>
                    <a:pt x="2689003" y="1379663"/>
                  </a:cubicBezTo>
                  <a:cubicBezTo>
                    <a:pt x="2689003" y="752290"/>
                    <a:pt x="2180417" y="243704"/>
                    <a:pt x="1553044" y="243704"/>
                  </a:cubicBezTo>
                  <a:cubicBezTo>
                    <a:pt x="925671" y="243704"/>
                    <a:pt x="417085" y="752290"/>
                    <a:pt x="417085" y="137966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>
              <a:spLocks noChangeAspect="1"/>
            </p:cNvSpPr>
            <p:nvPr/>
          </p:nvSpPr>
          <p:spPr>
            <a:xfrm>
              <a:off x="2601728" y="3154748"/>
              <a:ext cx="1991425" cy="1990671"/>
            </a:xfrm>
            <a:prstGeom prst="ellipse">
              <a:avLst/>
            </a:prstGeom>
            <a:solidFill>
              <a:schemeClr val="bg1">
                <a:lumMod val="95000"/>
                <a:alpha val="82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0" r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fr-FR" altLang="fr-FR" sz="1900" b="1"/>
                <a:t>Energie RT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altLang="fr-FR" sz="1900" b="1"/>
                <a:t>22%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altLang="fr-FR" sz="1200" b="1"/>
                <a:t>chauffage, climatisation, </a:t>
              </a:r>
              <a:br>
                <a:rPr lang="fr-FR" altLang="fr-FR" sz="1200" b="1"/>
              </a:br>
              <a:r>
                <a:rPr lang="fr-FR" altLang="fr-FR" sz="1200" b="1"/>
                <a:t>éclairage, ventilation</a:t>
              </a:r>
            </a:p>
          </p:txBody>
        </p:sp>
      </p:grpSp>
      <p:grpSp>
        <p:nvGrpSpPr>
          <p:cNvPr id="26631" name="Groupe 87"/>
          <p:cNvGrpSpPr>
            <a:grpSpLocks/>
          </p:cNvGrpSpPr>
          <p:nvPr/>
        </p:nvGrpSpPr>
        <p:grpSpPr bwMode="auto">
          <a:xfrm>
            <a:off x="3274485" y="3524291"/>
            <a:ext cx="1009649" cy="1011767"/>
            <a:chOff x="2315614" y="3726905"/>
            <a:chExt cx="1511948" cy="1511948"/>
          </a:xfrm>
        </p:grpSpPr>
        <p:pic>
          <p:nvPicPr>
            <p:cNvPr id="26669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1" r="12259"/>
            <a:stretch>
              <a:fillRect/>
            </a:stretch>
          </p:blipFill>
          <p:spPr bwMode="auto">
            <a:xfrm>
              <a:off x="2458322" y="3934925"/>
              <a:ext cx="1212173" cy="111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Bouée 89"/>
            <p:cNvSpPr/>
            <p:nvPr/>
          </p:nvSpPr>
          <p:spPr>
            <a:xfrm>
              <a:off x="2315614" y="3726905"/>
              <a:ext cx="1511948" cy="1511948"/>
            </a:xfrm>
            <a:prstGeom prst="donut">
              <a:avLst>
                <a:gd name="adj" fmla="val 129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Ellipse 90"/>
            <p:cNvSpPr>
              <a:spLocks noChangeAspect="1"/>
            </p:cNvSpPr>
            <p:nvPr/>
          </p:nvSpPr>
          <p:spPr>
            <a:xfrm>
              <a:off x="2496286" y="3916689"/>
              <a:ext cx="1134754" cy="1132379"/>
            </a:xfrm>
            <a:prstGeom prst="ellipse">
              <a:avLst/>
            </a:prstGeom>
            <a:solidFill>
              <a:schemeClr val="bg1">
                <a:lumMod val="95000"/>
                <a:alpha val="78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900" b="1"/>
                <a:t>Eau</a:t>
              </a:r>
            </a:p>
            <a:p>
              <a:pPr algn="ctr" eaLnBrk="1" hangingPunct="1"/>
              <a:r>
                <a:rPr lang="fr-FR" altLang="fr-FR" sz="1900" b="1"/>
                <a:t>1%</a:t>
              </a:r>
            </a:p>
          </p:txBody>
        </p:sp>
        <p:sp>
          <p:nvSpPr>
            <p:cNvPr id="92" name="Triangle rectangle 91"/>
            <p:cNvSpPr>
              <a:spLocks noChangeArrowheads="1"/>
            </p:cNvSpPr>
            <p:nvPr/>
          </p:nvSpPr>
          <p:spPr bwMode="auto">
            <a:xfrm rot="-5400000">
              <a:off x="3352997" y="4759839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93" name="Triangle rectangle 92"/>
            <p:cNvSpPr/>
            <p:nvPr/>
          </p:nvSpPr>
          <p:spPr>
            <a:xfrm>
              <a:off x="2369498" y="4751740"/>
              <a:ext cx="358178" cy="35426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4" name="Triangle rectangle 93"/>
            <p:cNvSpPr>
              <a:spLocks noChangeArrowheads="1"/>
            </p:cNvSpPr>
            <p:nvPr/>
          </p:nvSpPr>
          <p:spPr bwMode="auto">
            <a:xfrm rot="5400000">
              <a:off x="2370864" y="3887772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95" name="Triangle rectangle 94"/>
            <p:cNvSpPr>
              <a:spLocks noChangeArrowheads="1"/>
            </p:cNvSpPr>
            <p:nvPr/>
          </p:nvSpPr>
          <p:spPr bwMode="auto">
            <a:xfrm rot="16200000" flipH="1">
              <a:off x="3352998" y="3887772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5367867" y="4671524"/>
            <a:ext cx="3202517" cy="38471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dirty="0">
                <a:solidFill>
                  <a:prstClr val="black"/>
                </a:solidFill>
                <a:latin typeface="+mn-lt"/>
              </a:rPr>
              <a:t>Phase de construction (60%)*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240367" y="4690574"/>
            <a:ext cx="3035300" cy="384717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00" dirty="0">
                <a:solidFill>
                  <a:prstClr val="black"/>
                </a:solidFill>
                <a:latin typeface="+mn-lt"/>
              </a:rPr>
              <a:t>Phase d’exploitation (40%)*  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662517" y="5807703"/>
            <a:ext cx="7874000" cy="5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fr-FR" altLang="fr-FR" sz="1300" dirty="0"/>
              <a:t>(*) Résultat du test HQE Performance pour l’échantillon 2012 – 2013 bureaux et logements collectifs</a:t>
            </a:r>
          </a:p>
          <a:p>
            <a:pPr algn="ctr" eaLnBrk="1" hangingPunct="1"/>
            <a:r>
              <a:rPr lang="fr-FR" altLang="fr-FR" sz="1300" dirty="0"/>
              <a:t>pour une construction neuve dont la performance thermique est supérieure ou égale à la RT </a:t>
            </a:r>
          </a:p>
        </p:txBody>
      </p:sp>
      <p:grpSp>
        <p:nvGrpSpPr>
          <p:cNvPr id="26635" name="Groupe 14"/>
          <p:cNvGrpSpPr>
            <a:grpSpLocks/>
          </p:cNvGrpSpPr>
          <p:nvPr/>
        </p:nvGrpSpPr>
        <p:grpSpPr bwMode="auto">
          <a:xfrm>
            <a:off x="4434417" y="1081658"/>
            <a:ext cx="2986616" cy="2728383"/>
            <a:chOff x="4208327" y="997408"/>
            <a:chExt cx="3276206" cy="2975751"/>
          </a:xfrm>
        </p:grpSpPr>
        <p:grpSp>
          <p:nvGrpSpPr>
            <p:cNvPr id="26659" name="Groupe 48"/>
            <p:cNvGrpSpPr>
              <a:grpSpLocks/>
            </p:cNvGrpSpPr>
            <p:nvPr/>
          </p:nvGrpSpPr>
          <p:grpSpPr bwMode="auto">
            <a:xfrm>
              <a:off x="4208327" y="997408"/>
              <a:ext cx="3147493" cy="2975751"/>
              <a:chOff x="2540393" y="1369941"/>
              <a:chExt cx="3147493" cy="2975751"/>
            </a:xfrm>
          </p:grpSpPr>
          <p:pic>
            <p:nvPicPr>
              <p:cNvPr id="26662" name="Picture 2" descr="Afficher l'image d'origin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19" b="47626"/>
              <a:stretch>
                <a:fillRect/>
              </a:stretch>
            </p:blipFill>
            <p:spPr bwMode="auto">
              <a:xfrm>
                <a:off x="3674535" y="3318933"/>
                <a:ext cx="1038937" cy="92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3" name="Picture 2" descr="Afficher l'image d'origin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581"/>
              <a:stretch>
                <a:fillRect/>
              </a:stretch>
            </p:blipFill>
            <p:spPr bwMode="auto">
              <a:xfrm>
                <a:off x="2825040" y="1557870"/>
                <a:ext cx="2678293" cy="1769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4" name="Picture 1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567" b="17999"/>
              <a:stretch>
                <a:fillRect/>
              </a:stretch>
            </p:blipFill>
            <p:spPr bwMode="auto">
              <a:xfrm flipH="1">
                <a:off x="4833875" y="2438400"/>
                <a:ext cx="787992" cy="88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5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891"/>
              <a:stretch>
                <a:fillRect/>
              </a:stretch>
            </p:blipFill>
            <p:spPr bwMode="auto">
              <a:xfrm>
                <a:off x="2844800" y="3318933"/>
                <a:ext cx="821267" cy="675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6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726517" y="3321629"/>
                <a:ext cx="785284" cy="708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Bouée 62"/>
              <p:cNvSpPr/>
              <p:nvPr/>
            </p:nvSpPr>
            <p:spPr>
              <a:xfrm>
                <a:off x="2540393" y="1369941"/>
                <a:ext cx="3148502" cy="2975751"/>
              </a:xfrm>
              <a:custGeom>
                <a:avLst/>
                <a:gdLst>
                  <a:gd name="connsiteX0" fmla="*/ 0 w 2975034"/>
                  <a:gd name="connsiteY0" fmla="*/ 1495695 h 2991389"/>
                  <a:gd name="connsiteX1" fmla="*/ 1487517 w 2975034"/>
                  <a:gd name="connsiteY1" fmla="*/ 0 h 2991389"/>
                  <a:gd name="connsiteX2" fmla="*/ 2975034 w 2975034"/>
                  <a:gd name="connsiteY2" fmla="*/ 1495695 h 2991389"/>
                  <a:gd name="connsiteX3" fmla="*/ 1487517 w 2975034"/>
                  <a:gd name="connsiteY3" fmla="*/ 2991390 h 2991389"/>
                  <a:gd name="connsiteX4" fmla="*/ 0 w 2975034"/>
                  <a:gd name="connsiteY4" fmla="*/ 1495695 h 2991389"/>
                  <a:gd name="connsiteX5" fmla="*/ 319727 w 2975034"/>
                  <a:gd name="connsiteY5" fmla="*/ 1495695 h 2991389"/>
                  <a:gd name="connsiteX6" fmla="*/ 1487517 w 2975034"/>
                  <a:gd name="connsiteY6" fmla="*/ 2671663 h 2991389"/>
                  <a:gd name="connsiteX7" fmla="*/ 2655307 w 2975034"/>
                  <a:gd name="connsiteY7" fmla="*/ 1495695 h 2991389"/>
                  <a:gd name="connsiteX8" fmla="*/ 1487517 w 2975034"/>
                  <a:gd name="connsiteY8" fmla="*/ 319727 h 2991389"/>
                  <a:gd name="connsiteX9" fmla="*/ 319727 w 2975034"/>
                  <a:gd name="connsiteY9" fmla="*/ 1495695 h 2991389"/>
                  <a:gd name="connsiteX0" fmla="*/ 29 w 2975093"/>
                  <a:gd name="connsiteY0" fmla="*/ 1495695 h 2868445"/>
                  <a:gd name="connsiteX1" fmla="*/ 1487546 w 2975093"/>
                  <a:gd name="connsiteY1" fmla="*/ 0 h 2868445"/>
                  <a:gd name="connsiteX2" fmla="*/ 2975063 w 2975093"/>
                  <a:gd name="connsiteY2" fmla="*/ 1495695 h 2868445"/>
                  <a:gd name="connsiteX3" fmla="*/ 1518282 w 2975093"/>
                  <a:gd name="connsiteY3" fmla="*/ 2868445 h 2868445"/>
                  <a:gd name="connsiteX4" fmla="*/ 29 w 2975093"/>
                  <a:gd name="connsiteY4" fmla="*/ 1495695 h 2868445"/>
                  <a:gd name="connsiteX5" fmla="*/ 319756 w 2975093"/>
                  <a:gd name="connsiteY5" fmla="*/ 1495695 h 2868445"/>
                  <a:gd name="connsiteX6" fmla="*/ 1487546 w 2975093"/>
                  <a:gd name="connsiteY6" fmla="*/ 2671663 h 2868445"/>
                  <a:gd name="connsiteX7" fmla="*/ 2655336 w 2975093"/>
                  <a:gd name="connsiteY7" fmla="*/ 1495695 h 2868445"/>
                  <a:gd name="connsiteX8" fmla="*/ 1487546 w 2975093"/>
                  <a:gd name="connsiteY8" fmla="*/ 319727 h 2868445"/>
                  <a:gd name="connsiteX9" fmla="*/ 319756 w 2975093"/>
                  <a:gd name="connsiteY9" fmla="*/ 1495695 h 2868445"/>
                  <a:gd name="connsiteX0" fmla="*/ 29 w 3052362"/>
                  <a:gd name="connsiteY0" fmla="*/ 1495695 h 2928283"/>
                  <a:gd name="connsiteX1" fmla="*/ 1487546 w 3052362"/>
                  <a:gd name="connsiteY1" fmla="*/ 0 h 2928283"/>
                  <a:gd name="connsiteX2" fmla="*/ 2975063 w 3052362"/>
                  <a:gd name="connsiteY2" fmla="*/ 1495695 h 2928283"/>
                  <a:gd name="connsiteX3" fmla="*/ 2702525 w 3052362"/>
                  <a:gd name="connsiteY3" fmla="*/ 2563600 h 2928283"/>
                  <a:gd name="connsiteX4" fmla="*/ 1518282 w 3052362"/>
                  <a:gd name="connsiteY4" fmla="*/ 2868445 h 2928283"/>
                  <a:gd name="connsiteX5" fmla="*/ 29 w 3052362"/>
                  <a:gd name="connsiteY5" fmla="*/ 1495695 h 2928283"/>
                  <a:gd name="connsiteX6" fmla="*/ 319756 w 3052362"/>
                  <a:gd name="connsiteY6" fmla="*/ 1495695 h 2928283"/>
                  <a:gd name="connsiteX7" fmla="*/ 1487546 w 3052362"/>
                  <a:gd name="connsiteY7" fmla="*/ 2671663 h 2928283"/>
                  <a:gd name="connsiteX8" fmla="*/ 2655336 w 3052362"/>
                  <a:gd name="connsiteY8" fmla="*/ 1495695 h 2928283"/>
                  <a:gd name="connsiteX9" fmla="*/ 1487546 w 3052362"/>
                  <a:gd name="connsiteY9" fmla="*/ 319727 h 2928283"/>
                  <a:gd name="connsiteX10" fmla="*/ 319756 w 3052362"/>
                  <a:gd name="connsiteY10" fmla="*/ 1495695 h 2928283"/>
                  <a:gd name="connsiteX0" fmla="*/ 19 w 2875206"/>
                  <a:gd name="connsiteY0" fmla="*/ 1518745 h 2951333"/>
                  <a:gd name="connsiteX1" fmla="*/ 1487536 w 2875206"/>
                  <a:gd name="connsiteY1" fmla="*/ 23050 h 2951333"/>
                  <a:gd name="connsiteX2" fmla="*/ 2713795 w 2875206"/>
                  <a:gd name="connsiteY2" fmla="*/ 750342 h 2951333"/>
                  <a:gd name="connsiteX3" fmla="*/ 2702515 w 2875206"/>
                  <a:gd name="connsiteY3" fmla="*/ 2586650 h 2951333"/>
                  <a:gd name="connsiteX4" fmla="*/ 1518272 w 2875206"/>
                  <a:gd name="connsiteY4" fmla="*/ 2891495 h 2951333"/>
                  <a:gd name="connsiteX5" fmla="*/ 19 w 2875206"/>
                  <a:gd name="connsiteY5" fmla="*/ 1518745 h 2951333"/>
                  <a:gd name="connsiteX6" fmla="*/ 319746 w 2875206"/>
                  <a:gd name="connsiteY6" fmla="*/ 1518745 h 2951333"/>
                  <a:gd name="connsiteX7" fmla="*/ 1487536 w 2875206"/>
                  <a:gd name="connsiteY7" fmla="*/ 2694713 h 2951333"/>
                  <a:gd name="connsiteX8" fmla="*/ 2655326 w 2875206"/>
                  <a:gd name="connsiteY8" fmla="*/ 1518745 h 2951333"/>
                  <a:gd name="connsiteX9" fmla="*/ 1487536 w 2875206"/>
                  <a:gd name="connsiteY9" fmla="*/ 342777 h 2951333"/>
                  <a:gd name="connsiteX10" fmla="*/ 319746 w 2875206"/>
                  <a:gd name="connsiteY10" fmla="*/ 1518745 h 2951333"/>
                  <a:gd name="connsiteX0" fmla="*/ 11196 w 2922365"/>
                  <a:gd name="connsiteY0" fmla="*/ 1314434 h 2747022"/>
                  <a:gd name="connsiteX1" fmla="*/ 937779 w 2922365"/>
                  <a:gd name="connsiteY1" fmla="*/ 33892 h 2747022"/>
                  <a:gd name="connsiteX2" fmla="*/ 2724972 w 2922365"/>
                  <a:gd name="connsiteY2" fmla="*/ 546031 h 2747022"/>
                  <a:gd name="connsiteX3" fmla="*/ 2713692 w 2922365"/>
                  <a:gd name="connsiteY3" fmla="*/ 2382339 h 2747022"/>
                  <a:gd name="connsiteX4" fmla="*/ 1529449 w 2922365"/>
                  <a:gd name="connsiteY4" fmla="*/ 2687184 h 2747022"/>
                  <a:gd name="connsiteX5" fmla="*/ 11196 w 2922365"/>
                  <a:gd name="connsiteY5" fmla="*/ 1314434 h 2747022"/>
                  <a:gd name="connsiteX6" fmla="*/ 330923 w 2922365"/>
                  <a:gd name="connsiteY6" fmla="*/ 1314434 h 2747022"/>
                  <a:gd name="connsiteX7" fmla="*/ 1498713 w 2922365"/>
                  <a:gd name="connsiteY7" fmla="*/ 2490402 h 2747022"/>
                  <a:gd name="connsiteX8" fmla="*/ 2666503 w 2922365"/>
                  <a:gd name="connsiteY8" fmla="*/ 1314434 h 2747022"/>
                  <a:gd name="connsiteX9" fmla="*/ 1498713 w 2922365"/>
                  <a:gd name="connsiteY9" fmla="*/ 138466 h 2747022"/>
                  <a:gd name="connsiteX10" fmla="*/ 330923 w 2922365"/>
                  <a:gd name="connsiteY10" fmla="*/ 1314434 h 2747022"/>
                  <a:gd name="connsiteX0" fmla="*/ 10070 w 2842817"/>
                  <a:gd name="connsiteY0" fmla="*/ 1377507 h 2810095"/>
                  <a:gd name="connsiteX1" fmla="*/ 936653 w 2842817"/>
                  <a:gd name="connsiteY1" fmla="*/ 96965 h 2810095"/>
                  <a:gd name="connsiteX2" fmla="*/ 2266892 w 2842817"/>
                  <a:gd name="connsiteY2" fmla="*/ 147885 h 2810095"/>
                  <a:gd name="connsiteX3" fmla="*/ 2723846 w 2842817"/>
                  <a:gd name="connsiteY3" fmla="*/ 609104 h 2810095"/>
                  <a:gd name="connsiteX4" fmla="*/ 2712566 w 2842817"/>
                  <a:gd name="connsiteY4" fmla="*/ 2445412 h 2810095"/>
                  <a:gd name="connsiteX5" fmla="*/ 1528323 w 2842817"/>
                  <a:gd name="connsiteY5" fmla="*/ 2750257 h 2810095"/>
                  <a:gd name="connsiteX6" fmla="*/ 10070 w 2842817"/>
                  <a:gd name="connsiteY6" fmla="*/ 1377507 h 2810095"/>
                  <a:gd name="connsiteX7" fmla="*/ 329797 w 2842817"/>
                  <a:gd name="connsiteY7" fmla="*/ 1377507 h 2810095"/>
                  <a:gd name="connsiteX8" fmla="*/ 1497587 w 2842817"/>
                  <a:gd name="connsiteY8" fmla="*/ 2553475 h 2810095"/>
                  <a:gd name="connsiteX9" fmla="*/ 2665377 w 2842817"/>
                  <a:gd name="connsiteY9" fmla="*/ 1377507 h 2810095"/>
                  <a:gd name="connsiteX10" fmla="*/ 1497587 w 2842817"/>
                  <a:gd name="connsiteY10" fmla="*/ 201539 h 2810095"/>
                  <a:gd name="connsiteX11" fmla="*/ 329797 w 2842817"/>
                  <a:gd name="connsiteY11" fmla="*/ 1377507 h 2810095"/>
                  <a:gd name="connsiteX0" fmla="*/ 10070 w 2879531"/>
                  <a:gd name="connsiteY0" fmla="*/ 1377507 h 2810095"/>
                  <a:gd name="connsiteX1" fmla="*/ 936653 w 2879531"/>
                  <a:gd name="connsiteY1" fmla="*/ 96965 h 2810095"/>
                  <a:gd name="connsiteX2" fmla="*/ 2266892 w 2879531"/>
                  <a:gd name="connsiteY2" fmla="*/ 147885 h 2810095"/>
                  <a:gd name="connsiteX3" fmla="*/ 2808370 w 2879531"/>
                  <a:gd name="connsiteY3" fmla="*/ 808889 h 2810095"/>
                  <a:gd name="connsiteX4" fmla="*/ 2712566 w 2879531"/>
                  <a:gd name="connsiteY4" fmla="*/ 2445412 h 2810095"/>
                  <a:gd name="connsiteX5" fmla="*/ 1528323 w 2879531"/>
                  <a:gd name="connsiteY5" fmla="*/ 2750257 h 2810095"/>
                  <a:gd name="connsiteX6" fmla="*/ 10070 w 2879531"/>
                  <a:gd name="connsiteY6" fmla="*/ 1377507 h 2810095"/>
                  <a:gd name="connsiteX7" fmla="*/ 329797 w 2879531"/>
                  <a:gd name="connsiteY7" fmla="*/ 1377507 h 2810095"/>
                  <a:gd name="connsiteX8" fmla="*/ 1497587 w 2879531"/>
                  <a:gd name="connsiteY8" fmla="*/ 2553475 h 2810095"/>
                  <a:gd name="connsiteX9" fmla="*/ 2665377 w 2879531"/>
                  <a:gd name="connsiteY9" fmla="*/ 1377507 h 2810095"/>
                  <a:gd name="connsiteX10" fmla="*/ 1497587 w 2879531"/>
                  <a:gd name="connsiteY10" fmla="*/ 201539 h 2810095"/>
                  <a:gd name="connsiteX11" fmla="*/ 329797 w 2879531"/>
                  <a:gd name="connsiteY11" fmla="*/ 1377507 h 2810095"/>
                  <a:gd name="connsiteX0" fmla="*/ 36 w 2869497"/>
                  <a:gd name="connsiteY0" fmla="*/ 1377507 h 2727838"/>
                  <a:gd name="connsiteX1" fmla="*/ 926619 w 2869497"/>
                  <a:gd name="connsiteY1" fmla="*/ 96965 h 2727838"/>
                  <a:gd name="connsiteX2" fmla="*/ 2256858 w 2869497"/>
                  <a:gd name="connsiteY2" fmla="*/ 147885 h 2727838"/>
                  <a:gd name="connsiteX3" fmla="*/ 2798336 w 2869497"/>
                  <a:gd name="connsiteY3" fmla="*/ 808889 h 2727838"/>
                  <a:gd name="connsiteX4" fmla="*/ 2702532 w 2869497"/>
                  <a:gd name="connsiteY4" fmla="*/ 2445412 h 2727838"/>
                  <a:gd name="connsiteX5" fmla="*/ 957355 w 2869497"/>
                  <a:gd name="connsiteY5" fmla="*/ 2650365 h 2727838"/>
                  <a:gd name="connsiteX6" fmla="*/ 36 w 2869497"/>
                  <a:gd name="connsiteY6" fmla="*/ 1377507 h 2727838"/>
                  <a:gd name="connsiteX7" fmla="*/ 319763 w 2869497"/>
                  <a:gd name="connsiteY7" fmla="*/ 1377507 h 2727838"/>
                  <a:gd name="connsiteX8" fmla="*/ 1487553 w 2869497"/>
                  <a:gd name="connsiteY8" fmla="*/ 2553475 h 2727838"/>
                  <a:gd name="connsiteX9" fmla="*/ 2655343 w 2869497"/>
                  <a:gd name="connsiteY9" fmla="*/ 1377507 h 2727838"/>
                  <a:gd name="connsiteX10" fmla="*/ 1487553 w 2869497"/>
                  <a:gd name="connsiteY10" fmla="*/ 201539 h 2727838"/>
                  <a:gd name="connsiteX11" fmla="*/ 319763 w 2869497"/>
                  <a:gd name="connsiteY11" fmla="*/ 1377507 h 27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69497" h="2727838">
                    <a:moveTo>
                      <a:pt x="36" y="1377507"/>
                    </a:moveTo>
                    <a:cubicBezTo>
                      <a:pt x="-5087" y="951940"/>
                      <a:pt x="550482" y="301902"/>
                      <a:pt x="926619" y="96965"/>
                    </a:cubicBezTo>
                    <a:cubicBezTo>
                      <a:pt x="1302756" y="-107972"/>
                      <a:pt x="1958993" y="62529"/>
                      <a:pt x="2256858" y="147885"/>
                    </a:cubicBezTo>
                    <a:cubicBezTo>
                      <a:pt x="2554723" y="233241"/>
                      <a:pt x="2724057" y="425968"/>
                      <a:pt x="2798336" y="808889"/>
                    </a:cubicBezTo>
                    <a:cubicBezTo>
                      <a:pt x="2872615" y="1191810"/>
                      <a:pt x="2945329" y="2216620"/>
                      <a:pt x="2702532" y="2445412"/>
                    </a:cubicBezTo>
                    <a:cubicBezTo>
                      <a:pt x="2459735" y="2674204"/>
                      <a:pt x="1407771" y="2828349"/>
                      <a:pt x="957355" y="2650365"/>
                    </a:cubicBezTo>
                    <a:cubicBezTo>
                      <a:pt x="506939" y="2472381"/>
                      <a:pt x="5159" y="1803074"/>
                      <a:pt x="36" y="1377507"/>
                    </a:cubicBezTo>
                    <a:close/>
                    <a:moveTo>
                      <a:pt x="319763" y="1377507"/>
                    </a:moveTo>
                    <a:cubicBezTo>
                      <a:pt x="319763" y="2026976"/>
                      <a:pt x="842600" y="2553475"/>
                      <a:pt x="1487553" y="2553475"/>
                    </a:cubicBezTo>
                    <a:cubicBezTo>
                      <a:pt x="2132506" y="2553475"/>
                      <a:pt x="2655343" y="2026976"/>
                      <a:pt x="2655343" y="1377507"/>
                    </a:cubicBezTo>
                    <a:cubicBezTo>
                      <a:pt x="2655343" y="728038"/>
                      <a:pt x="2132506" y="201539"/>
                      <a:pt x="1487553" y="201539"/>
                    </a:cubicBezTo>
                    <a:cubicBezTo>
                      <a:pt x="842600" y="201539"/>
                      <a:pt x="319763" y="728038"/>
                      <a:pt x="319763" y="13775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2884035" y="1593872"/>
                <a:ext cx="2577314" cy="2576368"/>
              </a:xfrm>
              <a:prstGeom prst="ellipse">
                <a:avLst/>
              </a:prstGeom>
              <a:solidFill>
                <a:schemeClr val="bg1">
                  <a:lumMod val="95000"/>
                  <a:alpha val="82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300" b="1" dirty="0">
                    <a:solidFill>
                      <a:schemeClr val="tx1"/>
                    </a:solidFill>
                  </a:rPr>
                  <a:t>Matériaux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500" b="1" dirty="0">
                    <a:solidFill>
                      <a:schemeClr val="tx1"/>
                    </a:solidFill>
                  </a:rPr>
                  <a:t>56%</a:t>
                </a:r>
              </a:p>
            </p:txBody>
          </p:sp>
        </p:grpSp>
        <p:sp>
          <p:nvSpPr>
            <p:cNvPr id="14" name="Triangle rectangle 13"/>
            <p:cNvSpPr>
              <a:spLocks noChangeArrowheads="1"/>
            </p:cNvSpPr>
            <p:nvPr/>
          </p:nvSpPr>
          <p:spPr bwMode="auto">
            <a:xfrm rot="5400000">
              <a:off x="4360333" y="1100667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5" name="Triangle rectangle 64"/>
            <p:cNvSpPr>
              <a:spLocks noChangeArrowheads="1"/>
            </p:cNvSpPr>
            <p:nvPr/>
          </p:nvSpPr>
          <p:spPr bwMode="auto">
            <a:xfrm rot="16200000" flipH="1">
              <a:off x="6570133" y="1100667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6636" name="Groupe 33"/>
          <p:cNvGrpSpPr>
            <a:grpSpLocks/>
          </p:cNvGrpSpPr>
          <p:nvPr/>
        </p:nvGrpSpPr>
        <p:grpSpPr bwMode="auto">
          <a:xfrm>
            <a:off x="7444318" y="3143290"/>
            <a:ext cx="1612900" cy="1598083"/>
            <a:chOff x="4855855" y="1566766"/>
            <a:chExt cx="2696412" cy="2696412"/>
          </a:xfrm>
        </p:grpSpPr>
        <p:pic>
          <p:nvPicPr>
            <p:cNvPr id="26650" name="Picture 2" descr="Afficher l'image d'origin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32188"/>
            <a:stretch>
              <a:fillRect/>
            </a:stretch>
          </p:blipFill>
          <p:spPr bwMode="auto">
            <a:xfrm>
              <a:off x="5021795" y="1897918"/>
              <a:ext cx="2318805" cy="209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Ellipse 37"/>
            <p:cNvSpPr/>
            <p:nvPr/>
          </p:nvSpPr>
          <p:spPr>
            <a:xfrm>
              <a:off x="5219290" y="1930758"/>
              <a:ext cx="1969542" cy="1968430"/>
            </a:xfrm>
            <a:prstGeom prst="ellipse">
              <a:avLst/>
            </a:prstGeom>
            <a:solidFill>
              <a:schemeClr val="bg1">
                <a:lumMod val="95000"/>
                <a:alpha val="87000"/>
              </a:schemeClr>
            </a:solidFill>
            <a:ln w="98425">
              <a:solidFill>
                <a:schemeClr val="accent4"/>
              </a:solidFill>
            </a:ln>
            <a:effectLst>
              <a:softEdge rad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700" b="1"/>
                <a:t>Chantier</a:t>
              </a:r>
            </a:p>
            <a:p>
              <a:pPr algn="ctr" eaLnBrk="1" hangingPunct="1"/>
              <a:r>
                <a:rPr lang="fr-FR" altLang="fr-FR" sz="1900" b="1"/>
                <a:t>3%</a:t>
              </a:r>
            </a:p>
          </p:txBody>
        </p:sp>
        <p:sp>
          <p:nvSpPr>
            <p:cNvPr id="39" name="Bouée 38"/>
            <p:cNvSpPr/>
            <p:nvPr/>
          </p:nvSpPr>
          <p:spPr>
            <a:xfrm>
              <a:off x="4855855" y="1566766"/>
              <a:ext cx="2696412" cy="2696412"/>
            </a:xfrm>
            <a:prstGeom prst="donut">
              <a:avLst>
                <a:gd name="adj" fmla="val 1304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2" name="Triangle rectangle 41"/>
            <p:cNvSpPr>
              <a:spLocks noChangeArrowheads="1"/>
            </p:cNvSpPr>
            <p:nvPr/>
          </p:nvSpPr>
          <p:spPr bwMode="auto">
            <a:xfrm rot="5400000">
              <a:off x="4996079" y="1884367"/>
              <a:ext cx="510261" cy="528686"/>
            </a:xfrm>
            <a:prstGeom prst="rtTriangl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" name="Triangle rectangle 42"/>
            <p:cNvSpPr>
              <a:spLocks noChangeArrowheads="1"/>
            </p:cNvSpPr>
            <p:nvPr/>
          </p:nvSpPr>
          <p:spPr bwMode="auto">
            <a:xfrm rot="16200000" flipV="1">
              <a:off x="4986867" y="3547531"/>
              <a:ext cx="575734" cy="575734"/>
            </a:xfrm>
            <a:prstGeom prst="rtTriangl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" name="Triangle rectangle 44"/>
            <p:cNvSpPr>
              <a:spLocks noChangeArrowheads="1"/>
            </p:cNvSpPr>
            <p:nvPr/>
          </p:nvSpPr>
          <p:spPr bwMode="auto">
            <a:xfrm rot="16200000" flipH="1">
              <a:off x="6900964" y="1838964"/>
              <a:ext cx="575734" cy="575734"/>
            </a:xfrm>
            <a:prstGeom prst="rtTriangl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8" name="Triangle rectangle 47"/>
            <p:cNvSpPr>
              <a:spLocks noChangeArrowheads="1"/>
            </p:cNvSpPr>
            <p:nvPr/>
          </p:nvSpPr>
          <p:spPr bwMode="auto">
            <a:xfrm rot="5400000" flipH="1" flipV="1">
              <a:off x="6913023" y="3416295"/>
              <a:ext cx="651942" cy="575734"/>
            </a:xfrm>
            <a:prstGeom prst="rtTriangl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6637" name="Groupe 79"/>
          <p:cNvGrpSpPr>
            <a:grpSpLocks/>
          </p:cNvGrpSpPr>
          <p:nvPr/>
        </p:nvGrpSpPr>
        <p:grpSpPr bwMode="auto">
          <a:xfrm>
            <a:off x="5236634" y="3708440"/>
            <a:ext cx="1007533" cy="1016000"/>
            <a:chOff x="2315614" y="3726905"/>
            <a:chExt cx="1511948" cy="1511948"/>
          </a:xfrm>
        </p:grpSpPr>
        <p:pic>
          <p:nvPicPr>
            <p:cNvPr id="26643" name="Picture 2" descr="Afficher l'image d'origin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1" r="12259"/>
            <a:stretch>
              <a:fillRect/>
            </a:stretch>
          </p:blipFill>
          <p:spPr bwMode="auto">
            <a:xfrm>
              <a:off x="2458322" y="3934925"/>
              <a:ext cx="1212173" cy="111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Bouée 81"/>
            <p:cNvSpPr/>
            <p:nvPr/>
          </p:nvSpPr>
          <p:spPr>
            <a:xfrm>
              <a:off x="2315614" y="3726905"/>
              <a:ext cx="1511948" cy="1511948"/>
            </a:xfrm>
            <a:prstGeom prst="donut">
              <a:avLst>
                <a:gd name="adj" fmla="val 129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>
              <a:spLocks noChangeAspect="1"/>
            </p:cNvSpPr>
            <p:nvPr/>
          </p:nvSpPr>
          <p:spPr>
            <a:xfrm>
              <a:off x="2496668" y="3915899"/>
              <a:ext cx="1133960" cy="1133961"/>
            </a:xfrm>
            <a:prstGeom prst="ellipse">
              <a:avLst/>
            </a:prstGeom>
            <a:solidFill>
              <a:schemeClr val="bg1">
                <a:lumMod val="95000"/>
                <a:alpha val="77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900" b="1"/>
                <a:t>Eau</a:t>
              </a:r>
            </a:p>
            <a:p>
              <a:pPr algn="ctr" eaLnBrk="1" hangingPunct="1"/>
              <a:r>
                <a:rPr lang="fr-FR" altLang="fr-FR" sz="1900" b="1"/>
                <a:t>1%</a:t>
              </a:r>
            </a:p>
          </p:txBody>
        </p:sp>
        <p:sp>
          <p:nvSpPr>
            <p:cNvPr id="84" name="Triangle rectangle 83"/>
            <p:cNvSpPr>
              <a:spLocks noChangeArrowheads="1"/>
            </p:cNvSpPr>
            <p:nvPr/>
          </p:nvSpPr>
          <p:spPr bwMode="auto">
            <a:xfrm rot="-5400000">
              <a:off x="3352997" y="4759839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5" name="Triangle rectangle 84"/>
            <p:cNvSpPr/>
            <p:nvPr/>
          </p:nvSpPr>
          <p:spPr>
            <a:xfrm>
              <a:off x="2369613" y="4750621"/>
              <a:ext cx="355752" cy="35593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6" name="Triangle rectangle 85"/>
            <p:cNvSpPr>
              <a:spLocks noChangeArrowheads="1"/>
            </p:cNvSpPr>
            <p:nvPr/>
          </p:nvSpPr>
          <p:spPr bwMode="auto">
            <a:xfrm rot="5400000">
              <a:off x="2370864" y="3887772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7" name="Triangle rectangle 86"/>
            <p:cNvSpPr>
              <a:spLocks noChangeArrowheads="1"/>
            </p:cNvSpPr>
            <p:nvPr/>
          </p:nvSpPr>
          <p:spPr bwMode="auto">
            <a:xfrm rot="16200000" flipH="1">
              <a:off x="3352998" y="3887772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6638" name="Groupe 95"/>
          <p:cNvGrpSpPr>
            <a:grpSpLocks/>
          </p:cNvGrpSpPr>
          <p:nvPr/>
        </p:nvGrpSpPr>
        <p:grpSpPr bwMode="auto">
          <a:xfrm>
            <a:off x="622300" y="2641640"/>
            <a:ext cx="2169584" cy="1957917"/>
            <a:chOff x="2286593" y="1156918"/>
            <a:chExt cx="2989676" cy="2714964"/>
          </a:xfrm>
        </p:grpSpPr>
        <p:pic>
          <p:nvPicPr>
            <p:cNvPr id="26640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1"/>
            <a:stretch>
              <a:fillRect/>
            </a:stretch>
          </p:blipFill>
          <p:spPr bwMode="auto">
            <a:xfrm>
              <a:off x="2535215" y="1314450"/>
              <a:ext cx="2319713" cy="2330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Bouée 16"/>
            <p:cNvSpPr/>
            <p:nvPr/>
          </p:nvSpPr>
          <p:spPr>
            <a:xfrm>
              <a:off x="2286593" y="1156918"/>
              <a:ext cx="2989676" cy="2714964"/>
            </a:xfrm>
            <a:custGeom>
              <a:avLst/>
              <a:gdLst>
                <a:gd name="connsiteX0" fmla="*/ 0 w 3069080"/>
                <a:gd name="connsiteY0" fmla="*/ 1534540 h 3069080"/>
                <a:gd name="connsiteX1" fmla="*/ 1534540 w 3069080"/>
                <a:gd name="connsiteY1" fmla="*/ 0 h 3069080"/>
                <a:gd name="connsiteX2" fmla="*/ 3069080 w 3069080"/>
                <a:gd name="connsiteY2" fmla="*/ 1534540 h 3069080"/>
                <a:gd name="connsiteX3" fmla="*/ 1534540 w 3069080"/>
                <a:gd name="connsiteY3" fmla="*/ 3069080 h 3069080"/>
                <a:gd name="connsiteX4" fmla="*/ 0 w 3069080"/>
                <a:gd name="connsiteY4" fmla="*/ 1534540 h 3069080"/>
                <a:gd name="connsiteX5" fmla="*/ 398581 w 3069080"/>
                <a:gd name="connsiteY5" fmla="*/ 1534540 h 3069080"/>
                <a:gd name="connsiteX6" fmla="*/ 1534540 w 3069080"/>
                <a:gd name="connsiteY6" fmla="*/ 2670499 h 3069080"/>
                <a:gd name="connsiteX7" fmla="*/ 2670499 w 3069080"/>
                <a:gd name="connsiteY7" fmla="*/ 1534540 h 3069080"/>
                <a:gd name="connsiteX8" fmla="*/ 1534540 w 3069080"/>
                <a:gd name="connsiteY8" fmla="*/ 398581 h 3069080"/>
                <a:gd name="connsiteX9" fmla="*/ 398581 w 3069080"/>
                <a:gd name="connsiteY9" fmla="*/ 1534540 h 3069080"/>
                <a:gd name="connsiteX0" fmla="*/ 25 w 3069129"/>
                <a:gd name="connsiteY0" fmla="*/ 1372615 h 2907155"/>
                <a:gd name="connsiteX1" fmla="*/ 1505990 w 3069129"/>
                <a:gd name="connsiteY1" fmla="*/ 0 h 2907155"/>
                <a:gd name="connsiteX2" fmla="*/ 3069105 w 3069129"/>
                <a:gd name="connsiteY2" fmla="*/ 1372615 h 2907155"/>
                <a:gd name="connsiteX3" fmla="*/ 1534565 w 3069129"/>
                <a:gd name="connsiteY3" fmla="*/ 2907155 h 2907155"/>
                <a:gd name="connsiteX4" fmla="*/ 25 w 3069129"/>
                <a:gd name="connsiteY4" fmla="*/ 1372615 h 2907155"/>
                <a:gd name="connsiteX5" fmla="*/ 398606 w 3069129"/>
                <a:gd name="connsiteY5" fmla="*/ 1372615 h 2907155"/>
                <a:gd name="connsiteX6" fmla="*/ 1534565 w 3069129"/>
                <a:gd name="connsiteY6" fmla="*/ 2508574 h 2907155"/>
                <a:gd name="connsiteX7" fmla="*/ 2670524 w 3069129"/>
                <a:gd name="connsiteY7" fmla="*/ 1372615 h 2907155"/>
                <a:gd name="connsiteX8" fmla="*/ 1534565 w 3069129"/>
                <a:gd name="connsiteY8" fmla="*/ 236656 h 2907155"/>
                <a:gd name="connsiteX9" fmla="*/ 398606 w 3069129"/>
                <a:gd name="connsiteY9" fmla="*/ 1372615 h 2907155"/>
                <a:gd name="connsiteX0" fmla="*/ 17 w 3134180"/>
                <a:gd name="connsiteY0" fmla="*/ 1458193 h 2992733"/>
                <a:gd name="connsiteX1" fmla="*/ 1505982 w 3134180"/>
                <a:gd name="connsiteY1" fmla="*/ 85578 h 2992733"/>
                <a:gd name="connsiteX2" fmla="*/ 2716673 w 3134180"/>
                <a:gd name="connsiteY2" fmla="*/ 287972 h 2992733"/>
                <a:gd name="connsiteX3" fmla="*/ 3069097 w 3134180"/>
                <a:gd name="connsiteY3" fmla="*/ 1458193 h 2992733"/>
                <a:gd name="connsiteX4" fmla="*/ 1534557 w 3134180"/>
                <a:gd name="connsiteY4" fmla="*/ 2992733 h 2992733"/>
                <a:gd name="connsiteX5" fmla="*/ 17 w 3134180"/>
                <a:gd name="connsiteY5" fmla="*/ 1458193 h 2992733"/>
                <a:gd name="connsiteX6" fmla="*/ 398598 w 3134180"/>
                <a:gd name="connsiteY6" fmla="*/ 1458193 h 2992733"/>
                <a:gd name="connsiteX7" fmla="*/ 1534557 w 3134180"/>
                <a:gd name="connsiteY7" fmla="*/ 2594152 h 2992733"/>
                <a:gd name="connsiteX8" fmla="*/ 2670516 w 3134180"/>
                <a:gd name="connsiteY8" fmla="*/ 1458193 h 2992733"/>
                <a:gd name="connsiteX9" fmla="*/ 1534557 w 3134180"/>
                <a:gd name="connsiteY9" fmla="*/ 322234 h 2992733"/>
                <a:gd name="connsiteX10" fmla="*/ 398598 w 3134180"/>
                <a:gd name="connsiteY10" fmla="*/ 1458193 h 2992733"/>
                <a:gd name="connsiteX0" fmla="*/ 85019 w 3219182"/>
                <a:gd name="connsiteY0" fmla="*/ 1349877 h 2884417"/>
                <a:gd name="connsiteX1" fmla="*/ 476559 w 3219182"/>
                <a:gd name="connsiteY1" fmla="*/ 139187 h 2884417"/>
                <a:gd name="connsiteX2" fmla="*/ 2801675 w 3219182"/>
                <a:gd name="connsiteY2" fmla="*/ 179656 h 2884417"/>
                <a:gd name="connsiteX3" fmla="*/ 3154099 w 3219182"/>
                <a:gd name="connsiteY3" fmla="*/ 1349877 h 2884417"/>
                <a:gd name="connsiteX4" fmla="*/ 1619559 w 3219182"/>
                <a:gd name="connsiteY4" fmla="*/ 2884417 h 2884417"/>
                <a:gd name="connsiteX5" fmla="*/ 85019 w 3219182"/>
                <a:gd name="connsiteY5" fmla="*/ 1349877 h 2884417"/>
                <a:gd name="connsiteX6" fmla="*/ 483600 w 3219182"/>
                <a:gd name="connsiteY6" fmla="*/ 1349877 h 2884417"/>
                <a:gd name="connsiteX7" fmla="*/ 1619559 w 3219182"/>
                <a:gd name="connsiteY7" fmla="*/ 2485836 h 2884417"/>
                <a:gd name="connsiteX8" fmla="*/ 2755518 w 3219182"/>
                <a:gd name="connsiteY8" fmla="*/ 1349877 h 2884417"/>
                <a:gd name="connsiteX9" fmla="*/ 1619559 w 3219182"/>
                <a:gd name="connsiteY9" fmla="*/ 213918 h 2884417"/>
                <a:gd name="connsiteX10" fmla="*/ 483600 w 3219182"/>
                <a:gd name="connsiteY10" fmla="*/ 1349877 h 2884417"/>
                <a:gd name="connsiteX0" fmla="*/ 85019 w 3154534"/>
                <a:gd name="connsiteY0" fmla="*/ 1349877 h 2950935"/>
                <a:gd name="connsiteX1" fmla="*/ 476559 w 3154534"/>
                <a:gd name="connsiteY1" fmla="*/ 139187 h 2950935"/>
                <a:gd name="connsiteX2" fmla="*/ 2801675 w 3154534"/>
                <a:gd name="connsiteY2" fmla="*/ 179656 h 2950935"/>
                <a:gd name="connsiteX3" fmla="*/ 3154099 w 3154534"/>
                <a:gd name="connsiteY3" fmla="*/ 1349877 h 2950935"/>
                <a:gd name="connsiteX4" fmla="*/ 2754049 w 3154534"/>
                <a:gd name="connsiteY4" fmla="*/ 2541856 h 2950935"/>
                <a:gd name="connsiteX5" fmla="*/ 1619559 w 3154534"/>
                <a:gd name="connsiteY5" fmla="*/ 2884417 h 2950935"/>
                <a:gd name="connsiteX6" fmla="*/ 85019 w 3154534"/>
                <a:gd name="connsiteY6" fmla="*/ 1349877 h 2950935"/>
                <a:gd name="connsiteX7" fmla="*/ 483600 w 3154534"/>
                <a:gd name="connsiteY7" fmla="*/ 1349877 h 2950935"/>
                <a:gd name="connsiteX8" fmla="*/ 1619559 w 3154534"/>
                <a:gd name="connsiteY8" fmla="*/ 2485836 h 2950935"/>
                <a:gd name="connsiteX9" fmla="*/ 2755518 w 3154534"/>
                <a:gd name="connsiteY9" fmla="*/ 1349877 h 2950935"/>
                <a:gd name="connsiteX10" fmla="*/ 1619559 w 3154534"/>
                <a:gd name="connsiteY10" fmla="*/ 213918 h 2950935"/>
                <a:gd name="connsiteX11" fmla="*/ 483600 w 3154534"/>
                <a:gd name="connsiteY11" fmla="*/ 1349877 h 2950935"/>
                <a:gd name="connsiteX0" fmla="*/ 85019 w 3011305"/>
                <a:gd name="connsiteY0" fmla="*/ 1349877 h 2950935"/>
                <a:gd name="connsiteX1" fmla="*/ 476559 w 3011305"/>
                <a:gd name="connsiteY1" fmla="*/ 139187 h 2950935"/>
                <a:gd name="connsiteX2" fmla="*/ 2801675 w 3011305"/>
                <a:gd name="connsiteY2" fmla="*/ 179656 h 2950935"/>
                <a:gd name="connsiteX3" fmla="*/ 3001699 w 3011305"/>
                <a:gd name="connsiteY3" fmla="*/ 1368927 h 2950935"/>
                <a:gd name="connsiteX4" fmla="*/ 2754049 w 3011305"/>
                <a:gd name="connsiteY4" fmla="*/ 2541856 h 2950935"/>
                <a:gd name="connsiteX5" fmla="*/ 1619559 w 3011305"/>
                <a:gd name="connsiteY5" fmla="*/ 2884417 h 2950935"/>
                <a:gd name="connsiteX6" fmla="*/ 85019 w 3011305"/>
                <a:gd name="connsiteY6" fmla="*/ 1349877 h 2950935"/>
                <a:gd name="connsiteX7" fmla="*/ 483600 w 3011305"/>
                <a:gd name="connsiteY7" fmla="*/ 1349877 h 2950935"/>
                <a:gd name="connsiteX8" fmla="*/ 1619559 w 3011305"/>
                <a:gd name="connsiteY8" fmla="*/ 2485836 h 2950935"/>
                <a:gd name="connsiteX9" fmla="*/ 2755518 w 3011305"/>
                <a:gd name="connsiteY9" fmla="*/ 1349877 h 2950935"/>
                <a:gd name="connsiteX10" fmla="*/ 1619559 w 3011305"/>
                <a:gd name="connsiteY10" fmla="*/ 213918 h 2950935"/>
                <a:gd name="connsiteX11" fmla="*/ 483600 w 3011305"/>
                <a:gd name="connsiteY11" fmla="*/ 1349877 h 2950935"/>
                <a:gd name="connsiteX0" fmla="*/ 5323 w 2931609"/>
                <a:gd name="connsiteY0" fmla="*/ 1349877 h 2746612"/>
                <a:gd name="connsiteX1" fmla="*/ 396863 w 2931609"/>
                <a:gd name="connsiteY1" fmla="*/ 139187 h 2746612"/>
                <a:gd name="connsiteX2" fmla="*/ 2721979 w 2931609"/>
                <a:gd name="connsiteY2" fmla="*/ 179656 h 2746612"/>
                <a:gd name="connsiteX3" fmla="*/ 2922003 w 2931609"/>
                <a:gd name="connsiteY3" fmla="*/ 1368927 h 2746612"/>
                <a:gd name="connsiteX4" fmla="*/ 2674353 w 2931609"/>
                <a:gd name="connsiteY4" fmla="*/ 2541856 h 2746612"/>
                <a:gd name="connsiteX5" fmla="*/ 434963 w 2931609"/>
                <a:gd name="connsiteY5" fmla="*/ 2608192 h 2746612"/>
                <a:gd name="connsiteX6" fmla="*/ 5323 w 2931609"/>
                <a:gd name="connsiteY6" fmla="*/ 1349877 h 2746612"/>
                <a:gd name="connsiteX7" fmla="*/ 403904 w 2931609"/>
                <a:gd name="connsiteY7" fmla="*/ 1349877 h 2746612"/>
                <a:gd name="connsiteX8" fmla="*/ 1539863 w 2931609"/>
                <a:gd name="connsiteY8" fmla="*/ 2485836 h 2746612"/>
                <a:gd name="connsiteX9" fmla="*/ 2675822 w 2931609"/>
                <a:gd name="connsiteY9" fmla="*/ 1349877 h 2746612"/>
                <a:gd name="connsiteX10" fmla="*/ 1539863 w 2931609"/>
                <a:gd name="connsiteY10" fmla="*/ 213918 h 2746612"/>
                <a:gd name="connsiteX11" fmla="*/ 403904 w 2931609"/>
                <a:gd name="connsiteY11" fmla="*/ 1349877 h 2746612"/>
                <a:gd name="connsiteX0" fmla="*/ 47599 w 2811960"/>
                <a:gd name="connsiteY0" fmla="*/ 1349877 h 2746612"/>
                <a:gd name="connsiteX1" fmla="*/ 277214 w 2811960"/>
                <a:gd name="connsiteY1" fmla="*/ 139187 h 2746612"/>
                <a:gd name="connsiteX2" fmla="*/ 2602330 w 2811960"/>
                <a:gd name="connsiteY2" fmla="*/ 179656 h 2746612"/>
                <a:gd name="connsiteX3" fmla="*/ 2802354 w 2811960"/>
                <a:gd name="connsiteY3" fmla="*/ 1368927 h 2746612"/>
                <a:gd name="connsiteX4" fmla="*/ 2554704 w 2811960"/>
                <a:gd name="connsiteY4" fmla="*/ 2541856 h 2746612"/>
                <a:gd name="connsiteX5" fmla="*/ 315314 w 2811960"/>
                <a:gd name="connsiteY5" fmla="*/ 2608192 h 2746612"/>
                <a:gd name="connsiteX6" fmla="*/ 47599 w 2811960"/>
                <a:gd name="connsiteY6" fmla="*/ 1349877 h 2746612"/>
                <a:gd name="connsiteX7" fmla="*/ 284255 w 2811960"/>
                <a:gd name="connsiteY7" fmla="*/ 1349877 h 2746612"/>
                <a:gd name="connsiteX8" fmla="*/ 1420214 w 2811960"/>
                <a:gd name="connsiteY8" fmla="*/ 2485836 h 2746612"/>
                <a:gd name="connsiteX9" fmla="*/ 2556173 w 2811960"/>
                <a:gd name="connsiteY9" fmla="*/ 1349877 h 2746612"/>
                <a:gd name="connsiteX10" fmla="*/ 1420214 w 2811960"/>
                <a:gd name="connsiteY10" fmla="*/ 213918 h 2746612"/>
                <a:gd name="connsiteX11" fmla="*/ 284255 w 2811960"/>
                <a:gd name="connsiteY11" fmla="*/ 1349877 h 2746612"/>
                <a:gd name="connsiteX0" fmla="*/ 44359 w 2799387"/>
                <a:gd name="connsiteY0" fmla="*/ 1318600 h 2715335"/>
                <a:gd name="connsiteX1" fmla="*/ 273974 w 2799387"/>
                <a:gd name="connsiteY1" fmla="*/ 107910 h 2715335"/>
                <a:gd name="connsiteX2" fmla="*/ 2544086 w 2799387"/>
                <a:gd name="connsiteY2" fmla="*/ 214385 h 2715335"/>
                <a:gd name="connsiteX3" fmla="*/ 2799114 w 2799387"/>
                <a:gd name="connsiteY3" fmla="*/ 1337650 h 2715335"/>
                <a:gd name="connsiteX4" fmla="*/ 2551464 w 2799387"/>
                <a:gd name="connsiteY4" fmla="*/ 2510579 h 2715335"/>
                <a:gd name="connsiteX5" fmla="*/ 312074 w 2799387"/>
                <a:gd name="connsiteY5" fmla="*/ 2576915 h 2715335"/>
                <a:gd name="connsiteX6" fmla="*/ 44359 w 2799387"/>
                <a:gd name="connsiteY6" fmla="*/ 1318600 h 2715335"/>
                <a:gd name="connsiteX7" fmla="*/ 281015 w 2799387"/>
                <a:gd name="connsiteY7" fmla="*/ 1318600 h 2715335"/>
                <a:gd name="connsiteX8" fmla="*/ 1416974 w 2799387"/>
                <a:gd name="connsiteY8" fmla="*/ 2454559 h 2715335"/>
                <a:gd name="connsiteX9" fmla="*/ 2552933 w 2799387"/>
                <a:gd name="connsiteY9" fmla="*/ 1318600 h 2715335"/>
                <a:gd name="connsiteX10" fmla="*/ 1416974 w 2799387"/>
                <a:gd name="connsiteY10" fmla="*/ 182641 h 2715335"/>
                <a:gd name="connsiteX11" fmla="*/ 281015 w 2799387"/>
                <a:gd name="connsiteY11" fmla="*/ 1318600 h 2715335"/>
                <a:gd name="connsiteX0" fmla="*/ 45002 w 2800131"/>
                <a:gd name="connsiteY0" fmla="*/ 1344203 h 2740938"/>
                <a:gd name="connsiteX1" fmla="*/ 274617 w 2800131"/>
                <a:gd name="connsiteY1" fmla="*/ 133513 h 2740938"/>
                <a:gd name="connsiteX2" fmla="*/ 2555730 w 2800131"/>
                <a:gd name="connsiteY2" fmla="*/ 184983 h 2740938"/>
                <a:gd name="connsiteX3" fmla="*/ 2799757 w 2800131"/>
                <a:gd name="connsiteY3" fmla="*/ 1363253 h 2740938"/>
                <a:gd name="connsiteX4" fmla="*/ 2552107 w 2800131"/>
                <a:gd name="connsiteY4" fmla="*/ 2536182 h 2740938"/>
                <a:gd name="connsiteX5" fmla="*/ 312717 w 2800131"/>
                <a:gd name="connsiteY5" fmla="*/ 2602518 h 2740938"/>
                <a:gd name="connsiteX6" fmla="*/ 45002 w 2800131"/>
                <a:gd name="connsiteY6" fmla="*/ 1344203 h 2740938"/>
                <a:gd name="connsiteX7" fmla="*/ 281658 w 2800131"/>
                <a:gd name="connsiteY7" fmla="*/ 1344203 h 2740938"/>
                <a:gd name="connsiteX8" fmla="*/ 1417617 w 2800131"/>
                <a:gd name="connsiteY8" fmla="*/ 2480162 h 2740938"/>
                <a:gd name="connsiteX9" fmla="*/ 2553576 w 2800131"/>
                <a:gd name="connsiteY9" fmla="*/ 1344203 h 2740938"/>
                <a:gd name="connsiteX10" fmla="*/ 1417617 w 2800131"/>
                <a:gd name="connsiteY10" fmla="*/ 208244 h 2740938"/>
                <a:gd name="connsiteX11" fmla="*/ 281658 w 2800131"/>
                <a:gd name="connsiteY11" fmla="*/ 1344203 h 2740938"/>
                <a:gd name="connsiteX0" fmla="*/ 45002 w 2989676"/>
                <a:gd name="connsiteY0" fmla="*/ 1318229 h 2714964"/>
                <a:gd name="connsiteX1" fmla="*/ 274617 w 2989676"/>
                <a:gd name="connsiteY1" fmla="*/ 107539 h 2714964"/>
                <a:gd name="connsiteX2" fmla="*/ 2555730 w 2989676"/>
                <a:gd name="connsiteY2" fmla="*/ 159009 h 2714964"/>
                <a:gd name="connsiteX3" fmla="*/ 2982874 w 2989676"/>
                <a:gd name="connsiteY3" fmla="*/ 986465 h 2714964"/>
                <a:gd name="connsiteX4" fmla="*/ 2799757 w 2989676"/>
                <a:gd name="connsiteY4" fmla="*/ 1337279 h 2714964"/>
                <a:gd name="connsiteX5" fmla="*/ 2552107 w 2989676"/>
                <a:gd name="connsiteY5" fmla="*/ 2510208 h 2714964"/>
                <a:gd name="connsiteX6" fmla="*/ 312717 w 2989676"/>
                <a:gd name="connsiteY6" fmla="*/ 2576544 h 2714964"/>
                <a:gd name="connsiteX7" fmla="*/ 45002 w 2989676"/>
                <a:gd name="connsiteY7" fmla="*/ 1318229 h 2714964"/>
                <a:gd name="connsiteX8" fmla="*/ 281658 w 2989676"/>
                <a:gd name="connsiteY8" fmla="*/ 1318229 h 2714964"/>
                <a:gd name="connsiteX9" fmla="*/ 1417617 w 2989676"/>
                <a:gd name="connsiteY9" fmla="*/ 2454188 h 2714964"/>
                <a:gd name="connsiteX10" fmla="*/ 2553576 w 2989676"/>
                <a:gd name="connsiteY10" fmla="*/ 1318229 h 2714964"/>
                <a:gd name="connsiteX11" fmla="*/ 1417617 w 2989676"/>
                <a:gd name="connsiteY11" fmla="*/ 182270 h 2714964"/>
                <a:gd name="connsiteX12" fmla="*/ 281658 w 2989676"/>
                <a:gd name="connsiteY12" fmla="*/ 1318229 h 271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9676" h="2714964">
                  <a:moveTo>
                    <a:pt x="45002" y="1318229"/>
                  </a:moveTo>
                  <a:cubicBezTo>
                    <a:pt x="38652" y="906728"/>
                    <a:pt x="-143838" y="300742"/>
                    <a:pt x="274617" y="107539"/>
                  </a:cubicBezTo>
                  <a:cubicBezTo>
                    <a:pt x="693072" y="-85664"/>
                    <a:pt x="2104354" y="12521"/>
                    <a:pt x="2555730" y="159009"/>
                  </a:cubicBezTo>
                  <a:cubicBezTo>
                    <a:pt x="3007106" y="305497"/>
                    <a:pt x="2942203" y="790087"/>
                    <a:pt x="2982874" y="986465"/>
                  </a:cubicBezTo>
                  <a:cubicBezTo>
                    <a:pt x="3023545" y="1182843"/>
                    <a:pt x="2871551" y="1083322"/>
                    <a:pt x="2799757" y="1337279"/>
                  </a:cubicBezTo>
                  <a:cubicBezTo>
                    <a:pt x="2727963" y="1591236"/>
                    <a:pt x="2807864" y="2254451"/>
                    <a:pt x="2552107" y="2510208"/>
                  </a:cubicBezTo>
                  <a:cubicBezTo>
                    <a:pt x="2296350" y="2765965"/>
                    <a:pt x="730568" y="2775207"/>
                    <a:pt x="312717" y="2576544"/>
                  </a:cubicBezTo>
                  <a:cubicBezTo>
                    <a:pt x="-105134" y="2377881"/>
                    <a:pt x="51352" y="1729730"/>
                    <a:pt x="45002" y="1318229"/>
                  </a:cubicBezTo>
                  <a:close/>
                  <a:moveTo>
                    <a:pt x="281658" y="1318229"/>
                  </a:moveTo>
                  <a:cubicBezTo>
                    <a:pt x="281658" y="1945602"/>
                    <a:pt x="790244" y="2454188"/>
                    <a:pt x="1417617" y="2454188"/>
                  </a:cubicBezTo>
                  <a:cubicBezTo>
                    <a:pt x="2044990" y="2454188"/>
                    <a:pt x="2553576" y="1945602"/>
                    <a:pt x="2553576" y="1318229"/>
                  </a:cubicBezTo>
                  <a:cubicBezTo>
                    <a:pt x="2553576" y="690856"/>
                    <a:pt x="2044990" y="182270"/>
                    <a:pt x="1417617" y="182270"/>
                  </a:cubicBezTo>
                  <a:cubicBezTo>
                    <a:pt x="790244" y="182270"/>
                    <a:pt x="281658" y="690856"/>
                    <a:pt x="281658" y="13182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2554935" y="1324219"/>
              <a:ext cx="2301322" cy="2301115"/>
            </a:xfrm>
            <a:prstGeom prst="ellipse">
              <a:avLst/>
            </a:prstGeom>
            <a:solidFill>
              <a:schemeClr val="bg1">
                <a:lumMod val="95000"/>
                <a:alpha val="86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fr-FR" altLang="fr-FR" sz="1900" b="1" dirty="0"/>
                <a:t>Energie </a:t>
              </a:r>
              <a:br>
                <a:rPr lang="fr-FR" altLang="fr-FR" sz="1900" b="1" dirty="0"/>
              </a:br>
              <a:r>
                <a:rPr lang="fr-FR" altLang="fr-FR" sz="1900" b="1" dirty="0"/>
                <a:t>hors RT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altLang="fr-FR" sz="1900" b="1" dirty="0"/>
                <a:t>17%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altLang="fr-FR" sz="1300" b="1" dirty="0"/>
                <a:t>informatique, ascenseur, </a:t>
              </a:r>
              <a:br>
                <a:rPr lang="fr-FR" altLang="fr-FR" sz="1300" b="1" dirty="0"/>
              </a:br>
              <a:r>
                <a:rPr lang="fr-FR" altLang="fr-FR" sz="1300" b="1" dirty="0"/>
                <a:t>parking, etc.</a:t>
              </a:r>
            </a:p>
          </p:txBody>
        </p:sp>
      </p:grpSp>
      <p:cxnSp>
        <p:nvCxnSpPr>
          <p:cNvPr id="33" name="Connecteur droit avec flèche 32"/>
          <p:cNvCxnSpPr/>
          <p:nvPr/>
        </p:nvCxnSpPr>
        <p:spPr>
          <a:xfrm flipV="1">
            <a:off x="4593167" y="2070140"/>
            <a:ext cx="0" cy="281940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>
            <a:spLocks noChangeArrowheads="1"/>
          </p:cNvSpPr>
          <p:nvPr/>
        </p:nvSpPr>
        <p:spPr bwMode="auto">
          <a:xfrm>
            <a:off x="662517" y="5232400"/>
            <a:ext cx="7874000" cy="51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300" dirty="0" smtClean="0">
                <a:solidFill>
                  <a:schemeClr val="accent6">
                    <a:lumMod val="75000"/>
                  </a:schemeClr>
                </a:solidFill>
              </a:rPr>
              <a:t>Déplacement des occupants non compris</a:t>
            </a:r>
            <a:endParaRPr lang="fr-FR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30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Périmètre de </a:t>
            </a:r>
            <a:r>
              <a:rPr lang="fr-FR" sz="30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calcul des émissions de carbone</a:t>
            </a:r>
            <a:endParaRPr lang="fr-FR" sz="3000" b="1" cap="none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smtClean="0"/>
              <a:t>émissions </a:t>
            </a:r>
            <a:r>
              <a:rPr lang="fr-FR" dirty="0"/>
              <a:t>de carbone d’un </a:t>
            </a:r>
            <a:r>
              <a:rPr lang="fr-FR" dirty="0" smtClean="0"/>
              <a:t>bâtiment </a:t>
            </a:r>
            <a:endParaRPr lang="fr-FR" dirty="0"/>
          </a:p>
        </p:txBody>
      </p:sp>
      <p:grpSp>
        <p:nvGrpSpPr>
          <p:cNvPr id="26630" name="Groupe 99"/>
          <p:cNvGrpSpPr>
            <a:grpSpLocks/>
          </p:cNvGrpSpPr>
          <p:nvPr/>
        </p:nvGrpSpPr>
        <p:grpSpPr bwMode="auto">
          <a:xfrm>
            <a:off x="2220384" y="1604434"/>
            <a:ext cx="2250016" cy="2008717"/>
            <a:chOff x="2250895" y="2955434"/>
            <a:chExt cx="2682995" cy="2335164"/>
          </a:xfrm>
        </p:grpSpPr>
        <p:pic>
          <p:nvPicPr>
            <p:cNvPr id="26676" name="Picture 8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4" t="7011" r="9758" b="6410"/>
            <a:stretch>
              <a:fillRect/>
            </a:stretch>
          </p:blipFill>
          <p:spPr bwMode="auto">
            <a:xfrm>
              <a:off x="2423861" y="3153998"/>
              <a:ext cx="2381754" cy="2007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Bouée 16"/>
            <p:cNvSpPr/>
            <p:nvPr/>
          </p:nvSpPr>
          <p:spPr>
            <a:xfrm>
              <a:off x="2250895" y="2955434"/>
              <a:ext cx="2682995" cy="2335164"/>
            </a:xfrm>
            <a:custGeom>
              <a:avLst/>
              <a:gdLst>
                <a:gd name="connsiteX0" fmla="*/ 0 w 3069080"/>
                <a:gd name="connsiteY0" fmla="*/ 1534540 h 3069080"/>
                <a:gd name="connsiteX1" fmla="*/ 1534540 w 3069080"/>
                <a:gd name="connsiteY1" fmla="*/ 0 h 3069080"/>
                <a:gd name="connsiteX2" fmla="*/ 3069080 w 3069080"/>
                <a:gd name="connsiteY2" fmla="*/ 1534540 h 3069080"/>
                <a:gd name="connsiteX3" fmla="*/ 1534540 w 3069080"/>
                <a:gd name="connsiteY3" fmla="*/ 3069080 h 3069080"/>
                <a:gd name="connsiteX4" fmla="*/ 0 w 3069080"/>
                <a:gd name="connsiteY4" fmla="*/ 1534540 h 3069080"/>
                <a:gd name="connsiteX5" fmla="*/ 398581 w 3069080"/>
                <a:gd name="connsiteY5" fmla="*/ 1534540 h 3069080"/>
                <a:gd name="connsiteX6" fmla="*/ 1534540 w 3069080"/>
                <a:gd name="connsiteY6" fmla="*/ 2670499 h 3069080"/>
                <a:gd name="connsiteX7" fmla="*/ 2670499 w 3069080"/>
                <a:gd name="connsiteY7" fmla="*/ 1534540 h 3069080"/>
                <a:gd name="connsiteX8" fmla="*/ 1534540 w 3069080"/>
                <a:gd name="connsiteY8" fmla="*/ 398581 h 3069080"/>
                <a:gd name="connsiteX9" fmla="*/ 398581 w 3069080"/>
                <a:gd name="connsiteY9" fmla="*/ 1534540 h 3069080"/>
                <a:gd name="connsiteX0" fmla="*/ 25 w 3069129"/>
                <a:gd name="connsiteY0" fmla="*/ 1372615 h 2907155"/>
                <a:gd name="connsiteX1" fmla="*/ 1505990 w 3069129"/>
                <a:gd name="connsiteY1" fmla="*/ 0 h 2907155"/>
                <a:gd name="connsiteX2" fmla="*/ 3069105 w 3069129"/>
                <a:gd name="connsiteY2" fmla="*/ 1372615 h 2907155"/>
                <a:gd name="connsiteX3" fmla="*/ 1534565 w 3069129"/>
                <a:gd name="connsiteY3" fmla="*/ 2907155 h 2907155"/>
                <a:gd name="connsiteX4" fmla="*/ 25 w 3069129"/>
                <a:gd name="connsiteY4" fmla="*/ 1372615 h 2907155"/>
                <a:gd name="connsiteX5" fmla="*/ 398606 w 3069129"/>
                <a:gd name="connsiteY5" fmla="*/ 1372615 h 2907155"/>
                <a:gd name="connsiteX6" fmla="*/ 1534565 w 3069129"/>
                <a:gd name="connsiteY6" fmla="*/ 2508574 h 2907155"/>
                <a:gd name="connsiteX7" fmla="*/ 2670524 w 3069129"/>
                <a:gd name="connsiteY7" fmla="*/ 1372615 h 2907155"/>
                <a:gd name="connsiteX8" fmla="*/ 1534565 w 3069129"/>
                <a:gd name="connsiteY8" fmla="*/ 236656 h 2907155"/>
                <a:gd name="connsiteX9" fmla="*/ 398606 w 3069129"/>
                <a:gd name="connsiteY9" fmla="*/ 1372615 h 2907155"/>
                <a:gd name="connsiteX0" fmla="*/ 17 w 3134180"/>
                <a:gd name="connsiteY0" fmla="*/ 1458193 h 2992733"/>
                <a:gd name="connsiteX1" fmla="*/ 1505982 w 3134180"/>
                <a:gd name="connsiteY1" fmla="*/ 85578 h 2992733"/>
                <a:gd name="connsiteX2" fmla="*/ 2716673 w 3134180"/>
                <a:gd name="connsiteY2" fmla="*/ 287972 h 2992733"/>
                <a:gd name="connsiteX3" fmla="*/ 3069097 w 3134180"/>
                <a:gd name="connsiteY3" fmla="*/ 1458193 h 2992733"/>
                <a:gd name="connsiteX4" fmla="*/ 1534557 w 3134180"/>
                <a:gd name="connsiteY4" fmla="*/ 2992733 h 2992733"/>
                <a:gd name="connsiteX5" fmla="*/ 17 w 3134180"/>
                <a:gd name="connsiteY5" fmla="*/ 1458193 h 2992733"/>
                <a:gd name="connsiteX6" fmla="*/ 398598 w 3134180"/>
                <a:gd name="connsiteY6" fmla="*/ 1458193 h 2992733"/>
                <a:gd name="connsiteX7" fmla="*/ 1534557 w 3134180"/>
                <a:gd name="connsiteY7" fmla="*/ 2594152 h 2992733"/>
                <a:gd name="connsiteX8" fmla="*/ 2670516 w 3134180"/>
                <a:gd name="connsiteY8" fmla="*/ 1458193 h 2992733"/>
                <a:gd name="connsiteX9" fmla="*/ 1534557 w 3134180"/>
                <a:gd name="connsiteY9" fmla="*/ 322234 h 2992733"/>
                <a:gd name="connsiteX10" fmla="*/ 398598 w 3134180"/>
                <a:gd name="connsiteY10" fmla="*/ 1458193 h 2992733"/>
                <a:gd name="connsiteX0" fmla="*/ 85019 w 3219182"/>
                <a:gd name="connsiteY0" fmla="*/ 1349877 h 2884417"/>
                <a:gd name="connsiteX1" fmla="*/ 476559 w 3219182"/>
                <a:gd name="connsiteY1" fmla="*/ 139187 h 2884417"/>
                <a:gd name="connsiteX2" fmla="*/ 2801675 w 3219182"/>
                <a:gd name="connsiteY2" fmla="*/ 179656 h 2884417"/>
                <a:gd name="connsiteX3" fmla="*/ 3154099 w 3219182"/>
                <a:gd name="connsiteY3" fmla="*/ 1349877 h 2884417"/>
                <a:gd name="connsiteX4" fmla="*/ 1619559 w 3219182"/>
                <a:gd name="connsiteY4" fmla="*/ 2884417 h 2884417"/>
                <a:gd name="connsiteX5" fmla="*/ 85019 w 3219182"/>
                <a:gd name="connsiteY5" fmla="*/ 1349877 h 2884417"/>
                <a:gd name="connsiteX6" fmla="*/ 483600 w 3219182"/>
                <a:gd name="connsiteY6" fmla="*/ 1349877 h 2884417"/>
                <a:gd name="connsiteX7" fmla="*/ 1619559 w 3219182"/>
                <a:gd name="connsiteY7" fmla="*/ 2485836 h 2884417"/>
                <a:gd name="connsiteX8" fmla="*/ 2755518 w 3219182"/>
                <a:gd name="connsiteY8" fmla="*/ 1349877 h 2884417"/>
                <a:gd name="connsiteX9" fmla="*/ 1619559 w 3219182"/>
                <a:gd name="connsiteY9" fmla="*/ 213918 h 2884417"/>
                <a:gd name="connsiteX10" fmla="*/ 483600 w 3219182"/>
                <a:gd name="connsiteY10" fmla="*/ 1349877 h 2884417"/>
                <a:gd name="connsiteX0" fmla="*/ 85019 w 3154534"/>
                <a:gd name="connsiteY0" fmla="*/ 1349877 h 2950935"/>
                <a:gd name="connsiteX1" fmla="*/ 476559 w 3154534"/>
                <a:gd name="connsiteY1" fmla="*/ 139187 h 2950935"/>
                <a:gd name="connsiteX2" fmla="*/ 2801675 w 3154534"/>
                <a:gd name="connsiteY2" fmla="*/ 179656 h 2950935"/>
                <a:gd name="connsiteX3" fmla="*/ 3154099 w 3154534"/>
                <a:gd name="connsiteY3" fmla="*/ 1349877 h 2950935"/>
                <a:gd name="connsiteX4" fmla="*/ 2754049 w 3154534"/>
                <a:gd name="connsiteY4" fmla="*/ 2541856 h 2950935"/>
                <a:gd name="connsiteX5" fmla="*/ 1619559 w 3154534"/>
                <a:gd name="connsiteY5" fmla="*/ 2884417 h 2950935"/>
                <a:gd name="connsiteX6" fmla="*/ 85019 w 3154534"/>
                <a:gd name="connsiteY6" fmla="*/ 1349877 h 2950935"/>
                <a:gd name="connsiteX7" fmla="*/ 483600 w 3154534"/>
                <a:gd name="connsiteY7" fmla="*/ 1349877 h 2950935"/>
                <a:gd name="connsiteX8" fmla="*/ 1619559 w 3154534"/>
                <a:gd name="connsiteY8" fmla="*/ 2485836 h 2950935"/>
                <a:gd name="connsiteX9" fmla="*/ 2755518 w 3154534"/>
                <a:gd name="connsiteY9" fmla="*/ 1349877 h 2950935"/>
                <a:gd name="connsiteX10" fmla="*/ 1619559 w 3154534"/>
                <a:gd name="connsiteY10" fmla="*/ 213918 h 2950935"/>
                <a:gd name="connsiteX11" fmla="*/ 483600 w 3154534"/>
                <a:gd name="connsiteY11" fmla="*/ 1349877 h 2950935"/>
                <a:gd name="connsiteX0" fmla="*/ 85019 w 3011305"/>
                <a:gd name="connsiteY0" fmla="*/ 1349877 h 2950935"/>
                <a:gd name="connsiteX1" fmla="*/ 476559 w 3011305"/>
                <a:gd name="connsiteY1" fmla="*/ 139187 h 2950935"/>
                <a:gd name="connsiteX2" fmla="*/ 2801675 w 3011305"/>
                <a:gd name="connsiteY2" fmla="*/ 179656 h 2950935"/>
                <a:gd name="connsiteX3" fmla="*/ 3001699 w 3011305"/>
                <a:gd name="connsiteY3" fmla="*/ 1368927 h 2950935"/>
                <a:gd name="connsiteX4" fmla="*/ 2754049 w 3011305"/>
                <a:gd name="connsiteY4" fmla="*/ 2541856 h 2950935"/>
                <a:gd name="connsiteX5" fmla="*/ 1619559 w 3011305"/>
                <a:gd name="connsiteY5" fmla="*/ 2884417 h 2950935"/>
                <a:gd name="connsiteX6" fmla="*/ 85019 w 3011305"/>
                <a:gd name="connsiteY6" fmla="*/ 1349877 h 2950935"/>
                <a:gd name="connsiteX7" fmla="*/ 483600 w 3011305"/>
                <a:gd name="connsiteY7" fmla="*/ 1349877 h 2950935"/>
                <a:gd name="connsiteX8" fmla="*/ 1619559 w 3011305"/>
                <a:gd name="connsiteY8" fmla="*/ 2485836 h 2950935"/>
                <a:gd name="connsiteX9" fmla="*/ 2755518 w 3011305"/>
                <a:gd name="connsiteY9" fmla="*/ 1349877 h 2950935"/>
                <a:gd name="connsiteX10" fmla="*/ 1619559 w 3011305"/>
                <a:gd name="connsiteY10" fmla="*/ 213918 h 2950935"/>
                <a:gd name="connsiteX11" fmla="*/ 483600 w 3011305"/>
                <a:gd name="connsiteY11" fmla="*/ 1349877 h 2950935"/>
                <a:gd name="connsiteX0" fmla="*/ 5323 w 2931609"/>
                <a:gd name="connsiteY0" fmla="*/ 1349877 h 2746612"/>
                <a:gd name="connsiteX1" fmla="*/ 396863 w 2931609"/>
                <a:gd name="connsiteY1" fmla="*/ 139187 h 2746612"/>
                <a:gd name="connsiteX2" fmla="*/ 2721979 w 2931609"/>
                <a:gd name="connsiteY2" fmla="*/ 179656 h 2746612"/>
                <a:gd name="connsiteX3" fmla="*/ 2922003 w 2931609"/>
                <a:gd name="connsiteY3" fmla="*/ 1368927 h 2746612"/>
                <a:gd name="connsiteX4" fmla="*/ 2674353 w 2931609"/>
                <a:gd name="connsiteY4" fmla="*/ 2541856 h 2746612"/>
                <a:gd name="connsiteX5" fmla="*/ 434963 w 2931609"/>
                <a:gd name="connsiteY5" fmla="*/ 2608192 h 2746612"/>
                <a:gd name="connsiteX6" fmla="*/ 5323 w 2931609"/>
                <a:gd name="connsiteY6" fmla="*/ 1349877 h 2746612"/>
                <a:gd name="connsiteX7" fmla="*/ 403904 w 2931609"/>
                <a:gd name="connsiteY7" fmla="*/ 1349877 h 2746612"/>
                <a:gd name="connsiteX8" fmla="*/ 1539863 w 2931609"/>
                <a:gd name="connsiteY8" fmla="*/ 2485836 h 2746612"/>
                <a:gd name="connsiteX9" fmla="*/ 2675822 w 2931609"/>
                <a:gd name="connsiteY9" fmla="*/ 1349877 h 2746612"/>
                <a:gd name="connsiteX10" fmla="*/ 1539863 w 2931609"/>
                <a:gd name="connsiteY10" fmla="*/ 213918 h 2746612"/>
                <a:gd name="connsiteX11" fmla="*/ 403904 w 2931609"/>
                <a:gd name="connsiteY11" fmla="*/ 1349877 h 2746612"/>
                <a:gd name="connsiteX0" fmla="*/ 47599 w 2811960"/>
                <a:gd name="connsiteY0" fmla="*/ 1349877 h 2746612"/>
                <a:gd name="connsiteX1" fmla="*/ 277214 w 2811960"/>
                <a:gd name="connsiteY1" fmla="*/ 139187 h 2746612"/>
                <a:gd name="connsiteX2" fmla="*/ 2602330 w 2811960"/>
                <a:gd name="connsiteY2" fmla="*/ 179656 h 2746612"/>
                <a:gd name="connsiteX3" fmla="*/ 2802354 w 2811960"/>
                <a:gd name="connsiteY3" fmla="*/ 1368927 h 2746612"/>
                <a:gd name="connsiteX4" fmla="*/ 2554704 w 2811960"/>
                <a:gd name="connsiteY4" fmla="*/ 2541856 h 2746612"/>
                <a:gd name="connsiteX5" fmla="*/ 315314 w 2811960"/>
                <a:gd name="connsiteY5" fmla="*/ 2608192 h 2746612"/>
                <a:gd name="connsiteX6" fmla="*/ 47599 w 2811960"/>
                <a:gd name="connsiteY6" fmla="*/ 1349877 h 2746612"/>
                <a:gd name="connsiteX7" fmla="*/ 284255 w 2811960"/>
                <a:gd name="connsiteY7" fmla="*/ 1349877 h 2746612"/>
                <a:gd name="connsiteX8" fmla="*/ 1420214 w 2811960"/>
                <a:gd name="connsiteY8" fmla="*/ 2485836 h 2746612"/>
                <a:gd name="connsiteX9" fmla="*/ 2556173 w 2811960"/>
                <a:gd name="connsiteY9" fmla="*/ 1349877 h 2746612"/>
                <a:gd name="connsiteX10" fmla="*/ 1420214 w 2811960"/>
                <a:gd name="connsiteY10" fmla="*/ 213918 h 2746612"/>
                <a:gd name="connsiteX11" fmla="*/ 284255 w 2811960"/>
                <a:gd name="connsiteY11" fmla="*/ 1349877 h 2746612"/>
                <a:gd name="connsiteX0" fmla="*/ 47599 w 2953319"/>
                <a:gd name="connsiteY0" fmla="*/ 1349877 h 2746612"/>
                <a:gd name="connsiteX1" fmla="*/ 277214 w 2953319"/>
                <a:gd name="connsiteY1" fmla="*/ 139187 h 2746612"/>
                <a:gd name="connsiteX2" fmla="*/ 2602330 w 2953319"/>
                <a:gd name="connsiteY2" fmla="*/ 179656 h 2746612"/>
                <a:gd name="connsiteX3" fmla="*/ 2802354 w 2953319"/>
                <a:gd name="connsiteY3" fmla="*/ 1368927 h 2746612"/>
                <a:gd name="connsiteX4" fmla="*/ 2840729 w 2953319"/>
                <a:gd name="connsiteY4" fmla="*/ 2541856 h 2746612"/>
                <a:gd name="connsiteX5" fmla="*/ 315314 w 2953319"/>
                <a:gd name="connsiteY5" fmla="*/ 2608192 h 2746612"/>
                <a:gd name="connsiteX6" fmla="*/ 47599 w 2953319"/>
                <a:gd name="connsiteY6" fmla="*/ 1349877 h 2746612"/>
                <a:gd name="connsiteX7" fmla="*/ 284255 w 2953319"/>
                <a:gd name="connsiteY7" fmla="*/ 1349877 h 2746612"/>
                <a:gd name="connsiteX8" fmla="*/ 1420214 w 2953319"/>
                <a:gd name="connsiteY8" fmla="*/ 2485836 h 2746612"/>
                <a:gd name="connsiteX9" fmla="*/ 2556173 w 2953319"/>
                <a:gd name="connsiteY9" fmla="*/ 1349877 h 2746612"/>
                <a:gd name="connsiteX10" fmla="*/ 1420214 w 2953319"/>
                <a:gd name="connsiteY10" fmla="*/ 213918 h 2746612"/>
                <a:gd name="connsiteX11" fmla="*/ 284255 w 2953319"/>
                <a:gd name="connsiteY11" fmla="*/ 1349877 h 2746612"/>
                <a:gd name="connsiteX0" fmla="*/ 58948 w 2958249"/>
                <a:gd name="connsiteY0" fmla="*/ 1374377 h 2771112"/>
                <a:gd name="connsiteX1" fmla="*/ 288563 w 2958249"/>
                <a:gd name="connsiteY1" fmla="*/ 163687 h 2771112"/>
                <a:gd name="connsiteX2" fmla="*/ 2800695 w 2958249"/>
                <a:gd name="connsiteY2" fmla="*/ 160153 h 2771112"/>
                <a:gd name="connsiteX3" fmla="*/ 2813703 w 2958249"/>
                <a:gd name="connsiteY3" fmla="*/ 1393427 h 2771112"/>
                <a:gd name="connsiteX4" fmla="*/ 2852078 w 2958249"/>
                <a:gd name="connsiteY4" fmla="*/ 2566356 h 2771112"/>
                <a:gd name="connsiteX5" fmla="*/ 326663 w 2958249"/>
                <a:gd name="connsiteY5" fmla="*/ 2632692 h 2771112"/>
                <a:gd name="connsiteX6" fmla="*/ 58948 w 2958249"/>
                <a:gd name="connsiteY6" fmla="*/ 1374377 h 2771112"/>
                <a:gd name="connsiteX7" fmla="*/ 295604 w 2958249"/>
                <a:gd name="connsiteY7" fmla="*/ 1374377 h 2771112"/>
                <a:gd name="connsiteX8" fmla="*/ 1431563 w 2958249"/>
                <a:gd name="connsiteY8" fmla="*/ 2510336 h 2771112"/>
                <a:gd name="connsiteX9" fmla="*/ 2567522 w 2958249"/>
                <a:gd name="connsiteY9" fmla="*/ 1374377 h 2771112"/>
                <a:gd name="connsiteX10" fmla="*/ 1431563 w 2958249"/>
                <a:gd name="connsiteY10" fmla="*/ 238418 h 2771112"/>
                <a:gd name="connsiteX11" fmla="*/ 295604 w 2958249"/>
                <a:gd name="connsiteY11" fmla="*/ 1374377 h 2771112"/>
                <a:gd name="connsiteX0" fmla="*/ 181606 w 3080908"/>
                <a:gd name="connsiteY0" fmla="*/ 1379663 h 2776398"/>
                <a:gd name="connsiteX1" fmla="*/ 224205 w 3080908"/>
                <a:gd name="connsiteY1" fmla="*/ 157972 h 2776398"/>
                <a:gd name="connsiteX2" fmla="*/ 2923353 w 3080908"/>
                <a:gd name="connsiteY2" fmla="*/ 165439 h 2776398"/>
                <a:gd name="connsiteX3" fmla="*/ 2936361 w 3080908"/>
                <a:gd name="connsiteY3" fmla="*/ 1398713 h 2776398"/>
                <a:gd name="connsiteX4" fmla="*/ 2974736 w 3080908"/>
                <a:gd name="connsiteY4" fmla="*/ 2571642 h 2776398"/>
                <a:gd name="connsiteX5" fmla="*/ 449321 w 3080908"/>
                <a:gd name="connsiteY5" fmla="*/ 2637978 h 2776398"/>
                <a:gd name="connsiteX6" fmla="*/ 181606 w 3080908"/>
                <a:gd name="connsiteY6" fmla="*/ 1379663 h 2776398"/>
                <a:gd name="connsiteX7" fmla="*/ 418262 w 3080908"/>
                <a:gd name="connsiteY7" fmla="*/ 1379663 h 2776398"/>
                <a:gd name="connsiteX8" fmla="*/ 1554221 w 3080908"/>
                <a:gd name="connsiteY8" fmla="*/ 2515622 h 2776398"/>
                <a:gd name="connsiteX9" fmla="*/ 2690180 w 3080908"/>
                <a:gd name="connsiteY9" fmla="*/ 1379663 h 2776398"/>
                <a:gd name="connsiteX10" fmla="*/ 1554221 w 3080908"/>
                <a:gd name="connsiteY10" fmla="*/ 243704 h 2776398"/>
                <a:gd name="connsiteX11" fmla="*/ 418262 w 3080908"/>
                <a:gd name="connsiteY11" fmla="*/ 1379663 h 2776398"/>
                <a:gd name="connsiteX0" fmla="*/ 174625 w 3073927"/>
                <a:gd name="connsiteY0" fmla="*/ 1379663 h 2758734"/>
                <a:gd name="connsiteX1" fmla="*/ 217224 w 3073927"/>
                <a:gd name="connsiteY1" fmla="*/ 157972 h 2758734"/>
                <a:gd name="connsiteX2" fmla="*/ 2916372 w 3073927"/>
                <a:gd name="connsiteY2" fmla="*/ 165439 h 2758734"/>
                <a:gd name="connsiteX3" fmla="*/ 2929380 w 3073927"/>
                <a:gd name="connsiteY3" fmla="*/ 1398713 h 2758734"/>
                <a:gd name="connsiteX4" fmla="*/ 2967755 w 3073927"/>
                <a:gd name="connsiteY4" fmla="*/ 2571642 h 2758734"/>
                <a:gd name="connsiteX5" fmla="*/ 277326 w 3073927"/>
                <a:gd name="connsiteY5" fmla="*/ 2604975 h 2758734"/>
                <a:gd name="connsiteX6" fmla="*/ 174625 w 3073927"/>
                <a:gd name="connsiteY6" fmla="*/ 1379663 h 2758734"/>
                <a:gd name="connsiteX7" fmla="*/ 411281 w 3073927"/>
                <a:gd name="connsiteY7" fmla="*/ 1379663 h 2758734"/>
                <a:gd name="connsiteX8" fmla="*/ 1547240 w 3073927"/>
                <a:gd name="connsiteY8" fmla="*/ 2515622 h 2758734"/>
                <a:gd name="connsiteX9" fmla="*/ 2683199 w 3073927"/>
                <a:gd name="connsiteY9" fmla="*/ 1379663 h 2758734"/>
                <a:gd name="connsiteX10" fmla="*/ 1547240 w 3073927"/>
                <a:gd name="connsiteY10" fmla="*/ 243704 h 2758734"/>
                <a:gd name="connsiteX11" fmla="*/ 411281 w 3073927"/>
                <a:gd name="connsiteY11" fmla="*/ 1379663 h 2758734"/>
                <a:gd name="connsiteX0" fmla="*/ 180429 w 3152107"/>
                <a:gd name="connsiteY0" fmla="*/ 1379663 h 2624210"/>
                <a:gd name="connsiteX1" fmla="*/ 223028 w 3152107"/>
                <a:gd name="connsiteY1" fmla="*/ 157972 h 2624210"/>
                <a:gd name="connsiteX2" fmla="*/ 2922176 w 3152107"/>
                <a:gd name="connsiteY2" fmla="*/ 165439 h 2624210"/>
                <a:gd name="connsiteX3" fmla="*/ 2935184 w 3152107"/>
                <a:gd name="connsiteY3" fmla="*/ 1398713 h 2624210"/>
                <a:gd name="connsiteX4" fmla="*/ 2973559 w 3152107"/>
                <a:gd name="connsiteY4" fmla="*/ 2571642 h 2624210"/>
                <a:gd name="connsiteX5" fmla="*/ 420803 w 3152107"/>
                <a:gd name="connsiteY5" fmla="*/ 2316028 h 2624210"/>
                <a:gd name="connsiteX6" fmla="*/ 180429 w 3152107"/>
                <a:gd name="connsiteY6" fmla="*/ 1379663 h 2624210"/>
                <a:gd name="connsiteX7" fmla="*/ 417085 w 3152107"/>
                <a:gd name="connsiteY7" fmla="*/ 1379663 h 2624210"/>
                <a:gd name="connsiteX8" fmla="*/ 1553044 w 3152107"/>
                <a:gd name="connsiteY8" fmla="*/ 2515622 h 2624210"/>
                <a:gd name="connsiteX9" fmla="*/ 2689003 w 3152107"/>
                <a:gd name="connsiteY9" fmla="*/ 1379663 h 2624210"/>
                <a:gd name="connsiteX10" fmla="*/ 1553044 w 3152107"/>
                <a:gd name="connsiteY10" fmla="*/ 243704 h 2624210"/>
                <a:gd name="connsiteX11" fmla="*/ 417085 w 3152107"/>
                <a:gd name="connsiteY11" fmla="*/ 1379663 h 2624210"/>
                <a:gd name="connsiteX0" fmla="*/ 180429 w 3098732"/>
                <a:gd name="connsiteY0" fmla="*/ 1379663 h 2697005"/>
                <a:gd name="connsiteX1" fmla="*/ 223028 w 3098732"/>
                <a:gd name="connsiteY1" fmla="*/ 157972 h 2697005"/>
                <a:gd name="connsiteX2" fmla="*/ 2922176 w 3098732"/>
                <a:gd name="connsiteY2" fmla="*/ 165439 h 2697005"/>
                <a:gd name="connsiteX3" fmla="*/ 2935184 w 3098732"/>
                <a:gd name="connsiteY3" fmla="*/ 1398713 h 2697005"/>
                <a:gd name="connsiteX4" fmla="*/ 2973559 w 3098732"/>
                <a:gd name="connsiteY4" fmla="*/ 2571642 h 2697005"/>
                <a:gd name="connsiteX5" fmla="*/ 1143147 w 3098732"/>
                <a:gd name="connsiteY5" fmla="*/ 2634901 h 2697005"/>
                <a:gd name="connsiteX6" fmla="*/ 420803 w 3098732"/>
                <a:gd name="connsiteY6" fmla="*/ 2316028 h 2697005"/>
                <a:gd name="connsiteX7" fmla="*/ 180429 w 3098732"/>
                <a:gd name="connsiteY7" fmla="*/ 1379663 h 2697005"/>
                <a:gd name="connsiteX8" fmla="*/ 417085 w 3098732"/>
                <a:gd name="connsiteY8" fmla="*/ 1379663 h 2697005"/>
                <a:gd name="connsiteX9" fmla="*/ 1553044 w 3098732"/>
                <a:gd name="connsiteY9" fmla="*/ 2515622 h 2697005"/>
                <a:gd name="connsiteX10" fmla="*/ 2689003 w 3098732"/>
                <a:gd name="connsiteY10" fmla="*/ 1379663 h 2697005"/>
                <a:gd name="connsiteX11" fmla="*/ 1553044 w 3098732"/>
                <a:gd name="connsiteY11" fmla="*/ 243704 h 2697005"/>
                <a:gd name="connsiteX12" fmla="*/ 417085 w 3098732"/>
                <a:gd name="connsiteY12" fmla="*/ 1379663 h 269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98732" h="2697005">
                  <a:moveTo>
                    <a:pt x="180429" y="1379663"/>
                  </a:moveTo>
                  <a:cubicBezTo>
                    <a:pt x="147467" y="1019987"/>
                    <a:pt x="-233930" y="360343"/>
                    <a:pt x="223028" y="157972"/>
                  </a:cubicBezTo>
                  <a:cubicBezTo>
                    <a:pt x="679986" y="-44399"/>
                    <a:pt x="2661657" y="-63330"/>
                    <a:pt x="2922176" y="165439"/>
                  </a:cubicBezTo>
                  <a:cubicBezTo>
                    <a:pt x="3182695" y="394208"/>
                    <a:pt x="2926620" y="997679"/>
                    <a:pt x="2935184" y="1398713"/>
                  </a:cubicBezTo>
                  <a:cubicBezTo>
                    <a:pt x="2943748" y="1799747"/>
                    <a:pt x="3272232" y="2365611"/>
                    <a:pt x="2973559" y="2571642"/>
                  </a:cubicBezTo>
                  <a:cubicBezTo>
                    <a:pt x="2674886" y="2777673"/>
                    <a:pt x="1568606" y="2677503"/>
                    <a:pt x="1143147" y="2634901"/>
                  </a:cubicBezTo>
                  <a:cubicBezTo>
                    <a:pt x="717688" y="2592299"/>
                    <a:pt x="581256" y="2525234"/>
                    <a:pt x="420803" y="2316028"/>
                  </a:cubicBezTo>
                  <a:cubicBezTo>
                    <a:pt x="260350" y="2106822"/>
                    <a:pt x="213392" y="1739339"/>
                    <a:pt x="180429" y="1379663"/>
                  </a:cubicBezTo>
                  <a:close/>
                  <a:moveTo>
                    <a:pt x="417085" y="1379663"/>
                  </a:moveTo>
                  <a:cubicBezTo>
                    <a:pt x="417085" y="2007036"/>
                    <a:pt x="925671" y="2515622"/>
                    <a:pt x="1553044" y="2515622"/>
                  </a:cubicBezTo>
                  <a:cubicBezTo>
                    <a:pt x="2180417" y="2515622"/>
                    <a:pt x="2689003" y="2007036"/>
                    <a:pt x="2689003" y="1379663"/>
                  </a:cubicBezTo>
                  <a:cubicBezTo>
                    <a:pt x="2689003" y="752290"/>
                    <a:pt x="2180417" y="243704"/>
                    <a:pt x="1553044" y="243704"/>
                  </a:cubicBezTo>
                  <a:cubicBezTo>
                    <a:pt x="925671" y="243704"/>
                    <a:pt x="417085" y="752290"/>
                    <a:pt x="417085" y="137966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03" name="Ellipse 102"/>
            <p:cNvSpPr>
              <a:spLocks noChangeAspect="1"/>
            </p:cNvSpPr>
            <p:nvPr/>
          </p:nvSpPr>
          <p:spPr>
            <a:xfrm>
              <a:off x="2601728" y="3154748"/>
              <a:ext cx="1991425" cy="19906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82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0" r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fr-FR" altLang="fr-FR" sz="1900" b="1"/>
                <a:t>Energie RT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altLang="fr-FR" sz="1900" b="1"/>
                <a:t>22%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altLang="fr-FR" sz="1200" b="1"/>
                <a:t>chauffage, climatisation, </a:t>
              </a:r>
              <a:br>
                <a:rPr lang="fr-FR" altLang="fr-FR" sz="1200" b="1"/>
              </a:br>
              <a:r>
                <a:rPr lang="fr-FR" altLang="fr-FR" sz="1200" b="1"/>
                <a:t>éclairage, ventilation</a:t>
              </a:r>
            </a:p>
          </p:txBody>
        </p:sp>
      </p:grpSp>
      <p:grpSp>
        <p:nvGrpSpPr>
          <p:cNvPr id="26631" name="Groupe 87"/>
          <p:cNvGrpSpPr>
            <a:grpSpLocks/>
          </p:cNvGrpSpPr>
          <p:nvPr/>
        </p:nvGrpSpPr>
        <p:grpSpPr bwMode="auto">
          <a:xfrm>
            <a:off x="3274485" y="3867151"/>
            <a:ext cx="1009649" cy="1011767"/>
            <a:chOff x="2315614" y="3726905"/>
            <a:chExt cx="1511948" cy="1511948"/>
          </a:xfrm>
        </p:grpSpPr>
        <p:pic>
          <p:nvPicPr>
            <p:cNvPr id="26669" name="Picture 2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1" r="12259"/>
            <a:stretch>
              <a:fillRect/>
            </a:stretch>
          </p:blipFill>
          <p:spPr bwMode="auto">
            <a:xfrm>
              <a:off x="2458322" y="3934925"/>
              <a:ext cx="1212173" cy="111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Bouée 89"/>
            <p:cNvSpPr/>
            <p:nvPr/>
          </p:nvSpPr>
          <p:spPr>
            <a:xfrm>
              <a:off x="2315614" y="3726905"/>
              <a:ext cx="1511948" cy="1511948"/>
            </a:xfrm>
            <a:prstGeom prst="donut">
              <a:avLst>
                <a:gd name="adj" fmla="val 129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Ellipse 90"/>
            <p:cNvSpPr>
              <a:spLocks noChangeAspect="1"/>
            </p:cNvSpPr>
            <p:nvPr/>
          </p:nvSpPr>
          <p:spPr>
            <a:xfrm>
              <a:off x="2496286" y="3916689"/>
              <a:ext cx="1134754" cy="1132379"/>
            </a:xfrm>
            <a:prstGeom prst="ellipse">
              <a:avLst/>
            </a:prstGeom>
            <a:solidFill>
              <a:schemeClr val="bg1">
                <a:lumMod val="95000"/>
                <a:alpha val="78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9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Eau</a:t>
              </a:r>
            </a:p>
            <a:p>
              <a:pPr algn="ctr" eaLnBrk="1" hangingPunct="1"/>
              <a:r>
                <a:rPr lang="fr-FR" altLang="fr-FR" sz="19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1%</a:t>
              </a:r>
            </a:p>
          </p:txBody>
        </p:sp>
        <p:sp>
          <p:nvSpPr>
            <p:cNvPr id="92" name="Triangle rectangle 91"/>
            <p:cNvSpPr>
              <a:spLocks noChangeArrowheads="1"/>
            </p:cNvSpPr>
            <p:nvPr/>
          </p:nvSpPr>
          <p:spPr bwMode="auto">
            <a:xfrm rot="-5400000">
              <a:off x="3352997" y="4759839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93" name="Triangle rectangle 92"/>
            <p:cNvSpPr/>
            <p:nvPr/>
          </p:nvSpPr>
          <p:spPr>
            <a:xfrm>
              <a:off x="2369498" y="4751740"/>
              <a:ext cx="358178" cy="35426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4" name="Triangle rectangle 93"/>
            <p:cNvSpPr>
              <a:spLocks noChangeArrowheads="1"/>
            </p:cNvSpPr>
            <p:nvPr/>
          </p:nvSpPr>
          <p:spPr bwMode="auto">
            <a:xfrm rot="5400000">
              <a:off x="2370864" y="3887772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sp>
          <p:nvSpPr>
            <p:cNvPr id="95" name="Triangle rectangle 94"/>
            <p:cNvSpPr>
              <a:spLocks noChangeArrowheads="1"/>
            </p:cNvSpPr>
            <p:nvPr/>
          </p:nvSpPr>
          <p:spPr bwMode="auto">
            <a:xfrm rot="16200000" flipH="1">
              <a:off x="3352998" y="3887772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5367867" y="5014384"/>
            <a:ext cx="3202517" cy="369328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Phase de construction (60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%) 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240367" y="5033434"/>
            <a:ext cx="3035300" cy="369328"/>
          </a:xfrm>
          <a:prstGeom prst="rect">
            <a:avLst/>
          </a:prstGeom>
          <a:noFill/>
        </p:spPr>
        <p:txBody>
          <a:bodyPr lIns="121917" tIns="60958" rIns="121917" bIns="6095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Phase d’exploitation (40</a:t>
            </a:r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%)  </a:t>
            </a:r>
            <a:endParaRPr lang="fr-FR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26635" name="Groupe 14"/>
          <p:cNvGrpSpPr>
            <a:grpSpLocks/>
          </p:cNvGrpSpPr>
          <p:nvPr/>
        </p:nvGrpSpPr>
        <p:grpSpPr bwMode="auto">
          <a:xfrm>
            <a:off x="4434417" y="1424518"/>
            <a:ext cx="2986616" cy="2728383"/>
            <a:chOff x="4208327" y="997408"/>
            <a:chExt cx="3276206" cy="2975751"/>
          </a:xfrm>
        </p:grpSpPr>
        <p:grpSp>
          <p:nvGrpSpPr>
            <p:cNvPr id="26659" name="Groupe 48"/>
            <p:cNvGrpSpPr>
              <a:grpSpLocks/>
            </p:cNvGrpSpPr>
            <p:nvPr/>
          </p:nvGrpSpPr>
          <p:grpSpPr bwMode="auto">
            <a:xfrm>
              <a:off x="4208327" y="997408"/>
              <a:ext cx="3147493" cy="2975751"/>
              <a:chOff x="2540393" y="1369941"/>
              <a:chExt cx="3147493" cy="2975751"/>
            </a:xfrm>
          </p:grpSpPr>
          <p:pic>
            <p:nvPicPr>
              <p:cNvPr id="26662" name="Picture 2" descr="Afficher l'image d'origin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19" b="47626"/>
              <a:stretch>
                <a:fillRect/>
              </a:stretch>
            </p:blipFill>
            <p:spPr bwMode="auto">
              <a:xfrm>
                <a:off x="3674535" y="3318933"/>
                <a:ext cx="1038937" cy="922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3" name="Picture 2" descr="Afficher l'image d'origine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581"/>
              <a:stretch>
                <a:fillRect/>
              </a:stretch>
            </p:blipFill>
            <p:spPr bwMode="auto">
              <a:xfrm>
                <a:off x="2825040" y="1557870"/>
                <a:ext cx="2678293" cy="1769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4" name="Picture 1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567" b="17999"/>
              <a:stretch>
                <a:fillRect/>
              </a:stretch>
            </p:blipFill>
            <p:spPr bwMode="auto">
              <a:xfrm flipH="1">
                <a:off x="4833875" y="2438400"/>
                <a:ext cx="787992" cy="889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5" name="Picture 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891"/>
              <a:stretch>
                <a:fillRect/>
              </a:stretch>
            </p:blipFill>
            <p:spPr bwMode="auto">
              <a:xfrm>
                <a:off x="2844800" y="3318933"/>
                <a:ext cx="821267" cy="675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66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726517" y="3321629"/>
                <a:ext cx="785284" cy="708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Bouée 62"/>
              <p:cNvSpPr/>
              <p:nvPr/>
            </p:nvSpPr>
            <p:spPr>
              <a:xfrm>
                <a:off x="2540393" y="1369941"/>
                <a:ext cx="3148502" cy="2975751"/>
              </a:xfrm>
              <a:custGeom>
                <a:avLst/>
                <a:gdLst>
                  <a:gd name="connsiteX0" fmla="*/ 0 w 2975034"/>
                  <a:gd name="connsiteY0" fmla="*/ 1495695 h 2991389"/>
                  <a:gd name="connsiteX1" fmla="*/ 1487517 w 2975034"/>
                  <a:gd name="connsiteY1" fmla="*/ 0 h 2991389"/>
                  <a:gd name="connsiteX2" fmla="*/ 2975034 w 2975034"/>
                  <a:gd name="connsiteY2" fmla="*/ 1495695 h 2991389"/>
                  <a:gd name="connsiteX3" fmla="*/ 1487517 w 2975034"/>
                  <a:gd name="connsiteY3" fmla="*/ 2991390 h 2991389"/>
                  <a:gd name="connsiteX4" fmla="*/ 0 w 2975034"/>
                  <a:gd name="connsiteY4" fmla="*/ 1495695 h 2991389"/>
                  <a:gd name="connsiteX5" fmla="*/ 319727 w 2975034"/>
                  <a:gd name="connsiteY5" fmla="*/ 1495695 h 2991389"/>
                  <a:gd name="connsiteX6" fmla="*/ 1487517 w 2975034"/>
                  <a:gd name="connsiteY6" fmla="*/ 2671663 h 2991389"/>
                  <a:gd name="connsiteX7" fmla="*/ 2655307 w 2975034"/>
                  <a:gd name="connsiteY7" fmla="*/ 1495695 h 2991389"/>
                  <a:gd name="connsiteX8" fmla="*/ 1487517 w 2975034"/>
                  <a:gd name="connsiteY8" fmla="*/ 319727 h 2991389"/>
                  <a:gd name="connsiteX9" fmla="*/ 319727 w 2975034"/>
                  <a:gd name="connsiteY9" fmla="*/ 1495695 h 2991389"/>
                  <a:gd name="connsiteX0" fmla="*/ 29 w 2975093"/>
                  <a:gd name="connsiteY0" fmla="*/ 1495695 h 2868445"/>
                  <a:gd name="connsiteX1" fmla="*/ 1487546 w 2975093"/>
                  <a:gd name="connsiteY1" fmla="*/ 0 h 2868445"/>
                  <a:gd name="connsiteX2" fmla="*/ 2975063 w 2975093"/>
                  <a:gd name="connsiteY2" fmla="*/ 1495695 h 2868445"/>
                  <a:gd name="connsiteX3" fmla="*/ 1518282 w 2975093"/>
                  <a:gd name="connsiteY3" fmla="*/ 2868445 h 2868445"/>
                  <a:gd name="connsiteX4" fmla="*/ 29 w 2975093"/>
                  <a:gd name="connsiteY4" fmla="*/ 1495695 h 2868445"/>
                  <a:gd name="connsiteX5" fmla="*/ 319756 w 2975093"/>
                  <a:gd name="connsiteY5" fmla="*/ 1495695 h 2868445"/>
                  <a:gd name="connsiteX6" fmla="*/ 1487546 w 2975093"/>
                  <a:gd name="connsiteY6" fmla="*/ 2671663 h 2868445"/>
                  <a:gd name="connsiteX7" fmla="*/ 2655336 w 2975093"/>
                  <a:gd name="connsiteY7" fmla="*/ 1495695 h 2868445"/>
                  <a:gd name="connsiteX8" fmla="*/ 1487546 w 2975093"/>
                  <a:gd name="connsiteY8" fmla="*/ 319727 h 2868445"/>
                  <a:gd name="connsiteX9" fmla="*/ 319756 w 2975093"/>
                  <a:gd name="connsiteY9" fmla="*/ 1495695 h 2868445"/>
                  <a:gd name="connsiteX0" fmla="*/ 29 w 3052362"/>
                  <a:gd name="connsiteY0" fmla="*/ 1495695 h 2928283"/>
                  <a:gd name="connsiteX1" fmla="*/ 1487546 w 3052362"/>
                  <a:gd name="connsiteY1" fmla="*/ 0 h 2928283"/>
                  <a:gd name="connsiteX2" fmla="*/ 2975063 w 3052362"/>
                  <a:gd name="connsiteY2" fmla="*/ 1495695 h 2928283"/>
                  <a:gd name="connsiteX3" fmla="*/ 2702525 w 3052362"/>
                  <a:gd name="connsiteY3" fmla="*/ 2563600 h 2928283"/>
                  <a:gd name="connsiteX4" fmla="*/ 1518282 w 3052362"/>
                  <a:gd name="connsiteY4" fmla="*/ 2868445 h 2928283"/>
                  <a:gd name="connsiteX5" fmla="*/ 29 w 3052362"/>
                  <a:gd name="connsiteY5" fmla="*/ 1495695 h 2928283"/>
                  <a:gd name="connsiteX6" fmla="*/ 319756 w 3052362"/>
                  <a:gd name="connsiteY6" fmla="*/ 1495695 h 2928283"/>
                  <a:gd name="connsiteX7" fmla="*/ 1487546 w 3052362"/>
                  <a:gd name="connsiteY7" fmla="*/ 2671663 h 2928283"/>
                  <a:gd name="connsiteX8" fmla="*/ 2655336 w 3052362"/>
                  <a:gd name="connsiteY8" fmla="*/ 1495695 h 2928283"/>
                  <a:gd name="connsiteX9" fmla="*/ 1487546 w 3052362"/>
                  <a:gd name="connsiteY9" fmla="*/ 319727 h 2928283"/>
                  <a:gd name="connsiteX10" fmla="*/ 319756 w 3052362"/>
                  <a:gd name="connsiteY10" fmla="*/ 1495695 h 2928283"/>
                  <a:gd name="connsiteX0" fmla="*/ 19 w 2875206"/>
                  <a:gd name="connsiteY0" fmla="*/ 1518745 h 2951333"/>
                  <a:gd name="connsiteX1" fmla="*/ 1487536 w 2875206"/>
                  <a:gd name="connsiteY1" fmla="*/ 23050 h 2951333"/>
                  <a:gd name="connsiteX2" fmla="*/ 2713795 w 2875206"/>
                  <a:gd name="connsiteY2" fmla="*/ 750342 h 2951333"/>
                  <a:gd name="connsiteX3" fmla="*/ 2702515 w 2875206"/>
                  <a:gd name="connsiteY3" fmla="*/ 2586650 h 2951333"/>
                  <a:gd name="connsiteX4" fmla="*/ 1518272 w 2875206"/>
                  <a:gd name="connsiteY4" fmla="*/ 2891495 h 2951333"/>
                  <a:gd name="connsiteX5" fmla="*/ 19 w 2875206"/>
                  <a:gd name="connsiteY5" fmla="*/ 1518745 h 2951333"/>
                  <a:gd name="connsiteX6" fmla="*/ 319746 w 2875206"/>
                  <a:gd name="connsiteY6" fmla="*/ 1518745 h 2951333"/>
                  <a:gd name="connsiteX7" fmla="*/ 1487536 w 2875206"/>
                  <a:gd name="connsiteY7" fmla="*/ 2694713 h 2951333"/>
                  <a:gd name="connsiteX8" fmla="*/ 2655326 w 2875206"/>
                  <a:gd name="connsiteY8" fmla="*/ 1518745 h 2951333"/>
                  <a:gd name="connsiteX9" fmla="*/ 1487536 w 2875206"/>
                  <a:gd name="connsiteY9" fmla="*/ 342777 h 2951333"/>
                  <a:gd name="connsiteX10" fmla="*/ 319746 w 2875206"/>
                  <a:gd name="connsiteY10" fmla="*/ 1518745 h 2951333"/>
                  <a:gd name="connsiteX0" fmla="*/ 11196 w 2922365"/>
                  <a:gd name="connsiteY0" fmla="*/ 1314434 h 2747022"/>
                  <a:gd name="connsiteX1" fmla="*/ 937779 w 2922365"/>
                  <a:gd name="connsiteY1" fmla="*/ 33892 h 2747022"/>
                  <a:gd name="connsiteX2" fmla="*/ 2724972 w 2922365"/>
                  <a:gd name="connsiteY2" fmla="*/ 546031 h 2747022"/>
                  <a:gd name="connsiteX3" fmla="*/ 2713692 w 2922365"/>
                  <a:gd name="connsiteY3" fmla="*/ 2382339 h 2747022"/>
                  <a:gd name="connsiteX4" fmla="*/ 1529449 w 2922365"/>
                  <a:gd name="connsiteY4" fmla="*/ 2687184 h 2747022"/>
                  <a:gd name="connsiteX5" fmla="*/ 11196 w 2922365"/>
                  <a:gd name="connsiteY5" fmla="*/ 1314434 h 2747022"/>
                  <a:gd name="connsiteX6" fmla="*/ 330923 w 2922365"/>
                  <a:gd name="connsiteY6" fmla="*/ 1314434 h 2747022"/>
                  <a:gd name="connsiteX7" fmla="*/ 1498713 w 2922365"/>
                  <a:gd name="connsiteY7" fmla="*/ 2490402 h 2747022"/>
                  <a:gd name="connsiteX8" fmla="*/ 2666503 w 2922365"/>
                  <a:gd name="connsiteY8" fmla="*/ 1314434 h 2747022"/>
                  <a:gd name="connsiteX9" fmla="*/ 1498713 w 2922365"/>
                  <a:gd name="connsiteY9" fmla="*/ 138466 h 2747022"/>
                  <a:gd name="connsiteX10" fmla="*/ 330923 w 2922365"/>
                  <a:gd name="connsiteY10" fmla="*/ 1314434 h 2747022"/>
                  <a:gd name="connsiteX0" fmla="*/ 10070 w 2842817"/>
                  <a:gd name="connsiteY0" fmla="*/ 1377507 h 2810095"/>
                  <a:gd name="connsiteX1" fmla="*/ 936653 w 2842817"/>
                  <a:gd name="connsiteY1" fmla="*/ 96965 h 2810095"/>
                  <a:gd name="connsiteX2" fmla="*/ 2266892 w 2842817"/>
                  <a:gd name="connsiteY2" fmla="*/ 147885 h 2810095"/>
                  <a:gd name="connsiteX3" fmla="*/ 2723846 w 2842817"/>
                  <a:gd name="connsiteY3" fmla="*/ 609104 h 2810095"/>
                  <a:gd name="connsiteX4" fmla="*/ 2712566 w 2842817"/>
                  <a:gd name="connsiteY4" fmla="*/ 2445412 h 2810095"/>
                  <a:gd name="connsiteX5" fmla="*/ 1528323 w 2842817"/>
                  <a:gd name="connsiteY5" fmla="*/ 2750257 h 2810095"/>
                  <a:gd name="connsiteX6" fmla="*/ 10070 w 2842817"/>
                  <a:gd name="connsiteY6" fmla="*/ 1377507 h 2810095"/>
                  <a:gd name="connsiteX7" fmla="*/ 329797 w 2842817"/>
                  <a:gd name="connsiteY7" fmla="*/ 1377507 h 2810095"/>
                  <a:gd name="connsiteX8" fmla="*/ 1497587 w 2842817"/>
                  <a:gd name="connsiteY8" fmla="*/ 2553475 h 2810095"/>
                  <a:gd name="connsiteX9" fmla="*/ 2665377 w 2842817"/>
                  <a:gd name="connsiteY9" fmla="*/ 1377507 h 2810095"/>
                  <a:gd name="connsiteX10" fmla="*/ 1497587 w 2842817"/>
                  <a:gd name="connsiteY10" fmla="*/ 201539 h 2810095"/>
                  <a:gd name="connsiteX11" fmla="*/ 329797 w 2842817"/>
                  <a:gd name="connsiteY11" fmla="*/ 1377507 h 2810095"/>
                  <a:gd name="connsiteX0" fmla="*/ 10070 w 2879531"/>
                  <a:gd name="connsiteY0" fmla="*/ 1377507 h 2810095"/>
                  <a:gd name="connsiteX1" fmla="*/ 936653 w 2879531"/>
                  <a:gd name="connsiteY1" fmla="*/ 96965 h 2810095"/>
                  <a:gd name="connsiteX2" fmla="*/ 2266892 w 2879531"/>
                  <a:gd name="connsiteY2" fmla="*/ 147885 h 2810095"/>
                  <a:gd name="connsiteX3" fmla="*/ 2808370 w 2879531"/>
                  <a:gd name="connsiteY3" fmla="*/ 808889 h 2810095"/>
                  <a:gd name="connsiteX4" fmla="*/ 2712566 w 2879531"/>
                  <a:gd name="connsiteY4" fmla="*/ 2445412 h 2810095"/>
                  <a:gd name="connsiteX5" fmla="*/ 1528323 w 2879531"/>
                  <a:gd name="connsiteY5" fmla="*/ 2750257 h 2810095"/>
                  <a:gd name="connsiteX6" fmla="*/ 10070 w 2879531"/>
                  <a:gd name="connsiteY6" fmla="*/ 1377507 h 2810095"/>
                  <a:gd name="connsiteX7" fmla="*/ 329797 w 2879531"/>
                  <a:gd name="connsiteY7" fmla="*/ 1377507 h 2810095"/>
                  <a:gd name="connsiteX8" fmla="*/ 1497587 w 2879531"/>
                  <a:gd name="connsiteY8" fmla="*/ 2553475 h 2810095"/>
                  <a:gd name="connsiteX9" fmla="*/ 2665377 w 2879531"/>
                  <a:gd name="connsiteY9" fmla="*/ 1377507 h 2810095"/>
                  <a:gd name="connsiteX10" fmla="*/ 1497587 w 2879531"/>
                  <a:gd name="connsiteY10" fmla="*/ 201539 h 2810095"/>
                  <a:gd name="connsiteX11" fmla="*/ 329797 w 2879531"/>
                  <a:gd name="connsiteY11" fmla="*/ 1377507 h 2810095"/>
                  <a:gd name="connsiteX0" fmla="*/ 36 w 2869497"/>
                  <a:gd name="connsiteY0" fmla="*/ 1377507 h 2727838"/>
                  <a:gd name="connsiteX1" fmla="*/ 926619 w 2869497"/>
                  <a:gd name="connsiteY1" fmla="*/ 96965 h 2727838"/>
                  <a:gd name="connsiteX2" fmla="*/ 2256858 w 2869497"/>
                  <a:gd name="connsiteY2" fmla="*/ 147885 h 2727838"/>
                  <a:gd name="connsiteX3" fmla="*/ 2798336 w 2869497"/>
                  <a:gd name="connsiteY3" fmla="*/ 808889 h 2727838"/>
                  <a:gd name="connsiteX4" fmla="*/ 2702532 w 2869497"/>
                  <a:gd name="connsiteY4" fmla="*/ 2445412 h 2727838"/>
                  <a:gd name="connsiteX5" fmla="*/ 957355 w 2869497"/>
                  <a:gd name="connsiteY5" fmla="*/ 2650365 h 2727838"/>
                  <a:gd name="connsiteX6" fmla="*/ 36 w 2869497"/>
                  <a:gd name="connsiteY6" fmla="*/ 1377507 h 2727838"/>
                  <a:gd name="connsiteX7" fmla="*/ 319763 w 2869497"/>
                  <a:gd name="connsiteY7" fmla="*/ 1377507 h 2727838"/>
                  <a:gd name="connsiteX8" fmla="*/ 1487553 w 2869497"/>
                  <a:gd name="connsiteY8" fmla="*/ 2553475 h 2727838"/>
                  <a:gd name="connsiteX9" fmla="*/ 2655343 w 2869497"/>
                  <a:gd name="connsiteY9" fmla="*/ 1377507 h 2727838"/>
                  <a:gd name="connsiteX10" fmla="*/ 1487553 w 2869497"/>
                  <a:gd name="connsiteY10" fmla="*/ 201539 h 2727838"/>
                  <a:gd name="connsiteX11" fmla="*/ 319763 w 2869497"/>
                  <a:gd name="connsiteY11" fmla="*/ 1377507 h 27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69497" h="2727838">
                    <a:moveTo>
                      <a:pt x="36" y="1377507"/>
                    </a:moveTo>
                    <a:cubicBezTo>
                      <a:pt x="-5087" y="951940"/>
                      <a:pt x="550482" y="301902"/>
                      <a:pt x="926619" y="96965"/>
                    </a:cubicBezTo>
                    <a:cubicBezTo>
                      <a:pt x="1302756" y="-107972"/>
                      <a:pt x="1958993" y="62529"/>
                      <a:pt x="2256858" y="147885"/>
                    </a:cubicBezTo>
                    <a:cubicBezTo>
                      <a:pt x="2554723" y="233241"/>
                      <a:pt x="2724057" y="425968"/>
                      <a:pt x="2798336" y="808889"/>
                    </a:cubicBezTo>
                    <a:cubicBezTo>
                      <a:pt x="2872615" y="1191810"/>
                      <a:pt x="2945329" y="2216620"/>
                      <a:pt x="2702532" y="2445412"/>
                    </a:cubicBezTo>
                    <a:cubicBezTo>
                      <a:pt x="2459735" y="2674204"/>
                      <a:pt x="1407771" y="2828349"/>
                      <a:pt x="957355" y="2650365"/>
                    </a:cubicBezTo>
                    <a:cubicBezTo>
                      <a:pt x="506939" y="2472381"/>
                      <a:pt x="5159" y="1803074"/>
                      <a:pt x="36" y="1377507"/>
                    </a:cubicBezTo>
                    <a:close/>
                    <a:moveTo>
                      <a:pt x="319763" y="1377507"/>
                    </a:moveTo>
                    <a:cubicBezTo>
                      <a:pt x="319763" y="2026976"/>
                      <a:pt x="842600" y="2553475"/>
                      <a:pt x="1487553" y="2553475"/>
                    </a:cubicBezTo>
                    <a:cubicBezTo>
                      <a:pt x="2132506" y="2553475"/>
                      <a:pt x="2655343" y="2026976"/>
                      <a:pt x="2655343" y="1377507"/>
                    </a:cubicBezTo>
                    <a:cubicBezTo>
                      <a:pt x="2655343" y="728038"/>
                      <a:pt x="2132506" y="201539"/>
                      <a:pt x="1487553" y="201539"/>
                    </a:cubicBezTo>
                    <a:cubicBezTo>
                      <a:pt x="842600" y="201539"/>
                      <a:pt x="319763" y="728038"/>
                      <a:pt x="319763" y="13775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2884035" y="1593872"/>
                <a:ext cx="2577314" cy="257636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  <a:alpha val="82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300" b="1" dirty="0">
                    <a:solidFill>
                      <a:schemeClr val="tx1"/>
                    </a:solidFill>
                  </a:rPr>
                  <a:t>Matériaux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500" b="1" dirty="0">
                    <a:solidFill>
                      <a:schemeClr val="tx1"/>
                    </a:solidFill>
                  </a:rPr>
                  <a:t>56%</a:t>
                </a:r>
              </a:p>
            </p:txBody>
          </p:sp>
        </p:grpSp>
        <p:sp>
          <p:nvSpPr>
            <p:cNvPr id="14" name="Triangle rectangle 13"/>
            <p:cNvSpPr>
              <a:spLocks noChangeArrowheads="1"/>
            </p:cNvSpPr>
            <p:nvPr/>
          </p:nvSpPr>
          <p:spPr bwMode="auto">
            <a:xfrm rot="5400000">
              <a:off x="4360333" y="1100667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65" name="Triangle rectangle 64"/>
            <p:cNvSpPr>
              <a:spLocks noChangeArrowheads="1"/>
            </p:cNvSpPr>
            <p:nvPr/>
          </p:nvSpPr>
          <p:spPr bwMode="auto">
            <a:xfrm rot="16200000" flipH="1">
              <a:off x="6570133" y="1100667"/>
              <a:ext cx="914400" cy="9144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6636" name="Groupe 33"/>
          <p:cNvGrpSpPr>
            <a:grpSpLocks/>
          </p:cNvGrpSpPr>
          <p:nvPr/>
        </p:nvGrpSpPr>
        <p:grpSpPr bwMode="auto">
          <a:xfrm>
            <a:off x="7444318" y="3486150"/>
            <a:ext cx="1612900" cy="1598083"/>
            <a:chOff x="4855855" y="1566766"/>
            <a:chExt cx="2696412" cy="2696412"/>
          </a:xfrm>
        </p:grpSpPr>
        <p:pic>
          <p:nvPicPr>
            <p:cNvPr id="26650" name="Picture 2" descr="Afficher l'image d'origin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32188"/>
            <a:stretch>
              <a:fillRect/>
            </a:stretch>
          </p:blipFill>
          <p:spPr bwMode="auto">
            <a:xfrm>
              <a:off x="5021795" y="1897918"/>
              <a:ext cx="2318805" cy="209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Ellipse 37"/>
            <p:cNvSpPr/>
            <p:nvPr/>
          </p:nvSpPr>
          <p:spPr>
            <a:xfrm>
              <a:off x="5219290" y="1930758"/>
              <a:ext cx="1969542" cy="196843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87000"/>
              </a:schemeClr>
            </a:solidFill>
            <a:ln w="98425">
              <a:solidFill>
                <a:schemeClr val="accent6"/>
              </a:solidFill>
            </a:ln>
            <a:effectLst>
              <a:softEdge rad="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700" b="1"/>
                <a:t>Chantier</a:t>
              </a:r>
            </a:p>
            <a:p>
              <a:pPr algn="ctr" eaLnBrk="1" hangingPunct="1"/>
              <a:r>
                <a:rPr lang="fr-FR" altLang="fr-FR" sz="1900" b="1"/>
                <a:t>3%</a:t>
              </a:r>
            </a:p>
          </p:txBody>
        </p:sp>
        <p:sp>
          <p:nvSpPr>
            <p:cNvPr id="39" name="Bouée 38"/>
            <p:cNvSpPr/>
            <p:nvPr/>
          </p:nvSpPr>
          <p:spPr>
            <a:xfrm>
              <a:off x="4855855" y="1566766"/>
              <a:ext cx="2696412" cy="2696412"/>
            </a:xfrm>
            <a:prstGeom prst="donut">
              <a:avLst>
                <a:gd name="adj" fmla="val 1304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2" name="Triangle rectangle 41"/>
            <p:cNvSpPr>
              <a:spLocks noChangeArrowheads="1"/>
            </p:cNvSpPr>
            <p:nvPr/>
          </p:nvSpPr>
          <p:spPr bwMode="auto">
            <a:xfrm rot="5400000">
              <a:off x="4996079" y="1884367"/>
              <a:ext cx="510261" cy="528686"/>
            </a:xfrm>
            <a:prstGeom prst="rtTriangl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3" name="Triangle rectangle 42"/>
            <p:cNvSpPr>
              <a:spLocks noChangeArrowheads="1"/>
            </p:cNvSpPr>
            <p:nvPr/>
          </p:nvSpPr>
          <p:spPr bwMode="auto">
            <a:xfrm rot="16200000" flipV="1">
              <a:off x="4986867" y="3547531"/>
              <a:ext cx="575734" cy="575734"/>
            </a:xfrm>
            <a:prstGeom prst="rtTriangl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5" name="Triangle rectangle 44"/>
            <p:cNvSpPr>
              <a:spLocks noChangeArrowheads="1"/>
            </p:cNvSpPr>
            <p:nvPr/>
          </p:nvSpPr>
          <p:spPr bwMode="auto">
            <a:xfrm rot="16200000" flipH="1">
              <a:off x="6900964" y="1838964"/>
              <a:ext cx="575734" cy="575734"/>
            </a:xfrm>
            <a:prstGeom prst="rtTriangl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48" name="Triangle rectangle 47"/>
            <p:cNvSpPr>
              <a:spLocks noChangeArrowheads="1"/>
            </p:cNvSpPr>
            <p:nvPr/>
          </p:nvSpPr>
          <p:spPr bwMode="auto">
            <a:xfrm rot="5400000" flipH="1" flipV="1">
              <a:off x="6913023" y="3416295"/>
              <a:ext cx="651942" cy="575734"/>
            </a:xfrm>
            <a:prstGeom prst="rtTriangl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6637" name="Groupe 79"/>
          <p:cNvGrpSpPr>
            <a:grpSpLocks/>
          </p:cNvGrpSpPr>
          <p:nvPr/>
        </p:nvGrpSpPr>
        <p:grpSpPr bwMode="auto">
          <a:xfrm>
            <a:off x="5236634" y="4051300"/>
            <a:ext cx="1007533" cy="1016000"/>
            <a:chOff x="2315614" y="3726905"/>
            <a:chExt cx="1511948" cy="1511948"/>
          </a:xfrm>
        </p:grpSpPr>
        <p:pic>
          <p:nvPicPr>
            <p:cNvPr id="26643" name="Picture 2" descr="Afficher l'image d'origin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1" r="12259"/>
            <a:stretch>
              <a:fillRect/>
            </a:stretch>
          </p:blipFill>
          <p:spPr bwMode="auto">
            <a:xfrm>
              <a:off x="2458322" y="3934925"/>
              <a:ext cx="1212173" cy="111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Bouée 81"/>
            <p:cNvSpPr/>
            <p:nvPr/>
          </p:nvSpPr>
          <p:spPr>
            <a:xfrm>
              <a:off x="2315614" y="3726905"/>
              <a:ext cx="1511948" cy="1511948"/>
            </a:xfrm>
            <a:prstGeom prst="donut">
              <a:avLst>
                <a:gd name="adj" fmla="val 129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3" name="Ellipse 82"/>
            <p:cNvSpPr>
              <a:spLocks noChangeAspect="1"/>
            </p:cNvSpPr>
            <p:nvPr/>
          </p:nvSpPr>
          <p:spPr>
            <a:xfrm>
              <a:off x="2496668" y="3915899"/>
              <a:ext cx="1133960" cy="113396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7000"/>
              </a:schemeClr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fr-FR" altLang="fr-FR" sz="1900" b="1"/>
                <a:t>Eau</a:t>
              </a:r>
            </a:p>
            <a:p>
              <a:pPr algn="ctr" eaLnBrk="1" hangingPunct="1"/>
              <a:r>
                <a:rPr lang="fr-FR" altLang="fr-FR" sz="1900" b="1"/>
                <a:t>1%</a:t>
              </a:r>
            </a:p>
          </p:txBody>
        </p:sp>
        <p:sp>
          <p:nvSpPr>
            <p:cNvPr id="84" name="Triangle rectangle 83"/>
            <p:cNvSpPr>
              <a:spLocks noChangeArrowheads="1"/>
            </p:cNvSpPr>
            <p:nvPr/>
          </p:nvSpPr>
          <p:spPr bwMode="auto">
            <a:xfrm rot="-5400000">
              <a:off x="3352997" y="4759839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5" name="Triangle rectangle 84"/>
            <p:cNvSpPr/>
            <p:nvPr/>
          </p:nvSpPr>
          <p:spPr>
            <a:xfrm>
              <a:off x="2369613" y="4750621"/>
              <a:ext cx="355752" cy="35593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6" name="Triangle rectangle 85"/>
            <p:cNvSpPr>
              <a:spLocks noChangeArrowheads="1"/>
            </p:cNvSpPr>
            <p:nvPr/>
          </p:nvSpPr>
          <p:spPr bwMode="auto">
            <a:xfrm rot="5400000">
              <a:off x="2370864" y="3887772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87" name="Triangle rectangle 86"/>
            <p:cNvSpPr>
              <a:spLocks noChangeArrowheads="1"/>
            </p:cNvSpPr>
            <p:nvPr/>
          </p:nvSpPr>
          <p:spPr bwMode="auto">
            <a:xfrm rot="16200000" flipH="1">
              <a:off x="3352998" y="3887772"/>
              <a:ext cx="355598" cy="35559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lt1"/>
                </a:solidFill>
                <a:latin typeface="+mn-lt"/>
              </a:endParaRPr>
            </a:p>
          </p:txBody>
        </p:sp>
      </p:grpSp>
      <p:grpSp>
        <p:nvGrpSpPr>
          <p:cNvPr id="26638" name="Groupe 95"/>
          <p:cNvGrpSpPr>
            <a:grpSpLocks/>
          </p:cNvGrpSpPr>
          <p:nvPr/>
        </p:nvGrpSpPr>
        <p:grpSpPr bwMode="auto">
          <a:xfrm>
            <a:off x="622300" y="2984500"/>
            <a:ext cx="2169584" cy="1957917"/>
            <a:chOff x="2286593" y="1156918"/>
            <a:chExt cx="2989676" cy="2714964"/>
          </a:xfrm>
        </p:grpSpPr>
        <p:pic>
          <p:nvPicPr>
            <p:cNvPr id="26640" name="Picture 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31"/>
            <a:stretch>
              <a:fillRect/>
            </a:stretch>
          </p:blipFill>
          <p:spPr bwMode="auto">
            <a:xfrm>
              <a:off x="2535215" y="1314450"/>
              <a:ext cx="2319713" cy="2330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Bouée 16"/>
            <p:cNvSpPr/>
            <p:nvPr/>
          </p:nvSpPr>
          <p:spPr>
            <a:xfrm>
              <a:off x="2286593" y="1156918"/>
              <a:ext cx="2989676" cy="2714964"/>
            </a:xfrm>
            <a:custGeom>
              <a:avLst/>
              <a:gdLst>
                <a:gd name="connsiteX0" fmla="*/ 0 w 3069080"/>
                <a:gd name="connsiteY0" fmla="*/ 1534540 h 3069080"/>
                <a:gd name="connsiteX1" fmla="*/ 1534540 w 3069080"/>
                <a:gd name="connsiteY1" fmla="*/ 0 h 3069080"/>
                <a:gd name="connsiteX2" fmla="*/ 3069080 w 3069080"/>
                <a:gd name="connsiteY2" fmla="*/ 1534540 h 3069080"/>
                <a:gd name="connsiteX3" fmla="*/ 1534540 w 3069080"/>
                <a:gd name="connsiteY3" fmla="*/ 3069080 h 3069080"/>
                <a:gd name="connsiteX4" fmla="*/ 0 w 3069080"/>
                <a:gd name="connsiteY4" fmla="*/ 1534540 h 3069080"/>
                <a:gd name="connsiteX5" fmla="*/ 398581 w 3069080"/>
                <a:gd name="connsiteY5" fmla="*/ 1534540 h 3069080"/>
                <a:gd name="connsiteX6" fmla="*/ 1534540 w 3069080"/>
                <a:gd name="connsiteY6" fmla="*/ 2670499 h 3069080"/>
                <a:gd name="connsiteX7" fmla="*/ 2670499 w 3069080"/>
                <a:gd name="connsiteY7" fmla="*/ 1534540 h 3069080"/>
                <a:gd name="connsiteX8" fmla="*/ 1534540 w 3069080"/>
                <a:gd name="connsiteY8" fmla="*/ 398581 h 3069080"/>
                <a:gd name="connsiteX9" fmla="*/ 398581 w 3069080"/>
                <a:gd name="connsiteY9" fmla="*/ 1534540 h 3069080"/>
                <a:gd name="connsiteX0" fmla="*/ 25 w 3069129"/>
                <a:gd name="connsiteY0" fmla="*/ 1372615 h 2907155"/>
                <a:gd name="connsiteX1" fmla="*/ 1505990 w 3069129"/>
                <a:gd name="connsiteY1" fmla="*/ 0 h 2907155"/>
                <a:gd name="connsiteX2" fmla="*/ 3069105 w 3069129"/>
                <a:gd name="connsiteY2" fmla="*/ 1372615 h 2907155"/>
                <a:gd name="connsiteX3" fmla="*/ 1534565 w 3069129"/>
                <a:gd name="connsiteY3" fmla="*/ 2907155 h 2907155"/>
                <a:gd name="connsiteX4" fmla="*/ 25 w 3069129"/>
                <a:gd name="connsiteY4" fmla="*/ 1372615 h 2907155"/>
                <a:gd name="connsiteX5" fmla="*/ 398606 w 3069129"/>
                <a:gd name="connsiteY5" fmla="*/ 1372615 h 2907155"/>
                <a:gd name="connsiteX6" fmla="*/ 1534565 w 3069129"/>
                <a:gd name="connsiteY6" fmla="*/ 2508574 h 2907155"/>
                <a:gd name="connsiteX7" fmla="*/ 2670524 w 3069129"/>
                <a:gd name="connsiteY7" fmla="*/ 1372615 h 2907155"/>
                <a:gd name="connsiteX8" fmla="*/ 1534565 w 3069129"/>
                <a:gd name="connsiteY8" fmla="*/ 236656 h 2907155"/>
                <a:gd name="connsiteX9" fmla="*/ 398606 w 3069129"/>
                <a:gd name="connsiteY9" fmla="*/ 1372615 h 2907155"/>
                <a:gd name="connsiteX0" fmla="*/ 17 w 3134180"/>
                <a:gd name="connsiteY0" fmla="*/ 1458193 h 2992733"/>
                <a:gd name="connsiteX1" fmla="*/ 1505982 w 3134180"/>
                <a:gd name="connsiteY1" fmla="*/ 85578 h 2992733"/>
                <a:gd name="connsiteX2" fmla="*/ 2716673 w 3134180"/>
                <a:gd name="connsiteY2" fmla="*/ 287972 h 2992733"/>
                <a:gd name="connsiteX3" fmla="*/ 3069097 w 3134180"/>
                <a:gd name="connsiteY3" fmla="*/ 1458193 h 2992733"/>
                <a:gd name="connsiteX4" fmla="*/ 1534557 w 3134180"/>
                <a:gd name="connsiteY4" fmla="*/ 2992733 h 2992733"/>
                <a:gd name="connsiteX5" fmla="*/ 17 w 3134180"/>
                <a:gd name="connsiteY5" fmla="*/ 1458193 h 2992733"/>
                <a:gd name="connsiteX6" fmla="*/ 398598 w 3134180"/>
                <a:gd name="connsiteY6" fmla="*/ 1458193 h 2992733"/>
                <a:gd name="connsiteX7" fmla="*/ 1534557 w 3134180"/>
                <a:gd name="connsiteY7" fmla="*/ 2594152 h 2992733"/>
                <a:gd name="connsiteX8" fmla="*/ 2670516 w 3134180"/>
                <a:gd name="connsiteY8" fmla="*/ 1458193 h 2992733"/>
                <a:gd name="connsiteX9" fmla="*/ 1534557 w 3134180"/>
                <a:gd name="connsiteY9" fmla="*/ 322234 h 2992733"/>
                <a:gd name="connsiteX10" fmla="*/ 398598 w 3134180"/>
                <a:gd name="connsiteY10" fmla="*/ 1458193 h 2992733"/>
                <a:gd name="connsiteX0" fmla="*/ 85019 w 3219182"/>
                <a:gd name="connsiteY0" fmla="*/ 1349877 h 2884417"/>
                <a:gd name="connsiteX1" fmla="*/ 476559 w 3219182"/>
                <a:gd name="connsiteY1" fmla="*/ 139187 h 2884417"/>
                <a:gd name="connsiteX2" fmla="*/ 2801675 w 3219182"/>
                <a:gd name="connsiteY2" fmla="*/ 179656 h 2884417"/>
                <a:gd name="connsiteX3" fmla="*/ 3154099 w 3219182"/>
                <a:gd name="connsiteY3" fmla="*/ 1349877 h 2884417"/>
                <a:gd name="connsiteX4" fmla="*/ 1619559 w 3219182"/>
                <a:gd name="connsiteY4" fmla="*/ 2884417 h 2884417"/>
                <a:gd name="connsiteX5" fmla="*/ 85019 w 3219182"/>
                <a:gd name="connsiteY5" fmla="*/ 1349877 h 2884417"/>
                <a:gd name="connsiteX6" fmla="*/ 483600 w 3219182"/>
                <a:gd name="connsiteY6" fmla="*/ 1349877 h 2884417"/>
                <a:gd name="connsiteX7" fmla="*/ 1619559 w 3219182"/>
                <a:gd name="connsiteY7" fmla="*/ 2485836 h 2884417"/>
                <a:gd name="connsiteX8" fmla="*/ 2755518 w 3219182"/>
                <a:gd name="connsiteY8" fmla="*/ 1349877 h 2884417"/>
                <a:gd name="connsiteX9" fmla="*/ 1619559 w 3219182"/>
                <a:gd name="connsiteY9" fmla="*/ 213918 h 2884417"/>
                <a:gd name="connsiteX10" fmla="*/ 483600 w 3219182"/>
                <a:gd name="connsiteY10" fmla="*/ 1349877 h 2884417"/>
                <a:gd name="connsiteX0" fmla="*/ 85019 w 3154534"/>
                <a:gd name="connsiteY0" fmla="*/ 1349877 h 2950935"/>
                <a:gd name="connsiteX1" fmla="*/ 476559 w 3154534"/>
                <a:gd name="connsiteY1" fmla="*/ 139187 h 2950935"/>
                <a:gd name="connsiteX2" fmla="*/ 2801675 w 3154534"/>
                <a:gd name="connsiteY2" fmla="*/ 179656 h 2950935"/>
                <a:gd name="connsiteX3" fmla="*/ 3154099 w 3154534"/>
                <a:gd name="connsiteY3" fmla="*/ 1349877 h 2950935"/>
                <a:gd name="connsiteX4" fmla="*/ 2754049 w 3154534"/>
                <a:gd name="connsiteY4" fmla="*/ 2541856 h 2950935"/>
                <a:gd name="connsiteX5" fmla="*/ 1619559 w 3154534"/>
                <a:gd name="connsiteY5" fmla="*/ 2884417 h 2950935"/>
                <a:gd name="connsiteX6" fmla="*/ 85019 w 3154534"/>
                <a:gd name="connsiteY6" fmla="*/ 1349877 h 2950935"/>
                <a:gd name="connsiteX7" fmla="*/ 483600 w 3154534"/>
                <a:gd name="connsiteY7" fmla="*/ 1349877 h 2950935"/>
                <a:gd name="connsiteX8" fmla="*/ 1619559 w 3154534"/>
                <a:gd name="connsiteY8" fmla="*/ 2485836 h 2950935"/>
                <a:gd name="connsiteX9" fmla="*/ 2755518 w 3154534"/>
                <a:gd name="connsiteY9" fmla="*/ 1349877 h 2950935"/>
                <a:gd name="connsiteX10" fmla="*/ 1619559 w 3154534"/>
                <a:gd name="connsiteY10" fmla="*/ 213918 h 2950935"/>
                <a:gd name="connsiteX11" fmla="*/ 483600 w 3154534"/>
                <a:gd name="connsiteY11" fmla="*/ 1349877 h 2950935"/>
                <a:gd name="connsiteX0" fmla="*/ 85019 w 3011305"/>
                <a:gd name="connsiteY0" fmla="*/ 1349877 h 2950935"/>
                <a:gd name="connsiteX1" fmla="*/ 476559 w 3011305"/>
                <a:gd name="connsiteY1" fmla="*/ 139187 h 2950935"/>
                <a:gd name="connsiteX2" fmla="*/ 2801675 w 3011305"/>
                <a:gd name="connsiteY2" fmla="*/ 179656 h 2950935"/>
                <a:gd name="connsiteX3" fmla="*/ 3001699 w 3011305"/>
                <a:gd name="connsiteY3" fmla="*/ 1368927 h 2950935"/>
                <a:gd name="connsiteX4" fmla="*/ 2754049 w 3011305"/>
                <a:gd name="connsiteY4" fmla="*/ 2541856 h 2950935"/>
                <a:gd name="connsiteX5" fmla="*/ 1619559 w 3011305"/>
                <a:gd name="connsiteY5" fmla="*/ 2884417 h 2950935"/>
                <a:gd name="connsiteX6" fmla="*/ 85019 w 3011305"/>
                <a:gd name="connsiteY6" fmla="*/ 1349877 h 2950935"/>
                <a:gd name="connsiteX7" fmla="*/ 483600 w 3011305"/>
                <a:gd name="connsiteY7" fmla="*/ 1349877 h 2950935"/>
                <a:gd name="connsiteX8" fmla="*/ 1619559 w 3011305"/>
                <a:gd name="connsiteY8" fmla="*/ 2485836 h 2950935"/>
                <a:gd name="connsiteX9" fmla="*/ 2755518 w 3011305"/>
                <a:gd name="connsiteY9" fmla="*/ 1349877 h 2950935"/>
                <a:gd name="connsiteX10" fmla="*/ 1619559 w 3011305"/>
                <a:gd name="connsiteY10" fmla="*/ 213918 h 2950935"/>
                <a:gd name="connsiteX11" fmla="*/ 483600 w 3011305"/>
                <a:gd name="connsiteY11" fmla="*/ 1349877 h 2950935"/>
                <a:gd name="connsiteX0" fmla="*/ 5323 w 2931609"/>
                <a:gd name="connsiteY0" fmla="*/ 1349877 h 2746612"/>
                <a:gd name="connsiteX1" fmla="*/ 396863 w 2931609"/>
                <a:gd name="connsiteY1" fmla="*/ 139187 h 2746612"/>
                <a:gd name="connsiteX2" fmla="*/ 2721979 w 2931609"/>
                <a:gd name="connsiteY2" fmla="*/ 179656 h 2746612"/>
                <a:gd name="connsiteX3" fmla="*/ 2922003 w 2931609"/>
                <a:gd name="connsiteY3" fmla="*/ 1368927 h 2746612"/>
                <a:gd name="connsiteX4" fmla="*/ 2674353 w 2931609"/>
                <a:gd name="connsiteY4" fmla="*/ 2541856 h 2746612"/>
                <a:gd name="connsiteX5" fmla="*/ 434963 w 2931609"/>
                <a:gd name="connsiteY5" fmla="*/ 2608192 h 2746612"/>
                <a:gd name="connsiteX6" fmla="*/ 5323 w 2931609"/>
                <a:gd name="connsiteY6" fmla="*/ 1349877 h 2746612"/>
                <a:gd name="connsiteX7" fmla="*/ 403904 w 2931609"/>
                <a:gd name="connsiteY7" fmla="*/ 1349877 h 2746612"/>
                <a:gd name="connsiteX8" fmla="*/ 1539863 w 2931609"/>
                <a:gd name="connsiteY8" fmla="*/ 2485836 h 2746612"/>
                <a:gd name="connsiteX9" fmla="*/ 2675822 w 2931609"/>
                <a:gd name="connsiteY9" fmla="*/ 1349877 h 2746612"/>
                <a:gd name="connsiteX10" fmla="*/ 1539863 w 2931609"/>
                <a:gd name="connsiteY10" fmla="*/ 213918 h 2746612"/>
                <a:gd name="connsiteX11" fmla="*/ 403904 w 2931609"/>
                <a:gd name="connsiteY11" fmla="*/ 1349877 h 2746612"/>
                <a:gd name="connsiteX0" fmla="*/ 47599 w 2811960"/>
                <a:gd name="connsiteY0" fmla="*/ 1349877 h 2746612"/>
                <a:gd name="connsiteX1" fmla="*/ 277214 w 2811960"/>
                <a:gd name="connsiteY1" fmla="*/ 139187 h 2746612"/>
                <a:gd name="connsiteX2" fmla="*/ 2602330 w 2811960"/>
                <a:gd name="connsiteY2" fmla="*/ 179656 h 2746612"/>
                <a:gd name="connsiteX3" fmla="*/ 2802354 w 2811960"/>
                <a:gd name="connsiteY3" fmla="*/ 1368927 h 2746612"/>
                <a:gd name="connsiteX4" fmla="*/ 2554704 w 2811960"/>
                <a:gd name="connsiteY4" fmla="*/ 2541856 h 2746612"/>
                <a:gd name="connsiteX5" fmla="*/ 315314 w 2811960"/>
                <a:gd name="connsiteY5" fmla="*/ 2608192 h 2746612"/>
                <a:gd name="connsiteX6" fmla="*/ 47599 w 2811960"/>
                <a:gd name="connsiteY6" fmla="*/ 1349877 h 2746612"/>
                <a:gd name="connsiteX7" fmla="*/ 284255 w 2811960"/>
                <a:gd name="connsiteY7" fmla="*/ 1349877 h 2746612"/>
                <a:gd name="connsiteX8" fmla="*/ 1420214 w 2811960"/>
                <a:gd name="connsiteY8" fmla="*/ 2485836 h 2746612"/>
                <a:gd name="connsiteX9" fmla="*/ 2556173 w 2811960"/>
                <a:gd name="connsiteY9" fmla="*/ 1349877 h 2746612"/>
                <a:gd name="connsiteX10" fmla="*/ 1420214 w 2811960"/>
                <a:gd name="connsiteY10" fmla="*/ 213918 h 2746612"/>
                <a:gd name="connsiteX11" fmla="*/ 284255 w 2811960"/>
                <a:gd name="connsiteY11" fmla="*/ 1349877 h 2746612"/>
                <a:gd name="connsiteX0" fmla="*/ 44359 w 2799387"/>
                <a:gd name="connsiteY0" fmla="*/ 1318600 h 2715335"/>
                <a:gd name="connsiteX1" fmla="*/ 273974 w 2799387"/>
                <a:gd name="connsiteY1" fmla="*/ 107910 h 2715335"/>
                <a:gd name="connsiteX2" fmla="*/ 2544086 w 2799387"/>
                <a:gd name="connsiteY2" fmla="*/ 214385 h 2715335"/>
                <a:gd name="connsiteX3" fmla="*/ 2799114 w 2799387"/>
                <a:gd name="connsiteY3" fmla="*/ 1337650 h 2715335"/>
                <a:gd name="connsiteX4" fmla="*/ 2551464 w 2799387"/>
                <a:gd name="connsiteY4" fmla="*/ 2510579 h 2715335"/>
                <a:gd name="connsiteX5" fmla="*/ 312074 w 2799387"/>
                <a:gd name="connsiteY5" fmla="*/ 2576915 h 2715335"/>
                <a:gd name="connsiteX6" fmla="*/ 44359 w 2799387"/>
                <a:gd name="connsiteY6" fmla="*/ 1318600 h 2715335"/>
                <a:gd name="connsiteX7" fmla="*/ 281015 w 2799387"/>
                <a:gd name="connsiteY7" fmla="*/ 1318600 h 2715335"/>
                <a:gd name="connsiteX8" fmla="*/ 1416974 w 2799387"/>
                <a:gd name="connsiteY8" fmla="*/ 2454559 h 2715335"/>
                <a:gd name="connsiteX9" fmla="*/ 2552933 w 2799387"/>
                <a:gd name="connsiteY9" fmla="*/ 1318600 h 2715335"/>
                <a:gd name="connsiteX10" fmla="*/ 1416974 w 2799387"/>
                <a:gd name="connsiteY10" fmla="*/ 182641 h 2715335"/>
                <a:gd name="connsiteX11" fmla="*/ 281015 w 2799387"/>
                <a:gd name="connsiteY11" fmla="*/ 1318600 h 2715335"/>
                <a:gd name="connsiteX0" fmla="*/ 45002 w 2800131"/>
                <a:gd name="connsiteY0" fmla="*/ 1344203 h 2740938"/>
                <a:gd name="connsiteX1" fmla="*/ 274617 w 2800131"/>
                <a:gd name="connsiteY1" fmla="*/ 133513 h 2740938"/>
                <a:gd name="connsiteX2" fmla="*/ 2555730 w 2800131"/>
                <a:gd name="connsiteY2" fmla="*/ 184983 h 2740938"/>
                <a:gd name="connsiteX3" fmla="*/ 2799757 w 2800131"/>
                <a:gd name="connsiteY3" fmla="*/ 1363253 h 2740938"/>
                <a:gd name="connsiteX4" fmla="*/ 2552107 w 2800131"/>
                <a:gd name="connsiteY4" fmla="*/ 2536182 h 2740938"/>
                <a:gd name="connsiteX5" fmla="*/ 312717 w 2800131"/>
                <a:gd name="connsiteY5" fmla="*/ 2602518 h 2740938"/>
                <a:gd name="connsiteX6" fmla="*/ 45002 w 2800131"/>
                <a:gd name="connsiteY6" fmla="*/ 1344203 h 2740938"/>
                <a:gd name="connsiteX7" fmla="*/ 281658 w 2800131"/>
                <a:gd name="connsiteY7" fmla="*/ 1344203 h 2740938"/>
                <a:gd name="connsiteX8" fmla="*/ 1417617 w 2800131"/>
                <a:gd name="connsiteY8" fmla="*/ 2480162 h 2740938"/>
                <a:gd name="connsiteX9" fmla="*/ 2553576 w 2800131"/>
                <a:gd name="connsiteY9" fmla="*/ 1344203 h 2740938"/>
                <a:gd name="connsiteX10" fmla="*/ 1417617 w 2800131"/>
                <a:gd name="connsiteY10" fmla="*/ 208244 h 2740938"/>
                <a:gd name="connsiteX11" fmla="*/ 281658 w 2800131"/>
                <a:gd name="connsiteY11" fmla="*/ 1344203 h 2740938"/>
                <a:gd name="connsiteX0" fmla="*/ 45002 w 2989676"/>
                <a:gd name="connsiteY0" fmla="*/ 1318229 h 2714964"/>
                <a:gd name="connsiteX1" fmla="*/ 274617 w 2989676"/>
                <a:gd name="connsiteY1" fmla="*/ 107539 h 2714964"/>
                <a:gd name="connsiteX2" fmla="*/ 2555730 w 2989676"/>
                <a:gd name="connsiteY2" fmla="*/ 159009 h 2714964"/>
                <a:gd name="connsiteX3" fmla="*/ 2982874 w 2989676"/>
                <a:gd name="connsiteY3" fmla="*/ 986465 h 2714964"/>
                <a:gd name="connsiteX4" fmla="*/ 2799757 w 2989676"/>
                <a:gd name="connsiteY4" fmla="*/ 1337279 h 2714964"/>
                <a:gd name="connsiteX5" fmla="*/ 2552107 w 2989676"/>
                <a:gd name="connsiteY5" fmla="*/ 2510208 h 2714964"/>
                <a:gd name="connsiteX6" fmla="*/ 312717 w 2989676"/>
                <a:gd name="connsiteY6" fmla="*/ 2576544 h 2714964"/>
                <a:gd name="connsiteX7" fmla="*/ 45002 w 2989676"/>
                <a:gd name="connsiteY7" fmla="*/ 1318229 h 2714964"/>
                <a:gd name="connsiteX8" fmla="*/ 281658 w 2989676"/>
                <a:gd name="connsiteY8" fmla="*/ 1318229 h 2714964"/>
                <a:gd name="connsiteX9" fmla="*/ 1417617 w 2989676"/>
                <a:gd name="connsiteY9" fmla="*/ 2454188 h 2714964"/>
                <a:gd name="connsiteX10" fmla="*/ 2553576 w 2989676"/>
                <a:gd name="connsiteY10" fmla="*/ 1318229 h 2714964"/>
                <a:gd name="connsiteX11" fmla="*/ 1417617 w 2989676"/>
                <a:gd name="connsiteY11" fmla="*/ 182270 h 2714964"/>
                <a:gd name="connsiteX12" fmla="*/ 281658 w 2989676"/>
                <a:gd name="connsiteY12" fmla="*/ 1318229 h 2714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89676" h="2714964">
                  <a:moveTo>
                    <a:pt x="45002" y="1318229"/>
                  </a:moveTo>
                  <a:cubicBezTo>
                    <a:pt x="38652" y="906728"/>
                    <a:pt x="-143838" y="300742"/>
                    <a:pt x="274617" y="107539"/>
                  </a:cubicBezTo>
                  <a:cubicBezTo>
                    <a:pt x="693072" y="-85664"/>
                    <a:pt x="2104354" y="12521"/>
                    <a:pt x="2555730" y="159009"/>
                  </a:cubicBezTo>
                  <a:cubicBezTo>
                    <a:pt x="3007106" y="305497"/>
                    <a:pt x="2942203" y="790087"/>
                    <a:pt x="2982874" y="986465"/>
                  </a:cubicBezTo>
                  <a:cubicBezTo>
                    <a:pt x="3023545" y="1182843"/>
                    <a:pt x="2871551" y="1083322"/>
                    <a:pt x="2799757" y="1337279"/>
                  </a:cubicBezTo>
                  <a:cubicBezTo>
                    <a:pt x="2727963" y="1591236"/>
                    <a:pt x="2807864" y="2254451"/>
                    <a:pt x="2552107" y="2510208"/>
                  </a:cubicBezTo>
                  <a:cubicBezTo>
                    <a:pt x="2296350" y="2765965"/>
                    <a:pt x="730568" y="2775207"/>
                    <a:pt x="312717" y="2576544"/>
                  </a:cubicBezTo>
                  <a:cubicBezTo>
                    <a:pt x="-105134" y="2377881"/>
                    <a:pt x="51352" y="1729730"/>
                    <a:pt x="45002" y="1318229"/>
                  </a:cubicBezTo>
                  <a:close/>
                  <a:moveTo>
                    <a:pt x="281658" y="1318229"/>
                  </a:moveTo>
                  <a:cubicBezTo>
                    <a:pt x="281658" y="1945602"/>
                    <a:pt x="790244" y="2454188"/>
                    <a:pt x="1417617" y="2454188"/>
                  </a:cubicBezTo>
                  <a:cubicBezTo>
                    <a:pt x="2044990" y="2454188"/>
                    <a:pt x="2553576" y="1945602"/>
                    <a:pt x="2553576" y="1318229"/>
                  </a:cubicBezTo>
                  <a:cubicBezTo>
                    <a:pt x="2553576" y="690856"/>
                    <a:pt x="2044990" y="182270"/>
                    <a:pt x="1417617" y="182270"/>
                  </a:cubicBezTo>
                  <a:cubicBezTo>
                    <a:pt x="790244" y="182270"/>
                    <a:pt x="281658" y="690856"/>
                    <a:pt x="281658" y="131822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9" name="Ellipse 98"/>
            <p:cNvSpPr>
              <a:spLocks noChangeAspect="1"/>
            </p:cNvSpPr>
            <p:nvPr/>
          </p:nvSpPr>
          <p:spPr>
            <a:xfrm>
              <a:off x="2554935" y="1324219"/>
              <a:ext cx="2301322" cy="2301115"/>
            </a:xfrm>
            <a:prstGeom prst="ellipse">
              <a:avLst/>
            </a:prstGeom>
            <a:solidFill>
              <a:schemeClr val="bg1">
                <a:lumMod val="95000"/>
                <a:alpha val="86000"/>
              </a:schemeClr>
            </a:solidFill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r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fr-FR" altLang="fr-FR" sz="1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Energie </a:t>
              </a:r>
              <a:br>
                <a:rPr lang="fr-FR" altLang="fr-FR" sz="1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r-FR" altLang="fr-FR" sz="1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hors RT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altLang="fr-FR" sz="1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17%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fr-FR" altLang="fr-FR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informatique, ascenseur, </a:t>
              </a:r>
              <a:br>
                <a:rPr lang="fr-FR" altLang="fr-FR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r-FR" altLang="fr-FR" sz="13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parking, etc.</a:t>
              </a:r>
            </a:p>
          </p:txBody>
        </p:sp>
      </p:grpSp>
      <p:cxnSp>
        <p:nvCxnSpPr>
          <p:cNvPr id="33" name="Connecteur droit avec flèche 32"/>
          <p:cNvCxnSpPr/>
          <p:nvPr/>
        </p:nvCxnSpPr>
        <p:spPr>
          <a:xfrm flipV="1">
            <a:off x="4593167" y="2413000"/>
            <a:ext cx="0" cy="2819400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>
            <a:spLocks noChangeArrowheads="1"/>
          </p:cNvSpPr>
          <p:nvPr/>
        </p:nvSpPr>
        <p:spPr bwMode="auto">
          <a:xfrm>
            <a:off x="662517" y="5632922"/>
            <a:ext cx="7874000" cy="51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300" dirty="0" smtClean="0">
                <a:solidFill>
                  <a:schemeClr val="accent6">
                    <a:lumMod val="75000"/>
                  </a:schemeClr>
                </a:solidFill>
              </a:rPr>
              <a:t>Déplacement des occupants non compris</a:t>
            </a:r>
            <a:endParaRPr lang="fr-FR" sz="23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lIns="0" tIns="0" rIns="36000" bIns="0" anchor="t" anchorCtr="0"/>
          <a:lstStyle/>
          <a:p>
            <a:pPr algn="ctr"/>
            <a:r>
              <a:rPr lang="fr-FR" sz="30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Pour </a:t>
            </a:r>
            <a:r>
              <a:rPr lang="fr-FR" sz="30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le bâtiment neuf, </a:t>
            </a:r>
            <a:r>
              <a:rPr lang="fr-FR" sz="30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un </a:t>
            </a:r>
            <a:r>
              <a:rPr lang="fr-FR" sz="30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ordre de grandeu</a:t>
            </a:r>
            <a:r>
              <a:rPr lang="fr-FR" sz="30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r </a:t>
            </a:r>
            <a:r>
              <a:rPr lang="fr-FR" sz="3000" b="1" cap="none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à </a:t>
            </a:r>
            <a:r>
              <a:rPr lang="fr-FR" sz="3000" b="1" cap="none" dirty="0">
                <a:latin typeface="Segoe UI Symbol" panose="020B0502040204020203" pitchFamily="34" charset="0"/>
                <a:ea typeface="Segoe UI Symbol" panose="020B0502040204020203" pitchFamily="34" charset="0"/>
              </a:rPr>
              <a:t>retenir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95254" y="1343005"/>
            <a:ext cx="8554548" cy="457200"/>
          </a:xfrm>
        </p:spPr>
        <p:txBody>
          <a:bodyPr/>
          <a:lstStyle/>
          <a:p>
            <a:r>
              <a:rPr lang="fr-FR" dirty="0"/>
              <a:t>Les émissions de carbone d’un </a:t>
            </a:r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9101" y="2008718"/>
            <a:ext cx="8470900" cy="295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>
              <a:defRPr/>
            </a:pPr>
            <a:r>
              <a:rPr lang="fr-FR" altLang="fr-FR" sz="6400" b="1" dirty="0">
                <a:solidFill>
                  <a:schemeClr val="accent6"/>
                </a:solidFill>
              </a:rPr>
              <a:t>   1m²</a:t>
            </a:r>
            <a:r>
              <a:rPr lang="fr-FR" altLang="fr-FR" sz="2100" b="1" dirty="0"/>
              <a:t>        </a:t>
            </a:r>
            <a:r>
              <a:rPr lang="fr-FR" altLang="fr-FR" sz="6400" b="1" dirty="0">
                <a:solidFill>
                  <a:schemeClr val="accent6"/>
                </a:solidFill>
              </a:rPr>
              <a:t>=   </a:t>
            </a:r>
            <a:r>
              <a:rPr lang="fr-FR" altLang="fr-FR" sz="6400" b="1" dirty="0" smtClean="0">
                <a:solidFill>
                  <a:schemeClr val="accent6"/>
                </a:solidFill>
              </a:rPr>
              <a:t>1,5 </a:t>
            </a:r>
            <a:r>
              <a:rPr lang="fr-FR" altLang="fr-FR" sz="6400" b="1" dirty="0">
                <a:solidFill>
                  <a:schemeClr val="accent6"/>
                </a:solidFill>
              </a:rPr>
              <a:t>tonne </a:t>
            </a:r>
            <a:r>
              <a:rPr lang="fr-FR" altLang="fr-FR" sz="2700" b="1" dirty="0">
                <a:solidFill>
                  <a:schemeClr val="accent6"/>
                </a:solidFill>
              </a:rPr>
              <a:t>environ</a:t>
            </a:r>
            <a:r>
              <a:rPr lang="fr-FR" altLang="fr-FR" sz="11700" b="1" dirty="0">
                <a:solidFill>
                  <a:schemeClr val="accent6"/>
                </a:solidFill>
              </a:rPr>
              <a:t> </a:t>
            </a:r>
            <a:endParaRPr lang="fr-FR" altLang="fr-FR" sz="6400" b="1" dirty="0">
              <a:solidFill>
                <a:schemeClr val="accent6"/>
              </a:solidFill>
            </a:endParaRPr>
          </a:p>
          <a:p>
            <a:pPr marL="0" lvl="1">
              <a:defRPr/>
            </a:pPr>
            <a:endParaRPr lang="fr-FR" altLang="fr-FR" sz="1900" b="1" dirty="0"/>
          </a:p>
          <a:p>
            <a:pPr marL="0" lvl="1">
              <a:defRPr/>
            </a:pPr>
            <a:endParaRPr lang="fr-FR" altLang="fr-FR" dirty="0"/>
          </a:p>
          <a:p>
            <a:pPr marL="0" lvl="1" algn="ctr">
              <a:defRPr/>
            </a:pPr>
            <a:endParaRPr lang="fr-FR" altLang="fr-FR" sz="2100" b="1" dirty="0"/>
          </a:p>
          <a:p>
            <a:pPr marL="0" lvl="1">
              <a:defRPr/>
            </a:pPr>
            <a:endParaRPr lang="fr-FR" altLang="fr-FR" sz="9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97032" y="3613423"/>
            <a:ext cx="1637237" cy="44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FR" sz="2100" b="1" dirty="0" smtClean="0"/>
              <a:t>CO2eq </a:t>
            </a:r>
            <a:r>
              <a:rPr lang="fr-FR" altLang="fr-FR" sz="2100" b="1" dirty="0"/>
              <a:t>émis </a:t>
            </a:r>
            <a:endParaRPr lang="fr-FR" altLang="fr-FR" sz="21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909" y="3613423"/>
            <a:ext cx="2707216" cy="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algn="ctr"/>
            <a:r>
              <a:rPr lang="fr-FR" altLang="fr-FR" sz="2100" b="1" dirty="0"/>
              <a:t>Bâtiment construit	</a:t>
            </a:r>
            <a:endParaRPr lang="fr-FR" altLang="fr-FR" sz="19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9101" y="5397500"/>
            <a:ext cx="8077199" cy="75820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72000" tIns="72000" rIns="36000" bIns="36000" anchor="t" anchorCtr="0">
            <a:no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b="1" dirty="0" smtClean="0">
                <a:latin typeface="Calibri" panose="020F0502020204030204" pitchFamily="34" charset="0"/>
              </a:rPr>
              <a:t>Compris : construction du bâtiment, l’énergie des postes calculés dans la réglementation thermique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00" dirty="0" smtClean="0">
                <a:latin typeface="Calibri" panose="020F0502020204030204" pitchFamily="34" charset="0"/>
              </a:rPr>
              <a:t>Non compris : l’énergie des postes hors RT, déplacement des occupants</a:t>
            </a:r>
            <a:endParaRPr lang="fr-FR" sz="1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0"/>
            <a:r>
              <a:rPr lang="fr-FR" dirty="0"/>
              <a:t>Bâtiment Bas </a:t>
            </a:r>
            <a:r>
              <a:rPr lang="fr-FR" dirty="0" smtClean="0"/>
              <a:t>Carbone, </a:t>
            </a:r>
            <a:br>
              <a:rPr lang="fr-FR" dirty="0" smtClean="0"/>
            </a:br>
            <a:r>
              <a:rPr lang="fr-FR" dirty="0" smtClean="0"/>
              <a:t>L’avenir </a:t>
            </a:r>
            <a:r>
              <a:rPr lang="fr-FR" dirty="0"/>
              <a:t>de la construction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3200" dirty="0"/>
              <a:t>Qu’est ce qu’un bâtiment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bas carbone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934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2015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ps de text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BLEU">
  <a:themeElements>
    <a:clrScheme name="Personnalisé 1">
      <a:dk1>
        <a:srgbClr val="00206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rps de texte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aires xmlns="c56c085e-26b4-4cb3-be9c-b6e83989fe50">Support de présentation commerciale</Commentaires>
    <Statut xmlns="c56c085e-26b4-4cb3-be9c-b6e83989fe50">Provisoire</Statut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53142C1C91745B7819F2E2402A9BD" ma:contentTypeVersion="3" ma:contentTypeDescription="Crée un document." ma:contentTypeScope="" ma:versionID="75b7d72d8a58e868403d54e559a15bc7">
  <xsd:schema xmlns:xsd="http://www.w3.org/2001/XMLSchema" xmlns:p="http://schemas.microsoft.com/office/2006/metadata/properties" xmlns:ns2="c56c085e-26b4-4cb3-be9c-b6e83989fe50" targetNamespace="http://schemas.microsoft.com/office/2006/metadata/properties" ma:root="true" ma:fieldsID="fc8ced30947b0996c1f126fe37aaaedb" ns2:_="">
    <xsd:import namespace="c56c085e-26b4-4cb3-be9c-b6e83989fe50"/>
    <xsd:element name="properties">
      <xsd:complexType>
        <xsd:sequence>
          <xsd:element name="documentManagement">
            <xsd:complexType>
              <xsd:all>
                <xsd:element ref="ns2:Commentaires" minOccurs="0"/>
                <xsd:element ref="ns2:Statu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56c085e-26b4-4cb3-be9c-b6e83989fe50" elementFormDefault="qualified">
    <xsd:import namespace="http://schemas.microsoft.com/office/2006/documentManagement/types"/>
    <xsd:element name="Commentaires" ma:index="2" nillable="true" ma:displayName="Commentaires" ma:internalName="Commentaires">
      <xsd:simpleType>
        <xsd:restriction base="dms:Text">
          <xsd:maxLength value="255"/>
        </xsd:restriction>
      </xsd:simpleType>
    </xsd:element>
    <xsd:element name="Statut" ma:index="9" ma:displayName="Statut" ma:default="Provisoire" ma:format="Dropdown" ma:internalName="Statut">
      <xsd:simpleType>
        <xsd:restriction base="dms:Choice">
          <xsd:enumeration value="Provisoire"/>
          <xsd:enumeration value="Validé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Type de contenu" ma:readOnly="true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98C9247-64D1-4D9B-B2C9-AE526119F7F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7D13C25-EC89-4D33-B2C2-4523E02A0E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309C97-DD6B-47BD-9F18-3506DC523BFE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c56c085e-26b4-4cb3-be9c-b6e83989fe50"/>
  </ds:schemaRefs>
</ds:datastoreItem>
</file>

<file path=customXml/itemProps4.xml><?xml version="1.0" encoding="utf-8"?>
<ds:datastoreItem xmlns:ds="http://schemas.openxmlformats.org/officeDocument/2006/customXml" ds:itemID="{E614142B-28D2-49BE-897E-CFB0EC7B9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c085e-26b4-4cb3-be9c-b6e83989fe5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2015-1</Template>
  <TotalTime>2015</TotalTime>
  <Words>818</Words>
  <Application>Microsoft Office PowerPoint</Application>
  <PresentationFormat>Affichage à l'écran (4:3)</PresentationFormat>
  <Paragraphs>221</Paragraphs>
  <Slides>24</Slides>
  <Notes>24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Présentation 2015-1</vt:lpstr>
      <vt:lpstr>Template BLEU</vt:lpstr>
      <vt:lpstr>Feuille de calcul</vt:lpstr>
      <vt:lpstr>Présentation PowerPoint</vt:lpstr>
      <vt:lpstr>Présentation PowerPoint</vt:lpstr>
      <vt:lpstr>Une préoccupation inscrite dans la loi de Transition Energétique</vt:lpstr>
      <vt:lpstr>Une expérimentation dès aujourd’hui dans les projets de construction…</vt:lpstr>
      <vt:lpstr>Le bâtiment, la plus forte empreinte carbone en France</vt:lpstr>
      <vt:lpstr>Où se trouve le carbone dans un bâtiment neuf ? </vt:lpstr>
      <vt:lpstr>Périmètre de calcul des émissions de carbone</vt:lpstr>
      <vt:lpstr>Pour le bâtiment neuf, un ordre de grandeur à retenir</vt:lpstr>
      <vt:lpstr>Présentation PowerPoint</vt:lpstr>
      <vt:lpstr>Stratégie de réduction des émissions CO2 (approche BBCA)</vt:lpstr>
      <vt:lpstr>Des méthodes d’évaluation cohérentes avec les règles nationales et européennes</vt:lpstr>
      <vt:lpstr>Les objectifs d’émissions de carbone par type de bâtiment dans le label BBCA (keqCO2/m² SDP)</vt:lpstr>
      <vt:lpstr>Présentation PowerPoint</vt:lpstr>
      <vt:lpstr>Les 6 questions à se poser pour construire bas carbone</vt:lpstr>
      <vt:lpstr>Limiter fortement les émissions de CO2eq impose de revoir la manière de concevoir et de construire</vt:lpstr>
      <vt:lpstr>Pistes pour réduire les émissions de CO2</vt:lpstr>
      <vt:lpstr>Pistes pour réduire les émissions de CO2</vt:lpstr>
      <vt:lpstr>Pistes pour réduire les émissions de CO2</vt:lpstr>
      <vt:lpstr>Pistes pour réduire les émissions de CO2</vt:lpstr>
      <vt:lpstr>Pistes pour réduire les émissions de CO2</vt:lpstr>
      <vt:lpstr>Pistes pour réduire les émissions de CO2</vt:lpstr>
      <vt:lpstr>Pistes pour réduire les émissions de CO2</vt:lpstr>
      <vt:lpstr>Les Bâtiments Bas Carbone impliquent un changement de la conception et de la construction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TAMAILLON Mathieu</dc:creator>
  <cp:lastModifiedBy>MAGNIERE Veronique</cp:lastModifiedBy>
  <cp:revision>118</cp:revision>
  <cp:lastPrinted>2015-09-03T11:51:39Z</cp:lastPrinted>
  <dcterms:created xsi:type="dcterms:W3CDTF">2016-02-10T08:26:13Z</dcterms:created>
  <dcterms:modified xsi:type="dcterms:W3CDTF">2017-03-22T10:06:14Z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0x01010003853142C1C91745B7819F2E2402A9BD</vt:lpwstr>
  </property>
</Properties>
</file>