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 id="2147483668" r:id="rId3"/>
    <p:sldMasterId id="2147483670" r:id="rId4"/>
    <p:sldMasterId id="2147483684" r:id="rId5"/>
    <p:sldMasterId id="2147483674" r:id="rId6"/>
    <p:sldMasterId id="2147483676" r:id="rId7"/>
  </p:sldMasterIdLst>
  <p:notesMasterIdLst>
    <p:notesMasterId r:id="rId30"/>
  </p:notesMasterIdLst>
  <p:handoutMasterIdLst>
    <p:handoutMasterId r:id="rId31"/>
  </p:handoutMasterIdLst>
  <p:sldIdLst>
    <p:sldId id="256" r:id="rId8"/>
    <p:sldId id="260" r:id="rId9"/>
    <p:sldId id="269" r:id="rId10"/>
    <p:sldId id="278" r:id="rId11"/>
    <p:sldId id="279" r:id="rId12"/>
    <p:sldId id="273" r:id="rId13"/>
    <p:sldId id="280" r:id="rId14"/>
    <p:sldId id="281" r:id="rId15"/>
    <p:sldId id="282" r:id="rId16"/>
    <p:sldId id="283" r:id="rId17"/>
    <p:sldId id="284" r:id="rId18"/>
    <p:sldId id="285" r:id="rId19"/>
    <p:sldId id="286" r:id="rId20"/>
    <p:sldId id="295" r:id="rId21"/>
    <p:sldId id="287" r:id="rId22"/>
    <p:sldId id="288" r:id="rId23"/>
    <p:sldId id="289" r:id="rId24"/>
    <p:sldId id="290" r:id="rId25"/>
    <p:sldId id="291" r:id="rId26"/>
    <p:sldId id="292" r:id="rId27"/>
    <p:sldId id="293" r:id="rId28"/>
    <p:sldId id="294"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693"/>
    <a:srgbClr val="0000FF"/>
    <a:srgbClr val="C8D223"/>
    <a:srgbClr val="9933FF"/>
    <a:srgbClr val="E54334"/>
    <a:srgbClr val="717BC5"/>
    <a:srgbClr val="EB7063"/>
    <a:srgbClr val="C3D8DB"/>
    <a:srgbClr val="7FADB3"/>
    <a:srgbClr val="DDE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94660"/>
  </p:normalViewPr>
  <p:slideViewPr>
    <p:cSldViewPr showGuides="1">
      <p:cViewPr>
        <p:scale>
          <a:sx n="140" d="100"/>
          <a:sy n="140" d="100"/>
        </p:scale>
        <p:origin x="-21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861617-B106-4819-B10C-26985E97A133}" type="datetimeFigureOut">
              <a:rPr lang="fr-FR" smtClean="0"/>
              <a:t>16/03/2017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D22D66-0BD4-4E78-80BA-7555703A446A}" type="slidenum">
              <a:rPr lang="fr-FR" smtClean="0"/>
              <a:t>‹N°›</a:t>
            </a:fld>
            <a:endParaRPr lang="fr-FR"/>
          </a:p>
        </p:txBody>
      </p:sp>
    </p:spTree>
    <p:extLst>
      <p:ext uri="{BB962C8B-B14F-4D97-AF65-F5344CB8AC3E}">
        <p14:creationId xmlns:p14="http://schemas.microsoft.com/office/powerpoint/2010/main" val="18161798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CEFC5-9A4C-482A-B1EC-3EAF8E14D7F4}" type="datetimeFigureOut">
              <a:rPr lang="fr-FR" smtClean="0"/>
              <a:t>16/03/2017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3AFAB-3E6E-4EDC-8A6A-951EF2BE633C}" type="slidenum">
              <a:rPr lang="fr-FR" smtClean="0"/>
              <a:t>‹N°›</a:t>
            </a:fld>
            <a:endParaRPr lang="fr-FR"/>
          </a:p>
        </p:txBody>
      </p:sp>
    </p:spTree>
    <p:extLst>
      <p:ext uri="{BB962C8B-B14F-4D97-AF65-F5344CB8AC3E}">
        <p14:creationId xmlns:p14="http://schemas.microsoft.com/office/powerpoint/2010/main" val="20312567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0476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S_Titre Principal Présentation">
    <p:spTree>
      <p:nvGrpSpPr>
        <p:cNvPr id="1" name=""/>
        <p:cNvGrpSpPr/>
        <p:nvPr/>
      </p:nvGrpSpPr>
      <p:grpSpPr>
        <a:xfrm>
          <a:off x="0" y="0"/>
          <a:ext cx="0" cy="0"/>
          <a:chOff x="0" y="0"/>
          <a:chExt cx="0" cy="0"/>
        </a:xfrm>
      </p:grpSpPr>
      <p:cxnSp>
        <p:nvCxnSpPr>
          <p:cNvPr id="9" name="Connecteur droit 8"/>
          <p:cNvCxnSpPr/>
          <p:nvPr userDrawn="1"/>
        </p:nvCxnSpPr>
        <p:spPr>
          <a:xfrm>
            <a:off x="6192472" y="800704"/>
            <a:ext cx="2628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6192472" y="1484784"/>
            <a:ext cx="2628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2796"/>
          <a:stretch/>
        </p:blipFill>
        <p:spPr bwMode="auto">
          <a:xfrm>
            <a:off x="7697144" y="4150768"/>
            <a:ext cx="1447048"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249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RS_Diapo_Texte_Titre 2 lignes">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12"/>
          </p:nvPr>
        </p:nvSpPr>
        <p:spPr>
          <a:xfrm>
            <a:off x="8209384" y="440672"/>
            <a:ext cx="611088" cy="309632"/>
          </a:xfrm>
          <a:prstGeom prst="rect">
            <a:avLst/>
          </a:prstGeom>
        </p:spPr>
        <p:txBody>
          <a:bodyPr/>
          <a:lstStyle>
            <a:lvl1pPr algn="ctr">
              <a:defRPr sz="1400">
                <a:solidFill>
                  <a:srgbClr val="3C4693"/>
                </a:solidFill>
                <a:latin typeface="+mj-lt"/>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7201077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RS_Diapo_Texte_Titre 2 lignes">
    <p:spTree>
      <p:nvGrpSpPr>
        <p:cNvPr id="1" name=""/>
        <p:cNvGrpSpPr/>
        <p:nvPr/>
      </p:nvGrpSpPr>
      <p:grpSpPr>
        <a:xfrm>
          <a:off x="0" y="0"/>
          <a:ext cx="0" cy="0"/>
          <a:chOff x="0" y="0"/>
          <a:chExt cx="0" cy="0"/>
        </a:xfrm>
      </p:grpSpPr>
      <p:sp>
        <p:nvSpPr>
          <p:cNvPr id="3" name="Rectangle 2"/>
          <p:cNvSpPr/>
          <p:nvPr userDrawn="1"/>
        </p:nvSpPr>
        <p:spPr>
          <a:xfrm>
            <a:off x="6012160" y="0"/>
            <a:ext cx="3131840" cy="6858000"/>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6"/>
          <p:cNvSpPr>
            <a:spLocks noGrp="1"/>
          </p:cNvSpPr>
          <p:nvPr>
            <p:ph type="sldNum" sz="quarter" idx="12"/>
          </p:nvPr>
        </p:nvSpPr>
        <p:spPr>
          <a:xfrm>
            <a:off x="8208472" y="455072"/>
            <a:ext cx="611088" cy="309632"/>
          </a:xfrm>
          <a:prstGeom prst="rect">
            <a:avLst/>
          </a:prstGeom>
        </p:spPr>
        <p:txBody>
          <a:bodyPr/>
          <a:lstStyle>
            <a:lvl1pPr algn="ctr">
              <a:defRPr sz="1400">
                <a:solidFill>
                  <a:srgbClr val="3C4693"/>
                </a:solidFill>
                <a:latin typeface="+mj-lt"/>
              </a:defRPr>
            </a:lvl1pPr>
          </a:lstStyle>
          <a:p>
            <a:fld id="{71EA4696-CE7E-4B16-ADD7-937198B6ED54}" type="slidenum">
              <a:rPr lang="fr-FR" smtClean="0"/>
              <a:pPr/>
              <a:t>‹N°›</a:t>
            </a:fld>
            <a:endParaRPr lang="fr-FR" dirty="0"/>
          </a:p>
        </p:txBody>
      </p:sp>
      <p:cxnSp>
        <p:nvCxnSpPr>
          <p:cNvPr id="6" name="Connecteur droit 5"/>
          <p:cNvCxnSpPr/>
          <p:nvPr userDrawn="1"/>
        </p:nvCxnSpPr>
        <p:spPr>
          <a:xfrm>
            <a:off x="8208472" y="455072"/>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8208472" y="757734"/>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3426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S_Page_Intercalaire">
    <p:spTree>
      <p:nvGrpSpPr>
        <p:cNvPr id="1" name=""/>
        <p:cNvGrpSpPr/>
        <p:nvPr/>
      </p:nvGrpSpPr>
      <p:grpSpPr>
        <a:xfrm>
          <a:off x="0" y="0"/>
          <a:ext cx="0" cy="0"/>
          <a:chOff x="0" y="0"/>
          <a:chExt cx="0" cy="0"/>
        </a:xfrm>
      </p:grpSpPr>
      <p:cxnSp>
        <p:nvCxnSpPr>
          <p:cNvPr id="4" name="Connecteur droit 3"/>
          <p:cNvCxnSpPr/>
          <p:nvPr userDrawn="1"/>
        </p:nvCxnSpPr>
        <p:spPr>
          <a:xfrm>
            <a:off x="5508104" y="5157192"/>
            <a:ext cx="2448272"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userDrawn="1"/>
        </p:nvCxnSpPr>
        <p:spPr>
          <a:xfrm>
            <a:off x="5508104" y="5589240"/>
            <a:ext cx="2448272"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313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S_Page_Intercalai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276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cxnSp>
        <p:nvCxnSpPr>
          <p:cNvPr id="3" name="Connecteur droit 2"/>
          <p:cNvCxnSpPr/>
          <p:nvPr userDrawn="1"/>
        </p:nvCxnSpPr>
        <p:spPr>
          <a:xfrm>
            <a:off x="5508104" y="5157192"/>
            <a:ext cx="2448272"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4" name="Connecteur droit 3"/>
          <p:cNvCxnSpPr/>
          <p:nvPr userDrawn="1"/>
        </p:nvCxnSpPr>
        <p:spPr>
          <a:xfrm>
            <a:off x="5508104" y="5589240"/>
            <a:ext cx="2448272"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97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S_Diapo_Texte_Titre 1 ligne">
    <p:spTree>
      <p:nvGrpSpPr>
        <p:cNvPr id="1" name=""/>
        <p:cNvGrpSpPr/>
        <p:nvPr/>
      </p:nvGrpSpPr>
      <p:grpSpPr>
        <a:xfrm>
          <a:off x="0" y="0"/>
          <a:ext cx="0" cy="0"/>
          <a:chOff x="0" y="0"/>
          <a:chExt cx="0" cy="0"/>
        </a:xfrm>
      </p:grpSpPr>
      <p:sp>
        <p:nvSpPr>
          <p:cNvPr id="3" name="Espace réservé du numéro de diapositive 6"/>
          <p:cNvSpPr>
            <a:spLocks noGrp="1"/>
          </p:cNvSpPr>
          <p:nvPr>
            <p:ph type="sldNum" sz="quarter" idx="12"/>
          </p:nvPr>
        </p:nvSpPr>
        <p:spPr>
          <a:xfrm>
            <a:off x="8209384" y="455072"/>
            <a:ext cx="611088" cy="309632"/>
          </a:xfrm>
          <a:prstGeom prst="rect">
            <a:avLst/>
          </a:prstGeom>
        </p:spPr>
        <p:txBody>
          <a:bodyPr/>
          <a:lstStyle>
            <a:lvl1pPr algn="ctr">
              <a:defRPr sz="1400">
                <a:solidFill>
                  <a:schemeClr val="bg1"/>
                </a:solidFill>
                <a:latin typeface="+mj-lt"/>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30740893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S_Diapo_Texte_Titre 2 lignes">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12"/>
          </p:nvPr>
        </p:nvSpPr>
        <p:spPr>
          <a:xfrm>
            <a:off x="8209384" y="433472"/>
            <a:ext cx="611088" cy="309632"/>
          </a:xfrm>
          <a:prstGeom prst="rect">
            <a:avLst/>
          </a:prstGeom>
        </p:spPr>
        <p:txBody>
          <a:bodyPr/>
          <a:lstStyle>
            <a:lvl1pPr algn="ctr">
              <a:defRPr sz="1400">
                <a:solidFill>
                  <a:schemeClr val="bg1"/>
                </a:solidFill>
                <a:latin typeface="+mj-lt"/>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416862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Espace réservé du numéro de diapositive 6"/>
          <p:cNvSpPr>
            <a:spLocks noGrp="1"/>
          </p:cNvSpPr>
          <p:nvPr>
            <p:ph type="sldNum" sz="quarter" idx="12"/>
          </p:nvPr>
        </p:nvSpPr>
        <p:spPr>
          <a:xfrm>
            <a:off x="8209384" y="440672"/>
            <a:ext cx="611088" cy="309632"/>
          </a:xfrm>
          <a:prstGeom prst="rect">
            <a:avLst/>
          </a:prstGeom>
        </p:spPr>
        <p:txBody>
          <a:bodyPr/>
          <a:lstStyle>
            <a:lvl1pPr algn="ctr">
              <a:defRPr sz="1400">
                <a:solidFill>
                  <a:srgbClr val="3C4693"/>
                </a:solidFill>
                <a:latin typeface="+mj-lt"/>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4739144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Espace réservé du numéro de diapositive 6"/>
          <p:cNvSpPr>
            <a:spLocks noGrp="1"/>
          </p:cNvSpPr>
          <p:nvPr>
            <p:ph type="sldNum" sz="quarter" idx="12"/>
          </p:nvPr>
        </p:nvSpPr>
        <p:spPr>
          <a:xfrm>
            <a:off x="8209384" y="440672"/>
            <a:ext cx="611088" cy="309632"/>
          </a:xfrm>
          <a:prstGeom prst="rect">
            <a:avLst/>
          </a:prstGeom>
        </p:spPr>
        <p:txBody>
          <a:bodyPr/>
          <a:lstStyle>
            <a:lvl1pPr algn="ctr">
              <a:defRPr sz="1400">
                <a:solidFill>
                  <a:srgbClr val="3C4693"/>
                </a:solidFill>
                <a:latin typeface="+mj-lt"/>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11928659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Rectangle 3"/>
          <p:cNvSpPr/>
          <p:nvPr userDrawn="1"/>
        </p:nvSpPr>
        <p:spPr>
          <a:xfrm>
            <a:off x="6012160" y="0"/>
            <a:ext cx="3131840" cy="6858000"/>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6"/>
          <p:cNvSpPr>
            <a:spLocks noGrp="1"/>
          </p:cNvSpPr>
          <p:nvPr>
            <p:ph type="sldNum" sz="quarter" idx="12"/>
          </p:nvPr>
        </p:nvSpPr>
        <p:spPr>
          <a:xfrm>
            <a:off x="8208472" y="455072"/>
            <a:ext cx="611088" cy="309632"/>
          </a:xfrm>
          <a:prstGeom prst="rect">
            <a:avLst/>
          </a:prstGeom>
        </p:spPr>
        <p:txBody>
          <a:bodyPr/>
          <a:lstStyle>
            <a:lvl1pPr algn="ctr">
              <a:defRPr sz="1400">
                <a:solidFill>
                  <a:srgbClr val="3C4693"/>
                </a:solidFill>
                <a:latin typeface="+mj-lt"/>
              </a:defRPr>
            </a:lvl1pPr>
          </a:lstStyle>
          <a:p>
            <a:fld id="{71EA4696-CE7E-4B16-ADD7-937198B6ED54}" type="slidenum">
              <a:rPr lang="fr-FR" smtClean="0"/>
              <a:pPr/>
              <a:t>‹N°›</a:t>
            </a:fld>
            <a:endParaRPr lang="fr-FR" dirty="0"/>
          </a:p>
        </p:txBody>
      </p:sp>
      <p:cxnSp>
        <p:nvCxnSpPr>
          <p:cNvPr id="7" name="Connecteur droit 6"/>
          <p:cNvCxnSpPr/>
          <p:nvPr userDrawn="1"/>
        </p:nvCxnSpPr>
        <p:spPr>
          <a:xfrm>
            <a:off x="8208472" y="455072"/>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8208472" y="757734"/>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5295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p:cNvSpPr>
          <p:nvPr userDrawn="1"/>
        </p:nvSpPr>
        <p:spPr>
          <a:xfrm>
            <a:off x="323528" y="325456"/>
            <a:ext cx="8496944" cy="6192688"/>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7988457"/>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p:cNvSpPr>
          <p:nvPr userDrawn="1"/>
        </p:nvSpPr>
        <p:spPr>
          <a:xfrm>
            <a:off x="323528" y="325456"/>
            <a:ext cx="8496944" cy="6192688"/>
          </a:xfrm>
          <a:prstGeom prst="rect">
            <a:avLst/>
          </a:prstGeom>
          <a:solidFill>
            <a:srgbClr val="7FADB3"/>
          </a:solidFill>
          <a:ln>
            <a:solidFill>
              <a:srgbClr val="7FAD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1297151"/>
      </p:ext>
    </p:extLst>
  </p:cSld>
  <p:clrMap bg1="lt1" tx1="dk1" bg2="lt2" tx2="dk2" accent1="accent1" accent2="accent2" accent3="accent3" accent4="accent4" accent5="accent5" accent6="accent6" hlink="hlink" folHlink="folHlink"/>
  <p:sldLayoutIdLst>
    <p:sldLayoutId id="2147483695" r:id="rId1"/>
    <p:sldLayoutId id="2147483698"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41"/>
          <a:stretch/>
        </p:blipFill>
        <p:spPr bwMode="auto">
          <a:xfrm>
            <a:off x="-1595" y="4149264"/>
            <a:ext cx="289123"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p:cNvSpPr>
          <p:nvPr userDrawn="1"/>
        </p:nvSpPr>
        <p:spPr>
          <a:xfrm>
            <a:off x="323528" y="332656"/>
            <a:ext cx="8496944" cy="540000"/>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userDrawn="1"/>
        </p:nvCxnSpPr>
        <p:spPr>
          <a:xfrm>
            <a:off x="8208472" y="455072"/>
            <a:ext cx="61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8208472" y="757734"/>
            <a:ext cx="61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userDrawn="1"/>
        </p:nvSpPr>
        <p:spPr>
          <a:xfrm>
            <a:off x="35496" y="6381328"/>
            <a:ext cx="720080" cy="361637"/>
          </a:xfrm>
          <a:prstGeom prst="rect">
            <a:avLst/>
          </a:prstGeom>
          <a:noFill/>
        </p:spPr>
        <p:txBody>
          <a:bodyPr wrap="square" rtlCol="0">
            <a:spAutoFit/>
          </a:bodyPr>
          <a:lstStyle/>
          <a:p>
            <a:pPr algn="l">
              <a:lnSpc>
                <a:spcPts val="700"/>
              </a:lnSpc>
            </a:pPr>
            <a:r>
              <a:rPr lang="fr-FR" sz="600" b="1" i="1" dirty="0" smtClean="0">
                <a:solidFill>
                  <a:srgbClr val="3C4693"/>
                </a:solidFill>
              </a:rPr>
              <a:t>ARS Auvergne-</a:t>
            </a:r>
            <a:br>
              <a:rPr lang="fr-FR" sz="600" b="1" i="1" dirty="0" smtClean="0">
                <a:solidFill>
                  <a:srgbClr val="3C4693"/>
                </a:solidFill>
              </a:rPr>
            </a:br>
            <a:r>
              <a:rPr lang="fr-FR" sz="600" b="1" i="1" dirty="0" smtClean="0">
                <a:solidFill>
                  <a:srgbClr val="3C4693"/>
                </a:solidFill>
              </a:rPr>
              <a:t>Rhône-Alpes</a:t>
            </a:r>
            <a:r>
              <a:rPr lang="fr-FR" sz="600" b="1" i="1" baseline="0" dirty="0" smtClean="0">
                <a:solidFill>
                  <a:srgbClr val="3C4693"/>
                </a:solidFill>
              </a:rPr>
              <a:t> </a:t>
            </a:r>
            <a:endParaRPr lang="fr-FR" sz="600" b="0" i="1" baseline="0" dirty="0" smtClean="0">
              <a:solidFill>
                <a:srgbClr val="3C4693"/>
              </a:solidFill>
            </a:endParaRPr>
          </a:p>
          <a:p>
            <a:pPr algn="l">
              <a:lnSpc>
                <a:spcPts val="700"/>
              </a:lnSpc>
            </a:pPr>
            <a:r>
              <a:rPr lang="fr-FR" sz="600" i="1" baseline="0" dirty="0" smtClean="0">
                <a:solidFill>
                  <a:srgbClr val="3C4693"/>
                </a:solidFill>
              </a:rPr>
              <a:t>04 72 34 74 00</a:t>
            </a:r>
            <a:endParaRPr lang="fr-FR" sz="600" i="1" dirty="0">
              <a:solidFill>
                <a:srgbClr val="3C4693"/>
              </a:solidFill>
            </a:endParaRPr>
          </a:p>
        </p:txBody>
      </p:sp>
      <p:cxnSp>
        <p:nvCxnSpPr>
          <p:cNvPr id="21" name="Connecteur droit 20"/>
          <p:cNvCxnSpPr/>
          <p:nvPr userDrawn="1"/>
        </p:nvCxnSpPr>
        <p:spPr>
          <a:xfrm>
            <a:off x="107504" y="6741368"/>
            <a:ext cx="504056" cy="0"/>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a:off x="107504" y="6379086"/>
            <a:ext cx="504056" cy="2242"/>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271291"/>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41"/>
          <a:stretch/>
        </p:blipFill>
        <p:spPr bwMode="auto">
          <a:xfrm>
            <a:off x="-1595" y="4149264"/>
            <a:ext cx="289123"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a:spLocks/>
          </p:cNvSpPr>
          <p:nvPr userDrawn="1"/>
        </p:nvSpPr>
        <p:spPr>
          <a:xfrm>
            <a:off x="323528" y="332656"/>
            <a:ext cx="8496944" cy="720080"/>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userDrawn="1"/>
        </p:nvCxnSpPr>
        <p:spPr>
          <a:xfrm>
            <a:off x="8208472" y="455072"/>
            <a:ext cx="61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8208472" y="757734"/>
            <a:ext cx="61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35496" y="6381328"/>
            <a:ext cx="720080" cy="361637"/>
          </a:xfrm>
          <a:prstGeom prst="rect">
            <a:avLst/>
          </a:prstGeom>
          <a:noFill/>
        </p:spPr>
        <p:txBody>
          <a:bodyPr wrap="square" rtlCol="0">
            <a:spAutoFit/>
          </a:bodyPr>
          <a:lstStyle/>
          <a:p>
            <a:pPr algn="l">
              <a:lnSpc>
                <a:spcPts val="700"/>
              </a:lnSpc>
            </a:pPr>
            <a:r>
              <a:rPr lang="fr-FR" sz="600" b="1" i="1" dirty="0" smtClean="0">
                <a:solidFill>
                  <a:srgbClr val="3C4693"/>
                </a:solidFill>
              </a:rPr>
              <a:t>ARS Auvergne-</a:t>
            </a:r>
            <a:br>
              <a:rPr lang="fr-FR" sz="600" b="1" i="1" dirty="0" smtClean="0">
                <a:solidFill>
                  <a:srgbClr val="3C4693"/>
                </a:solidFill>
              </a:rPr>
            </a:br>
            <a:r>
              <a:rPr lang="fr-FR" sz="600" b="1" i="1" dirty="0" smtClean="0">
                <a:solidFill>
                  <a:srgbClr val="3C4693"/>
                </a:solidFill>
              </a:rPr>
              <a:t>Rhône-Alpes</a:t>
            </a:r>
            <a:r>
              <a:rPr lang="fr-FR" sz="600" b="1" i="1" baseline="0" dirty="0" smtClean="0">
                <a:solidFill>
                  <a:srgbClr val="3C4693"/>
                </a:solidFill>
              </a:rPr>
              <a:t> </a:t>
            </a:r>
            <a:endParaRPr lang="fr-FR" sz="600" b="0" i="1" baseline="0" dirty="0" smtClean="0">
              <a:solidFill>
                <a:srgbClr val="3C4693"/>
              </a:solidFill>
            </a:endParaRPr>
          </a:p>
          <a:p>
            <a:pPr algn="l">
              <a:lnSpc>
                <a:spcPts val="700"/>
              </a:lnSpc>
            </a:pPr>
            <a:r>
              <a:rPr lang="fr-FR" sz="600" i="1" baseline="0" dirty="0" smtClean="0">
                <a:solidFill>
                  <a:srgbClr val="3C4693"/>
                </a:solidFill>
              </a:rPr>
              <a:t>04 72 34 74 00</a:t>
            </a:r>
            <a:endParaRPr lang="fr-FR" sz="600" i="1" dirty="0">
              <a:solidFill>
                <a:srgbClr val="3C4693"/>
              </a:solidFill>
            </a:endParaRPr>
          </a:p>
        </p:txBody>
      </p:sp>
      <p:cxnSp>
        <p:nvCxnSpPr>
          <p:cNvPr id="10" name="Connecteur droit 9"/>
          <p:cNvCxnSpPr/>
          <p:nvPr userDrawn="1"/>
        </p:nvCxnSpPr>
        <p:spPr>
          <a:xfrm>
            <a:off x="107504" y="6741368"/>
            <a:ext cx="504056" cy="0"/>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07504" y="6379086"/>
            <a:ext cx="504056" cy="2242"/>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3652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41"/>
          <a:stretch/>
        </p:blipFill>
        <p:spPr bwMode="auto">
          <a:xfrm>
            <a:off x="-1595" y="4149264"/>
            <a:ext cx="289123"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Connecteur droit 17"/>
          <p:cNvCxnSpPr/>
          <p:nvPr userDrawn="1"/>
        </p:nvCxnSpPr>
        <p:spPr>
          <a:xfrm>
            <a:off x="323528" y="764704"/>
            <a:ext cx="7560840" cy="0"/>
          </a:xfrm>
          <a:prstGeom prst="line">
            <a:avLst/>
          </a:prstGeom>
          <a:ln w="12700">
            <a:solidFill>
              <a:srgbClr val="C3D8DB"/>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316336" y="801049"/>
            <a:ext cx="648072" cy="0"/>
          </a:xfrm>
          <a:prstGeom prst="line">
            <a:avLst/>
          </a:prstGeom>
          <a:ln w="76200">
            <a:solidFill>
              <a:srgbClr val="C3D8DB"/>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8208472" y="455072"/>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208472" y="757734"/>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35496" y="6381328"/>
            <a:ext cx="720080" cy="361637"/>
          </a:xfrm>
          <a:prstGeom prst="rect">
            <a:avLst/>
          </a:prstGeom>
          <a:noFill/>
        </p:spPr>
        <p:txBody>
          <a:bodyPr wrap="square" rtlCol="0">
            <a:spAutoFit/>
          </a:bodyPr>
          <a:lstStyle/>
          <a:p>
            <a:pPr algn="l">
              <a:lnSpc>
                <a:spcPts val="700"/>
              </a:lnSpc>
            </a:pPr>
            <a:r>
              <a:rPr lang="fr-FR" sz="600" b="1" i="1" dirty="0" smtClean="0">
                <a:solidFill>
                  <a:srgbClr val="3C4693"/>
                </a:solidFill>
              </a:rPr>
              <a:t>ARS Auvergne-</a:t>
            </a:r>
            <a:br>
              <a:rPr lang="fr-FR" sz="600" b="1" i="1" dirty="0" smtClean="0">
                <a:solidFill>
                  <a:srgbClr val="3C4693"/>
                </a:solidFill>
              </a:rPr>
            </a:br>
            <a:r>
              <a:rPr lang="fr-FR" sz="600" b="1" i="1" dirty="0" smtClean="0">
                <a:solidFill>
                  <a:srgbClr val="3C4693"/>
                </a:solidFill>
              </a:rPr>
              <a:t>Rhône-Alpes</a:t>
            </a:r>
            <a:r>
              <a:rPr lang="fr-FR" sz="600" b="1" i="1" baseline="0" dirty="0" smtClean="0">
                <a:solidFill>
                  <a:srgbClr val="3C4693"/>
                </a:solidFill>
              </a:rPr>
              <a:t> </a:t>
            </a:r>
            <a:endParaRPr lang="fr-FR" sz="600" b="0" i="1" baseline="0" dirty="0" smtClean="0">
              <a:solidFill>
                <a:srgbClr val="3C4693"/>
              </a:solidFill>
            </a:endParaRPr>
          </a:p>
          <a:p>
            <a:pPr algn="l">
              <a:lnSpc>
                <a:spcPts val="700"/>
              </a:lnSpc>
            </a:pPr>
            <a:r>
              <a:rPr lang="fr-FR" sz="600" i="1" baseline="0" dirty="0" smtClean="0">
                <a:solidFill>
                  <a:srgbClr val="3C4693"/>
                </a:solidFill>
              </a:rPr>
              <a:t>04 72 34 74 00</a:t>
            </a:r>
            <a:endParaRPr lang="fr-FR" sz="600" i="1" dirty="0">
              <a:solidFill>
                <a:srgbClr val="3C4693"/>
              </a:solidFill>
            </a:endParaRPr>
          </a:p>
        </p:txBody>
      </p:sp>
      <p:cxnSp>
        <p:nvCxnSpPr>
          <p:cNvPr id="11" name="Connecteur droit 10"/>
          <p:cNvCxnSpPr/>
          <p:nvPr userDrawn="1"/>
        </p:nvCxnSpPr>
        <p:spPr>
          <a:xfrm>
            <a:off x="107504" y="6741368"/>
            <a:ext cx="504056" cy="0"/>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07504" y="6379086"/>
            <a:ext cx="504056" cy="2242"/>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83894"/>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82541"/>
          <a:stretch/>
        </p:blipFill>
        <p:spPr bwMode="auto">
          <a:xfrm>
            <a:off x="-1595" y="4149264"/>
            <a:ext cx="289123"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Connecteur droit 18"/>
          <p:cNvCxnSpPr/>
          <p:nvPr userDrawn="1"/>
        </p:nvCxnSpPr>
        <p:spPr>
          <a:xfrm>
            <a:off x="316336" y="801049"/>
            <a:ext cx="648072" cy="0"/>
          </a:xfrm>
          <a:prstGeom prst="line">
            <a:avLst/>
          </a:prstGeom>
          <a:ln w="762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8208472" y="455072"/>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208472" y="757734"/>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323528" y="764704"/>
            <a:ext cx="2088232" cy="0"/>
          </a:xfrm>
          <a:prstGeom prst="line">
            <a:avLst/>
          </a:prstGeom>
          <a:ln w="12700">
            <a:solidFill>
              <a:srgbClr val="3C4693"/>
            </a:solidFill>
          </a:ln>
        </p:spPr>
        <p:style>
          <a:lnRef idx="1">
            <a:schemeClr val="dk1"/>
          </a:lnRef>
          <a:fillRef idx="0">
            <a:schemeClr val="dk1"/>
          </a:fillRef>
          <a:effectRef idx="0">
            <a:schemeClr val="dk1"/>
          </a:effectRef>
          <a:fontRef idx="minor">
            <a:schemeClr val="tx1"/>
          </a:fontRef>
        </p:style>
      </p:cxnSp>
      <p:sp>
        <p:nvSpPr>
          <p:cNvPr id="10" name="ZoneTexte 9"/>
          <p:cNvSpPr txBox="1"/>
          <p:nvPr userDrawn="1"/>
        </p:nvSpPr>
        <p:spPr>
          <a:xfrm>
            <a:off x="35496" y="6381328"/>
            <a:ext cx="720080" cy="361637"/>
          </a:xfrm>
          <a:prstGeom prst="rect">
            <a:avLst/>
          </a:prstGeom>
          <a:noFill/>
        </p:spPr>
        <p:txBody>
          <a:bodyPr wrap="square" rtlCol="0">
            <a:spAutoFit/>
          </a:bodyPr>
          <a:lstStyle/>
          <a:p>
            <a:pPr algn="l">
              <a:lnSpc>
                <a:spcPts val="700"/>
              </a:lnSpc>
            </a:pPr>
            <a:r>
              <a:rPr lang="fr-FR" sz="600" b="1" i="1" dirty="0" smtClean="0">
                <a:solidFill>
                  <a:srgbClr val="3C4693"/>
                </a:solidFill>
              </a:rPr>
              <a:t>ARS Auvergne-</a:t>
            </a:r>
            <a:br>
              <a:rPr lang="fr-FR" sz="600" b="1" i="1" dirty="0" smtClean="0">
                <a:solidFill>
                  <a:srgbClr val="3C4693"/>
                </a:solidFill>
              </a:rPr>
            </a:br>
            <a:r>
              <a:rPr lang="fr-FR" sz="600" b="1" i="1" dirty="0" smtClean="0">
                <a:solidFill>
                  <a:srgbClr val="3C4693"/>
                </a:solidFill>
              </a:rPr>
              <a:t>Rhône-Alpes</a:t>
            </a:r>
            <a:r>
              <a:rPr lang="fr-FR" sz="600" b="1" i="1" baseline="0" dirty="0" smtClean="0">
                <a:solidFill>
                  <a:srgbClr val="3C4693"/>
                </a:solidFill>
              </a:rPr>
              <a:t> </a:t>
            </a:r>
            <a:endParaRPr lang="fr-FR" sz="600" b="0" i="1" baseline="0" dirty="0" smtClean="0">
              <a:solidFill>
                <a:srgbClr val="3C4693"/>
              </a:solidFill>
            </a:endParaRPr>
          </a:p>
          <a:p>
            <a:pPr algn="l">
              <a:lnSpc>
                <a:spcPts val="700"/>
              </a:lnSpc>
            </a:pPr>
            <a:r>
              <a:rPr lang="fr-FR" sz="600" i="1" baseline="0" dirty="0" smtClean="0">
                <a:solidFill>
                  <a:srgbClr val="3C4693"/>
                </a:solidFill>
              </a:rPr>
              <a:t>04 72 34 74 00</a:t>
            </a:r>
            <a:endParaRPr lang="fr-FR" sz="600" i="1" dirty="0">
              <a:solidFill>
                <a:srgbClr val="3C4693"/>
              </a:solidFill>
            </a:endParaRPr>
          </a:p>
        </p:txBody>
      </p:sp>
      <p:cxnSp>
        <p:nvCxnSpPr>
          <p:cNvPr id="11" name="Connecteur droit 10"/>
          <p:cNvCxnSpPr/>
          <p:nvPr userDrawn="1"/>
        </p:nvCxnSpPr>
        <p:spPr>
          <a:xfrm>
            <a:off x="107504" y="6741368"/>
            <a:ext cx="504056" cy="0"/>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07504" y="6379086"/>
            <a:ext cx="504056" cy="2242"/>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54219"/>
      </p:ext>
    </p:extLst>
  </p:cSld>
  <p:clrMap bg1="lt1" tx1="dk1" bg2="lt2" tx2="dk2" accent1="accent1" accent2="accent2" accent3="accent3" accent4="accent4" accent5="accent5" accent6="accent6" hlink="hlink" folHlink="folHlink"/>
  <p:sldLayoutIdLst>
    <p:sldLayoutId id="2147483675" r:id="rId1"/>
    <p:sldLayoutId id="214748370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82541"/>
          <a:stretch/>
        </p:blipFill>
        <p:spPr bwMode="auto">
          <a:xfrm>
            <a:off x="-1595" y="4149264"/>
            <a:ext cx="289123"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9"/>
          <p:cNvCxnSpPr/>
          <p:nvPr userDrawn="1"/>
        </p:nvCxnSpPr>
        <p:spPr>
          <a:xfrm>
            <a:off x="8208472" y="455072"/>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8208472" y="757734"/>
            <a:ext cx="612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userDrawn="1"/>
        </p:nvSpPr>
        <p:spPr>
          <a:xfrm>
            <a:off x="35496" y="6381328"/>
            <a:ext cx="720080" cy="361637"/>
          </a:xfrm>
          <a:prstGeom prst="rect">
            <a:avLst/>
          </a:prstGeom>
          <a:noFill/>
        </p:spPr>
        <p:txBody>
          <a:bodyPr wrap="square" rtlCol="0">
            <a:spAutoFit/>
          </a:bodyPr>
          <a:lstStyle/>
          <a:p>
            <a:pPr algn="l">
              <a:lnSpc>
                <a:spcPts val="700"/>
              </a:lnSpc>
            </a:pPr>
            <a:r>
              <a:rPr lang="fr-FR" sz="600" b="1" i="1" dirty="0" smtClean="0">
                <a:solidFill>
                  <a:srgbClr val="3C4693"/>
                </a:solidFill>
              </a:rPr>
              <a:t>ARS Auvergne-</a:t>
            </a:r>
            <a:br>
              <a:rPr lang="fr-FR" sz="600" b="1" i="1" dirty="0" smtClean="0">
                <a:solidFill>
                  <a:srgbClr val="3C4693"/>
                </a:solidFill>
              </a:rPr>
            </a:br>
            <a:r>
              <a:rPr lang="fr-FR" sz="600" b="1" i="1" dirty="0" smtClean="0">
                <a:solidFill>
                  <a:srgbClr val="3C4693"/>
                </a:solidFill>
              </a:rPr>
              <a:t>Rhône-Alpes</a:t>
            </a:r>
            <a:r>
              <a:rPr lang="fr-FR" sz="600" b="1" i="1" baseline="0" dirty="0" smtClean="0">
                <a:solidFill>
                  <a:srgbClr val="3C4693"/>
                </a:solidFill>
              </a:rPr>
              <a:t> </a:t>
            </a:r>
            <a:endParaRPr lang="fr-FR" sz="600" b="0" i="1" baseline="0" dirty="0" smtClean="0">
              <a:solidFill>
                <a:srgbClr val="3C4693"/>
              </a:solidFill>
            </a:endParaRPr>
          </a:p>
          <a:p>
            <a:pPr algn="l">
              <a:lnSpc>
                <a:spcPts val="700"/>
              </a:lnSpc>
            </a:pPr>
            <a:r>
              <a:rPr lang="fr-FR" sz="600" i="1" baseline="0" dirty="0" smtClean="0">
                <a:solidFill>
                  <a:srgbClr val="3C4693"/>
                </a:solidFill>
              </a:rPr>
              <a:t>04 72 34 74 00</a:t>
            </a:r>
            <a:endParaRPr lang="fr-FR" sz="600" i="1" dirty="0">
              <a:solidFill>
                <a:srgbClr val="3C4693"/>
              </a:solidFill>
            </a:endParaRPr>
          </a:p>
        </p:txBody>
      </p:sp>
      <p:cxnSp>
        <p:nvCxnSpPr>
          <p:cNvPr id="9" name="Connecteur droit 8"/>
          <p:cNvCxnSpPr/>
          <p:nvPr userDrawn="1"/>
        </p:nvCxnSpPr>
        <p:spPr>
          <a:xfrm>
            <a:off x="107504" y="6741368"/>
            <a:ext cx="504056" cy="0"/>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07504" y="6379086"/>
            <a:ext cx="504056" cy="2242"/>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05071"/>
      </p:ext>
    </p:extLst>
  </p:cSld>
  <p:clrMap bg1="lt1" tx1="dk1" bg2="lt2" tx2="dk2" accent1="accent1" accent2="accent2" accent3="accent3" accent4="accent4" accent5="accent5" accent6="accent6" hlink="hlink" folHlink="folHlink"/>
  <p:sldLayoutIdLst>
    <p:sldLayoutId id="2147483677" r:id="rId1"/>
    <p:sldLayoutId id="2147483701"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70576" y="836712"/>
            <a:ext cx="2721904" cy="697627"/>
          </a:xfrm>
          <a:prstGeom prst="rect">
            <a:avLst/>
          </a:prstGeom>
          <a:noFill/>
        </p:spPr>
        <p:txBody>
          <a:bodyPr wrap="square" rtlCol="0">
            <a:spAutoFit/>
          </a:bodyPr>
          <a:lstStyle/>
          <a:p>
            <a:pPr>
              <a:spcAft>
                <a:spcPts val="400"/>
              </a:spcAft>
            </a:pPr>
            <a:r>
              <a:rPr lang="fr-FR" sz="1000" b="1" dirty="0" smtClean="0">
                <a:solidFill>
                  <a:srgbClr val="3C4693"/>
                </a:solidFill>
                <a:latin typeface="Cambria" panose="02040503050406030204" pitchFamily="18" charset="0"/>
              </a:rPr>
              <a:t>XXV  ͤ Journées annuelle Sud-Est </a:t>
            </a:r>
            <a:r>
              <a:rPr lang="fr-FR" sz="800" b="1" dirty="0" smtClean="0">
                <a:solidFill>
                  <a:srgbClr val="3C4693"/>
                </a:solidFill>
                <a:latin typeface="Cambria" panose="02040503050406030204" pitchFamily="18" charset="0"/>
              </a:rPr>
              <a:t>de la lutte contre les infections nosocomiales &amp; associées aux soins – Jeudi 16 mars 2017 - Lyon</a:t>
            </a:r>
            <a:endParaRPr lang="fr-FR" sz="800" b="1" baseline="0" dirty="0" smtClean="0">
              <a:solidFill>
                <a:srgbClr val="3C4693"/>
              </a:solidFill>
              <a:latin typeface="Cambria" panose="02040503050406030204" pitchFamily="18" charset="0"/>
            </a:endParaRPr>
          </a:p>
          <a:p>
            <a:r>
              <a:rPr lang="fr-FR" sz="1000" dirty="0" smtClean="0">
                <a:solidFill>
                  <a:srgbClr val="3C4693"/>
                </a:solidFill>
                <a:latin typeface="Cambria" panose="02040503050406030204" pitchFamily="18" charset="0"/>
              </a:rPr>
              <a:t>ARS-ARA-DOS- JC Duflot</a:t>
            </a:r>
            <a:r>
              <a:rPr lang="fr-FR" sz="1000" dirty="0">
                <a:solidFill>
                  <a:srgbClr val="3C4693"/>
                </a:solidFill>
                <a:latin typeface="Cambria" panose="02040503050406030204" pitchFamily="18" charset="0"/>
              </a:rPr>
              <a:t> </a:t>
            </a:r>
            <a:r>
              <a:rPr lang="fr-FR" sz="800" dirty="0" smtClean="0">
                <a:solidFill>
                  <a:srgbClr val="3C4693"/>
                </a:solidFill>
                <a:latin typeface="Cambria" panose="02040503050406030204" pitchFamily="18" charset="0"/>
              </a:rPr>
              <a:t>Expert investissements</a:t>
            </a:r>
            <a:endParaRPr lang="fr-FR" sz="800" dirty="0">
              <a:solidFill>
                <a:srgbClr val="3C4693"/>
              </a:solidFill>
              <a:latin typeface="Cambria" panose="02040503050406030204" pitchFamily="18" charset="0"/>
            </a:endParaRPr>
          </a:p>
        </p:txBody>
      </p:sp>
      <p:sp>
        <p:nvSpPr>
          <p:cNvPr id="3" name="Titre 1"/>
          <p:cNvSpPr txBox="1">
            <a:spLocks/>
          </p:cNvSpPr>
          <p:nvPr/>
        </p:nvSpPr>
        <p:spPr>
          <a:xfrm>
            <a:off x="1662880" y="1988840"/>
            <a:ext cx="6149480" cy="23042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400"/>
              </a:spcAft>
            </a:pPr>
            <a:r>
              <a:rPr lang="fr-FR" sz="3800" dirty="0" smtClean="0">
                <a:solidFill>
                  <a:srgbClr val="3C4693"/>
                </a:solidFill>
                <a:latin typeface="Cambria" panose="02040503050406030204" pitchFamily="18" charset="0"/>
                <a:ea typeface="CMU Concrete" pitchFamily="50" charset="0"/>
                <a:cs typeface="CMU Concrete" pitchFamily="50" charset="0"/>
              </a:rPr>
              <a:t>Technique et bloc opératoire</a:t>
            </a:r>
          </a:p>
          <a:p>
            <a:pPr algn="l">
              <a:spcAft>
                <a:spcPts val="400"/>
              </a:spcAft>
            </a:pPr>
            <a:r>
              <a:rPr lang="fr-FR" sz="2800" i="1" baseline="0" dirty="0" smtClean="0">
                <a:solidFill>
                  <a:srgbClr val="A2C037"/>
                </a:solidFill>
                <a:latin typeface="Cambria" panose="02040503050406030204" pitchFamily="18" charset="0"/>
              </a:rPr>
              <a:t>Réglementations et normes des plateaux techniques hospitaliers</a:t>
            </a:r>
            <a:endParaRPr lang="fr-FR" sz="2800" i="1" dirty="0">
              <a:solidFill>
                <a:srgbClr val="C8D223"/>
              </a:solidFill>
              <a:latin typeface="Cambria" panose="02040503050406030204" pitchFamily="18" charset="0"/>
            </a:endParaRPr>
          </a:p>
        </p:txBody>
      </p:sp>
      <p:sp>
        <p:nvSpPr>
          <p:cNvPr id="4" name="Titre 1"/>
          <p:cNvSpPr txBox="1">
            <a:spLocks/>
          </p:cNvSpPr>
          <p:nvPr/>
        </p:nvSpPr>
        <p:spPr>
          <a:xfrm>
            <a:off x="1662880" y="4509120"/>
            <a:ext cx="614948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spcAft>
                <a:spcPts val="400"/>
              </a:spcAft>
              <a:buFont typeface="Wingdings" panose="05000000000000000000" pitchFamily="2" charset="2"/>
              <a:buChar char="§"/>
            </a:pPr>
            <a:r>
              <a:rPr lang="fr-FR" sz="1800" i="1" dirty="0">
                <a:solidFill>
                  <a:srgbClr val="3C4693"/>
                </a:solidFill>
              </a:rPr>
              <a:t>Rédaction d’un manuel de bonnes pratiques de conception des blocs opératoires et locaux </a:t>
            </a:r>
            <a:r>
              <a:rPr lang="fr-FR" sz="1800" i="1" dirty="0" smtClean="0">
                <a:solidFill>
                  <a:srgbClr val="3C4693"/>
                </a:solidFill>
              </a:rPr>
              <a:t>associés</a:t>
            </a:r>
            <a:endParaRPr lang="fr-FR" sz="1800" i="1" dirty="0">
              <a:solidFill>
                <a:srgbClr val="3C4693"/>
              </a:solidFill>
            </a:endParaRPr>
          </a:p>
        </p:txBody>
      </p:sp>
    </p:spTree>
    <p:extLst>
      <p:ext uri="{BB962C8B-B14F-4D97-AF65-F5344CB8AC3E}">
        <p14:creationId xmlns:p14="http://schemas.microsoft.com/office/powerpoint/2010/main" val="222847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69272" y="1556792"/>
            <a:ext cx="6387104" cy="35283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fr-FR" b="0" i="1" dirty="0" smtClean="0">
                <a:solidFill>
                  <a:srgbClr val="3C4693"/>
                </a:solidFill>
                <a:latin typeface="Cambria" panose="02040503050406030204" pitchFamily="18" charset="0"/>
                <a:ea typeface="CMU Concrete" pitchFamily="50" charset="0"/>
                <a:cs typeface="CMU Concrete" pitchFamily="50" charset="0"/>
              </a:rPr>
              <a:t>Etudes conduites</a:t>
            </a:r>
            <a:endParaRPr lang="fr-FR" i="1" baseline="0" dirty="0" smtClean="0">
              <a:solidFill>
                <a:srgbClr val="3C4693"/>
              </a:solidFill>
              <a:latin typeface="Cambria" panose="02040503050406030204" pitchFamily="18" charset="0"/>
              <a:ea typeface="CMU Concrete" pitchFamily="50" charset="0"/>
              <a:cs typeface="CMU Concrete" pitchFamily="50" charset="0"/>
            </a:endParaRPr>
          </a:p>
          <a:p>
            <a:pPr algn="l"/>
            <a:r>
              <a:rPr lang="fr-FR" sz="3600" i="1" dirty="0">
                <a:solidFill>
                  <a:schemeClr val="bg1"/>
                </a:solidFill>
                <a:latin typeface="Cambria" panose="02040503050406030204" pitchFamily="18" charset="0"/>
              </a:rPr>
              <a:t>3</a:t>
            </a:r>
            <a:r>
              <a:rPr lang="fr-FR" sz="3600" i="1" dirty="0" smtClean="0">
                <a:solidFill>
                  <a:schemeClr val="bg1"/>
                </a:solidFill>
                <a:latin typeface="Cambria" panose="02040503050406030204" pitchFamily="18" charset="0"/>
              </a:rPr>
              <a:t>.1 Normes et lois</a:t>
            </a:r>
          </a:p>
          <a:p>
            <a:pPr algn="l"/>
            <a:r>
              <a:rPr lang="fr-FR" sz="3600" i="1" dirty="0" smtClean="0">
                <a:solidFill>
                  <a:schemeClr val="bg1"/>
                </a:solidFill>
                <a:latin typeface="Cambria" panose="02040503050406030204" pitchFamily="18" charset="0"/>
              </a:rPr>
              <a:t>3.2 Pertinence des normes</a:t>
            </a:r>
          </a:p>
          <a:p>
            <a:pPr algn="l"/>
            <a:r>
              <a:rPr lang="fr-FR" sz="3600" i="1" dirty="0" smtClean="0">
                <a:solidFill>
                  <a:schemeClr val="bg1"/>
                </a:solidFill>
                <a:latin typeface="Cambria" panose="02040503050406030204" pitchFamily="18" charset="0"/>
              </a:rPr>
              <a:t>3.3 Analyse de risques</a:t>
            </a:r>
            <a:endParaRPr lang="fr-FR" b="0" i="1" baseline="0" dirty="0" smtClean="0">
              <a:solidFill>
                <a:srgbClr val="3C4693"/>
              </a:solidFill>
              <a:latin typeface="Cambria" panose="02040503050406030204" pitchFamily="18" charset="0"/>
              <a:ea typeface="CMU Concrete" pitchFamily="50" charset="0"/>
              <a:cs typeface="CMU Concrete" pitchFamily="50" charset="0"/>
            </a:endParaRPr>
          </a:p>
        </p:txBody>
      </p:sp>
      <p:sp>
        <p:nvSpPr>
          <p:cNvPr id="3" name="ZoneTexte 2"/>
          <p:cNvSpPr txBox="1"/>
          <p:nvPr/>
        </p:nvSpPr>
        <p:spPr>
          <a:xfrm>
            <a:off x="6084168" y="5127575"/>
            <a:ext cx="1872208" cy="461665"/>
          </a:xfrm>
          <a:prstGeom prst="rect">
            <a:avLst/>
          </a:prstGeom>
          <a:noFill/>
        </p:spPr>
        <p:txBody>
          <a:bodyPr wrap="square" rtlCol="0">
            <a:spAutoFit/>
          </a:bodyPr>
          <a:lstStyle/>
          <a:p>
            <a:pPr algn="r"/>
            <a:r>
              <a:rPr lang="fr-FR" sz="2400" b="1" dirty="0" smtClean="0">
                <a:solidFill>
                  <a:srgbClr val="3C4693"/>
                </a:solidFill>
                <a:latin typeface="+mj-lt"/>
              </a:rPr>
              <a:t>Partie </a:t>
            </a:r>
            <a:r>
              <a:rPr lang="fr-FR" sz="2400" b="1" dirty="0">
                <a:solidFill>
                  <a:srgbClr val="3C4693"/>
                </a:solidFill>
                <a:latin typeface="+mj-lt"/>
              </a:rPr>
              <a:t>3</a:t>
            </a:r>
            <a:endParaRPr lang="fr-FR" sz="2400" b="1" baseline="0" dirty="0" smtClean="0">
              <a:solidFill>
                <a:srgbClr val="3C4693"/>
              </a:solidFill>
              <a:latin typeface="+mj-lt"/>
            </a:endParaRPr>
          </a:p>
        </p:txBody>
      </p:sp>
    </p:spTree>
    <p:extLst>
      <p:ext uri="{BB962C8B-B14F-4D97-AF65-F5344CB8AC3E}">
        <p14:creationId xmlns:p14="http://schemas.microsoft.com/office/powerpoint/2010/main" val="408688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11</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a:solidFill>
                  <a:srgbClr val="3C4693"/>
                </a:solidFill>
              </a:rPr>
              <a:t>3</a:t>
            </a:r>
            <a:r>
              <a:rPr lang="fr-FR" sz="1900" b="1" i="1" dirty="0" smtClean="0">
                <a:solidFill>
                  <a:srgbClr val="3C4693"/>
                </a:solidFill>
              </a:rPr>
              <a:t>.1 Etudes conduites-Normes et lois</a:t>
            </a:r>
          </a:p>
        </p:txBody>
      </p:sp>
      <p:sp>
        <p:nvSpPr>
          <p:cNvPr id="4" name="Rectangle 3"/>
          <p:cNvSpPr/>
          <p:nvPr/>
        </p:nvSpPr>
        <p:spPr>
          <a:xfrm>
            <a:off x="539552" y="1124744"/>
            <a:ext cx="4752528" cy="4816703"/>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Il y a </a:t>
            </a:r>
            <a:r>
              <a:rPr lang="fr-FR" sz="1600" b="1" u="sng" dirty="0" smtClean="0">
                <a:solidFill>
                  <a:srgbClr val="C8D223"/>
                </a:solidFill>
              </a:rPr>
              <a:t>peu de textes ciblant directement le bloc opératoire et son environnement</a:t>
            </a:r>
            <a:r>
              <a:rPr lang="fr-FR" sz="1600" b="1" dirty="0" smtClean="0">
                <a:solidFill>
                  <a:srgbClr val="C8D223"/>
                </a:solidFill>
              </a:rPr>
              <a:t>.</a:t>
            </a:r>
            <a:endParaRPr lang="fr-FR" sz="1600" b="1" dirty="0">
              <a:solidFill>
                <a:srgbClr val="C8D223"/>
              </a:solidFill>
            </a:endParaRPr>
          </a:p>
          <a:p>
            <a:pPr algn="just">
              <a:spcBef>
                <a:spcPts val="600"/>
              </a:spcBef>
              <a:spcAft>
                <a:spcPts val="600"/>
              </a:spcAft>
            </a:pPr>
            <a:r>
              <a:rPr lang="fr-FR" sz="1600" b="1" dirty="0" smtClean="0">
                <a:solidFill>
                  <a:srgbClr val="3C4693"/>
                </a:solidFill>
              </a:rPr>
              <a:t>=&gt;</a:t>
            </a:r>
            <a:r>
              <a:rPr lang="fr-FR" sz="1200" b="1" dirty="0" smtClean="0">
                <a:solidFill>
                  <a:srgbClr val="3C4693"/>
                </a:solidFill>
              </a:rPr>
              <a:t>La salle d’opération proprement dite est quasi absente des textes</a:t>
            </a:r>
          </a:p>
          <a:p>
            <a:pPr algn="just">
              <a:spcBef>
                <a:spcPts val="600"/>
              </a:spcBef>
              <a:spcAft>
                <a:spcPts val="600"/>
              </a:spcAft>
            </a:pPr>
            <a:endParaRPr lang="fr-FR" sz="1200" b="1" dirty="0" smtClean="0">
              <a:solidFill>
                <a:srgbClr val="3C4693"/>
              </a:solidFill>
            </a:endParaRPr>
          </a:p>
          <a:p>
            <a:pPr algn="just">
              <a:spcBef>
                <a:spcPts val="600"/>
              </a:spcBef>
              <a:spcAft>
                <a:spcPts val="600"/>
              </a:spcAft>
            </a:pPr>
            <a:r>
              <a:rPr lang="fr-FR" sz="1600" b="1" u="sng" dirty="0" smtClean="0">
                <a:solidFill>
                  <a:srgbClr val="C8D223"/>
                </a:solidFill>
              </a:rPr>
              <a:t>Législatif</a:t>
            </a:r>
            <a:endParaRPr lang="fr-FR" sz="1600" dirty="0" smtClean="0">
              <a:solidFill>
                <a:srgbClr val="C8D223"/>
              </a:solidFill>
            </a:endParaRPr>
          </a:p>
          <a:p>
            <a:pPr marL="171450" indent="-171450" algn="just">
              <a:spcBef>
                <a:spcPts val="600"/>
              </a:spcBef>
              <a:spcAft>
                <a:spcPts val="600"/>
              </a:spcAft>
              <a:buFont typeface="Symbol"/>
              <a:buChar char="Þ"/>
            </a:pPr>
            <a:r>
              <a:rPr lang="fr-FR" sz="1200" b="1" dirty="0" smtClean="0">
                <a:solidFill>
                  <a:srgbClr val="3C4693"/>
                </a:solidFill>
              </a:rPr>
              <a:t>Les textes peuvent être </a:t>
            </a:r>
            <a:r>
              <a:rPr lang="fr-FR" sz="1200" b="1" u="sng" dirty="0" smtClean="0">
                <a:solidFill>
                  <a:srgbClr val="3C4693"/>
                </a:solidFill>
              </a:rPr>
              <a:t>d’application directe </a:t>
            </a:r>
          </a:p>
          <a:p>
            <a:pPr algn="just">
              <a:spcBef>
                <a:spcPts val="600"/>
              </a:spcBef>
              <a:spcAft>
                <a:spcPts val="600"/>
              </a:spcAft>
            </a:pPr>
            <a:endParaRPr lang="fr-FR" sz="1200" b="1" u="sng" dirty="0" smtClean="0">
              <a:solidFill>
                <a:srgbClr val="3C4693"/>
              </a:solidFill>
            </a:endParaRPr>
          </a:p>
          <a:p>
            <a:pPr algn="just">
              <a:spcBef>
                <a:spcPts val="600"/>
              </a:spcBef>
              <a:spcAft>
                <a:spcPts val="600"/>
              </a:spcAft>
            </a:pPr>
            <a:endParaRPr lang="fr-FR" sz="1200" b="1" u="sng" dirty="0" smtClean="0">
              <a:solidFill>
                <a:srgbClr val="3C4693"/>
              </a:solidFill>
            </a:endParaRPr>
          </a:p>
          <a:p>
            <a:pPr marL="171450" indent="-171450" algn="just">
              <a:spcBef>
                <a:spcPts val="600"/>
              </a:spcBef>
              <a:spcAft>
                <a:spcPts val="600"/>
              </a:spcAft>
              <a:buFont typeface="Symbol"/>
              <a:buChar char="Þ"/>
            </a:pPr>
            <a:r>
              <a:rPr lang="fr-FR" sz="1200" b="1" dirty="0" smtClean="0">
                <a:solidFill>
                  <a:srgbClr val="3C4693"/>
                </a:solidFill>
              </a:rPr>
              <a:t>Ils peuvent aussi être </a:t>
            </a:r>
            <a:r>
              <a:rPr lang="fr-FR" sz="1200" b="1" u="sng" dirty="0" smtClean="0">
                <a:solidFill>
                  <a:srgbClr val="3C4693"/>
                </a:solidFill>
              </a:rPr>
              <a:t>d’application indirecte </a:t>
            </a:r>
          </a:p>
          <a:p>
            <a:pPr marL="171450" indent="-171450" algn="just">
              <a:spcBef>
                <a:spcPts val="600"/>
              </a:spcBef>
              <a:spcAft>
                <a:spcPts val="600"/>
              </a:spcAft>
              <a:buFont typeface="Symbol"/>
              <a:buChar char="Þ"/>
            </a:pPr>
            <a:endParaRPr lang="fr-FR" sz="1200" b="1" u="sng" dirty="0" smtClean="0">
              <a:solidFill>
                <a:srgbClr val="3C4693"/>
              </a:solidFill>
            </a:endParaRPr>
          </a:p>
          <a:p>
            <a:pPr algn="just">
              <a:spcBef>
                <a:spcPts val="600"/>
              </a:spcBef>
              <a:spcAft>
                <a:spcPts val="600"/>
              </a:spcAft>
            </a:pPr>
            <a:r>
              <a:rPr lang="fr-FR" sz="1600" b="1" u="sng" dirty="0" smtClean="0">
                <a:solidFill>
                  <a:srgbClr val="C8D223"/>
                </a:solidFill>
              </a:rPr>
              <a:t>Normatif</a:t>
            </a:r>
            <a:endParaRPr lang="fr-FR" sz="1600" b="1" u="sng" dirty="0">
              <a:solidFill>
                <a:srgbClr val="3C4693"/>
              </a:solidFill>
            </a:endParaRPr>
          </a:p>
          <a:p>
            <a:pPr algn="just"/>
            <a:r>
              <a:rPr lang="fr-FR" sz="1200" b="1" dirty="0" smtClean="0">
                <a:solidFill>
                  <a:srgbClr val="3C4693"/>
                </a:solidFill>
              </a:rPr>
              <a:t>=&gt; Les </a:t>
            </a:r>
            <a:r>
              <a:rPr lang="fr-FR" sz="1200" b="1" dirty="0">
                <a:solidFill>
                  <a:srgbClr val="3C4693"/>
                </a:solidFill>
              </a:rPr>
              <a:t>normes non référencées dans un cadre législatif représentent des exigences indicatives.</a:t>
            </a:r>
          </a:p>
          <a:p>
            <a:pPr algn="just"/>
            <a:r>
              <a:rPr lang="fr-FR" sz="1200" b="1" dirty="0">
                <a:solidFill>
                  <a:srgbClr val="3C4693"/>
                </a:solidFill>
              </a:rPr>
              <a:t>Leur application peut être exigée </a:t>
            </a:r>
            <a:r>
              <a:rPr lang="fr-FR" sz="1200" b="1" dirty="0" smtClean="0">
                <a:solidFill>
                  <a:srgbClr val="3C4693"/>
                </a:solidFill>
              </a:rPr>
              <a:t>indirectement⁴ </a:t>
            </a:r>
            <a:r>
              <a:rPr lang="fr-FR" sz="1200" b="1" dirty="0">
                <a:solidFill>
                  <a:srgbClr val="3C4693"/>
                </a:solidFill>
              </a:rPr>
              <a:t>car liée à des impératifs de sécurité </a:t>
            </a:r>
            <a:r>
              <a:rPr lang="fr-FR" sz="1200" b="1" dirty="0" smtClean="0">
                <a:solidFill>
                  <a:srgbClr val="3C4693"/>
                </a:solidFill>
              </a:rPr>
              <a:t>ce </a:t>
            </a:r>
            <a:r>
              <a:rPr lang="fr-FR" sz="1200" b="1" dirty="0">
                <a:solidFill>
                  <a:srgbClr val="3C4693"/>
                </a:solidFill>
              </a:rPr>
              <a:t>qui rend alors </a:t>
            </a:r>
            <a:r>
              <a:rPr lang="fr-FR" sz="1200" b="1" u="sng" dirty="0">
                <a:solidFill>
                  <a:srgbClr val="3C4693"/>
                </a:solidFill>
              </a:rPr>
              <a:t>l'analyse de risque </a:t>
            </a:r>
            <a:r>
              <a:rPr lang="fr-FR" sz="1200" b="1" dirty="0">
                <a:solidFill>
                  <a:srgbClr val="3C4693"/>
                </a:solidFill>
              </a:rPr>
              <a:t>prédominante, le texte législatif n'existant pas</a:t>
            </a:r>
            <a:r>
              <a:rPr lang="fr-FR" sz="1200" b="1" dirty="0" smtClean="0">
                <a:solidFill>
                  <a:srgbClr val="3C4693"/>
                </a:solidFill>
              </a:rPr>
              <a:t>.</a:t>
            </a:r>
            <a:endParaRPr lang="fr-FR" sz="1200" b="1" dirty="0">
              <a:solidFill>
                <a:srgbClr val="3C4693"/>
              </a:solidFill>
            </a:endParaRPr>
          </a:p>
        </p:txBody>
      </p:sp>
      <p:sp>
        <p:nvSpPr>
          <p:cNvPr id="6" name="Rectangle 5"/>
          <p:cNvSpPr/>
          <p:nvPr/>
        </p:nvSpPr>
        <p:spPr>
          <a:xfrm>
            <a:off x="6293877" y="3903439"/>
            <a:ext cx="2376264" cy="461665"/>
          </a:xfrm>
          <a:prstGeom prst="rect">
            <a:avLst/>
          </a:prstGeom>
        </p:spPr>
        <p:txBody>
          <a:bodyPr wrap="square">
            <a:spAutoFit/>
          </a:bodyPr>
          <a:lstStyle/>
          <a:p>
            <a:pPr marL="171450" indent="-171450" algn="just">
              <a:spcBef>
                <a:spcPts val="600"/>
              </a:spcBef>
              <a:spcAft>
                <a:spcPts val="600"/>
              </a:spcAft>
              <a:buFont typeface="Symbol"/>
              <a:buChar char="Þ"/>
            </a:pPr>
            <a:r>
              <a:rPr lang="fr-FR" sz="1200" b="1" dirty="0" smtClean="0">
                <a:solidFill>
                  <a:srgbClr val="3C4693"/>
                </a:solidFill>
                <a:latin typeface="Cambria" panose="02040503050406030204" pitchFamily="18" charset="0"/>
              </a:rPr>
              <a:t> </a:t>
            </a:r>
            <a:r>
              <a:rPr lang="fr-FR" sz="1200" i="1" dirty="0" smtClean="0">
                <a:solidFill>
                  <a:srgbClr val="3C4693"/>
                </a:solidFill>
                <a:latin typeface="Cambria" panose="02040503050406030204" pitchFamily="18" charset="0"/>
              </a:rPr>
              <a:t>Norme </a:t>
            </a:r>
            <a:r>
              <a:rPr lang="fr-FR" sz="1200" i="1" dirty="0">
                <a:solidFill>
                  <a:srgbClr val="3C4693"/>
                </a:solidFill>
                <a:latin typeface="Cambria" panose="02040503050406030204" pitchFamily="18" charset="0"/>
              </a:rPr>
              <a:t>NFC 15-100 concernant les installations </a:t>
            </a:r>
            <a:r>
              <a:rPr lang="fr-FR" sz="1200" i="1" dirty="0" smtClean="0">
                <a:solidFill>
                  <a:srgbClr val="3C4693"/>
                </a:solidFill>
                <a:latin typeface="Cambria" panose="02040503050406030204" pitchFamily="18" charset="0"/>
              </a:rPr>
              <a:t>électriques</a:t>
            </a:r>
          </a:p>
        </p:txBody>
      </p:sp>
      <p:sp>
        <p:nvSpPr>
          <p:cNvPr id="8" name="Rectangle 7"/>
          <p:cNvSpPr/>
          <p:nvPr/>
        </p:nvSpPr>
        <p:spPr>
          <a:xfrm>
            <a:off x="6285725" y="2870646"/>
            <a:ext cx="2487579" cy="846386"/>
          </a:xfrm>
          <a:prstGeom prst="rect">
            <a:avLst/>
          </a:prstGeom>
        </p:spPr>
        <p:txBody>
          <a:bodyPr wrap="square">
            <a:spAutoFit/>
          </a:bodyPr>
          <a:lstStyle/>
          <a:p>
            <a:pPr marL="171450" indent="-171450" algn="just">
              <a:spcBef>
                <a:spcPts val="600"/>
              </a:spcBef>
              <a:spcAft>
                <a:spcPts val="600"/>
              </a:spcAft>
              <a:buFont typeface="Symbol"/>
              <a:buChar char="Þ"/>
            </a:pPr>
            <a:r>
              <a:rPr lang="fr-FR" sz="1300" b="1" dirty="0" smtClean="0">
                <a:solidFill>
                  <a:srgbClr val="3C4693"/>
                </a:solidFill>
                <a:latin typeface="Cambria" panose="02040503050406030204" pitchFamily="18" charset="0"/>
              </a:rPr>
              <a:t> </a:t>
            </a:r>
            <a:r>
              <a:rPr lang="fr-FR" sz="1200" i="1" dirty="0" smtClean="0">
                <a:solidFill>
                  <a:srgbClr val="3C4693"/>
                </a:solidFill>
                <a:latin typeface="Cambria" panose="02040503050406030204" pitchFamily="18" charset="0"/>
              </a:rPr>
              <a:t>Arrêté </a:t>
            </a:r>
            <a:r>
              <a:rPr lang="fr-FR" sz="1200" i="1" dirty="0">
                <a:solidFill>
                  <a:srgbClr val="3C4693"/>
                </a:solidFill>
                <a:latin typeface="Cambria" panose="02040503050406030204" pitchFamily="18" charset="0"/>
              </a:rPr>
              <a:t>du 22 août 2013 portant homologation de la décision n° 2013-DC-0349 de l’autorité nucléaire du 4 juin </a:t>
            </a:r>
            <a:r>
              <a:rPr lang="fr-FR" sz="1200" i="1" dirty="0" smtClean="0">
                <a:solidFill>
                  <a:srgbClr val="3C4693"/>
                </a:solidFill>
                <a:latin typeface="Cambria" panose="02040503050406030204" pitchFamily="18" charset="0"/>
              </a:rPr>
              <a:t>2013</a:t>
            </a:r>
            <a:endParaRPr lang="fr-FR" sz="1200" i="1" dirty="0">
              <a:solidFill>
                <a:srgbClr val="3C4693"/>
              </a:solidFill>
              <a:latin typeface="Cambria" panose="02040503050406030204" pitchFamily="18" charset="0"/>
            </a:endParaRPr>
          </a:p>
        </p:txBody>
      </p:sp>
      <p:sp>
        <p:nvSpPr>
          <p:cNvPr id="9" name="Rectangle 8"/>
          <p:cNvSpPr/>
          <p:nvPr/>
        </p:nvSpPr>
        <p:spPr>
          <a:xfrm>
            <a:off x="6293877" y="5199583"/>
            <a:ext cx="2376264" cy="461665"/>
          </a:xfrm>
          <a:prstGeom prst="rect">
            <a:avLst/>
          </a:prstGeom>
        </p:spPr>
        <p:txBody>
          <a:bodyPr wrap="square">
            <a:spAutoFit/>
          </a:bodyPr>
          <a:lstStyle/>
          <a:p>
            <a:pPr algn="just">
              <a:spcBef>
                <a:spcPts val="600"/>
              </a:spcBef>
              <a:spcAft>
                <a:spcPts val="600"/>
              </a:spcAft>
            </a:pPr>
            <a:r>
              <a:rPr lang="fr-FR" sz="1200" i="1" dirty="0" smtClean="0">
                <a:solidFill>
                  <a:srgbClr val="3C4693"/>
                </a:solidFill>
                <a:latin typeface="Cambria" panose="02040503050406030204" pitchFamily="18" charset="0"/>
              </a:rPr>
              <a:t>⁴ par exemple le NF </a:t>
            </a:r>
            <a:r>
              <a:rPr lang="fr-FR" sz="1200" i="1" dirty="0">
                <a:solidFill>
                  <a:srgbClr val="3C4693"/>
                </a:solidFill>
                <a:latin typeface="Cambria" panose="02040503050406030204" pitchFamily="18" charset="0"/>
              </a:rPr>
              <a:t>90-351 concernant la qualité de </a:t>
            </a:r>
            <a:r>
              <a:rPr lang="fr-FR" sz="1200" i="1" dirty="0" smtClean="0">
                <a:solidFill>
                  <a:srgbClr val="3C4693"/>
                </a:solidFill>
                <a:latin typeface="Cambria" panose="02040503050406030204" pitchFamily="18" charset="0"/>
              </a:rPr>
              <a:t>l'air</a:t>
            </a:r>
            <a:endParaRPr lang="fr-FR" sz="1200" i="1" dirty="0">
              <a:solidFill>
                <a:srgbClr val="3C4693"/>
              </a:solidFill>
              <a:latin typeface="Cambria" panose="02040503050406030204" pitchFamily="18" charset="0"/>
            </a:endParaRPr>
          </a:p>
        </p:txBody>
      </p:sp>
      <p:pic>
        <p:nvPicPr>
          <p:cNvPr id="10" name="Image 9" descr="Résultat de recherche d'images pour &quot;humour, organisation bloc opératoire&quot;"/>
          <p:cNvPicPr/>
          <p:nvPr/>
        </p:nvPicPr>
        <p:blipFill>
          <a:blip r:embed="rId2">
            <a:extLst>
              <a:ext uri="{28A0092B-C50C-407E-A947-70E740481C1C}">
                <a14:useLocalDpi xmlns:a14="http://schemas.microsoft.com/office/drawing/2010/main" val="0"/>
              </a:ext>
            </a:extLst>
          </a:blip>
          <a:srcRect/>
          <a:stretch>
            <a:fillRect/>
          </a:stretch>
        </p:blipFill>
        <p:spPr bwMode="auto">
          <a:xfrm>
            <a:off x="6437893" y="908720"/>
            <a:ext cx="2232248" cy="1745372"/>
          </a:xfrm>
          <a:prstGeom prst="rect">
            <a:avLst/>
          </a:prstGeom>
          <a:noFill/>
          <a:ln>
            <a:noFill/>
          </a:ln>
        </p:spPr>
      </p:pic>
      <p:sp>
        <p:nvSpPr>
          <p:cNvPr id="11" name="ZoneTexte 10"/>
          <p:cNvSpPr txBox="1"/>
          <p:nvPr/>
        </p:nvSpPr>
        <p:spPr>
          <a:xfrm rot="20446146">
            <a:off x="7130524" y="2164272"/>
            <a:ext cx="304419" cy="102413"/>
          </a:xfrm>
          <a:prstGeom prst="rect">
            <a:avLst/>
          </a:prstGeom>
          <a:solidFill>
            <a:srgbClr val="FF0000"/>
          </a:solidFill>
        </p:spPr>
        <p:txBody>
          <a:bodyPr wrap="square" rtlCol="0">
            <a:spAutoFit/>
          </a:bodyPr>
          <a:lstStyle/>
          <a:p>
            <a:endParaRPr lang="fr-FR" sz="800" b="1" dirty="0">
              <a:solidFill>
                <a:schemeClr val="bg1"/>
              </a:solidFill>
            </a:endParaRPr>
          </a:p>
        </p:txBody>
      </p:sp>
      <p:sp>
        <p:nvSpPr>
          <p:cNvPr id="12" name="ZoneTexte 11"/>
          <p:cNvSpPr txBox="1"/>
          <p:nvPr/>
        </p:nvSpPr>
        <p:spPr>
          <a:xfrm rot="20324768">
            <a:off x="7138594" y="2045547"/>
            <a:ext cx="496394" cy="307777"/>
          </a:xfrm>
          <a:prstGeom prst="rect">
            <a:avLst/>
          </a:prstGeom>
          <a:noFill/>
        </p:spPr>
        <p:txBody>
          <a:bodyPr wrap="square" rtlCol="0">
            <a:spAutoFit/>
          </a:bodyPr>
          <a:lstStyle/>
          <a:p>
            <a:r>
              <a:rPr lang="fr-FR" sz="700" b="1" dirty="0" smtClean="0">
                <a:solidFill>
                  <a:schemeClr val="bg1"/>
                </a:solidFill>
              </a:rPr>
              <a:t>Lois</a:t>
            </a:r>
          </a:p>
          <a:p>
            <a:pPr algn="r"/>
            <a:r>
              <a:rPr lang="fr-FR" sz="700" b="1" dirty="0" smtClean="0">
                <a:solidFill>
                  <a:schemeClr val="bg1"/>
                </a:solidFill>
              </a:rPr>
              <a:t>Normes</a:t>
            </a:r>
            <a:endParaRPr lang="fr-FR" sz="700" b="1" dirty="0">
              <a:solidFill>
                <a:schemeClr val="bg1"/>
              </a:solidFill>
            </a:endParaRPr>
          </a:p>
        </p:txBody>
      </p:sp>
    </p:spTree>
    <p:extLst>
      <p:ext uri="{BB962C8B-B14F-4D97-AF65-F5344CB8AC3E}">
        <p14:creationId xmlns:p14="http://schemas.microsoft.com/office/powerpoint/2010/main" val="17484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12</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3.2 Etudes conduites-Pertinence des normes –a-</a:t>
            </a:r>
          </a:p>
        </p:txBody>
      </p:sp>
      <p:sp>
        <p:nvSpPr>
          <p:cNvPr id="4" name="Rectangle 3"/>
          <p:cNvSpPr/>
          <p:nvPr/>
        </p:nvSpPr>
        <p:spPr>
          <a:xfrm>
            <a:off x="539552" y="1124744"/>
            <a:ext cx="4752528" cy="4708981"/>
          </a:xfrm>
          <a:prstGeom prst="rect">
            <a:avLst/>
          </a:prstGeom>
        </p:spPr>
        <p:txBody>
          <a:bodyPr wrap="square">
            <a:spAutoFit/>
          </a:bodyPr>
          <a:lstStyle/>
          <a:p>
            <a:pPr>
              <a:spcBef>
                <a:spcPts val="600"/>
              </a:spcBef>
              <a:spcAft>
                <a:spcPts val="600"/>
              </a:spcAft>
            </a:pPr>
            <a:r>
              <a:rPr lang="fr-FR" sz="1600" b="1" dirty="0">
                <a:solidFill>
                  <a:srgbClr val="C8D223"/>
                </a:solidFill>
              </a:rPr>
              <a:t>R</a:t>
            </a:r>
            <a:r>
              <a:rPr lang="fr-FR" sz="1600" b="1" dirty="0" smtClean="0">
                <a:solidFill>
                  <a:srgbClr val="C8D223"/>
                </a:solidFill>
              </a:rPr>
              <a:t>adioprotection</a:t>
            </a:r>
            <a:endParaRPr lang="fr-FR" sz="1600" b="1" dirty="0">
              <a:solidFill>
                <a:srgbClr val="C8D223"/>
              </a:solidFill>
            </a:endParaRPr>
          </a:p>
          <a:p>
            <a:pPr algn="just">
              <a:spcBef>
                <a:spcPts val="600"/>
              </a:spcBef>
              <a:spcAft>
                <a:spcPts val="600"/>
              </a:spcAft>
            </a:pPr>
            <a:r>
              <a:rPr lang="fr-FR" sz="1600" b="1" dirty="0" smtClean="0">
                <a:solidFill>
                  <a:srgbClr val="3C4693"/>
                </a:solidFill>
              </a:rPr>
              <a:t>=&gt; </a:t>
            </a:r>
            <a:r>
              <a:rPr lang="fr-FR" sz="1200" b="1" dirty="0" smtClean="0">
                <a:solidFill>
                  <a:srgbClr val="3C4693"/>
                </a:solidFill>
              </a:rPr>
              <a:t>Installation existantes avant le 1</a:t>
            </a:r>
            <a:r>
              <a:rPr lang="fr-FR" sz="1200" b="1" baseline="30000" dirty="0" smtClean="0">
                <a:solidFill>
                  <a:srgbClr val="3C4693"/>
                </a:solidFill>
              </a:rPr>
              <a:t>er</a:t>
            </a:r>
            <a:r>
              <a:rPr lang="fr-FR" sz="1200" b="1" dirty="0" smtClean="0">
                <a:solidFill>
                  <a:srgbClr val="3C4693"/>
                </a:solidFill>
              </a:rPr>
              <a:t> janvier 2016</a:t>
            </a:r>
          </a:p>
          <a:p>
            <a:pPr algn="just">
              <a:spcBef>
                <a:spcPts val="600"/>
              </a:spcBef>
              <a:spcAft>
                <a:spcPts val="600"/>
              </a:spcAft>
            </a:pPr>
            <a:r>
              <a:rPr lang="fr-FR" sz="1200" dirty="0" smtClean="0">
                <a:solidFill>
                  <a:srgbClr val="3C4693"/>
                </a:solidFill>
              </a:rPr>
              <a:t>Une évaluation par un organisme agrée peut montrer la nécessité de prendre des mesures. Si cette évaluation n’est pas possible une mesure dosimétrique peut la remplacer.</a:t>
            </a:r>
          </a:p>
          <a:p>
            <a:pPr algn="just">
              <a:spcBef>
                <a:spcPts val="600"/>
              </a:spcBef>
              <a:spcAft>
                <a:spcPts val="600"/>
              </a:spcAft>
            </a:pPr>
            <a:r>
              <a:rPr lang="fr-FR" sz="1200" b="1" dirty="0" smtClean="0">
                <a:solidFill>
                  <a:srgbClr val="3C4693"/>
                </a:solidFill>
              </a:rPr>
              <a:t>=&gt; Installation mises en service après le 1</a:t>
            </a:r>
            <a:r>
              <a:rPr lang="fr-FR" sz="1200" b="1" baseline="30000" dirty="0" smtClean="0">
                <a:solidFill>
                  <a:srgbClr val="3C4693"/>
                </a:solidFill>
              </a:rPr>
              <a:t>er</a:t>
            </a:r>
            <a:r>
              <a:rPr lang="fr-FR" sz="1200" b="1" dirty="0" smtClean="0">
                <a:solidFill>
                  <a:srgbClr val="3C4693"/>
                </a:solidFill>
              </a:rPr>
              <a:t> janvier 2016</a:t>
            </a:r>
          </a:p>
          <a:p>
            <a:pPr algn="just"/>
            <a:r>
              <a:rPr lang="fr-FR" sz="1200" dirty="0">
                <a:solidFill>
                  <a:srgbClr val="3C4693"/>
                </a:solidFill>
              </a:rPr>
              <a:t>Il faut définir "</a:t>
            </a:r>
            <a:r>
              <a:rPr lang="fr-FR" sz="1200" i="1" dirty="0">
                <a:solidFill>
                  <a:srgbClr val="3C4693"/>
                </a:solidFill>
              </a:rPr>
              <a:t>la charge de travail" </a:t>
            </a:r>
            <a:r>
              <a:rPr lang="fr-FR" sz="1200" dirty="0">
                <a:solidFill>
                  <a:srgbClr val="3C4693"/>
                </a:solidFill>
              </a:rPr>
              <a:t>dans le bloc </a:t>
            </a:r>
            <a:r>
              <a:rPr lang="fr-FR" sz="1200" dirty="0" smtClean="0">
                <a:solidFill>
                  <a:srgbClr val="3C4693"/>
                </a:solidFill>
              </a:rPr>
              <a:t>opératoire</a:t>
            </a:r>
            <a:r>
              <a:rPr lang="fr-FR" sz="1200" dirty="0" smtClean="0">
                <a:solidFill>
                  <a:srgbClr val="3C4693"/>
                </a:solidFill>
                <a:latin typeface="Calibri"/>
              </a:rPr>
              <a:t>⁵. </a:t>
            </a:r>
            <a:r>
              <a:rPr lang="fr-FR" sz="1200" dirty="0" smtClean="0">
                <a:solidFill>
                  <a:srgbClr val="3C4693"/>
                </a:solidFill>
              </a:rPr>
              <a:t>C’est </a:t>
            </a:r>
            <a:r>
              <a:rPr lang="fr-FR" sz="1200" dirty="0">
                <a:solidFill>
                  <a:srgbClr val="3C4693"/>
                </a:solidFill>
              </a:rPr>
              <a:t>ce qui déterminera le risque d’exposition et le besoin ou non de protection plomb des parois du bloc opératoire</a:t>
            </a:r>
            <a:r>
              <a:rPr lang="fr-FR" sz="1200" dirty="0" smtClean="0">
                <a:solidFill>
                  <a:srgbClr val="3C4693"/>
                </a:solidFill>
              </a:rPr>
              <a:t>.</a:t>
            </a:r>
          </a:p>
          <a:p>
            <a:pPr algn="just"/>
            <a:r>
              <a:rPr lang="fr-FR" sz="1200" dirty="0" smtClean="0">
                <a:solidFill>
                  <a:srgbClr val="3C4693"/>
                </a:solidFill>
              </a:rPr>
              <a:t>Des signalétiques et dispositifs d’arrêt d’urgence sont à installer</a:t>
            </a:r>
            <a:r>
              <a:rPr lang="fr-FR" sz="1200" dirty="0" smtClean="0">
                <a:solidFill>
                  <a:srgbClr val="3C4693"/>
                </a:solidFill>
                <a:latin typeface="Calibri"/>
              </a:rPr>
              <a:t>⁶</a:t>
            </a:r>
            <a:endParaRPr lang="fr-FR" sz="1200" dirty="0">
              <a:solidFill>
                <a:srgbClr val="3C4693"/>
              </a:solidFill>
            </a:endParaRPr>
          </a:p>
          <a:p>
            <a:pPr algn="just"/>
            <a:endParaRPr lang="fr-FR" sz="1200" dirty="0" smtClean="0"/>
          </a:p>
          <a:p>
            <a:pPr algn="just"/>
            <a:endParaRPr lang="fr-FR" sz="1200" dirty="0"/>
          </a:p>
          <a:p>
            <a:pPr algn="just"/>
            <a:endParaRPr lang="fr-FR" sz="1200" dirty="0" smtClean="0"/>
          </a:p>
          <a:p>
            <a:pPr algn="just">
              <a:spcBef>
                <a:spcPts val="600"/>
              </a:spcBef>
              <a:spcAft>
                <a:spcPts val="600"/>
              </a:spcAft>
            </a:pPr>
            <a:r>
              <a:rPr lang="fr-FR" sz="1600" b="1" dirty="0" smtClean="0">
                <a:solidFill>
                  <a:srgbClr val="C8D223"/>
                </a:solidFill>
              </a:rPr>
              <a:t>Fluides médicaux</a:t>
            </a:r>
            <a:endParaRPr lang="fr-FR" sz="1600" b="1" dirty="0">
              <a:solidFill>
                <a:srgbClr val="C8D223"/>
              </a:solidFill>
            </a:endParaRPr>
          </a:p>
          <a:p>
            <a:pPr marL="171450" indent="-171450" algn="just">
              <a:spcBef>
                <a:spcPts val="600"/>
              </a:spcBef>
              <a:spcAft>
                <a:spcPts val="600"/>
              </a:spcAft>
              <a:buFont typeface="Symbol"/>
              <a:buChar char="Þ"/>
            </a:pPr>
            <a:r>
              <a:rPr lang="fr-FR" sz="1200" b="1" dirty="0" smtClean="0">
                <a:solidFill>
                  <a:srgbClr val="3C4693"/>
                </a:solidFill>
              </a:rPr>
              <a:t>Le seul texte d’application</a:t>
            </a:r>
            <a:r>
              <a:rPr lang="fr-FR" sz="1200" b="1" dirty="0" smtClean="0">
                <a:solidFill>
                  <a:srgbClr val="3C4693"/>
                </a:solidFill>
                <a:latin typeface="Calibri"/>
              </a:rPr>
              <a:t>⁷</a:t>
            </a:r>
            <a:r>
              <a:rPr lang="fr-FR" sz="1200" b="1" dirty="0" smtClean="0">
                <a:solidFill>
                  <a:srgbClr val="3C4693"/>
                </a:solidFill>
              </a:rPr>
              <a:t> indique: </a:t>
            </a:r>
            <a:r>
              <a:rPr lang="fr-FR" sz="1200" i="1" dirty="0">
                <a:solidFill>
                  <a:srgbClr val="3C4693"/>
                </a:solidFill>
              </a:rPr>
              <a:t>Les moyens mentionnés au 2o de l’article D.712-43 doivent permettre d’assurer, pour chaque patient, les fonctions suivantes: L’arrivée des fluides médicaux et l’aspiration par le </a:t>
            </a:r>
            <a:r>
              <a:rPr lang="fr-FR" sz="1200" i="1" dirty="0" smtClean="0">
                <a:solidFill>
                  <a:srgbClr val="3C4693"/>
                </a:solidFill>
              </a:rPr>
              <a:t>vide</a:t>
            </a:r>
          </a:p>
          <a:p>
            <a:pPr algn="just">
              <a:spcBef>
                <a:spcPts val="600"/>
              </a:spcBef>
              <a:spcAft>
                <a:spcPts val="600"/>
              </a:spcAft>
            </a:pPr>
            <a:r>
              <a:rPr lang="fr-FR" sz="1200" b="1" dirty="0">
                <a:solidFill>
                  <a:srgbClr val="3C4693"/>
                </a:solidFill>
              </a:rPr>
              <a:t>Il n'y a donc pas lieu d'appliquer systématiquement la </a:t>
            </a:r>
            <a:r>
              <a:rPr lang="fr-FR" sz="1200" b="1" dirty="0" smtClean="0">
                <a:solidFill>
                  <a:srgbClr val="3C4693"/>
                </a:solidFill>
              </a:rPr>
              <a:t>norme</a:t>
            </a:r>
            <a:r>
              <a:rPr lang="fr-FR" sz="1200" b="1" dirty="0" smtClean="0">
                <a:solidFill>
                  <a:srgbClr val="3C4693"/>
                </a:solidFill>
                <a:latin typeface="Calibri"/>
              </a:rPr>
              <a:t>⁸</a:t>
            </a:r>
            <a:r>
              <a:rPr lang="fr-FR" sz="1200" b="1" dirty="0" smtClean="0">
                <a:solidFill>
                  <a:srgbClr val="3C4693"/>
                </a:solidFill>
              </a:rPr>
              <a:t> </a:t>
            </a:r>
            <a:endParaRPr lang="fr-FR" sz="1200" b="1" dirty="0">
              <a:solidFill>
                <a:srgbClr val="3C4693"/>
              </a:solidFill>
            </a:endParaRPr>
          </a:p>
        </p:txBody>
      </p:sp>
      <p:sp>
        <p:nvSpPr>
          <p:cNvPr id="6" name="Rectangle 5"/>
          <p:cNvSpPr/>
          <p:nvPr/>
        </p:nvSpPr>
        <p:spPr>
          <a:xfrm>
            <a:off x="6272028" y="2852936"/>
            <a:ext cx="2376264" cy="646331"/>
          </a:xfrm>
          <a:prstGeom prst="rect">
            <a:avLst/>
          </a:prstGeom>
        </p:spPr>
        <p:txBody>
          <a:bodyPr wrap="square">
            <a:spAutoFit/>
          </a:bodyPr>
          <a:lstStyle/>
          <a:p>
            <a:pPr algn="just">
              <a:spcBef>
                <a:spcPts val="600"/>
              </a:spcBef>
              <a:spcAft>
                <a:spcPts val="600"/>
              </a:spcAft>
            </a:pPr>
            <a:r>
              <a:rPr lang="fr-FR" sz="1200" i="1" dirty="0" smtClean="0">
                <a:solidFill>
                  <a:srgbClr val="3C4693"/>
                </a:solidFill>
                <a:latin typeface="Cambria" panose="02040503050406030204" pitchFamily="18" charset="0"/>
              </a:rPr>
              <a:t>⁵ C’est-à-dire </a:t>
            </a:r>
            <a:r>
              <a:rPr lang="fr-FR" sz="1200" i="1" dirty="0">
                <a:solidFill>
                  <a:srgbClr val="3C4693"/>
                </a:solidFill>
                <a:latin typeface="Cambria" panose="02040503050406030204" pitchFamily="18" charset="0"/>
              </a:rPr>
              <a:t>évaluer le temps d'émission de la source rayonnante</a:t>
            </a:r>
            <a:endParaRPr lang="fr-FR" sz="1200" i="1" dirty="0" smtClean="0">
              <a:solidFill>
                <a:srgbClr val="3C4693"/>
              </a:solidFill>
              <a:latin typeface="Cambria" panose="02040503050406030204" pitchFamily="18" charset="0"/>
            </a:endParaRPr>
          </a:p>
        </p:txBody>
      </p:sp>
      <p:sp>
        <p:nvSpPr>
          <p:cNvPr id="11" name="Rectangle 10"/>
          <p:cNvSpPr/>
          <p:nvPr/>
        </p:nvSpPr>
        <p:spPr>
          <a:xfrm>
            <a:off x="6250723" y="3452807"/>
            <a:ext cx="2376264" cy="1200329"/>
          </a:xfrm>
          <a:prstGeom prst="rect">
            <a:avLst/>
          </a:prstGeom>
        </p:spPr>
        <p:txBody>
          <a:bodyPr wrap="square">
            <a:spAutoFit/>
          </a:bodyPr>
          <a:lstStyle/>
          <a:p>
            <a:pPr algn="just"/>
            <a:r>
              <a:rPr lang="fr-FR" sz="1200" i="1" dirty="0" smtClean="0">
                <a:solidFill>
                  <a:srgbClr val="3C4693"/>
                </a:solidFill>
                <a:latin typeface="Cambria" panose="02040503050406030204" pitchFamily="18" charset="0"/>
              </a:rPr>
              <a:t>⁶ Celle </a:t>
            </a:r>
            <a:r>
              <a:rPr lang="fr-FR" sz="1200" i="1" dirty="0">
                <a:solidFill>
                  <a:srgbClr val="3C4693"/>
                </a:solidFill>
                <a:latin typeface="Cambria" panose="02040503050406030204" pitchFamily="18" charset="0"/>
              </a:rPr>
              <a:t>indiquant la mise sous tension de l’ampli de </a:t>
            </a:r>
            <a:r>
              <a:rPr lang="fr-FR" sz="1200" i="1" dirty="0" smtClean="0">
                <a:solidFill>
                  <a:srgbClr val="3C4693"/>
                </a:solidFill>
                <a:latin typeface="Cambria" panose="02040503050406030204" pitchFamily="18" charset="0"/>
              </a:rPr>
              <a:t>brillance et celle </a:t>
            </a:r>
            <a:r>
              <a:rPr lang="fr-FR" sz="1200" i="1" dirty="0">
                <a:solidFill>
                  <a:srgbClr val="3C4693"/>
                </a:solidFill>
                <a:latin typeface="Cambria" panose="02040503050406030204" pitchFamily="18" charset="0"/>
              </a:rPr>
              <a:t>indiquant l’émission de </a:t>
            </a:r>
            <a:r>
              <a:rPr lang="fr-FR" sz="1200" i="1" dirty="0" smtClean="0">
                <a:solidFill>
                  <a:srgbClr val="3C4693"/>
                </a:solidFill>
                <a:latin typeface="Cambria" panose="02040503050406030204" pitchFamily="18" charset="0"/>
              </a:rPr>
              <a:t>rayons. Un </a:t>
            </a:r>
            <a:r>
              <a:rPr lang="fr-FR" sz="1200" i="1" dirty="0">
                <a:solidFill>
                  <a:srgbClr val="3C4693"/>
                </a:solidFill>
                <a:latin typeface="Cambria" panose="02040503050406030204" pitchFamily="18" charset="0"/>
              </a:rPr>
              <a:t>arrêt </a:t>
            </a:r>
            <a:r>
              <a:rPr lang="fr-FR" sz="1200" i="1" dirty="0" smtClean="0">
                <a:solidFill>
                  <a:srgbClr val="3C4693"/>
                </a:solidFill>
                <a:latin typeface="Cambria" panose="02040503050406030204" pitchFamily="18" charset="0"/>
              </a:rPr>
              <a:t>d’urgence, situé hors de la salle, doit </a:t>
            </a:r>
            <a:r>
              <a:rPr lang="fr-FR" sz="1200" i="1" dirty="0">
                <a:solidFill>
                  <a:srgbClr val="3C4693"/>
                </a:solidFill>
                <a:latin typeface="Cambria" panose="02040503050406030204" pitchFamily="18" charset="0"/>
              </a:rPr>
              <a:t>permettre l’arrêt de </a:t>
            </a:r>
            <a:r>
              <a:rPr lang="fr-FR" sz="1200" i="1" dirty="0" smtClean="0">
                <a:solidFill>
                  <a:srgbClr val="3C4693"/>
                </a:solidFill>
                <a:latin typeface="Cambria" panose="02040503050406030204" pitchFamily="18" charset="0"/>
              </a:rPr>
              <a:t>l’appareil</a:t>
            </a:r>
            <a:endParaRPr lang="fr-FR" sz="1200" i="1" dirty="0">
              <a:solidFill>
                <a:srgbClr val="3C4693"/>
              </a:solidFill>
              <a:latin typeface="Cambria" panose="02040503050406030204" pitchFamily="18" charset="0"/>
            </a:endParaRPr>
          </a:p>
        </p:txBody>
      </p:sp>
      <p:sp>
        <p:nvSpPr>
          <p:cNvPr id="12" name="Rectangle 11"/>
          <p:cNvSpPr/>
          <p:nvPr/>
        </p:nvSpPr>
        <p:spPr>
          <a:xfrm>
            <a:off x="6252392" y="4725996"/>
            <a:ext cx="2376264" cy="461665"/>
          </a:xfrm>
          <a:prstGeom prst="rect">
            <a:avLst/>
          </a:prstGeom>
        </p:spPr>
        <p:txBody>
          <a:bodyPr wrap="square">
            <a:spAutoFit/>
          </a:bodyPr>
          <a:lstStyle/>
          <a:p>
            <a:pPr algn="just">
              <a:spcBef>
                <a:spcPts val="600"/>
              </a:spcBef>
              <a:spcAft>
                <a:spcPts val="600"/>
              </a:spcAft>
            </a:pPr>
            <a:r>
              <a:rPr lang="fr-FR" sz="1200" i="1" dirty="0" smtClean="0">
                <a:solidFill>
                  <a:srgbClr val="3C4693"/>
                </a:solidFill>
                <a:latin typeface="Cambria" panose="02040503050406030204" pitchFamily="18" charset="0"/>
              </a:rPr>
              <a:t>⁷ </a:t>
            </a:r>
            <a:r>
              <a:rPr lang="fr-FR" sz="1200" i="1" dirty="0">
                <a:solidFill>
                  <a:srgbClr val="3C4693"/>
                </a:solidFill>
                <a:latin typeface="Cambria" panose="02040503050406030204" pitchFamily="18" charset="0"/>
              </a:rPr>
              <a:t>Décret 94-1050 du 5 décembre 1994 </a:t>
            </a:r>
            <a:r>
              <a:rPr lang="fr-FR" sz="1200" i="1" dirty="0" smtClean="0">
                <a:solidFill>
                  <a:srgbClr val="3C4693"/>
                </a:solidFill>
                <a:latin typeface="Cambria" panose="02040503050406030204" pitchFamily="18" charset="0"/>
              </a:rPr>
              <a:t> article D.712-44</a:t>
            </a:r>
          </a:p>
        </p:txBody>
      </p:sp>
      <p:sp>
        <p:nvSpPr>
          <p:cNvPr id="13" name="Rectangle 12"/>
          <p:cNvSpPr/>
          <p:nvPr/>
        </p:nvSpPr>
        <p:spPr>
          <a:xfrm>
            <a:off x="6244299" y="5517232"/>
            <a:ext cx="2376264" cy="276999"/>
          </a:xfrm>
          <a:prstGeom prst="rect">
            <a:avLst/>
          </a:prstGeom>
        </p:spPr>
        <p:txBody>
          <a:bodyPr wrap="square">
            <a:spAutoFit/>
          </a:bodyPr>
          <a:lstStyle/>
          <a:p>
            <a:pPr algn="just">
              <a:spcBef>
                <a:spcPts val="600"/>
              </a:spcBef>
              <a:spcAft>
                <a:spcPts val="600"/>
              </a:spcAft>
            </a:pPr>
            <a:r>
              <a:rPr lang="fr-FR" sz="1200" i="1" dirty="0">
                <a:solidFill>
                  <a:srgbClr val="3C4693"/>
                </a:solidFill>
                <a:latin typeface="Cambria" panose="02040503050406030204" pitchFamily="18" charset="0"/>
              </a:rPr>
              <a:t>⁸</a:t>
            </a:r>
            <a:r>
              <a:rPr lang="fr-FR" sz="1200" i="1" dirty="0" smtClean="0">
                <a:solidFill>
                  <a:srgbClr val="3C4693"/>
                </a:solidFill>
                <a:latin typeface="Cambria" panose="02040503050406030204" pitchFamily="18" charset="0"/>
              </a:rPr>
              <a:t> </a:t>
            </a:r>
            <a:r>
              <a:rPr lang="fr-FR" sz="1200" i="1" dirty="0">
                <a:solidFill>
                  <a:srgbClr val="3C4693"/>
                </a:solidFill>
                <a:latin typeface="Cambria" panose="02040503050406030204" pitchFamily="18" charset="0"/>
              </a:rPr>
              <a:t>FD S90-155 version de mai 2016</a:t>
            </a:r>
            <a:endParaRPr lang="fr-FR" sz="1200" i="1" dirty="0" smtClean="0">
              <a:solidFill>
                <a:srgbClr val="3C4693"/>
              </a:solidFill>
              <a:latin typeface="Cambria" panose="02040503050406030204" pitchFamily="18" charset="0"/>
            </a:endParaRPr>
          </a:p>
        </p:txBody>
      </p:sp>
      <p:pic>
        <p:nvPicPr>
          <p:cNvPr id="7170" name="Picture 2" descr="Résultat de recherche d'images pour &quot;humour, radioprotection au bloc&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154" y="980728"/>
            <a:ext cx="2755372" cy="155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3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13</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3.2 Etudes conduites-Pertinence des normes –b-</a:t>
            </a:r>
          </a:p>
        </p:txBody>
      </p:sp>
      <p:sp>
        <p:nvSpPr>
          <p:cNvPr id="4" name="Rectangle 3"/>
          <p:cNvSpPr/>
          <p:nvPr/>
        </p:nvSpPr>
        <p:spPr>
          <a:xfrm>
            <a:off x="539552" y="1124744"/>
            <a:ext cx="4752528" cy="2477601"/>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Traitement d’air</a:t>
            </a:r>
          </a:p>
          <a:p>
            <a:pPr algn="just">
              <a:spcBef>
                <a:spcPts val="600"/>
              </a:spcBef>
              <a:spcAft>
                <a:spcPts val="600"/>
              </a:spcAft>
            </a:pPr>
            <a:endParaRPr lang="fr-FR" sz="1600" b="1" dirty="0">
              <a:solidFill>
                <a:srgbClr val="C8D223"/>
              </a:solidFill>
            </a:endParaRPr>
          </a:p>
          <a:p>
            <a:pPr marL="171450" indent="-171450" algn="just">
              <a:buFont typeface="Symbol"/>
              <a:buChar char="Þ"/>
            </a:pPr>
            <a:r>
              <a:rPr lang="fr-FR" sz="1200" b="1" dirty="0" smtClean="0">
                <a:solidFill>
                  <a:srgbClr val="3C4693"/>
                </a:solidFill>
              </a:rPr>
              <a:t>Le </a:t>
            </a:r>
            <a:r>
              <a:rPr lang="fr-FR" sz="1200" b="1" dirty="0">
                <a:solidFill>
                  <a:srgbClr val="3C4693"/>
                </a:solidFill>
              </a:rPr>
              <a:t>traitement d'air en plateau </a:t>
            </a:r>
            <a:r>
              <a:rPr lang="fr-FR" sz="1200" b="1" dirty="0" smtClean="0">
                <a:solidFill>
                  <a:srgbClr val="3C4693"/>
                </a:solidFill>
              </a:rPr>
              <a:t>technique</a:t>
            </a:r>
            <a:r>
              <a:rPr lang="fr-FR" sz="1200" b="1" dirty="0" smtClean="0">
                <a:solidFill>
                  <a:srgbClr val="3C4693"/>
                </a:solidFill>
                <a:latin typeface="Calibri"/>
              </a:rPr>
              <a:t>⁹</a:t>
            </a:r>
            <a:r>
              <a:rPr lang="fr-FR" sz="1200" b="1" dirty="0" smtClean="0">
                <a:solidFill>
                  <a:srgbClr val="3C4693"/>
                </a:solidFill>
              </a:rPr>
              <a:t> </a:t>
            </a:r>
            <a:r>
              <a:rPr lang="fr-FR" sz="1200" b="1" dirty="0">
                <a:solidFill>
                  <a:srgbClr val="3C4693"/>
                </a:solidFill>
              </a:rPr>
              <a:t>concerne </a:t>
            </a:r>
            <a:r>
              <a:rPr lang="fr-FR" sz="1200" b="1" i="1" dirty="0">
                <a:solidFill>
                  <a:srgbClr val="3C4693"/>
                </a:solidFill>
              </a:rPr>
              <a:t>les zones à environnement maîtrisé</a:t>
            </a:r>
            <a:r>
              <a:rPr lang="fr-FR" sz="1200" b="1" dirty="0">
                <a:solidFill>
                  <a:srgbClr val="3C4693"/>
                </a:solidFill>
              </a:rPr>
              <a:t> et </a:t>
            </a:r>
            <a:r>
              <a:rPr lang="fr-FR" sz="1200" b="1" i="1" dirty="0">
                <a:solidFill>
                  <a:srgbClr val="3C4693"/>
                </a:solidFill>
              </a:rPr>
              <a:t>les exigences relatives à la maîtrise de la contamination aéroportée</a:t>
            </a:r>
            <a:r>
              <a:rPr lang="fr-FR" sz="1200" b="1" dirty="0" smtClean="0">
                <a:solidFill>
                  <a:srgbClr val="3C4693"/>
                </a:solidFill>
              </a:rPr>
              <a:t>.</a:t>
            </a: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smtClean="0">
              <a:solidFill>
                <a:srgbClr val="3C4693"/>
              </a:solidFill>
            </a:endParaRPr>
          </a:p>
          <a:p>
            <a:pPr algn="just"/>
            <a:r>
              <a:rPr lang="fr-FR" sz="1200" dirty="0">
                <a:solidFill>
                  <a:srgbClr val="3C4693"/>
                </a:solidFill>
              </a:rPr>
              <a:t>Il n’y a aucun décret se référant à cette norme.</a:t>
            </a:r>
          </a:p>
          <a:p>
            <a:pPr algn="just"/>
            <a:r>
              <a:rPr lang="fr-FR" sz="1200" dirty="0" smtClean="0">
                <a:solidFill>
                  <a:srgbClr val="3C4693"/>
                </a:solidFill>
              </a:rPr>
              <a:t>Elle reste </a:t>
            </a:r>
            <a:r>
              <a:rPr lang="fr-FR" sz="1200" dirty="0">
                <a:solidFill>
                  <a:srgbClr val="3C4693"/>
                </a:solidFill>
              </a:rPr>
              <a:t>intimement liée à </a:t>
            </a:r>
            <a:r>
              <a:rPr lang="fr-FR" sz="1200" u="sng" dirty="0">
                <a:solidFill>
                  <a:srgbClr val="3C4693"/>
                </a:solidFill>
              </a:rPr>
              <a:t>l'analyse de </a:t>
            </a:r>
            <a:r>
              <a:rPr lang="fr-FR" sz="1200" u="sng" dirty="0" smtClean="0">
                <a:solidFill>
                  <a:srgbClr val="3C4693"/>
                </a:solidFill>
              </a:rPr>
              <a:t>risques</a:t>
            </a:r>
            <a:r>
              <a:rPr lang="fr-FR" sz="1200" dirty="0" smtClean="0">
                <a:solidFill>
                  <a:srgbClr val="3C4693"/>
                </a:solidFill>
              </a:rPr>
              <a:t> et aux choix de conception du plateau technique qui sont propres à l’établissement.</a:t>
            </a:r>
            <a:endParaRPr lang="fr-FR" sz="1200" b="1" dirty="0">
              <a:solidFill>
                <a:srgbClr val="3C4693"/>
              </a:solidFill>
            </a:endParaRPr>
          </a:p>
          <a:p>
            <a:endParaRPr lang="fr-FR" sz="1200" dirty="0">
              <a:solidFill>
                <a:srgbClr val="3C4693"/>
              </a:solidFill>
            </a:endParaRPr>
          </a:p>
        </p:txBody>
      </p:sp>
      <p:sp>
        <p:nvSpPr>
          <p:cNvPr id="6" name="Rectangle 5"/>
          <p:cNvSpPr/>
          <p:nvPr/>
        </p:nvSpPr>
        <p:spPr>
          <a:xfrm>
            <a:off x="6258236" y="1438418"/>
            <a:ext cx="2376264" cy="461665"/>
          </a:xfrm>
          <a:prstGeom prst="rect">
            <a:avLst/>
          </a:prstGeom>
        </p:spPr>
        <p:txBody>
          <a:bodyPr wrap="square">
            <a:spAutoFit/>
          </a:bodyPr>
          <a:lstStyle/>
          <a:p>
            <a:pPr algn="just">
              <a:spcBef>
                <a:spcPts val="600"/>
              </a:spcBef>
              <a:spcAft>
                <a:spcPts val="600"/>
              </a:spcAft>
            </a:pPr>
            <a:r>
              <a:rPr lang="fr-FR" sz="1200" i="1" dirty="0">
                <a:solidFill>
                  <a:srgbClr val="3C4693"/>
                </a:solidFill>
                <a:latin typeface="Cambria" panose="02040503050406030204" pitchFamily="18" charset="0"/>
              </a:rPr>
              <a:t>⁹</a:t>
            </a:r>
            <a:r>
              <a:rPr lang="fr-FR" sz="1200" i="1" dirty="0" smtClean="0">
                <a:solidFill>
                  <a:srgbClr val="3C4693"/>
                </a:solidFill>
                <a:latin typeface="Cambria" panose="02040503050406030204" pitchFamily="18" charset="0"/>
              </a:rPr>
              <a:t>  </a:t>
            </a:r>
            <a:r>
              <a:rPr lang="fr-FR" sz="1200" i="1" dirty="0">
                <a:solidFill>
                  <a:srgbClr val="3C4693"/>
                </a:solidFill>
                <a:latin typeface="Cambria" panose="02040503050406030204" pitchFamily="18" charset="0"/>
              </a:rPr>
              <a:t>N</a:t>
            </a:r>
            <a:r>
              <a:rPr lang="fr-FR" sz="1200" i="1" dirty="0" smtClean="0">
                <a:solidFill>
                  <a:srgbClr val="3C4693"/>
                </a:solidFill>
                <a:latin typeface="Cambria" panose="02040503050406030204" pitchFamily="18" charset="0"/>
              </a:rPr>
              <a:t>orme </a:t>
            </a:r>
            <a:r>
              <a:rPr lang="fr-FR" sz="1200" i="1" dirty="0">
                <a:solidFill>
                  <a:srgbClr val="3C4693"/>
                </a:solidFill>
                <a:latin typeface="Cambria" panose="02040503050406030204" pitchFamily="18" charset="0"/>
              </a:rPr>
              <a:t>NF S 90-351 version d'avril 2013 </a:t>
            </a:r>
            <a:endParaRPr lang="fr-FR" sz="1200" i="1" dirty="0" smtClean="0">
              <a:solidFill>
                <a:srgbClr val="3C4693"/>
              </a:solidFill>
              <a:latin typeface="Cambria" panose="02040503050406030204" pitchFamily="18" charset="0"/>
            </a:endParaRPr>
          </a:p>
        </p:txBody>
      </p:sp>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924944"/>
            <a:ext cx="2808312" cy="266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0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14</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3.3 Etudes conduites-Analyse de risques</a:t>
            </a:r>
          </a:p>
        </p:txBody>
      </p:sp>
      <p:sp>
        <p:nvSpPr>
          <p:cNvPr id="4" name="Rectangle 3"/>
          <p:cNvSpPr/>
          <p:nvPr/>
        </p:nvSpPr>
        <p:spPr>
          <a:xfrm>
            <a:off x="539552" y="1124744"/>
            <a:ext cx="4752528" cy="3893374"/>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Il nous est très vite apparu la nécessité de travailler sur une analyse de risques pour l’application de la norme concernant le traitement d’air compte tenu:</a:t>
            </a:r>
          </a:p>
          <a:p>
            <a:pPr algn="just">
              <a:spcBef>
                <a:spcPts val="600"/>
              </a:spcBef>
              <a:spcAft>
                <a:spcPts val="600"/>
              </a:spcAft>
            </a:pPr>
            <a:endParaRPr lang="fr-FR" sz="1600" b="1" dirty="0">
              <a:solidFill>
                <a:srgbClr val="C8D223"/>
              </a:solidFill>
            </a:endParaRPr>
          </a:p>
          <a:p>
            <a:pPr marL="171450" indent="-171450" algn="just">
              <a:buFont typeface="Symbol"/>
              <a:buChar char="Þ"/>
            </a:pPr>
            <a:r>
              <a:rPr lang="fr-FR" sz="1200" b="1" dirty="0">
                <a:solidFill>
                  <a:srgbClr val="3C4693"/>
                </a:solidFill>
              </a:rPr>
              <a:t>d</a:t>
            </a:r>
            <a:r>
              <a:rPr lang="fr-FR" sz="1200" b="1" dirty="0" smtClean="0">
                <a:solidFill>
                  <a:srgbClr val="3C4693"/>
                </a:solidFill>
              </a:rPr>
              <a:t>u nombre important de paramètres à prendre en compte</a:t>
            </a:r>
          </a:p>
          <a:p>
            <a:pPr marL="171450" indent="-171450" algn="just">
              <a:buFont typeface="Symbol"/>
              <a:buChar char="Þ"/>
            </a:pPr>
            <a:r>
              <a:rPr lang="fr-FR" sz="1200" b="1" dirty="0">
                <a:solidFill>
                  <a:srgbClr val="3C4693"/>
                </a:solidFill>
              </a:rPr>
              <a:t>d</a:t>
            </a:r>
            <a:r>
              <a:rPr lang="fr-FR" sz="1200" b="1" dirty="0" smtClean="0">
                <a:solidFill>
                  <a:srgbClr val="3C4693"/>
                </a:solidFill>
              </a:rPr>
              <a:t>u niveau de complexité de l’organisation du plateau technique</a:t>
            </a:r>
          </a:p>
          <a:p>
            <a:pPr marL="171450" indent="-171450" algn="just">
              <a:buFont typeface="Symbol"/>
              <a:buChar char="Þ"/>
            </a:pPr>
            <a:r>
              <a:rPr lang="fr-FR" sz="1200" b="1" dirty="0">
                <a:solidFill>
                  <a:srgbClr val="3C4693"/>
                </a:solidFill>
              </a:rPr>
              <a:t>d</a:t>
            </a:r>
            <a:r>
              <a:rPr lang="fr-FR" sz="1200" b="1" dirty="0" smtClean="0">
                <a:solidFill>
                  <a:srgbClr val="3C4693"/>
                </a:solidFill>
              </a:rPr>
              <a:t>u projet de prévention de l’établissement</a:t>
            </a: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a:solidFill>
                <a:srgbClr val="3C4693"/>
              </a:solidFill>
            </a:endParaRPr>
          </a:p>
          <a:p>
            <a:pPr marL="171450" indent="-171450" algn="just">
              <a:buFont typeface="Symbol"/>
              <a:buChar char="Þ"/>
            </a:pPr>
            <a:endParaRPr lang="fr-FR" sz="1200" b="1" dirty="0" smtClean="0">
              <a:solidFill>
                <a:srgbClr val="3C4693"/>
              </a:solidFill>
            </a:endParaRPr>
          </a:p>
          <a:p>
            <a:pPr algn="just"/>
            <a:r>
              <a:rPr lang="fr-FR" sz="1200" dirty="0" smtClean="0">
                <a:solidFill>
                  <a:srgbClr val="3C4693"/>
                </a:solidFill>
              </a:rPr>
              <a:t>Un outil d’aide à la décision facile d’emploi sous Excel a été élaboré.</a:t>
            </a:r>
          </a:p>
          <a:p>
            <a:pPr algn="just"/>
            <a:endParaRPr lang="fr-FR" sz="1200" dirty="0">
              <a:solidFill>
                <a:srgbClr val="3C4693"/>
              </a:solidFill>
            </a:endParaRPr>
          </a:p>
          <a:p>
            <a:pPr algn="just"/>
            <a:r>
              <a:rPr lang="fr-FR" sz="1200" dirty="0" smtClean="0">
                <a:solidFill>
                  <a:srgbClr val="3C4693"/>
                </a:solidFill>
              </a:rPr>
              <a:t>Cet outil est en cours d’expérimentation sur des plateaux techniques existants et sur un projet neuf en cours d’étude.</a:t>
            </a:r>
            <a:endParaRPr lang="fr-FR" sz="1200" dirty="0">
              <a:solidFill>
                <a:srgbClr val="3C4693"/>
              </a:solidFill>
            </a:endParaRPr>
          </a:p>
          <a:p>
            <a:endParaRPr lang="fr-FR" sz="1200" dirty="0">
              <a:solidFill>
                <a:srgbClr val="3C4693"/>
              </a:solidFill>
            </a:endParaRPr>
          </a:p>
        </p:txBody>
      </p:sp>
      <p:sp>
        <p:nvSpPr>
          <p:cNvPr id="6" name="Rectangle 5"/>
          <p:cNvSpPr/>
          <p:nvPr/>
        </p:nvSpPr>
        <p:spPr>
          <a:xfrm>
            <a:off x="6258236" y="3988514"/>
            <a:ext cx="2376264" cy="830997"/>
          </a:xfrm>
          <a:prstGeom prst="rect">
            <a:avLst/>
          </a:prstGeom>
        </p:spPr>
        <p:txBody>
          <a:bodyPr wrap="square">
            <a:spAutoFit/>
          </a:bodyPr>
          <a:lstStyle/>
          <a:p>
            <a:pPr algn="just">
              <a:spcBef>
                <a:spcPts val="600"/>
              </a:spcBef>
              <a:spcAft>
                <a:spcPts val="600"/>
              </a:spcAft>
            </a:pPr>
            <a:r>
              <a:rPr lang="fr-FR" sz="1200" i="1" dirty="0" smtClean="0">
                <a:solidFill>
                  <a:srgbClr val="3C4693"/>
                </a:solidFill>
                <a:latin typeface="Cambria" panose="02040503050406030204" pitchFamily="18" charset="0"/>
              </a:rPr>
              <a:t>Objectif de mise à disposition en complément du manuel de bonnes pratiques de conception es plateaux techniques</a:t>
            </a:r>
          </a:p>
        </p:txBody>
      </p:sp>
      <p:graphicFrame>
        <p:nvGraphicFramePr>
          <p:cNvPr id="5" name="Objet 4"/>
          <p:cNvGraphicFramePr>
            <a:graphicFrameLocks noChangeAspect="1"/>
          </p:cNvGraphicFramePr>
          <p:nvPr>
            <p:extLst>
              <p:ext uri="{D42A27DB-BD31-4B8C-83A1-F6EECF244321}">
                <p14:modId xmlns:p14="http://schemas.microsoft.com/office/powerpoint/2010/main" val="1256892460"/>
              </p:ext>
            </p:extLst>
          </p:nvPr>
        </p:nvGraphicFramePr>
        <p:xfrm>
          <a:off x="6258236" y="1124744"/>
          <a:ext cx="2634244" cy="2274424"/>
        </p:xfrm>
        <a:graphic>
          <a:graphicData uri="http://schemas.openxmlformats.org/presentationml/2006/ole">
            <mc:AlternateContent xmlns:mc="http://schemas.openxmlformats.org/markup-compatibility/2006">
              <mc:Choice xmlns:v="urn:schemas-microsoft-com:vml" Requires="v">
                <p:oleObj spid="_x0000_s1029" name="Feuille de calcul" r:id="rId4" imgW="11572981" imgH="9991789" progId="Excel.Sheet.12">
                  <p:embed/>
                </p:oleObj>
              </mc:Choice>
              <mc:Fallback>
                <p:oleObj name="Feuille de calcul" r:id="rId4" imgW="11572981" imgH="9991789" progId="Excel.Sheet.12">
                  <p:embed/>
                  <p:pic>
                    <p:nvPicPr>
                      <p:cNvPr id="0" name=""/>
                      <p:cNvPicPr/>
                      <p:nvPr/>
                    </p:nvPicPr>
                    <p:blipFill>
                      <a:blip r:embed="rId5"/>
                      <a:stretch>
                        <a:fillRect/>
                      </a:stretch>
                    </p:blipFill>
                    <p:spPr>
                      <a:xfrm>
                        <a:off x="6258236" y="1124744"/>
                        <a:ext cx="2634244" cy="2274424"/>
                      </a:xfrm>
                      <a:prstGeom prst="rect">
                        <a:avLst/>
                      </a:prstGeom>
                    </p:spPr>
                  </p:pic>
                </p:oleObj>
              </mc:Fallback>
            </mc:AlternateContent>
          </a:graphicData>
        </a:graphic>
      </p:graphicFrame>
    </p:spTree>
    <p:extLst>
      <p:ext uri="{BB962C8B-B14F-4D97-AF65-F5344CB8AC3E}">
        <p14:creationId xmlns:p14="http://schemas.microsoft.com/office/powerpoint/2010/main" val="282907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69272" y="1556792"/>
            <a:ext cx="6387104" cy="35283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fr-FR" b="0" i="1" dirty="0" smtClean="0">
                <a:solidFill>
                  <a:srgbClr val="3C4693"/>
                </a:solidFill>
                <a:latin typeface="Cambria" panose="02040503050406030204" pitchFamily="18" charset="0"/>
                <a:ea typeface="CMU Concrete" pitchFamily="50" charset="0"/>
                <a:cs typeface="CMU Concrete" pitchFamily="50" charset="0"/>
              </a:rPr>
              <a:t>Analyse de risques</a:t>
            </a:r>
          </a:p>
          <a:p>
            <a:pPr algn="l"/>
            <a:r>
              <a:rPr lang="fr-FR" sz="3600" i="1" dirty="0" smtClean="0">
                <a:solidFill>
                  <a:schemeClr val="bg1"/>
                </a:solidFill>
                <a:latin typeface="Cambria" panose="02040503050406030204" pitchFamily="18" charset="0"/>
              </a:rPr>
              <a:t>4.1 Principes d’organisation</a:t>
            </a:r>
          </a:p>
          <a:p>
            <a:pPr algn="l"/>
            <a:r>
              <a:rPr lang="fr-FR" sz="3600" i="1" dirty="0" smtClean="0">
                <a:solidFill>
                  <a:schemeClr val="bg1"/>
                </a:solidFill>
                <a:latin typeface="Cambria" panose="02040503050406030204" pitchFamily="18" charset="0"/>
              </a:rPr>
              <a:t>4.2 Besoins et objectifs</a:t>
            </a:r>
          </a:p>
          <a:p>
            <a:pPr algn="l"/>
            <a:r>
              <a:rPr lang="fr-FR" sz="3600" i="1" dirty="0" smtClean="0">
                <a:solidFill>
                  <a:schemeClr val="bg1"/>
                </a:solidFill>
                <a:latin typeface="Cambria" panose="02040503050406030204" pitchFamily="18" charset="0"/>
              </a:rPr>
              <a:t>4.3 Programme</a:t>
            </a:r>
          </a:p>
        </p:txBody>
      </p:sp>
      <p:sp>
        <p:nvSpPr>
          <p:cNvPr id="3" name="ZoneTexte 2"/>
          <p:cNvSpPr txBox="1"/>
          <p:nvPr/>
        </p:nvSpPr>
        <p:spPr>
          <a:xfrm>
            <a:off x="6084168" y="5127575"/>
            <a:ext cx="1872208" cy="461665"/>
          </a:xfrm>
          <a:prstGeom prst="rect">
            <a:avLst/>
          </a:prstGeom>
          <a:noFill/>
        </p:spPr>
        <p:txBody>
          <a:bodyPr wrap="square" rtlCol="0">
            <a:spAutoFit/>
          </a:bodyPr>
          <a:lstStyle/>
          <a:p>
            <a:pPr algn="r"/>
            <a:r>
              <a:rPr lang="fr-FR" sz="2400" b="1" dirty="0" smtClean="0">
                <a:solidFill>
                  <a:srgbClr val="3C4693"/>
                </a:solidFill>
                <a:latin typeface="+mj-lt"/>
              </a:rPr>
              <a:t>Partie </a:t>
            </a:r>
            <a:r>
              <a:rPr lang="fr-FR" sz="2400" b="1" dirty="0">
                <a:solidFill>
                  <a:srgbClr val="3C4693"/>
                </a:solidFill>
                <a:latin typeface="+mj-lt"/>
              </a:rPr>
              <a:t>4</a:t>
            </a:r>
            <a:endParaRPr lang="fr-FR" sz="2400" b="1" baseline="0" dirty="0" smtClean="0">
              <a:solidFill>
                <a:srgbClr val="3C4693"/>
              </a:solidFill>
              <a:latin typeface="+mj-lt"/>
            </a:endParaRPr>
          </a:p>
        </p:txBody>
      </p:sp>
    </p:spTree>
    <p:extLst>
      <p:ext uri="{BB962C8B-B14F-4D97-AF65-F5344CB8AC3E}">
        <p14:creationId xmlns:p14="http://schemas.microsoft.com/office/powerpoint/2010/main" val="24241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16</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4.1 Analyse de risques-Principes d’organisation</a:t>
            </a:r>
          </a:p>
        </p:txBody>
      </p:sp>
      <p:sp>
        <p:nvSpPr>
          <p:cNvPr id="4" name="Rectangle 3"/>
          <p:cNvSpPr/>
          <p:nvPr/>
        </p:nvSpPr>
        <p:spPr>
          <a:xfrm>
            <a:off x="539552" y="1124744"/>
            <a:ext cx="4752528" cy="4139595"/>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Principes fonctionnels du plateau technique</a:t>
            </a:r>
          </a:p>
          <a:p>
            <a:pPr algn="just">
              <a:spcBef>
                <a:spcPts val="600"/>
              </a:spcBef>
              <a:spcAft>
                <a:spcPts val="600"/>
              </a:spcAft>
            </a:pPr>
            <a:endParaRPr lang="fr-FR" sz="1600" b="1" dirty="0">
              <a:solidFill>
                <a:srgbClr val="C8D223"/>
              </a:solidFill>
            </a:endParaRPr>
          </a:p>
          <a:p>
            <a:pPr marL="171450" indent="-171450" algn="just">
              <a:buFont typeface="Symbol"/>
              <a:buChar char="Þ"/>
            </a:pPr>
            <a:r>
              <a:rPr lang="fr-FR" sz="1200" b="1" dirty="0" smtClean="0">
                <a:solidFill>
                  <a:srgbClr val="3C4693"/>
                </a:solidFill>
              </a:rPr>
              <a:t>Le projet médical, partagé en projet d’établissement,  détermine l’activité du plateau technique</a:t>
            </a:r>
          </a:p>
          <a:p>
            <a:pPr marL="171450" indent="-171450" algn="just">
              <a:buFont typeface="Symbol"/>
              <a:buChar char="Þ"/>
            </a:pPr>
            <a:endParaRPr lang="fr-FR" sz="1200" b="1" dirty="0" smtClean="0">
              <a:solidFill>
                <a:srgbClr val="3C4693"/>
              </a:solidFill>
            </a:endParaRPr>
          </a:p>
          <a:p>
            <a:pPr algn="just"/>
            <a:r>
              <a:rPr lang="fr-FR" sz="1200" dirty="0" smtClean="0">
                <a:solidFill>
                  <a:srgbClr val="3C4693"/>
                </a:solidFill>
              </a:rPr>
              <a:t>Sur cette base le </a:t>
            </a:r>
            <a:r>
              <a:rPr lang="fr-FR" sz="1200" dirty="0" err="1" smtClean="0">
                <a:solidFill>
                  <a:srgbClr val="3C4693"/>
                </a:solidFill>
              </a:rPr>
              <a:t>programmiste</a:t>
            </a:r>
            <a:r>
              <a:rPr lang="fr-FR" sz="1200" dirty="0" smtClean="0">
                <a:solidFill>
                  <a:srgbClr val="3C4693"/>
                </a:solidFill>
              </a:rPr>
              <a:t> organise ensuite les liaisons et les flux </a:t>
            </a:r>
            <a:endParaRPr lang="fr-FR" sz="1200" b="1" dirty="0">
              <a:solidFill>
                <a:srgbClr val="3C4693"/>
              </a:solidFill>
            </a:endParaRP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smtClean="0">
              <a:solidFill>
                <a:srgbClr val="3C4693"/>
              </a:solidFill>
            </a:endParaRPr>
          </a:p>
          <a:p>
            <a:pPr marL="171450" indent="-171450" algn="just">
              <a:buFont typeface="Symbol"/>
              <a:buChar char="Þ"/>
            </a:pPr>
            <a:r>
              <a:rPr lang="fr-FR" sz="1200" b="1" dirty="0" smtClean="0">
                <a:solidFill>
                  <a:srgbClr val="3C4693"/>
                </a:solidFill>
              </a:rPr>
              <a:t>Les objectifs d’hygiène sont décrits à ce stade</a:t>
            </a:r>
          </a:p>
          <a:p>
            <a:pPr algn="just"/>
            <a:endParaRPr lang="fr-FR" sz="1200" b="1" dirty="0">
              <a:solidFill>
                <a:srgbClr val="3C4693"/>
              </a:solidFill>
            </a:endParaRPr>
          </a:p>
          <a:p>
            <a:pPr algn="just"/>
            <a:r>
              <a:rPr lang="fr-FR" sz="1200" u="sng" dirty="0" smtClean="0">
                <a:solidFill>
                  <a:srgbClr val="3C4693"/>
                </a:solidFill>
              </a:rPr>
              <a:t>Plus </a:t>
            </a:r>
            <a:r>
              <a:rPr lang="fr-FR" sz="1200" u="sng" dirty="0">
                <a:solidFill>
                  <a:srgbClr val="3C4693"/>
                </a:solidFill>
              </a:rPr>
              <a:t>que la partie technique du projet les </a:t>
            </a:r>
            <a:r>
              <a:rPr lang="fr-FR" sz="1200" u="sng" dirty="0" smtClean="0">
                <a:solidFill>
                  <a:srgbClr val="3C4693"/>
                </a:solidFill>
              </a:rPr>
              <a:t>pratiques et l’organisation  </a:t>
            </a:r>
            <a:r>
              <a:rPr lang="fr-FR" sz="1200" u="sng" dirty="0">
                <a:solidFill>
                  <a:srgbClr val="3C4693"/>
                </a:solidFill>
              </a:rPr>
              <a:t>constituent l’essentiel de la prévention des infections nosocomiales</a:t>
            </a: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a:solidFill>
                <a:srgbClr val="3C4693"/>
              </a:solidFill>
            </a:endParaRPr>
          </a:p>
          <a:p>
            <a:pPr marL="171450" indent="-171450" algn="just">
              <a:buFont typeface="Symbol"/>
              <a:buChar char="Þ"/>
            </a:pPr>
            <a:r>
              <a:rPr lang="fr-FR" sz="1200" b="1" dirty="0" smtClean="0">
                <a:solidFill>
                  <a:srgbClr val="3C4693"/>
                </a:solidFill>
              </a:rPr>
              <a:t>Etablissement de premiers schémas</a:t>
            </a:r>
          </a:p>
          <a:p>
            <a:pPr marL="171450" indent="-171450" algn="just">
              <a:buFont typeface="Symbol"/>
              <a:buChar char="Þ"/>
            </a:pPr>
            <a:endParaRPr lang="fr-FR" sz="1200" b="1" dirty="0" smtClean="0">
              <a:solidFill>
                <a:srgbClr val="3C4693"/>
              </a:solidFill>
            </a:endParaRPr>
          </a:p>
          <a:p>
            <a:pPr algn="just"/>
            <a:r>
              <a:rPr lang="fr-FR" sz="1200" dirty="0" smtClean="0">
                <a:solidFill>
                  <a:srgbClr val="3C4693"/>
                </a:solidFill>
              </a:rPr>
              <a:t>L’organisation, l’activité et les objectifs d’hygiène étant fixés, plusieurs schémas organisationnel préfigurant le travail du </a:t>
            </a:r>
            <a:r>
              <a:rPr lang="fr-FR" sz="1200" dirty="0" err="1" smtClean="0">
                <a:solidFill>
                  <a:srgbClr val="3C4693"/>
                </a:solidFill>
              </a:rPr>
              <a:t>programmiste</a:t>
            </a:r>
            <a:r>
              <a:rPr lang="fr-FR" sz="1200" dirty="0" smtClean="0">
                <a:solidFill>
                  <a:srgbClr val="3C4693"/>
                </a:solidFill>
              </a:rPr>
              <a:t> sont  établis. Ces schémas peuvent faire l’objet de premières analyses de risques guidant dans le choix de solution.</a:t>
            </a:r>
          </a:p>
        </p:txBody>
      </p:sp>
      <p:sp>
        <p:nvSpPr>
          <p:cNvPr id="6" name="Rectangle 5"/>
          <p:cNvSpPr/>
          <p:nvPr/>
        </p:nvSpPr>
        <p:spPr>
          <a:xfrm>
            <a:off x="6271083" y="4437112"/>
            <a:ext cx="2376264" cy="646331"/>
          </a:xfrm>
          <a:prstGeom prst="rect">
            <a:avLst/>
          </a:prstGeom>
        </p:spPr>
        <p:txBody>
          <a:bodyPr wrap="square">
            <a:spAutoFit/>
          </a:bodyPr>
          <a:lstStyle/>
          <a:p>
            <a:pPr algn="just"/>
            <a:r>
              <a:rPr lang="fr-FR" sz="1200" i="1" dirty="0">
                <a:solidFill>
                  <a:srgbClr val="3C4693"/>
                </a:solidFill>
                <a:latin typeface="Cambria" panose="02040503050406030204" pitchFamily="18" charset="0"/>
              </a:rPr>
              <a:t>Ces schémas </a:t>
            </a:r>
            <a:r>
              <a:rPr lang="fr-FR" sz="1200" i="1" dirty="0" smtClean="0">
                <a:solidFill>
                  <a:srgbClr val="3C4693"/>
                </a:solidFill>
                <a:latin typeface="Cambria" panose="02040503050406030204" pitchFamily="18" charset="0"/>
              </a:rPr>
              <a:t>peuvent </a:t>
            </a:r>
            <a:r>
              <a:rPr lang="fr-FR" sz="1200" i="1" dirty="0">
                <a:solidFill>
                  <a:srgbClr val="3C4693"/>
                </a:solidFill>
                <a:latin typeface="Cambria" panose="02040503050406030204" pitchFamily="18" charset="0"/>
              </a:rPr>
              <a:t>faire l’objet de premières analyses de risques guidant dans le choix de solution.</a:t>
            </a:r>
          </a:p>
        </p:txBody>
      </p:sp>
      <p:pic>
        <p:nvPicPr>
          <p:cNvPr id="7" name="Image 6" descr="Résultat de recherche d'images pour &quot;images, organisation bloc opératoir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511" y="1652776"/>
            <a:ext cx="2664336" cy="1920240"/>
          </a:xfrm>
          <a:prstGeom prst="rect">
            <a:avLst/>
          </a:prstGeom>
          <a:noFill/>
          <a:ln>
            <a:noFill/>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712" y="5397396"/>
            <a:ext cx="2800255" cy="112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48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17</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4.2 Analyse de risques-Besoins et objectifs</a:t>
            </a:r>
          </a:p>
        </p:txBody>
      </p:sp>
      <p:sp>
        <p:nvSpPr>
          <p:cNvPr id="4" name="Rectangle 3"/>
          <p:cNvSpPr/>
          <p:nvPr/>
        </p:nvSpPr>
        <p:spPr>
          <a:xfrm>
            <a:off x="539552" y="1124744"/>
            <a:ext cx="4752528" cy="3801041"/>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Aujourd’hui et demain</a:t>
            </a:r>
          </a:p>
          <a:p>
            <a:pPr marL="171450" indent="-171450" algn="just">
              <a:buFont typeface="Symbol"/>
              <a:buChar char="Þ"/>
            </a:pPr>
            <a:r>
              <a:rPr lang="fr-FR" sz="1200" b="1" dirty="0" smtClean="0">
                <a:solidFill>
                  <a:srgbClr val="3C4693"/>
                </a:solidFill>
              </a:rPr>
              <a:t>Projeter l’activité future de manière à ne pas obtenir une réalisation obsolète dès sa mise en service</a:t>
            </a:r>
          </a:p>
          <a:p>
            <a:pPr marL="171450" indent="-171450" algn="just">
              <a:buFont typeface="Symbol"/>
              <a:buChar char="Þ"/>
            </a:pPr>
            <a:endParaRPr lang="fr-FR" sz="1200" b="1" dirty="0" smtClean="0">
              <a:solidFill>
                <a:srgbClr val="3C4693"/>
              </a:solidFill>
            </a:endParaRPr>
          </a:p>
          <a:p>
            <a:pPr algn="just"/>
            <a:r>
              <a:rPr lang="fr-FR" sz="1200" dirty="0">
                <a:solidFill>
                  <a:srgbClr val="3C4693"/>
                </a:solidFill>
              </a:rPr>
              <a:t>I</a:t>
            </a:r>
            <a:r>
              <a:rPr lang="fr-FR" sz="1200" dirty="0" smtClean="0">
                <a:solidFill>
                  <a:srgbClr val="3C4693"/>
                </a:solidFill>
              </a:rPr>
              <a:t>l </a:t>
            </a:r>
            <a:r>
              <a:rPr lang="fr-FR" sz="1200" dirty="0">
                <a:solidFill>
                  <a:srgbClr val="3C4693"/>
                </a:solidFill>
              </a:rPr>
              <a:t>faut de 5 ans à 10 ans pour aller de l'idée du projet à sa mise en service. C'est donc l'activité à la mise en service que le projet d'établissement doit </a:t>
            </a:r>
            <a:r>
              <a:rPr lang="fr-FR" sz="1200" dirty="0" smtClean="0">
                <a:solidFill>
                  <a:srgbClr val="3C4693"/>
                </a:solidFill>
              </a:rPr>
              <a:t>cibler.</a:t>
            </a:r>
          </a:p>
          <a:p>
            <a:pPr algn="just"/>
            <a:endParaRPr lang="fr-FR" sz="1200" dirty="0" smtClean="0">
              <a:solidFill>
                <a:srgbClr val="3C4693"/>
              </a:solidFill>
            </a:endParaRPr>
          </a:p>
          <a:p>
            <a:pPr algn="just">
              <a:spcBef>
                <a:spcPts val="600"/>
              </a:spcBef>
              <a:spcAft>
                <a:spcPts val="600"/>
              </a:spcAft>
            </a:pPr>
            <a:r>
              <a:rPr lang="fr-FR" sz="1600" b="1" dirty="0">
                <a:solidFill>
                  <a:srgbClr val="C8D223"/>
                </a:solidFill>
              </a:rPr>
              <a:t>Des choix sont à </a:t>
            </a:r>
            <a:r>
              <a:rPr lang="fr-FR" sz="1600" b="1" dirty="0" smtClean="0">
                <a:solidFill>
                  <a:srgbClr val="C8D223"/>
                </a:solidFill>
              </a:rPr>
              <a:t>déterminer</a:t>
            </a:r>
          </a:p>
          <a:p>
            <a:pPr marL="171450" indent="-171450" algn="just">
              <a:buFont typeface="Symbol"/>
              <a:buChar char="Þ"/>
            </a:pPr>
            <a:r>
              <a:rPr lang="fr-FR" sz="1200" b="1" dirty="0" smtClean="0">
                <a:solidFill>
                  <a:srgbClr val="3C4693"/>
                </a:solidFill>
              </a:rPr>
              <a:t>Simple circuit; </a:t>
            </a:r>
            <a:r>
              <a:rPr lang="fr-FR" sz="1200" b="1" dirty="0">
                <a:solidFill>
                  <a:srgbClr val="3C4693"/>
                </a:solidFill>
              </a:rPr>
              <a:t>isolement du sale</a:t>
            </a:r>
            <a:r>
              <a:rPr lang="fr-FR" sz="1200" b="1" dirty="0" smtClean="0">
                <a:solidFill>
                  <a:srgbClr val="3C4693"/>
                </a:solidFill>
              </a:rPr>
              <a:t>; </a:t>
            </a:r>
            <a:r>
              <a:rPr lang="fr-FR" sz="1200" b="1" dirty="0">
                <a:solidFill>
                  <a:srgbClr val="3C4693"/>
                </a:solidFill>
              </a:rPr>
              <a:t>mode de réveil; circuit(s) ambulatoire(s); circuits endoscopie, obstétrique, imagerie </a:t>
            </a:r>
            <a:r>
              <a:rPr lang="fr-FR" sz="1200" b="1" dirty="0" smtClean="0">
                <a:solidFill>
                  <a:srgbClr val="3C4693"/>
                </a:solidFill>
              </a:rPr>
              <a:t>interventionnelles…etc.</a:t>
            </a:r>
          </a:p>
          <a:p>
            <a:pPr marL="171450" indent="-171450" algn="just">
              <a:buFont typeface="Symbol"/>
              <a:buChar char="Þ"/>
            </a:pPr>
            <a:endParaRPr lang="fr-FR" sz="1200" b="1" dirty="0" smtClean="0">
              <a:solidFill>
                <a:srgbClr val="3C4693"/>
              </a:solidFill>
            </a:endParaRPr>
          </a:p>
          <a:p>
            <a:pPr marL="171450" indent="-171450" algn="just">
              <a:buFont typeface="Symbol"/>
              <a:buChar char="Þ"/>
            </a:pPr>
            <a:endParaRPr lang="fr-FR" sz="1200" b="1" dirty="0" smtClean="0">
              <a:solidFill>
                <a:srgbClr val="3C4693"/>
              </a:solidFill>
            </a:endParaRPr>
          </a:p>
          <a:p>
            <a:pPr algn="just">
              <a:spcBef>
                <a:spcPts val="600"/>
              </a:spcBef>
              <a:spcAft>
                <a:spcPts val="600"/>
              </a:spcAft>
            </a:pPr>
            <a:r>
              <a:rPr lang="fr-FR" sz="1600" b="1" dirty="0">
                <a:solidFill>
                  <a:srgbClr val="C8D223"/>
                </a:solidFill>
              </a:rPr>
              <a:t>Cohérence</a:t>
            </a:r>
            <a:endParaRPr lang="fr-FR" sz="1600" b="1" dirty="0">
              <a:solidFill>
                <a:srgbClr val="3C4693"/>
              </a:solidFill>
            </a:endParaRPr>
          </a:p>
          <a:p>
            <a:pPr marL="171450" indent="-171450" algn="just">
              <a:buFont typeface="Symbol"/>
              <a:buChar char="Þ"/>
            </a:pPr>
            <a:r>
              <a:rPr lang="fr-FR" sz="1200" b="1" dirty="0" smtClean="0">
                <a:solidFill>
                  <a:srgbClr val="3C4693"/>
                </a:solidFill>
              </a:rPr>
              <a:t>L’ensemble </a:t>
            </a:r>
            <a:r>
              <a:rPr lang="fr-FR" sz="1200" b="1" dirty="0">
                <a:solidFill>
                  <a:srgbClr val="3C4693"/>
                </a:solidFill>
              </a:rPr>
              <a:t>de ces choix s’assemble comme un puzzle, et la cohérence de l’ensemble du projet plateau technique est à </a:t>
            </a:r>
            <a:r>
              <a:rPr lang="fr-FR" sz="1200" b="1" dirty="0" smtClean="0">
                <a:solidFill>
                  <a:srgbClr val="3C4693"/>
                </a:solidFill>
              </a:rPr>
              <a:t>vérifier</a:t>
            </a:r>
            <a:endParaRPr lang="fr-FR" sz="1200" b="1" dirty="0">
              <a:solidFill>
                <a:srgbClr val="3C4693"/>
              </a:solidFill>
            </a:endParaRPr>
          </a:p>
        </p:txBody>
      </p:sp>
      <p:sp>
        <p:nvSpPr>
          <p:cNvPr id="6" name="Rectangle 5"/>
          <p:cNvSpPr/>
          <p:nvPr/>
        </p:nvSpPr>
        <p:spPr>
          <a:xfrm>
            <a:off x="6156176" y="1918573"/>
            <a:ext cx="2376264" cy="461665"/>
          </a:xfrm>
          <a:prstGeom prst="rect">
            <a:avLst/>
          </a:prstGeom>
        </p:spPr>
        <p:txBody>
          <a:bodyPr wrap="square">
            <a:spAutoFit/>
          </a:bodyPr>
          <a:lstStyle/>
          <a:p>
            <a:pPr algn="just"/>
            <a:r>
              <a:rPr lang="fr-FR" sz="1200" i="1" dirty="0" smtClean="0">
                <a:solidFill>
                  <a:srgbClr val="0000FF"/>
                </a:solidFill>
                <a:latin typeface="Cambria" panose="02040503050406030204" pitchFamily="18" charset="0"/>
              </a:rPr>
              <a:t>En </a:t>
            </a:r>
            <a:r>
              <a:rPr lang="fr-FR" sz="1200" i="1" dirty="0">
                <a:solidFill>
                  <a:srgbClr val="0000FF"/>
                </a:solidFill>
                <a:latin typeface="Cambria" panose="02040503050406030204" pitchFamily="18" charset="0"/>
              </a:rPr>
              <a:t>capacitaire, mais </a:t>
            </a:r>
            <a:r>
              <a:rPr lang="fr-FR" sz="1200" i="1" dirty="0" smtClean="0">
                <a:solidFill>
                  <a:srgbClr val="0000FF"/>
                </a:solidFill>
                <a:latin typeface="Cambria" panose="02040503050406030204" pitchFamily="18" charset="0"/>
              </a:rPr>
              <a:t>surtout </a:t>
            </a:r>
            <a:r>
              <a:rPr lang="fr-FR" sz="1200" i="1" dirty="0">
                <a:solidFill>
                  <a:srgbClr val="0000FF"/>
                </a:solidFill>
                <a:latin typeface="Cambria" panose="02040503050406030204" pitchFamily="18" charset="0"/>
              </a:rPr>
              <a:t>en matière </a:t>
            </a:r>
            <a:r>
              <a:rPr lang="fr-FR" sz="1200" i="1" dirty="0" smtClean="0">
                <a:solidFill>
                  <a:srgbClr val="0000FF"/>
                </a:solidFill>
                <a:latin typeface="Cambria" panose="02040503050406030204" pitchFamily="18" charset="0"/>
              </a:rPr>
              <a:t>d'organisation</a:t>
            </a:r>
            <a:endParaRPr lang="fr-FR" sz="1200" b="1" i="1" dirty="0">
              <a:solidFill>
                <a:srgbClr val="0000FF"/>
              </a:solidFill>
              <a:latin typeface="Cambria" panose="02040503050406030204" pitchFamily="18" charset="0"/>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801" y="2766430"/>
            <a:ext cx="2934194" cy="189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156176" y="5013176"/>
            <a:ext cx="2376264" cy="1015663"/>
          </a:xfrm>
          <a:prstGeom prst="rect">
            <a:avLst/>
          </a:prstGeom>
        </p:spPr>
        <p:txBody>
          <a:bodyPr wrap="square">
            <a:spAutoFit/>
          </a:bodyPr>
          <a:lstStyle/>
          <a:p>
            <a:pPr algn="just"/>
            <a:r>
              <a:rPr lang="fr-FR" sz="1200" i="1" dirty="0" smtClean="0">
                <a:solidFill>
                  <a:srgbClr val="0000FF"/>
                </a:solidFill>
                <a:latin typeface="Cambria" panose="02040503050406030204" pitchFamily="18" charset="0"/>
              </a:rPr>
              <a:t>Le groupe étudie un fichier Excel d’aide à la décision, qui à partir du projet d’établissement permet de proposer des zones ISO et des Delta P</a:t>
            </a:r>
            <a:endParaRPr lang="fr-FR" sz="1200" b="1" i="1" dirty="0">
              <a:solidFill>
                <a:srgbClr val="0000FF"/>
              </a:solidFill>
              <a:latin typeface="Cambria" panose="02040503050406030204" pitchFamily="18" charset="0"/>
            </a:endParaRPr>
          </a:p>
        </p:txBody>
      </p:sp>
    </p:spTree>
    <p:extLst>
      <p:ext uri="{BB962C8B-B14F-4D97-AF65-F5344CB8AC3E}">
        <p14:creationId xmlns:p14="http://schemas.microsoft.com/office/powerpoint/2010/main" val="225738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18</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4.3 Analyse de risques-Programme</a:t>
            </a:r>
          </a:p>
        </p:txBody>
      </p:sp>
      <p:sp>
        <p:nvSpPr>
          <p:cNvPr id="4" name="Rectangle 3"/>
          <p:cNvSpPr/>
          <p:nvPr/>
        </p:nvSpPr>
        <p:spPr>
          <a:xfrm>
            <a:off x="539552" y="1124744"/>
            <a:ext cx="4752528" cy="4662815"/>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Programme et analyse de risques</a:t>
            </a:r>
            <a:endParaRPr lang="fr-FR" sz="1600" b="1" dirty="0">
              <a:solidFill>
                <a:srgbClr val="C8D223"/>
              </a:solidFill>
            </a:endParaRPr>
          </a:p>
          <a:p>
            <a:pPr marL="171450" indent="-171450" algn="just">
              <a:buFont typeface="Symbol"/>
              <a:buChar char="Þ"/>
            </a:pPr>
            <a:r>
              <a:rPr lang="fr-FR" sz="1200" b="1" dirty="0" smtClean="0">
                <a:solidFill>
                  <a:srgbClr val="3C4693"/>
                </a:solidFill>
              </a:rPr>
              <a:t>L’analyse de risques se conduit conjointement au programme</a:t>
            </a:r>
          </a:p>
          <a:p>
            <a:pPr marL="171450" indent="-171450" algn="just">
              <a:buFont typeface="Symbol"/>
              <a:buChar char="Þ"/>
            </a:pPr>
            <a:endParaRPr lang="fr-FR" sz="1200" b="1" dirty="0" smtClean="0">
              <a:solidFill>
                <a:srgbClr val="3C4693"/>
              </a:solidFill>
            </a:endParaRPr>
          </a:p>
          <a:p>
            <a:pPr algn="just"/>
            <a:r>
              <a:rPr lang="fr-FR" sz="1200" dirty="0">
                <a:solidFill>
                  <a:srgbClr val="3C4693"/>
                </a:solidFill>
              </a:rPr>
              <a:t>R</a:t>
            </a:r>
            <a:r>
              <a:rPr lang="fr-FR" sz="1200" dirty="0" smtClean="0">
                <a:solidFill>
                  <a:srgbClr val="3C4693"/>
                </a:solidFill>
              </a:rPr>
              <a:t>endre cohérents le éléments d’analyse de risque et le programme technique</a:t>
            </a:r>
          </a:p>
          <a:p>
            <a:pPr algn="just"/>
            <a:endParaRPr lang="fr-FR" sz="1200" dirty="0" smtClean="0">
              <a:solidFill>
                <a:srgbClr val="3C4693"/>
              </a:solidFill>
            </a:endParaRPr>
          </a:p>
          <a:p>
            <a:pPr algn="just"/>
            <a:endParaRPr lang="fr-FR" sz="1200" b="1" dirty="0" smtClean="0">
              <a:solidFill>
                <a:srgbClr val="3C4693"/>
              </a:solidFill>
            </a:endParaRPr>
          </a:p>
          <a:p>
            <a:pPr marL="171450" indent="-171450" algn="just">
              <a:buFont typeface="Symbol"/>
              <a:buChar char="Þ"/>
            </a:pPr>
            <a:r>
              <a:rPr lang="fr-FR" sz="1200" b="1" dirty="0" smtClean="0">
                <a:solidFill>
                  <a:srgbClr val="3C4693"/>
                </a:solidFill>
              </a:rPr>
              <a:t>Formalisation des choix – scénarios alternatifs</a:t>
            </a:r>
          </a:p>
          <a:p>
            <a:pPr algn="just"/>
            <a:endParaRPr lang="fr-FR" sz="1200" b="1" dirty="0">
              <a:solidFill>
                <a:srgbClr val="3C4693"/>
              </a:solidFill>
            </a:endParaRPr>
          </a:p>
          <a:p>
            <a:pPr algn="just"/>
            <a:r>
              <a:rPr lang="fr-FR" sz="1200" dirty="0" smtClean="0">
                <a:solidFill>
                  <a:srgbClr val="3C4693"/>
                </a:solidFill>
              </a:rPr>
              <a:t>Idéalement au stade du programme 3 scénarios sont à proposer, les trois devant répondre au projet d’établissement et à l’analyse de risques.</a:t>
            </a:r>
          </a:p>
          <a:p>
            <a:pPr algn="just"/>
            <a:endParaRPr lang="fr-FR" sz="1200" b="1" dirty="0" smtClean="0">
              <a:solidFill>
                <a:srgbClr val="3C4693"/>
              </a:solidFill>
            </a:endParaRPr>
          </a:p>
          <a:p>
            <a:pPr marL="171450" indent="-171450" algn="just">
              <a:buFont typeface="Symbol"/>
              <a:buChar char="Þ"/>
            </a:pPr>
            <a:endParaRPr lang="fr-FR" sz="1200" b="1" dirty="0">
              <a:solidFill>
                <a:srgbClr val="3C4693"/>
              </a:solidFill>
            </a:endParaRPr>
          </a:p>
          <a:p>
            <a:pPr marL="171450" indent="-171450" algn="just">
              <a:buFont typeface="Symbol"/>
              <a:buChar char="Þ"/>
            </a:pPr>
            <a:r>
              <a:rPr lang="fr-FR" sz="1200" b="1" dirty="0" smtClean="0">
                <a:solidFill>
                  <a:srgbClr val="3C4693"/>
                </a:solidFill>
              </a:rPr>
              <a:t>Programme final vers la solution architecturale</a:t>
            </a:r>
          </a:p>
          <a:p>
            <a:pPr marL="171450" indent="-171450" algn="just">
              <a:buFont typeface="Symbol"/>
              <a:buChar char="Þ"/>
            </a:pPr>
            <a:endParaRPr lang="fr-FR" sz="1200" b="1" dirty="0" smtClean="0">
              <a:solidFill>
                <a:srgbClr val="3C4693"/>
              </a:solidFill>
            </a:endParaRPr>
          </a:p>
          <a:p>
            <a:pPr algn="just"/>
            <a:r>
              <a:rPr lang="fr-FR" sz="1200" dirty="0" smtClean="0">
                <a:solidFill>
                  <a:srgbClr val="3C4693"/>
                </a:solidFill>
              </a:rPr>
              <a:t>À partir de ces scénarios le choix final va permettre de passer à la solution architecturale.</a:t>
            </a:r>
          </a:p>
          <a:p>
            <a:pPr algn="just"/>
            <a:endParaRPr lang="fr-FR" sz="1200" dirty="0" smtClean="0">
              <a:solidFill>
                <a:srgbClr val="3C4693"/>
              </a:solidFill>
            </a:endParaRPr>
          </a:p>
          <a:p>
            <a:pPr algn="just"/>
            <a:endParaRPr lang="fr-FR" sz="1200" dirty="0" smtClean="0">
              <a:solidFill>
                <a:srgbClr val="3C4693"/>
              </a:solidFill>
            </a:endParaRPr>
          </a:p>
          <a:p>
            <a:pPr marL="171450" indent="-171450" algn="just">
              <a:buFont typeface="Symbol"/>
              <a:buChar char="Þ"/>
            </a:pPr>
            <a:r>
              <a:rPr lang="fr-FR" sz="1200" b="1" dirty="0" smtClean="0">
                <a:solidFill>
                  <a:srgbClr val="3C4693"/>
                </a:solidFill>
              </a:rPr>
              <a:t>Validation de la solution architecturale</a:t>
            </a:r>
            <a:endParaRPr lang="fr-FR" sz="1200" b="1" dirty="0">
              <a:solidFill>
                <a:srgbClr val="3C4693"/>
              </a:solidFill>
            </a:endParaRPr>
          </a:p>
          <a:p>
            <a:pPr marL="171450" indent="-171450" algn="just">
              <a:buFont typeface="Symbol"/>
              <a:buChar char="Þ"/>
            </a:pPr>
            <a:endParaRPr lang="fr-FR" sz="1200" b="1" dirty="0">
              <a:solidFill>
                <a:srgbClr val="3C4693"/>
              </a:solidFill>
            </a:endParaRPr>
          </a:p>
          <a:p>
            <a:pPr algn="just"/>
            <a:r>
              <a:rPr lang="fr-FR" sz="1200" dirty="0" smtClean="0">
                <a:solidFill>
                  <a:srgbClr val="3C4693"/>
                </a:solidFill>
              </a:rPr>
              <a:t>Une fois les premiers plans établis, la vérification du respect des contraintes du programme et de l’analyse de risques sont à valider.</a:t>
            </a:r>
            <a:endParaRPr lang="fr-FR" sz="1200" dirty="0">
              <a:solidFill>
                <a:srgbClr val="3C4693"/>
              </a:solidFill>
            </a:endParaRPr>
          </a:p>
          <a:p>
            <a:endParaRPr lang="fr-FR" sz="1200" dirty="0" smtClean="0">
              <a:solidFill>
                <a:srgbClr val="3C4693"/>
              </a:solidFill>
            </a:endParaRPr>
          </a:p>
        </p:txBody>
      </p:sp>
      <p:sp>
        <p:nvSpPr>
          <p:cNvPr id="6" name="Rectangle 5"/>
          <p:cNvSpPr/>
          <p:nvPr/>
        </p:nvSpPr>
        <p:spPr>
          <a:xfrm>
            <a:off x="6444208" y="1700808"/>
            <a:ext cx="2376264" cy="461665"/>
          </a:xfrm>
          <a:prstGeom prst="rect">
            <a:avLst/>
          </a:prstGeom>
        </p:spPr>
        <p:txBody>
          <a:bodyPr wrap="square">
            <a:spAutoFit/>
          </a:bodyPr>
          <a:lstStyle/>
          <a:p>
            <a:pPr algn="just"/>
            <a:r>
              <a:rPr lang="fr-FR" sz="1200" i="1" dirty="0" smtClean="0">
                <a:solidFill>
                  <a:srgbClr val="0000FF"/>
                </a:solidFill>
                <a:latin typeface="Cambria" panose="02040503050406030204" pitchFamily="18" charset="0"/>
              </a:rPr>
              <a:t>Plusieurs itérations seront probablement nécessaires.</a:t>
            </a:r>
            <a:endParaRPr lang="fr-FR" sz="1200" b="1" i="1" dirty="0">
              <a:solidFill>
                <a:srgbClr val="0000FF"/>
              </a:solidFill>
              <a:latin typeface="Cambria" panose="02040503050406030204" pitchFamily="18" charset="0"/>
            </a:endParaRPr>
          </a:p>
        </p:txBody>
      </p:sp>
      <p:sp>
        <p:nvSpPr>
          <p:cNvPr id="7" name="Rectangle 6"/>
          <p:cNvSpPr/>
          <p:nvPr/>
        </p:nvSpPr>
        <p:spPr>
          <a:xfrm>
            <a:off x="6444208" y="4542219"/>
            <a:ext cx="2376264" cy="830997"/>
          </a:xfrm>
          <a:prstGeom prst="rect">
            <a:avLst/>
          </a:prstGeom>
        </p:spPr>
        <p:txBody>
          <a:bodyPr wrap="square">
            <a:spAutoFit/>
          </a:bodyPr>
          <a:lstStyle/>
          <a:p>
            <a:pPr algn="just"/>
            <a:r>
              <a:rPr lang="fr-FR" sz="1200" i="1" dirty="0" smtClean="0">
                <a:solidFill>
                  <a:srgbClr val="0000FF"/>
                </a:solidFill>
                <a:latin typeface="Cambria" panose="02040503050406030204" pitchFamily="18" charset="0"/>
              </a:rPr>
              <a:t>Si les contraintes ne sont pas respectées, il y a lieu de revenir aux phases précédentes par itérations successives.</a:t>
            </a:r>
            <a:endParaRPr lang="fr-FR" sz="1200" b="1" i="1" dirty="0">
              <a:solidFill>
                <a:srgbClr val="0000FF"/>
              </a:solidFill>
              <a:latin typeface="Cambria" panose="02040503050406030204" pitchFamily="18" charset="0"/>
            </a:endParaRPr>
          </a:p>
        </p:txBody>
      </p:sp>
      <p:sp>
        <p:nvSpPr>
          <p:cNvPr id="5" name="Double flèche verticale 4"/>
          <p:cNvSpPr/>
          <p:nvPr/>
        </p:nvSpPr>
        <p:spPr>
          <a:xfrm>
            <a:off x="6084168" y="1412776"/>
            <a:ext cx="144016" cy="2664296"/>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Double flèche verticale 7"/>
          <p:cNvSpPr/>
          <p:nvPr/>
        </p:nvSpPr>
        <p:spPr>
          <a:xfrm>
            <a:off x="6228184" y="3645023"/>
            <a:ext cx="144016" cy="2142535"/>
          </a:xfrm>
          <a:prstGeom prst="up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9" name="ZoneTexte 8"/>
          <p:cNvSpPr txBox="1"/>
          <p:nvPr/>
        </p:nvSpPr>
        <p:spPr>
          <a:xfrm>
            <a:off x="6182997" y="2762509"/>
            <a:ext cx="936104" cy="246221"/>
          </a:xfrm>
          <a:prstGeom prst="rect">
            <a:avLst/>
          </a:prstGeom>
          <a:noFill/>
        </p:spPr>
        <p:txBody>
          <a:bodyPr wrap="square" rtlCol="0">
            <a:spAutoFit/>
          </a:bodyPr>
          <a:lstStyle/>
          <a:p>
            <a:r>
              <a:rPr lang="fr-FR" sz="1000" dirty="0" err="1" smtClean="0">
                <a:solidFill>
                  <a:srgbClr val="9933FF"/>
                </a:solidFill>
              </a:rPr>
              <a:t>Programmiste</a:t>
            </a:r>
            <a:endParaRPr lang="fr-FR" sz="1000" dirty="0">
              <a:solidFill>
                <a:srgbClr val="9933FF"/>
              </a:solidFill>
            </a:endParaRPr>
          </a:p>
        </p:txBody>
      </p:sp>
      <p:sp>
        <p:nvSpPr>
          <p:cNvPr id="10" name="ZoneTexte 9"/>
          <p:cNvSpPr txBox="1"/>
          <p:nvPr/>
        </p:nvSpPr>
        <p:spPr>
          <a:xfrm>
            <a:off x="6335397" y="4221088"/>
            <a:ext cx="783704" cy="246221"/>
          </a:xfrm>
          <a:prstGeom prst="rect">
            <a:avLst/>
          </a:prstGeom>
          <a:noFill/>
        </p:spPr>
        <p:txBody>
          <a:bodyPr wrap="square" rtlCol="0">
            <a:spAutoFit/>
          </a:bodyPr>
          <a:lstStyle/>
          <a:p>
            <a:r>
              <a:rPr lang="fr-FR" sz="1000" dirty="0" smtClean="0">
                <a:solidFill>
                  <a:srgbClr val="00B0F0"/>
                </a:solidFill>
              </a:rPr>
              <a:t>Architecte</a:t>
            </a:r>
            <a:endParaRPr lang="fr-FR" sz="1000" dirty="0">
              <a:solidFill>
                <a:srgbClr val="00B0F0"/>
              </a:solidFill>
            </a:endParaRPr>
          </a:p>
        </p:txBody>
      </p:sp>
      <p:pic>
        <p:nvPicPr>
          <p:cNvPr id="11" name="Image 10" descr="Résultat de recherche d'images pour &quot;images, organisation bloc opératoir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517232"/>
            <a:ext cx="2448272" cy="1185972"/>
          </a:xfrm>
          <a:prstGeom prst="rect">
            <a:avLst/>
          </a:prstGeom>
          <a:noFill/>
          <a:ln>
            <a:noFill/>
          </a:ln>
        </p:spPr>
      </p:pic>
    </p:spTree>
    <p:extLst>
      <p:ext uri="{BB962C8B-B14F-4D97-AF65-F5344CB8AC3E}">
        <p14:creationId xmlns:p14="http://schemas.microsoft.com/office/powerpoint/2010/main" val="131499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69272" y="1556792"/>
            <a:ext cx="6387104" cy="35283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fr-FR" i="1" dirty="0" smtClean="0">
                <a:solidFill>
                  <a:srgbClr val="3C4693"/>
                </a:solidFill>
                <a:latin typeface="Cambria" panose="02040503050406030204" pitchFamily="18" charset="0"/>
                <a:ea typeface="CMU Concrete" pitchFamily="50" charset="0"/>
                <a:cs typeface="CMU Concrete" pitchFamily="50" charset="0"/>
              </a:rPr>
              <a:t>Conclusions</a:t>
            </a:r>
          </a:p>
          <a:p>
            <a:pPr algn="l"/>
            <a:r>
              <a:rPr lang="fr-FR" sz="3600" i="1" dirty="0" smtClean="0">
                <a:solidFill>
                  <a:schemeClr val="bg1"/>
                </a:solidFill>
                <a:latin typeface="Cambria" panose="02040503050406030204" pitchFamily="18" charset="0"/>
              </a:rPr>
              <a:t>5.1 Travail du groupe</a:t>
            </a:r>
            <a:endParaRPr lang="fr-FR" sz="3600" i="1" dirty="0">
              <a:solidFill>
                <a:schemeClr val="bg1"/>
              </a:solidFill>
              <a:latin typeface="Cambria" panose="02040503050406030204" pitchFamily="18" charset="0"/>
            </a:endParaRPr>
          </a:p>
          <a:p>
            <a:pPr algn="l"/>
            <a:r>
              <a:rPr lang="fr-FR" sz="3600" i="1" dirty="0" smtClean="0">
                <a:solidFill>
                  <a:schemeClr val="bg1"/>
                </a:solidFill>
                <a:latin typeface="Cambria" panose="02040503050406030204" pitchFamily="18" charset="0"/>
              </a:rPr>
              <a:t>5.2 Avis général</a:t>
            </a:r>
          </a:p>
          <a:p>
            <a:pPr algn="l"/>
            <a:r>
              <a:rPr lang="fr-FR" sz="3600" i="1" dirty="0" smtClean="0">
                <a:solidFill>
                  <a:schemeClr val="bg1"/>
                </a:solidFill>
                <a:latin typeface="Cambria" panose="02040503050406030204" pitchFamily="18" charset="0"/>
              </a:rPr>
              <a:t>5.3 Conclusions</a:t>
            </a:r>
            <a:endParaRPr lang="fr-FR" sz="3600" i="1" dirty="0">
              <a:solidFill>
                <a:schemeClr val="bg1"/>
              </a:solidFill>
              <a:latin typeface="Cambria" panose="02040503050406030204" pitchFamily="18" charset="0"/>
            </a:endParaRPr>
          </a:p>
          <a:p>
            <a:pPr algn="l">
              <a:lnSpc>
                <a:spcPct val="100000"/>
              </a:lnSpc>
            </a:pPr>
            <a:endParaRPr lang="fr-FR" b="0" i="1" dirty="0" smtClean="0">
              <a:solidFill>
                <a:srgbClr val="3C4693"/>
              </a:solidFill>
              <a:latin typeface="Cambria" panose="02040503050406030204" pitchFamily="18" charset="0"/>
              <a:ea typeface="CMU Concrete" pitchFamily="50" charset="0"/>
              <a:cs typeface="CMU Concrete" pitchFamily="50" charset="0"/>
            </a:endParaRPr>
          </a:p>
        </p:txBody>
      </p:sp>
      <p:sp>
        <p:nvSpPr>
          <p:cNvPr id="3" name="ZoneTexte 2"/>
          <p:cNvSpPr txBox="1"/>
          <p:nvPr/>
        </p:nvSpPr>
        <p:spPr>
          <a:xfrm>
            <a:off x="6084168" y="5127575"/>
            <a:ext cx="1872208" cy="461665"/>
          </a:xfrm>
          <a:prstGeom prst="rect">
            <a:avLst/>
          </a:prstGeom>
          <a:noFill/>
        </p:spPr>
        <p:txBody>
          <a:bodyPr wrap="square" rtlCol="0">
            <a:spAutoFit/>
          </a:bodyPr>
          <a:lstStyle/>
          <a:p>
            <a:pPr algn="r"/>
            <a:r>
              <a:rPr lang="fr-FR" sz="2400" b="1" dirty="0" smtClean="0">
                <a:solidFill>
                  <a:srgbClr val="3C4693"/>
                </a:solidFill>
                <a:latin typeface="+mj-lt"/>
              </a:rPr>
              <a:t>Partie 5</a:t>
            </a:r>
            <a:endParaRPr lang="fr-FR" sz="2400" b="1" baseline="0" dirty="0" smtClean="0">
              <a:solidFill>
                <a:srgbClr val="3C4693"/>
              </a:solidFill>
              <a:latin typeface="+mj-lt"/>
            </a:endParaRPr>
          </a:p>
        </p:txBody>
      </p:sp>
    </p:spTree>
    <p:extLst>
      <p:ext uri="{BB962C8B-B14F-4D97-AF65-F5344CB8AC3E}">
        <p14:creationId xmlns:p14="http://schemas.microsoft.com/office/powerpoint/2010/main" val="309841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69272" y="1556792"/>
            <a:ext cx="6387104" cy="35283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fr-FR" b="0" i="1" dirty="0" smtClean="0">
                <a:solidFill>
                  <a:srgbClr val="3C4693"/>
                </a:solidFill>
                <a:latin typeface="Cambria" panose="02040503050406030204" pitchFamily="18" charset="0"/>
                <a:ea typeface="CMU Concrete" pitchFamily="50" charset="0"/>
                <a:cs typeface="CMU Concrete" pitchFamily="50" charset="0"/>
              </a:rPr>
              <a:t>Objectifs</a:t>
            </a:r>
            <a:endParaRPr lang="fr-FR" b="0" i="1" baseline="0" dirty="0" smtClean="0">
              <a:solidFill>
                <a:srgbClr val="3C4693"/>
              </a:solidFill>
              <a:latin typeface="Cambria" panose="02040503050406030204" pitchFamily="18" charset="0"/>
              <a:ea typeface="CMU Concrete" pitchFamily="50" charset="0"/>
              <a:cs typeface="CMU Concrete" pitchFamily="50" charset="0"/>
            </a:endParaRPr>
          </a:p>
          <a:p>
            <a:pPr algn="l">
              <a:lnSpc>
                <a:spcPct val="100000"/>
              </a:lnSpc>
            </a:pPr>
            <a:r>
              <a:rPr lang="fr-FR" sz="3600" i="1" dirty="0" smtClean="0">
                <a:solidFill>
                  <a:schemeClr val="bg1"/>
                </a:solidFill>
                <a:latin typeface="Cambria" panose="02040503050406030204" pitchFamily="18" charset="0"/>
              </a:rPr>
              <a:t>1.1 Naissance du projet</a:t>
            </a:r>
            <a:endParaRPr lang="fr-FR" sz="3600" i="1" baseline="0" dirty="0" smtClean="0">
              <a:solidFill>
                <a:schemeClr val="bg1"/>
              </a:solidFill>
              <a:latin typeface="Cambria" panose="02040503050406030204" pitchFamily="18" charset="0"/>
            </a:endParaRPr>
          </a:p>
          <a:p>
            <a:pPr algn="l">
              <a:lnSpc>
                <a:spcPct val="100000"/>
              </a:lnSpc>
            </a:pPr>
            <a:r>
              <a:rPr lang="fr-FR" sz="3600" i="1" dirty="0" smtClean="0">
                <a:solidFill>
                  <a:schemeClr val="bg1"/>
                </a:solidFill>
                <a:latin typeface="Cambria" panose="02040503050406030204" pitchFamily="18" charset="0"/>
              </a:rPr>
              <a:t>1.2 Groupe de travail</a:t>
            </a:r>
          </a:p>
          <a:p>
            <a:pPr algn="l">
              <a:lnSpc>
                <a:spcPct val="100000"/>
              </a:lnSpc>
            </a:pPr>
            <a:r>
              <a:rPr lang="fr-FR" sz="3600" i="1" dirty="0" smtClean="0">
                <a:solidFill>
                  <a:schemeClr val="bg1"/>
                </a:solidFill>
                <a:latin typeface="Cambria" panose="02040503050406030204" pitchFamily="18" charset="0"/>
              </a:rPr>
              <a:t>1.3 Objectif général</a:t>
            </a:r>
            <a:endParaRPr lang="fr-FR" sz="3600" i="1" dirty="0">
              <a:solidFill>
                <a:schemeClr val="bg1"/>
              </a:solidFill>
              <a:latin typeface="Cambria" panose="02040503050406030204" pitchFamily="18" charset="0"/>
            </a:endParaRPr>
          </a:p>
        </p:txBody>
      </p:sp>
      <p:sp>
        <p:nvSpPr>
          <p:cNvPr id="3" name="ZoneTexte 2"/>
          <p:cNvSpPr txBox="1"/>
          <p:nvPr/>
        </p:nvSpPr>
        <p:spPr>
          <a:xfrm>
            <a:off x="6084168" y="5127575"/>
            <a:ext cx="1872208" cy="461665"/>
          </a:xfrm>
          <a:prstGeom prst="rect">
            <a:avLst/>
          </a:prstGeom>
          <a:noFill/>
        </p:spPr>
        <p:txBody>
          <a:bodyPr wrap="square" rtlCol="0">
            <a:spAutoFit/>
          </a:bodyPr>
          <a:lstStyle/>
          <a:p>
            <a:pPr algn="r"/>
            <a:r>
              <a:rPr lang="fr-FR" sz="2400" b="1" dirty="0" smtClean="0">
                <a:solidFill>
                  <a:srgbClr val="3C4693"/>
                </a:solidFill>
                <a:latin typeface="+mj-lt"/>
              </a:rPr>
              <a:t>Partie 1</a:t>
            </a:r>
            <a:endParaRPr lang="fr-FR" sz="2400" b="1" baseline="0" dirty="0" smtClean="0">
              <a:solidFill>
                <a:srgbClr val="3C4693"/>
              </a:solidFill>
              <a:latin typeface="+mj-lt"/>
            </a:endParaRPr>
          </a:p>
        </p:txBody>
      </p:sp>
    </p:spTree>
    <p:extLst>
      <p:ext uri="{BB962C8B-B14F-4D97-AF65-F5344CB8AC3E}">
        <p14:creationId xmlns:p14="http://schemas.microsoft.com/office/powerpoint/2010/main" val="28162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20</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a:solidFill>
                  <a:srgbClr val="3C4693"/>
                </a:solidFill>
              </a:rPr>
              <a:t>5</a:t>
            </a:r>
            <a:r>
              <a:rPr lang="fr-FR" sz="1900" b="1" i="1" dirty="0" smtClean="0">
                <a:solidFill>
                  <a:srgbClr val="3C4693"/>
                </a:solidFill>
              </a:rPr>
              <a:t>.1 Conclusions-Travail du groupe</a:t>
            </a:r>
          </a:p>
        </p:txBody>
      </p:sp>
      <p:sp>
        <p:nvSpPr>
          <p:cNvPr id="4" name="Rectangle 3"/>
          <p:cNvSpPr/>
          <p:nvPr/>
        </p:nvSpPr>
        <p:spPr>
          <a:xfrm>
            <a:off x="542819" y="1340768"/>
            <a:ext cx="4752528" cy="2292935"/>
          </a:xfrm>
          <a:prstGeom prst="rect">
            <a:avLst/>
          </a:prstGeom>
        </p:spPr>
        <p:txBody>
          <a:bodyPr wrap="square">
            <a:spAutoFit/>
          </a:bodyPr>
          <a:lstStyle/>
          <a:p>
            <a:pPr algn="just">
              <a:spcBef>
                <a:spcPts val="600"/>
              </a:spcBef>
              <a:spcAft>
                <a:spcPts val="600"/>
              </a:spcAft>
            </a:pPr>
            <a:r>
              <a:rPr lang="fr-FR" sz="1600" b="1" dirty="0" smtClean="0">
                <a:solidFill>
                  <a:srgbClr val="C8D223"/>
                </a:solidFill>
              </a:rPr>
              <a:t>Travail du groupe</a:t>
            </a:r>
          </a:p>
          <a:p>
            <a:pPr algn="just">
              <a:spcBef>
                <a:spcPts val="600"/>
              </a:spcBef>
              <a:spcAft>
                <a:spcPts val="600"/>
              </a:spcAft>
            </a:pPr>
            <a:endParaRPr lang="fr-FR" sz="1600" b="1" dirty="0">
              <a:solidFill>
                <a:srgbClr val="C8D223"/>
              </a:solidFill>
            </a:endParaRPr>
          </a:p>
          <a:p>
            <a:pPr marL="171450" indent="-171450" algn="just">
              <a:buFont typeface="Symbol"/>
              <a:buChar char="Þ"/>
            </a:pPr>
            <a:r>
              <a:rPr lang="fr-FR" sz="1200" b="1" dirty="0" smtClean="0">
                <a:solidFill>
                  <a:srgbClr val="3C4693"/>
                </a:solidFill>
              </a:rPr>
              <a:t>Le groupe de travail a terminé la partie analyse</a:t>
            </a:r>
          </a:p>
          <a:p>
            <a:pPr marL="171450" indent="-171450" algn="just">
              <a:buFont typeface="Symbol"/>
              <a:buChar char="Þ"/>
            </a:pPr>
            <a:endParaRPr lang="fr-FR" sz="1200" b="1" dirty="0" smtClean="0">
              <a:solidFill>
                <a:srgbClr val="3C4693"/>
              </a:solidFill>
            </a:endParaRPr>
          </a:p>
          <a:p>
            <a:pPr algn="just"/>
            <a:r>
              <a:rPr lang="fr-FR" sz="1200" dirty="0" smtClean="0">
                <a:solidFill>
                  <a:srgbClr val="3C4693"/>
                </a:solidFill>
              </a:rPr>
              <a:t>L’outil d’aide à la décision concernant le traitement d’air est en cours de test sur des cas opérationnels et un projet en cours</a:t>
            </a:r>
          </a:p>
          <a:p>
            <a:pPr algn="just"/>
            <a:endParaRPr lang="fr-FR" sz="1200" dirty="0" smtClean="0">
              <a:solidFill>
                <a:srgbClr val="3C4693"/>
              </a:solidFill>
            </a:endParaRPr>
          </a:p>
          <a:p>
            <a:pPr algn="just"/>
            <a:endParaRPr lang="fr-FR" sz="1200" dirty="0" smtClean="0">
              <a:solidFill>
                <a:srgbClr val="3C4693"/>
              </a:solidFill>
            </a:endParaRPr>
          </a:p>
          <a:p>
            <a:pPr algn="just"/>
            <a:r>
              <a:rPr lang="fr-FR" sz="1200" dirty="0" smtClean="0">
                <a:solidFill>
                  <a:srgbClr val="3C4693"/>
                </a:solidFill>
              </a:rPr>
              <a:t>La synthèse de ce travail sera finalisée par la rédaction d’un </a:t>
            </a:r>
            <a:r>
              <a:rPr lang="fr-FR" sz="1200" b="1" i="1" dirty="0" smtClean="0">
                <a:solidFill>
                  <a:srgbClr val="3C4693"/>
                </a:solidFill>
              </a:rPr>
              <a:t>Manuel de bonnes pratiques de conception des plateaux techniques</a:t>
            </a:r>
            <a:r>
              <a:rPr lang="fr-FR" sz="1200" dirty="0" smtClean="0">
                <a:solidFill>
                  <a:srgbClr val="3C4693"/>
                </a:solidFill>
              </a:rPr>
              <a:t>.</a:t>
            </a:r>
            <a:endParaRPr lang="fr-FR" sz="1200" b="1" dirty="0" smtClean="0">
              <a:solidFill>
                <a:srgbClr val="3C4693"/>
              </a:solidFill>
            </a:endParaRPr>
          </a:p>
        </p:txBody>
      </p:sp>
      <p:sp>
        <p:nvSpPr>
          <p:cNvPr id="6" name="Rectangle 5"/>
          <p:cNvSpPr/>
          <p:nvPr/>
        </p:nvSpPr>
        <p:spPr>
          <a:xfrm>
            <a:off x="6251521" y="4581128"/>
            <a:ext cx="2376264" cy="1169551"/>
          </a:xfrm>
          <a:prstGeom prst="rect">
            <a:avLst/>
          </a:prstGeom>
        </p:spPr>
        <p:txBody>
          <a:bodyPr wrap="square">
            <a:spAutoFit/>
          </a:bodyPr>
          <a:lstStyle/>
          <a:p>
            <a:pPr algn="just"/>
            <a:r>
              <a:rPr lang="fr-FR" sz="1400" b="1" i="1" dirty="0" smtClean="0">
                <a:solidFill>
                  <a:srgbClr val="0000FF"/>
                </a:solidFill>
                <a:latin typeface="Cambria" panose="02040503050406030204" pitchFamily="18" charset="0"/>
              </a:rPr>
              <a:t>=&gt; L’objectif est de publier le manuel de bonnes pratiques de conception courant du second semestre 2017</a:t>
            </a:r>
            <a:endParaRPr lang="fr-FR" sz="1400" b="1" i="1" dirty="0">
              <a:solidFill>
                <a:srgbClr val="0000FF"/>
              </a:solidFill>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488" y="1700808"/>
            <a:ext cx="2875008" cy="184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22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21</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5.2 Conclusions</a:t>
            </a:r>
          </a:p>
        </p:txBody>
      </p:sp>
      <p:sp>
        <p:nvSpPr>
          <p:cNvPr id="4" name="Rectangle 3"/>
          <p:cNvSpPr/>
          <p:nvPr/>
        </p:nvSpPr>
        <p:spPr>
          <a:xfrm>
            <a:off x="542819" y="1340768"/>
            <a:ext cx="4752528" cy="3600986"/>
          </a:xfrm>
          <a:prstGeom prst="rect">
            <a:avLst/>
          </a:prstGeom>
        </p:spPr>
        <p:txBody>
          <a:bodyPr wrap="square">
            <a:spAutoFit/>
          </a:bodyPr>
          <a:lstStyle/>
          <a:p>
            <a:pPr algn="just"/>
            <a:r>
              <a:rPr lang="fr-FR" sz="2000" b="1" dirty="0">
                <a:solidFill>
                  <a:srgbClr val="C8D223"/>
                </a:solidFill>
              </a:rPr>
              <a:t>Avis général</a:t>
            </a:r>
          </a:p>
          <a:p>
            <a:pPr marL="171450" indent="-171450" algn="just">
              <a:buFont typeface="Symbol"/>
              <a:buChar char="Þ"/>
            </a:pPr>
            <a:endParaRPr lang="fr-FR" sz="1600" b="1" dirty="0">
              <a:solidFill>
                <a:srgbClr val="3C4693"/>
              </a:solidFill>
            </a:endParaRPr>
          </a:p>
          <a:p>
            <a:pPr marL="171450" indent="-171450" algn="just">
              <a:buFont typeface="Symbol"/>
              <a:buChar char="Þ"/>
            </a:pPr>
            <a:endParaRPr lang="fr-FR" sz="1600" b="1" dirty="0">
              <a:solidFill>
                <a:srgbClr val="3C4693"/>
              </a:solidFill>
            </a:endParaRPr>
          </a:p>
          <a:p>
            <a:pPr marL="171450" indent="-171450" algn="just">
              <a:buFont typeface="Symbol"/>
              <a:buChar char="Þ"/>
            </a:pPr>
            <a:r>
              <a:rPr lang="fr-FR" sz="1600" b="1" dirty="0" smtClean="0">
                <a:solidFill>
                  <a:srgbClr val="3C4693"/>
                </a:solidFill>
              </a:rPr>
              <a:t> Ce travail vise à limiter au strictement utile les équipements permettant de prévenir des risque liés à l’usage du plateau technique ou répondant aux besoins.</a:t>
            </a:r>
          </a:p>
          <a:p>
            <a:pPr marL="171450" indent="-171450" algn="just">
              <a:buFont typeface="Symbol"/>
              <a:buChar char="Þ"/>
            </a:pPr>
            <a:endParaRPr lang="fr-FR" sz="1600" b="1" dirty="0" smtClean="0">
              <a:solidFill>
                <a:srgbClr val="3C4693"/>
              </a:solidFill>
            </a:endParaRPr>
          </a:p>
          <a:p>
            <a:pPr marL="171450" indent="-171450" algn="just">
              <a:buFont typeface="Symbol"/>
              <a:buChar char="Þ"/>
            </a:pPr>
            <a:endParaRPr lang="fr-FR" sz="1600" b="1" dirty="0" smtClean="0">
              <a:solidFill>
                <a:srgbClr val="3C4693"/>
              </a:solidFill>
            </a:endParaRPr>
          </a:p>
          <a:p>
            <a:pPr marL="171450" indent="-171450" algn="just">
              <a:buFont typeface="Symbol"/>
              <a:buChar char="Þ"/>
            </a:pPr>
            <a:r>
              <a:rPr lang="fr-FR" sz="1600" dirty="0" smtClean="0">
                <a:solidFill>
                  <a:srgbClr val="3C4693"/>
                </a:solidFill>
              </a:rPr>
              <a:t>En aucun cas les équipements techniques sont suffisant pour prévenir des risques nosocomiaux, ceux-ci apparaissant la plupart du temps en raison des pratiques et organisations des plateaux techniques.</a:t>
            </a:r>
            <a:endParaRPr lang="fr-FR" sz="1600" dirty="0">
              <a:solidFill>
                <a:srgbClr val="3C4693"/>
              </a:solidFill>
            </a:endParaRPr>
          </a:p>
        </p:txBody>
      </p:sp>
      <p:sp>
        <p:nvSpPr>
          <p:cNvPr id="6" name="Rectangle 5"/>
          <p:cNvSpPr/>
          <p:nvPr/>
        </p:nvSpPr>
        <p:spPr>
          <a:xfrm>
            <a:off x="6366211" y="2415371"/>
            <a:ext cx="2376264" cy="276999"/>
          </a:xfrm>
          <a:prstGeom prst="rect">
            <a:avLst/>
          </a:prstGeom>
        </p:spPr>
        <p:txBody>
          <a:bodyPr wrap="square">
            <a:spAutoFit/>
          </a:bodyPr>
          <a:lstStyle/>
          <a:p>
            <a:pPr algn="just"/>
            <a:r>
              <a:rPr lang="fr-FR" sz="1200" dirty="0" smtClean="0">
                <a:solidFill>
                  <a:srgbClr val="0000FF"/>
                </a:solidFill>
                <a:latin typeface="Cambria" panose="02040503050406030204" pitchFamily="18" charset="0"/>
              </a:rPr>
              <a:t>Optimum sécurité/économie</a:t>
            </a:r>
            <a:endParaRPr lang="fr-FR" sz="1200" dirty="0">
              <a:solidFill>
                <a:srgbClr val="0000FF"/>
              </a:solidFill>
              <a:latin typeface="Cambria" panose="02040503050406030204" pitchFamily="18" charset="0"/>
            </a:endParaRPr>
          </a:p>
        </p:txBody>
      </p:sp>
      <p:sp>
        <p:nvSpPr>
          <p:cNvPr id="7" name="Rectangle 6"/>
          <p:cNvSpPr/>
          <p:nvPr/>
        </p:nvSpPr>
        <p:spPr>
          <a:xfrm>
            <a:off x="6381528" y="3789040"/>
            <a:ext cx="2376264" cy="830997"/>
          </a:xfrm>
          <a:prstGeom prst="rect">
            <a:avLst/>
          </a:prstGeom>
        </p:spPr>
        <p:txBody>
          <a:bodyPr wrap="square">
            <a:spAutoFit/>
          </a:bodyPr>
          <a:lstStyle/>
          <a:p>
            <a:pPr algn="just"/>
            <a:r>
              <a:rPr lang="fr-FR" sz="1200" dirty="0" smtClean="0">
                <a:solidFill>
                  <a:srgbClr val="0000FF"/>
                </a:solidFill>
                <a:latin typeface="Cambria" panose="02040503050406030204" pitchFamily="18" charset="0"/>
              </a:rPr>
              <a:t>L’analyse de risques est à conduire dans toutes ses dimensions, notamment dans l’organisation et les pratiques</a:t>
            </a:r>
            <a:endParaRPr lang="fr-FR" sz="1200" dirty="0">
              <a:solidFill>
                <a:srgbClr val="0000FF"/>
              </a:solidFill>
              <a:latin typeface="Cambria" panose="02040503050406030204" pitchFamily="18" charset="0"/>
            </a:endParaRPr>
          </a:p>
        </p:txBody>
      </p:sp>
    </p:spTree>
    <p:extLst>
      <p:ext uri="{BB962C8B-B14F-4D97-AF65-F5344CB8AC3E}">
        <p14:creationId xmlns:p14="http://schemas.microsoft.com/office/powerpoint/2010/main" val="389330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22</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5.3 </a:t>
            </a:r>
            <a:r>
              <a:rPr lang="fr-FR" sz="1900" b="1" i="1" dirty="0" smtClean="0">
                <a:solidFill>
                  <a:srgbClr val="3C4693"/>
                </a:solidFill>
              </a:rPr>
              <a:t>Conclusions</a:t>
            </a:r>
          </a:p>
        </p:txBody>
      </p:sp>
      <p:sp>
        <p:nvSpPr>
          <p:cNvPr id="4" name="Rectangle 3"/>
          <p:cNvSpPr/>
          <p:nvPr/>
        </p:nvSpPr>
        <p:spPr>
          <a:xfrm>
            <a:off x="542819" y="1340768"/>
            <a:ext cx="4752528" cy="4708981"/>
          </a:xfrm>
          <a:prstGeom prst="rect">
            <a:avLst/>
          </a:prstGeom>
        </p:spPr>
        <p:txBody>
          <a:bodyPr wrap="square">
            <a:spAutoFit/>
          </a:bodyPr>
          <a:lstStyle/>
          <a:p>
            <a:pPr algn="just"/>
            <a:r>
              <a:rPr lang="fr-FR" sz="2000" b="1" dirty="0" smtClean="0">
                <a:solidFill>
                  <a:srgbClr val="3C4693"/>
                </a:solidFill>
              </a:rPr>
              <a:t>Quel que soit le travail d’analyse réalisé avant la création d’un plateau technique, sa qualité et sa sécurité resteront intimement liés aux pratiques du quotidien.</a:t>
            </a:r>
          </a:p>
          <a:p>
            <a:pPr algn="just"/>
            <a:endParaRPr lang="fr-FR" sz="2000" b="1" dirty="0" smtClean="0">
              <a:solidFill>
                <a:srgbClr val="3C4693"/>
              </a:solidFill>
            </a:endParaRPr>
          </a:p>
          <a:p>
            <a:pPr algn="just"/>
            <a:r>
              <a:rPr lang="fr-FR" sz="2000" b="1" dirty="0" smtClean="0">
                <a:solidFill>
                  <a:srgbClr val="3C4693"/>
                </a:solidFill>
              </a:rPr>
              <a:t>Les solutions techniques choisies constituent une aide à l’obtention des meilleures conditions de sécurité possibles, mais sont rarement les sources de problèmes nosocomiaux.</a:t>
            </a:r>
          </a:p>
          <a:p>
            <a:pPr algn="just"/>
            <a:endParaRPr lang="fr-FR" sz="2000" b="1" dirty="0">
              <a:solidFill>
                <a:srgbClr val="3C4693"/>
              </a:solidFill>
            </a:endParaRPr>
          </a:p>
          <a:p>
            <a:pPr algn="just"/>
            <a:r>
              <a:rPr lang="fr-FR" sz="2000" b="1" dirty="0" smtClean="0">
                <a:solidFill>
                  <a:srgbClr val="3C4693"/>
                </a:solidFill>
              </a:rPr>
              <a:t>La qualité de la maintenance est essentielle au maintien du niveau de qualité attendu.</a:t>
            </a:r>
            <a:endParaRPr lang="fr-FR" sz="1600" dirty="0">
              <a:solidFill>
                <a:srgbClr val="3C4693"/>
              </a:solidFill>
            </a:endParaRPr>
          </a:p>
        </p:txBody>
      </p:sp>
      <p:sp>
        <p:nvSpPr>
          <p:cNvPr id="6" name="Rectangle 5"/>
          <p:cNvSpPr/>
          <p:nvPr/>
        </p:nvSpPr>
        <p:spPr>
          <a:xfrm>
            <a:off x="6251521" y="5188167"/>
            <a:ext cx="2376264" cy="646331"/>
          </a:xfrm>
          <a:prstGeom prst="rect">
            <a:avLst/>
          </a:prstGeom>
        </p:spPr>
        <p:txBody>
          <a:bodyPr wrap="square">
            <a:spAutoFit/>
          </a:bodyPr>
          <a:lstStyle/>
          <a:p>
            <a:pPr algn="just"/>
            <a:r>
              <a:rPr lang="fr-FR" sz="1200" b="1" dirty="0" smtClean="0">
                <a:solidFill>
                  <a:srgbClr val="0000FF"/>
                </a:solidFill>
                <a:latin typeface="Cambria" panose="02040503050406030204" pitchFamily="18" charset="0"/>
              </a:rPr>
              <a:t>Point d’alerte car en France la maintenance est bien souvent le parent pauvre de l’hôpital.</a:t>
            </a:r>
            <a:endParaRPr lang="fr-FR" sz="1200" b="1" dirty="0">
              <a:solidFill>
                <a:srgbClr val="0000FF"/>
              </a:solidFill>
              <a:latin typeface="Cambria" panose="02040503050406030204" pitchFamily="18" charset="0"/>
            </a:endParaRPr>
          </a:p>
        </p:txBody>
      </p:sp>
      <p:sp>
        <p:nvSpPr>
          <p:cNvPr id="7" name="Rectangle 6"/>
          <p:cNvSpPr/>
          <p:nvPr/>
        </p:nvSpPr>
        <p:spPr>
          <a:xfrm>
            <a:off x="6281827" y="2348880"/>
            <a:ext cx="2376264" cy="1015663"/>
          </a:xfrm>
          <a:prstGeom prst="rect">
            <a:avLst/>
          </a:prstGeom>
        </p:spPr>
        <p:txBody>
          <a:bodyPr wrap="square">
            <a:spAutoFit/>
          </a:bodyPr>
          <a:lstStyle/>
          <a:p>
            <a:r>
              <a:rPr lang="fr-FR" sz="1200" i="1" dirty="0" smtClean="0">
                <a:solidFill>
                  <a:srgbClr val="0000FF"/>
                </a:solidFill>
                <a:latin typeface="Cambria" panose="02040503050406030204" pitchFamily="18" charset="0"/>
              </a:rPr>
              <a:t>Les équipements techniques sont des aides précieux, qui ne règlent pas les défaillances organisationnelles et comportementales</a:t>
            </a:r>
            <a:endParaRPr lang="fr-FR" sz="1200" i="1" dirty="0">
              <a:solidFill>
                <a:srgbClr val="0000FF"/>
              </a:solidFill>
              <a:latin typeface="Cambria" panose="02040503050406030204" pitchFamily="18" charset="0"/>
            </a:endParaRPr>
          </a:p>
        </p:txBody>
      </p:sp>
    </p:spTree>
    <p:extLst>
      <p:ext uri="{BB962C8B-B14F-4D97-AF65-F5344CB8AC3E}">
        <p14:creationId xmlns:p14="http://schemas.microsoft.com/office/powerpoint/2010/main" val="389482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3</a:t>
            </a:fld>
            <a:endParaRPr lang="fr-FR" dirty="0"/>
          </a:p>
        </p:txBody>
      </p:sp>
      <p:sp>
        <p:nvSpPr>
          <p:cNvPr id="3" name="ZoneTexte 2"/>
          <p:cNvSpPr txBox="1"/>
          <p:nvPr/>
        </p:nvSpPr>
        <p:spPr>
          <a:xfrm>
            <a:off x="310228" y="371346"/>
            <a:ext cx="3888432" cy="384721"/>
          </a:xfrm>
          <a:prstGeom prst="rect">
            <a:avLst/>
          </a:prstGeom>
          <a:noFill/>
        </p:spPr>
        <p:txBody>
          <a:bodyPr wrap="square" rtlCol="0">
            <a:spAutoFit/>
          </a:bodyPr>
          <a:lstStyle/>
          <a:p>
            <a:r>
              <a:rPr lang="fr-FR" sz="1900" b="1" i="1" dirty="0" smtClean="0">
                <a:solidFill>
                  <a:srgbClr val="3C4693"/>
                </a:solidFill>
              </a:rPr>
              <a:t>1.1 Objectifs – Naissance du projet</a:t>
            </a:r>
          </a:p>
        </p:txBody>
      </p:sp>
      <p:sp>
        <p:nvSpPr>
          <p:cNvPr id="4" name="Rectangle 3"/>
          <p:cNvSpPr/>
          <p:nvPr/>
        </p:nvSpPr>
        <p:spPr>
          <a:xfrm>
            <a:off x="539552" y="1124744"/>
            <a:ext cx="4752528" cy="4401205"/>
          </a:xfrm>
          <a:prstGeom prst="rect">
            <a:avLst/>
          </a:prstGeom>
        </p:spPr>
        <p:txBody>
          <a:bodyPr wrap="square">
            <a:spAutoFit/>
          </a:bodyPr>
          <a:lstStyle/>
          <a:p>
            <a:pPr algn="just">
              <a:spcBef>
                <a:spcPts val="600"/>
              </a:spcBef>
            </a:pPr>
            <a:r>
              <a:rPr lang="fr-FR" sz="1500" b="1" dirty="0">
                <a:solidFill>
                  <a:srgbClr val="3C4693"/>
                </a:solidFill>
              </a:rPr>
              <a:t>Début 2014, le </a:t>
            </a:r>
            <a:r>
              <a:rPr lang="fr-FR" sz="1500" b="1" dirty="0">
                <a:solidFill>
                  <a:schemeClr val="tx2">
                    <a:lumMod val="60000"/>
                    <a:lumOff val="40000"/>
                  </a:schemeClr>
                </a:solidFill>
              </a:rPr>
              <a:t>CH de Bourg en Bresse </a:t>
            </a:r>
            <a:r>
              <a:rPr lang="fr-FR" sz="1500" b="1" dirty="0">
                <a:solidFill>
                  <a:srgbClr val="3C4693"/>
                </a:solidFill>
              </a:rPr>
              <a:t>a terminé ses étude de reconstruction de ses blocs opératoires. </a:t>
            </a:r>
          </a:p>
          <a:p>
            <a:pPr algn="just">
              <a:spcAft>
                <a:spcPts val="600"/>
              </a:spcAft>
            </a:pPr>
            <a:r>
              <a:rPr lang="fr-FR" sz="1500" b="1" dirty="0">
                <a:solidFill>
                  <a:srgbClr val="3C4693"/>
                </a:solidFill>
              </a:rPr>
              <a:t>L</a:t>
            </a:r>
            <a:r>
              <a:rPr lang="fr-FR" sz="1500" b="1" dirty="0" smtClean="0">
                <a:solidFill>
                  <a:srgbClr val="3C4693"/>
                </a:solidFill>
              </a:rPr>
              <a:t>a </a:t>
            </a:r>
            <a:r>
              <a:rPr lang="fr-FR" sz="1500" b="1" dirty="0">
                <a:solidFill>
                  <a:srgbClr val="3C4693"/>
                </a:solidFill>
              </a:rPr>
              <a:t>nouvelle </a:t>
            </a:r>
            <a:r>
              <a:rPr lang="fr-FR" sz="1500" b="1" dirty="0">
                <a:solidFill>
                  <a:schemeClr val="tx2">
                    <a:lumMod val="60000"/>
                    <a:lumOff val="40000"/>
                  </a:schemeClr>
                </a:solidFill>
              </a:rPr>
              <a:t>norme de traitement </a:t>
            </a:r>
            <a:r>
              <a:rPr lang="fr-FR" sz="1500" b="1" dirty="0" smtClean="0">
                <a:solidFill>
                  <a:schemeClr val="tx2">
                    <a:lumMod val="60000"/>
                    <a:lumOff val="40000"/>
                  </a:schemeClr>
                </a:solidFill>
              </a:rPr>
              <a:t>d’air¹ </a:t>
            </a:r>
            <a:r>
              <a:rPr lang="fr-FR" sz="1500" b="1" dirty="0">
                <a:solidFill>
                  <a:srgbClr val="3C4693"/>
                </a:solidFill>
              </a:rPr>
              <a:t>remet en cause </a:t>
            </a:r>
            <a:r>
              <a:rPr lang="fr-FR" sz="1500" b="1" dirty="0" smtClean="0">
                <a:solidFill>
                  <a:srgbClr val="3C4693"/>
                </a:solidFill>
              </a:rPr>
              <a:t>la </a:t>
            </a:r>
            <a:r>
              <a:rPr lang="fr-FR" sz="1500" b="1" dirty="0">
                <a:solidFill>
                  <a:srgbClr val="3C4693"/>
                </a:solidFill>
              </a:rPr>
              <a:t>conception aéraulique, et l’organisation géographique des locaux.</a:t>
            </a:r>
          </a:p>
          <a:p>
            <a:pPr algn="just">
              <a:spcBef>
                <a:spcPts val="600"/>
              </a:spcBef>
              <a:spcAft>
                <a:spcPts val="600"/>
              </a:spcAft>
            </a:pPr>
            <a:r>
              <a:rPr lang="fr-FR" sz="1500" b="1" dirty="0">
                <a:solidFill>
                  <a:srgbClr val="3C4693"/>
                </a:solidFill>
              </a:rPr>
              <a:t>N</a:t>
            </a:r>
            <a:r>
              <a:rPr lang="fr-FR" sz="1500" b="1" dirty="0" smtClean="0">
                <a:solidFill>
                  <a:srgbClr val="3C4693"/>
                </a:solidFill>
              </a:rPr>
              <a:t>ous </a:t>
            </a:r>
            <a:r>
              <a:rPr lang="fr-FR" sz="1500" b="1" dirty="0">
                <a:solidFill>
                  <a:srgbClr val="3C4693"/>
                </a:solidFill>
              </a:rPr>
              <a:t>avons travaillé avec les inspecteurs de l’ARS sur </a:t>
            </a:r>
            <a:r>
              <a:rPr lang="fr-FR" sz="1500" b="1" dirty="0">
                <a:solidFill>
                  <a:schemeClr val="tx2">
                    <a:lumMod val="60000"/>
                    <a:lumOff val="40000"/>
                  </a:schemeClr>
                </a:solidFill>
              </a:rPr>
              <a:t>l’applicabilité de la norme</a:t>
            </a:r>
            <a:r>
              <a:rPr lang="fr-FR" sz="1500" b="1" dirty="0">
                <a:solidFill>
                  <a:srgbClr val="3C4693"/>
                </a:solidFill>
              </a:rPr>
              <a:t>, pour mettre en place des solutions </a:t>
            </a:r>
            <a:r>
              <a:rPr lang="fr-FR" sz="1500" b="1" dirty="0" smtClean="0">
                <a:solidFill>
                  <a:srgbClr val="3C4693"/>
                </a:solidFill>
              </a:rPr>
              <a:t>assurant la sécurité</a:t>
            </a:r>
            <a:r>
              <a:rPr lang="fr-FR" sz="1500" b="1" dirty="0" smtClean="0">
                <a:solidFill>
                  <a:srgbClr val="3C4693"/>
                </a:solidFill>
                <a:latin typeface="Calibri"/>
              </a:rPr>
              <a:t>²</a:t>
            </a:r>
            <a:r>
              <a:rPr lang="fr-FR" sz="1500" b="1" dirty="0" smtClean="0">
                <a:solidFill>
                  <a:srgbClr val="3C4693"/>
                </a:solidFill>
              </a:rPr>
              <a:t>, </a:t>
            </a:r>
            <a:r>
              <a:rPr lang="fr-FR" sz="1500" b="1" dirty="0" smtClean="0">
                <a:solidFill>
                  <a:schemeClr val="tx2">
                    <a:lumMod val="60000"/>
                    <a:lumOff val="40000"/>
                  </a:schemeClr>
                </a:solidFill>
              </a:rPr>
              <a:t>sans modifier tout le projet dans </a:t>
            </a:r>
            <a:r>
              <a:rPr lang="fr-FR" sz="1500" b="1" dirty="0">
                <a:solidFill>
                  <a:schemeClr val="tx2">
                    <a:lumMod val="60000"/>
                    <a:lumOff val="40000"/>
                  </a:schemeClr>
                </a:solidFill>
              </a:rPr>
              <a:t>un soucis d’optimum économique</a:t>
            </a:r>
            <a:r>
              <a:rPr lang="fr-FR" sz="1500" b="1" dirty="0" smtClean="0">
                <a:solidFill>
                  <a:srgbClr val="3C4693"/>
                </a:solidFill>
              </a:rPr>
              <a:t>.</a:t>
            </a:r>
          </a:p>
          <a:p>
            <a:pPr algn="just">
              <a:spcBef>
                <a:spcPts val="600"/>
              </a:spcBef>
              <a:spcAft>
                <a:spcPts val="600"/>
              </a:spcAft>
            </a:pPr>
            <a:endParaRPr lang="fr-FR" sz="1500" b="1" dirty="0" smtClean="0">
              <a:solidFill>
                <a:srgbClr val="C8D223"/>
              </a:solidFill>
            </a:endParaRPr>
          </a:p>
          <a:p>
            <a:pPr algn="just">
              <a:spcBef>
                <a:spcPts val="600"/>
              </a:spcBef>
              <a:spcAft>
                <a:spcPts val="600"/>
              </a:spcAft>
            </a:pPr>
            <a:r>
              <a:rPr lang="fr-FR" sz="1500" b="1" dirty="0" smtClean="0">
                <a:solidFill>
                  <a:srgbClr val="3C4693"/>
                </a:solidFill>
              </a:rPr>
              <a:t>La </a:t>
            </a:r>
            <a:r>
              <a:rPr lang="fr-FR" sz="1500" b="1" dirty="0">
                <a:solidFill>
                  <a:srgbClr val="3C4693"/>
                </a:solidFill>
              </a:rPr>
              <a:t>question plus générale des textes législatifs et normatifs applicables aux blocs opératoires et à leur environnement est alors apparue comme un réel </a:t>
            </a:r>
            <a:r>
              <a:rPr lang="fr-FR" sz="1500" b="1" dirty="0">
                <a:solidFill>
                  <a:schemeClr val="tx2">
                    <a:lumMod val="60000"/>
                    <a:lumOff val="40000"/>
                  </a:schemeClr>
                </a:solidFill>
              </a:rPr>
              <a:t>challenge sécurité/économie</a:t>
            </a:r>
            <a:r>
              <a:rPr lang="fr-FR" sz="1500" b="1" dirty="0" smtClean="0">
                <a:solidFill>
                  <a:srgbClr val="3C4693"/>
                </a:solidFill>
              </a:rPr>
              <a:t>.</a:t>
            </a:r>
            <a:endParaRPr lang="fr-FR" sz="1500" b="1" dirty="0">
              <a:solidFill>
                <a:srgbClr val="3C4693"/>
              </a:solidFill>
            </a:endParaRPr>
          </a:p>
          <a:p>
            <a:pPr algn="just">
              <a:spcBef>
                <a:spcPts val="600"/>
              </a:spcBef>
              <a:spcAft>
                <a:spcPts val="600"/>
              </a:spcAft>
            </a:pPr>
            <a:r>
              <a:rPr lang="fr-FR" sz="1500" b="1" dirty="0" smtClean="0">
                <a:solidFill>
                  <a:srgbClr val="3C4693"/>
                </a:solidFill>
              </a:rPr>
              <a:t>=&gt; Qu’est-il impératif d’appliquer, et que peut-on éviter d’appliquer : de l’idée de ce tri est né le groupe de travail.</a:t>
            </a:r>
            <a:endParaRPr lang="fr-FR" sz="1500" i="1" dirty="0" smtClean="0">
              <a:solidFill>
                <a:srgbClr val="3C4693"/>
              </a:solidFill>
            </a:endParaRPr>
          </a:p>
        </p:txBody>
      </p:sp>
      <p:sp>
        <p:nvSpPr>
          <p:cNvPr id="6" name="Rectangle 5"/>
          <p:cNvSpPr/>
          <p:nvPr/>
        </p:nvSpPr>
        <p:spPr>
          <a:xfrm>
            <a:off x="6479693" y="1599183"/>
            <a:ext cx="2376264" cy="461665"/>
          </a:xfrm>
          <a:prstGeom prst="rect">
            <a:avLst/>
          </a:prstGeom>
        </p:spPr>
        <p:txBody>
          <a:bodyPr wrap="square">
            <a:spAutoFit/>
          </a:bodyPr>
          <a:lstStyle/>
          <a:p>
            <a:pPr algn="just">
              <a:spcBef>
                <a:spcPts val="600"/>
              </a:spcBef>
              <a:spcAft>
                <a:spcPts val="600"/>
              </a:spcAft>
            </a:pPr>
            <a:r>
              <a:rPr lang="fr-FR" sz="1200" i="1" dirty="0">
                <a:solidFill>
                  <a:srgbClr val="3C4693"/>
                </a:solidFill>
                <a:latin typeface="Cambria" panose="02040503050406030204" pitchFamily="18" charset="0"/>
              </a:rPr>
              <a:t>¹NFS S 90-3051 dans sa version du 6 avril 2013</a:t>
            </a:r>
            <a:endParaRPr lang="fr-FR" sz="1200" b="1" i="1" dirty="0">
              <a:solidFill>
                <a:srgbClr val="3C4693"/>
              </a:solidFill>
              <a:latin typeface="Cambria" panose="02040503050406030204" pitchFamily="18" charset="0"/>
            </a:endParaRPr>
          </a:p>
        </p:txBody>
      </p:sp>
      <p:sp>
        <p:nvSpPr>
          <p:cNvPr id="7" name="Rectangle 6"/>
          <p:cNvSpPr/>
          <p:nvPr/>
        </p:nvSpPr>
        <p:spPr>
          <a:xfrm>
            <a:off x="6516216" y="2924944"/>
            <a:ext cx="2376264" cy="830997"/>
          </a:xfrm>
          <a:prstGeom prst="rect">
            <a:avLst/>
          </a:prstGeom>
        </p:spPr>
        <p:txBody>
          <a:bodyPr wrap="square">
            <a:spAutoFit/>
          </a:bodyPr>
          <a:lstStyle/>
          <a:p>
            <a:r>
              <a:rPr lang="fr-FR" sz="1200" i="1" dirty="0" smtClean="0">
                <a:solidFill>
                  <a:srgbClr val="3C4693"/>
                </a:solidFill>
                <a:latin typeface="Cambria" panose="02040503050406030204" pitchFamily="18" charset="0"/>
              </a:rPr>
              <a:t>² Sécurité du patient,</a:t>
            </a:r>
          </a:p>
          <a:p>
            <a:r>
              <a:rPr lang="fr-FR" sz="1200" i="1" dirty="0" smtClean="0">
                <a:solidFill>
                  <a:srgbClr val="3C4693"/>
                </a:solidFill>
                <a:latin typeface="Cambria" panose="02040503050406030204" pitchFamily="18" charset="0"/>
              </a:rPr>
              <a:t>Sécurité des intervenants,</a:t>
            </a:r>
          </a:p>
          <a:p>
            <a:r>
              <a:rPr lang="fr-FR" sz="1200" i="1" dirty="0" smtClean="0">
                <a:solidFill>
                  <a:srgbClr val="3C4693"/>
                </a:solidFill>
                <a:latin typeface="Cambria" panose="02040503050406030204" pitchFamily="18" charset="0"/>
              </a:rPr>
              <a:t>Protection de l’environnement extérieur</a:t>
            </a:r>
          </a:p>
        </p:txBody>
      </p:sp>
      <p:pic>
        <p:nvPicPr>
          <p:cNvPr id="2050" name="Picture 2" descr="Résultat de recherche d'images pour &quot;humour, débordé par les norm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293096"/>
            <a:ext cx="279303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2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4</a:t>
            </a:fld>
            <a:endParaRPr lang="fr-FR" dirty="0"/>
          </a:p>
        </p:txBody>
      </p:sp>
      <p:sp>
        <p:nvSpPr>
          <p:cNvPr id="3" name="ZoneTexte 2"/>
          <p:cNvSpPr txBox="1"/>
          <p:nvPr/>
        </p:nvSpPr>
        <p:spPr>
          <a:xfrm>
            <a:off x="310228" y="371346"/>
            <a:ext cx="3888432" cy="384721"/>
          </a:xfrm>
          <a:prstGeom prst="rect">
            <a:avLst/>
          </a:prstGeom>
          <a:noFill/>
        </p:spPr>
        <p:txBody>
          <a:bodyPr wrap="square" rtlCol="0">
            <a:spAutoFit/>
          </a:bodyPr>
          <a:lstStyle/>
          <a:p>
            <a:r>
              <a:rPr lang="fr-FR" sz="1900" b="1" i="1" dirty="0" smtClean="0">
                <a:solidFill>
                  <a:srgbClr val="3C4693"/>
                </a:solidFill>
              </a:rPr>
              <a:t>1.2 Objectifs – Groupe de travail</a:t>
            </a:r>
          </a:p>
        </p:txBody>
      </p:sp>
      <p:sp>
        <p:nvSpPr>
          <p:cNvPr id="4" name="Rectangle 3"/>
          <p:cNvSpPr/>
          <p:nvPr/>
        </p:nvSpPr>
        <p:spPr>
          <a:xfrm>
            <a:off x="539552" y="957917"/>
            <a:ext cx="4752528" cy="4162678"/>
          </a:xfrm>
          <a:prstGeom prst="rect">
            <a:avLst/>
          </a:prstGeom>
        </p:spPr>
        <p:txBody>
          <a:bodyPr wrap="square">
            <a:spAutoFit/>
          </a:bodyPr>
          <a:lstStyle/>
          <a:p>
            <a:pPr marL="176213" indent="-176213" algn="just">
              <a:spcAft>
                <a:spcPts val="1200"/>
              </a:spcAft>
              <a:buFont typeface="Wingdings 2" panose="05020102010507070707" pitchFamily="18" charset="2"/>
              <a:buChar char=""/>
            </a:pPr>
            <a:r>
              <a:rPr lang="fr-FR" sz="1600" b="1" dirty="0">
                <a:solidFill>
                  <a:srgbClr val="3C4693"/>
                </a:solidFill>
                <a:latin typeface="Cambria" panose="02040503050406030204" pitchFamily="18" charset="0"/>
              </a:rPr>
              <a:t>Groupe de </a:t>
            </a:r>
            <a:r>
              <a:rPr lang="fr-FR" sz="1600" b="1" dirty="0" smtClean="0">
                <a:solidFill>
                  <a:srgbClr val="3C4693"/>
                </a:solidFill>
                <a:latin typeface="Cambria" panose="02040503050406030204" pitchFamily="18" charset="0"/>
              </a:rPr>
              <a:t>travail</a:t>
            </a:r>
            <a:endParaRPr lang="en-US" sz="1600" b="1" dirty="0" smtClean="0">
              <a:solidFill>
                <a:srgbClr val="3C4693"/>
              </a:solidFill>
              <a:latin typeface="Cambria" panose="02040503050406030204" pitchFamily="18" charset="0"/>
            </a:endParaRPr>
          </a:p>
          <a:p>
            <a:pPr marL="176213" indent="-176213" algn="just">
              <a:spcAft>
                <a:spcPts val="600"/>
              </a:spcAft>
              <a:buFont typeface="Wingdings 2" panose="05020102010507070707" pitchFamily="18" charset="2"/>
              <a:buChar char=""/>
            </a:pPr>
            <a:r>
              <a:rPr lang="en-US" sz="1400" b="1" dirty="0" smtClean="0">
                <a:solidFill>
                  <a:srgbClr val="C8D223"/>
                </a:solidFill>
              </a:rPr>
              <a:t>Qui </a:t>
            </a:r>
            <a:r>
              <a:rPr lang="en-US" sz="1400" b="1" dirty="0">
                <a:solidFill>
                  <a:srgbClr val="C8D223"/>
                </a:solidFill>
              </a:rPr>
              <a:t>?</a:t>
            </a:r>
          </a:p>
          <a:p>
            <a:pPr algn="just">
              <a:spcBef>
                <a:spcPts val="300"/>
              </a:spcBef>
              <a:spcAft>
                <a:spcPts val="300"/>
              </a:spcAft>
            </a:pPr>
            <a:r>
              <a:rPr lang="fr-FR" sz="1400" b="1" dirty="0">
                <a:solidFill>
                  <a:srgbClr val="3C4693"/>
                </a:solidFill>
              </a:rPr>
              <a:t>De manière à réaliser un travail efficace et représentatif, il s’agissait de lier :</a:t>
            </a:r>
            <a:endParaRPr lang="fr-FR" sz="1200" dirty="0">
              <a:solidFill>
                <a:srgbClr val="3C4693"/>
              </a:solidFill>
            </a:endParaRPr>
          </a:p>
          <a:p>
            <a:pPr marL="176213" indent="-176213" algn="just">
              <a:buFont typeface="Arial" panose="020B0604020202020204" pitchFamily="34" charset="0"/>
              <a:buChar char="•"/>
            </a:pPr>
            <a:r>
              <a:rPr lang="fr-FR" sz="1200" dirty="0">
                <a:solidFill>
                  <a:srgbClr val="3C4693"/>
                </a:solidFill>
              </a:rPr>
              <a:t>des utilisateurs</a:t>
            </a:r>
          </a:p>
          <a:p>
            <a:pPr marL="176213" indent="-176213" algn="just">
              <a:buFont typeface="Arial" panose="020B0604020202020204" pitchFamily="34" charset="0"/>
              <a:buChar char="•"/>
            </a:pPr>
            <a:r>
              <a:rPr lang="fr-FR" sz="1200" dirty="0">
                <a:solidFill>
                  <a:srgbClr val="3C4693"/>
                </a:solidFill>
              </a:rPr>
              <a:t>des concepteurs</a:t>
            </a:r>
          </a:p>
          <a:p>
            <a:pPr marL="176213" indent="-176213" algn="just">
              <a:buFont typeface="Arial" panose="020B0604020202020204" pitchFamily="34" charset="0"/>
              <a:buChar char="•"/>
            </a:pPr>
            <a:r>
              <a:rPr lang="fr-FR" sz="1200" dirty="0">
                <a:solidFill>
                  <a:srgbClr val="3C4693"/>
                </a:solidFill>
              </a:rPr>
              <a:t>des hygiénistes</a:t>
            </a:r>
          </a:p>
          <a:p>
            <a:pPr marL="176213" indent="-176213" algn="just">
              <a:buFont typeface="Arial" panose="020B0604020202020204" pitchFamily="34" charset="0"/>
              <a:buChar char="•"/>
            </a:pPr>
            <a:r>
              <a:rPr lang="fr-FR" sz="1200" dirty="0">
                <a:solidFill>
                  <a:srgbClr val="3C4693"/>
                </a:solidFill>
              </a:rPr>
              <a:t>des inspecteurs</a:t>
            </a:r>
          </a:p>
          <a:p>
            <a:pPr marL="176213" indent="-176213" algn="just">
              <a:buFont typeface="Arial" panose="020B0604020202020204" pitchFamily="34" charset="0"/>
              <a:buChar char="•"/>
            </a:pPr>
            <a:r>
              <a:rPr lang="fr-FR" sz="1200" dirty="0">
                <a:solidFill>
                  <a:srgbClr val="3C4693"/>
                </a:solidFill>
              </a:rPr>
              <a:t>des spécialistes des blocs</a:t>
            </a:r>
          </a:p>
          <a:p>
            <a:pPr marL="176213" indent="-176213" algn="just">
              <a:buFont typeface="Arial" panose="020B0604020202020204" pitchFamily="34" charset="0"/>
              <a:buChar char="•"/>
            </a:pPr>
            <a:r>
              <a:rPr lang="fr-FR" sz="1200" dirty="0">
                <a:solidFill>
                  <a:srgbClr val="3C4693"/>
                </a:solidFill>
              </a:rPr>
              <a:t>des directions </a:t>
            </a:r>
            <a:r>
              <a:rPr lang="fr-FR" sz="1200" dirty="0" smtClean="0">
                <a:solidFill>
                  <a:srgbClr val="3C4693"/>
                </a:solidFill>
              </a:rPr>
              <a:t>d’établissements</a:t>
            </a:r>
          </a:p>
          <a:p>
            <a:pPr marL="176213" indent="-176213" algn="just">
              <a:buFont typeface="Arial" panose="020B0604020202020204" pitchFamily="34" charset="0"/>
              <a:buChar char="•"/>
            </a:pPr>
            <a:r>
              <a:rPr lang="fr-FR" sz="1200" dirty="0">
                <a:solidFill>
                  <a:srgbClr val="3C4693"/>
                </a:solidFill>
              </a:rPr>
              <a:t>u</a:t>
            </a:r>
            <a:r>
              <a:rPr lang="fr-FR" sz="1200" dirty="0" smtClean="0">
                <a:solidFill>
                  <a:srgbClr val="3C4693"/>
                </a:solidFill>
              </a:rPr>
              <a:t>n architecte spécialiste des blocs opératoires et plateaux techniques</a:t>
            </a:r>
          </a:p>
          <a:p>
            <a:pPr algn="just"/>
            <a:r>
              <a:rPr lang="fr-FR" sz="1200" dirty="0" smtClean="0">
                <a:solidFill>
                  <a:srgbClr val="3C4693"/>
                </a:solidFill>
              </a:rPr>
              <a:t>Coordination par l’ARS: Expert immobilier</a:t>
            </a:r>
          </a:p>
          <a:p>
            <a:pPr algn="just"/>
            <a:endParaRPr lang="fr-FR" sz="1200" dirty="0" smtClean="0">
              <a:solidFill>
                <a:srgbClr val="3C4693"/>
              </a:solidFill>
            </a:endParaRPr>
          </a:p>
          <a:p>
            <a:pPr marL="285750" indent="-285750" algn="just">
              <a:spcBef>
                <a:spcPts val="600"/>
              </a:spcBef>
              <a:spcAft>
                <a:spcPts val="600"/>
              </a:spcAft>
              <a:buFont typeface="Courier New" panose="02070309020205020404" pitchFamily="49" charset="0"/>
              <a:buChar char="o"/>
            </a:pPr>
            <a:r>
              <a:rPr lang="fr-FR" sz="1400" b="1" dirty="0" smtClean="0">
                <a:solidFill>
                  <a:srgbClr val="C8D223"/>
                </a:solidFill>
              </a:rPr>
              <a:t>Rythme de travail-Situation</a:t>
            </a:r>
          </a:p>
          <a:p>
            <a:pPr algn="just">
              <a:spcBef>
                <a:spcPts val="300"/>
              </a:spcBef>
              <a:spcAft>
                <a:spcPts val="300"/>
              </a:spcAft>
            </a:pPr>
            <a:r>
              <a:rPr lang="fr-FR" sz="1400" b="1" dirty="0" smtClean="0">
                <a:solidFill>
                  <a:srgbClr val="3C4693"/>
                </a:solidFill>
              </a:rPr>
              <a:t>Une </a:t>
            </a:r>
            <a:r>
              <a:rPr lang="fr-FR" sz="1400" b="1" dirty="0">
                <a:solidFill>
                  <a:srgbClr val="3C4693"/>
                </a:solidFill>
              </a:rPr>
              <a:t>réunion par mois à partir de fin 2015.</a:t>
            </a:r>
          </a:p>
          <a:p>
            <a:pPr algn="just">
              <a:spcBef>
                <a:spcPts val="300"/>
              </a:spcBef>
              <a:spcAft>
                <a:spcPts val="300"/>
              </a:spcAft>
            </a:pPr>
            <a:r>
              <a:rPr lang="fr-FR" sz="1400" b="1" dirty="0" smtClean="0">
                <a:solidFill>
                  <a:srgbClr val="3C4693"/>
                </a:solidFill>
              </a:rPr>
              <a:t>Phase rédactionnelle après 13 réunions</a:t>
            </a:r>
          </a:p>
          <a:p>
            <a:pPr algn="just">
              <a:spcBef>
                <a:spcPts val="300"/>
              </a:spcBef>
              <a:spcAft>
                <a:spcPts val="300"/>
              </a:spcAft>
            </a:pPr>
            <a:r>
              <a:rPr lang="fr-FR" sz="1400" b="1" dirty="0" smtClean="0">
                <a:solidFill>
                  <a:srgbClr val="3C4693"/>
                </a:solidFill>
              </a:rPr>
              <a:t>Il reste à relire le document final et à le publier</a:t>
            </a:r>
            <a:endParaRPr lang="fr-FR" sz="1400" b="1" dirty="0">
              <a:solidFill>
                <a:srgbClr val="3C4693"/>
              </a:solidFill>
            </a:endParaRPr>
          </a:p>
        </p:txBody>
      </p:sp>
      <p:sp>
        <p:nvSpPr>
          <p:cNvPr id="6" name="Rectangle 5"/>
          <p:cNvSpPr/>
          <p:nvPr/>
        </p:nvSpPr>
        <p:spPr>
          <a:xfrm>
            <a:off x="6444208" y="2492896"/>
            <a:ext cx="2376264" cy="784830"/>
          </a:xfrm>
          <a:prstGeom prst="rect">
            <a:avLst/>
          </a:prstGeom>
        </p:spPr>
        <p:txBody>
          <a:bodyPr wrap="square">
            <a:spAutoFit/>
          </a:bodyPr>
          <a:lstStyle/>
          <a:p>
            <a:pPr algn="just">
              <a:spcBef>
                <a:spcPts val="600"/>
              </a:spcBef>
              <a:spcAft>
                <a:spcPts val="600"/>
              </a:spcAft>
            </a:pPr>
            <a:r>
              <a:rPr lang="fr-FR" sz="1500" i="1" dirty="0" smtClean="0">
                <a:solidFill>
                  <a:srgbClr val="3C4693"/>
                </a:solidFill>
                <a:latin typeface="Cambria" panose="02040503050406030204" pitchFamily="18" charset="0"/>
              </a:rPr>
              <a:t>=&gt; Le groupe a été ainsi constitué avec l’aide des fédérations hospitalières</a:t>
            </a:r>
            <a:endParaRPr lang="fr-FR" sz="1500" b="1" i="1" dirty="0">
              <a:solidFill>
                <a:srgbClr val="3C4693"/>
              </a:solidFill>
              <a:latin typeface="Cambria" panose="02040503050406030204" pitchFamily="18" charset="0"/>
            </a:endParaRPr>
          </a:p>
        </p:txBody>
      </p:sp>
      <p:sp>
        <p:nvSpPr>
          <p:cNvPr id="7" name="Rectangle 6"/>
          <p:cNvSpPr/>
          <p:nvPr/>
        </p:nvSpPr>
        <p:spPr>
          <a:xfrm>
            <a:off x="6444208" y="3717761"/>
            <a:ext cx="2376264" cy="1092607"/>
          </a:xfrm>
          <a:prstGeom prst="rect">
            <a:avLst/>
          </a:prstGeom>
        </p:spPr>
        <p:txBody>
          <a:bodyPr wrap="square">
            <a:spAutoFit/>
          </a:bodyPr>
          <a:lstStyle/>
          <a:p>
            <a:pPr marL="285750" indent="-285750" algn="just">
              <a:spcBef>
                <a:spcPts val="600"/>
              </a:spcBef>
              <a:spcAft>
                <a:spcPts val="600"/>
              </a:spcAft>
              <a:buFont typeface="Symbol"/>
              <a:buChar char="Þ"/>
            </a:pPr>
            <a:r>
              <a:rPr lang="fr-FR" sz="1500" i="1" dirty="0" smtClean="0">
                <a:solidFill>
                  <a:srgbClr val="3C4693"/>
                </a:solidFill>
                <a:latin typeface="Cambria" panose="02040503050406030204" pitchFamily="18" charset="0"/>
              </a:rPr>
              <a:t>23 participants</a:t>
            </a:r>
          </a:p>
          <a:p>
            <a:pPr marL="285750" indent="-285750" algn="just">
              <a:spcBef>
                <a:spcPts val="600"/>
              </a:spcBef>
              <a:spcAft>
                <a:spcPts val="600"/>
              </a:spcAft>
              <a:buFont typeface="Symbol"/>
              <a:buChar char="Þ"/>
            </a:pPr>
            <a:r>
              <a:rPr lang="fr-FR" sz="1500" i="1" dirty="0" smtClean="0">
                <a:solidFill>
                  <a:srgbClr val="3C4693"/>
                </a:solidFill>
                <a:latin typeface="Cambria" panose="02040503050406030204" pitchFamily="18" charset="0"/>
              </a:rPr>
              <a:t>13 réunions (</a:t>
            </a:r>
            <a:r>
              <a:rPr lang="fr-FR" sz="1500" i="1" dirty="0" smtClean="0">
                <a:solidFill>
                  <a:srgbClr val="3C4693"/>
                </a:solidFill>
                <a:latin typeface="Calibri"/>
              </a:rPr>
              <a:t>~</a:t>
            </a:r>
            <a:r>
              <a:rPr lang="fr-FR" sz="1500" i="1" dirty="0" smtClean="0">
                <a:solidFill>
                  <a:srgbClr val="3C4693"/>
                </a:solidFill>
                <a:latin typeface="Cambria" panose="02040503050406030204" pitchFamily="18" charset="0"/>
              </a:rPr>
              <a:t>4 à venir)</a:t>
            </a:r>
          </a:p>
          <a:p>
            <a:pPr marL="285750" indent="-285750" algn="just">
              <a:spcBef>
                <a:spcPts val="600"/>
              </a:spcBef>
              <a:spcAft>
                <a:spcPts val="600"/>
              </a:spcAft>
              <a:buFont typeface="Symbol"/>
              <a:buChar char="Þ"/>
            </a:pPr>
            <a:r>
              <a:rPr lang="fr-FR" sz="1500" i="1" dirty="0" smtClean="0">
                <a:solidFill>
                  <a:srgbClr val="3C4693"/>
                </a:solidFill>
                <a:latin typeface="Cambria" panose="02040503050406030204" pitchFamily="18" charset="0"/>
              </a:rPr>
              <a:t>41 % de participation</a:t>
            </a:r>
            <a:endParaRPr lang="fr-FR" sz="1500" i="1" dirty="0">
              <a:solidFill>
                <a:srgbClr val="3C4693"/>
              </a:solidFill>
              <a:latin typeface="Cambria" panose="02040503050406030204" pitchFamily="18" charset="0"/>
            </a:endParaRPr>
          </a:p>
        </p:txBody>
      </p:sp>
      <p:pic>
        <p:nvPicPr>
          <p:cNvPr id="3074" name="Picture 2" descr="Résultat de recherche d'images pour &quot;humour, image équipe de travai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957309"/>
            <a:ext cx="3836448" cy="175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5</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1.3 Objectifs – Objectifs général</a:t>
            </a:r>
          </a:p>
        </p:txBody>
      </p:sp>
      <p:sp>
        <p:nvSpPr>
          <p:cNvPr id="4" name="Rectangle 3"/>
          <p:cNvSpPr/>
          <p:nvPr/>
        </p:nvSpPr>
        <p:spPr>
          <a:xfrm>
            <a:off x="539552" y="1436147"/>
            <a:ext cx="4752528" cy="3439403"/>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q"/>
            </a:pPr>
            <a:r>
              <a:rPr lang="fr-FR" sz="1600" b="1" dirty="0" smtClean="0">
                <a:solidFill>
                  <a:srgbClr val="3C4693"/>
                </a:solidFill>
              </a:rPr>
              <a:t>Fixer </a:t>
            </a:r>
            <a:r>
              <a:rPr lang="fr-FR" sz="1600" b="1" dirty="0">
                <a:solidFill>
                  <a:srgbClr val="3C4693"/>
                </a:solidFill>
              </a:rPr>
              <a:t>le domaine de l’étude, le cadre géographique, les </a:t>
            </a:r>
            <a:r>
              <a:rPr lang="fr-FR" sz="1600" b="1" dirty="0" smtClean="0">
                <a:solidFill>
                  <a:srgbClr val="3C4693"/>
                </a:solidFill>
              </a:rPr>
              <a:t>objectifs</a:t>
            </a:r>
          </a:p>
          <a:p>
            <a:pPr marL="285750" indent="-285750" algn="just">
              <a:spcBef>
                <a:spcPts val="600"/>
              </a:spcBef>
              <a:spcAft>
                <a:spcPts val="600"/>
              </a:spcAft>
              <a:buFont typeface="Wingdings" panose="05000000000000000000" pitchFamily="2" charset="2"/>
              <a:buChar char="q"/>
            </a:pPr>
            <a:endParaRPr lang="fr-FR" sz="1600" b="1" dirty="0">
              <a:solidFill>
                <a:srgbClr val="3C4693"/>
              </a:solidFill>
            </a:endParaRPr>
          </a:p>
          <a:p>
            <a:pPr marL="285750" indent="-285750" algn="just">
              <a:spcBef>
                <a:spcPts val="600"/>
              </a:spcBef>
              <a:spcAft>
                <a:spcPts val="600"/>
              </a:spcAft>
              <a:buFont typeface="Wingdings" panose="05000000000000000000" pitchFamily="2" charset="2"/>
              <a:buChar char="q"/>
            </a:pPr>
            <a:r>
              <a:rPr lang="fr-FR" sz="1600" b="1" dirty="0">
                <a:solidFill>
                  <a:srgbClr val="3C4693"/>
                </a:solidFill>
              </a:rPr>
              <a:t>Etudier les réglementations, recommandations et </a:t>
            </a:r>
            <a:r>
              <a:rPr lang="fr-FR" sz="1600" b="1" dirty="0" smtClean="0">
                <a:solidFill>
                  <a:srgbClr val="3C4693"/>
                </a:solidFill>
              </a:rPr>
              <a:t>normes</a:t>
            </a:r>
          </a:p>
          <a:p>
            <a:pPr marL="285750" indent="-285750" algn="just">
              <a:spcBef>
                <a:spcPts val="600"/>
              </a:spcBef>
              <a:spcAft>
                <a:spcPts val="600"/>
              </a:spcAft>
              <a:buFont typeface="Wingdings" panose="05000000000000000000" pitchFamily="2" charset="2"/>
              <a:buChar char="q"/>
            </a:pPr>
            <a:endParaRPr lang="fr-FR" sz="1600" b="1" dirty="0">
              <a:solidFill>
                <a:srgbClr val="3C4693"/>
              </a:solidFill>
            </a:endParaRPr>
          </a:p>
          <a:p>
            <a:pPr marL="285750" indent="-285750" algn="just">
              <a:spcBef>
                <a:spcPts val="600"/>
              </a:spcBef>
              <a:spcAft>
                <a:spcPts val="600"/>
              </a:spcAft>
              <a:buFont typeface="Wingdings" panose="05000000000000000000" pitchFamily="2" charset="2"/>
              <a:buChar char="q"/>
            </a:pPr>
            <a:r>
              <a:rPr lang="fr-FR" sz="1600" b="1" dirty="0">
                <a:solidFill>
                  <a:srgbClr val="3C4693"/>
                </a:solidFill>
              </a:rPr>
              <a:t>Cadrer l’organisation et l’aménagement des </a:t>
            </a:r>
            <a:r>
              <a:rPr lang="fr-FR" sz="1600" b="1" dirty="0" smtClean="0">
                <a:solidFill>
                  <a:srgbClr val="3C4693"/>
                </a:solidFill>
              </a:rPr>
              <a:t>locaux</a:t>
            </a:r>
          </a:p>
          <a:p>
            <a:pPr marL="285750" indent="-285750" algn="just">
              <a:spcBef>
                <a:spcPts val="600"/>
              </a:spcBef>
              <a:spcAft>
                <a:spcPts val="600"/>
              </a:spcAft>
              <a:buFont typeface="Wingdings" panose="05000000000000000000" pitchFamily="2" charset="2"/>
              <a:buChar char="q"/>
            </a:pPr>
            <a:endParaRPr lang="fr-FR" sz="1600" b="1" dirty="0">
              <a:solidFill>
                <a:srgbClr val="3C4693"/>
              </a:solidFill>
            </a:endParaRPr>
          </a:p>
          <a:p>
            <a:pPr marL="285750" indent="-285750" algn="just">
              <a:spcBef>
                <a:spcPts val="300"/>
              </a:spcBef>
              <a:spcAft>
                <a:spcPts val="300"/>
              </a:spcAft>
              <a:buFont typeface="Wingdings" panose="05000000000000000000" pitchFamily="2" charset="2"/>
              <a:buChar char="q"/>
            </a:pPr>
            <a:r>
              <a:rPr lang="fr-FR" sz="1600" b="1" dirty="0">
                <a:solidFill>
                  <a:srgbClr val="3C4693"/>
                </a:solidFill>
              </a:rPr>
              <a:t>Mettre en place une </a:t>
            </a:r>
            <a:r>
              <a:rPr lang="fr-FR" sz="1600" b="1" dirty="0" smtClean="0">
                <a:solidFill>
                  <a:srgbClr val="3C4693"/>
                </a:solidFill>
              </a:rPr>
              <a:t>méthodologie à destination du concepteur</a:t>
            </a:r>
            <a:endParaRPr lang="fr-FR" sz="1600" b="1" dirty="0">
              <a:solidFill>
                <a:srgbClr val="3C4693"/>
              </a:solidFill>
            </a:endParaRPr>
          </a:p>
        </p:txBody>
      </p:sp>
      <p:pic>
        <p:nvPicPr>
          <p:cNvPr id="4098" name="Picture 2" descr="Résultat de recherche d'images pour &quot;humour, objectif&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94283"/>
            <a:ext cx="2801699" cy="203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0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569272" y="1556792"/>
            <a:ext cx="6387104" cy="35283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fr-FR" b="0" i="1" dirty="0" smtClean="0">
                <a:solidFill>
                  <a:srgbClr val="3C4693"/>
                </a:solidFill>
                <a:latin typeface="Cambria" panose="02040503050406030204" pitchFamily="18" charset="0"/>
                <a:ea typeface="CMU Concrete" pitchFamily="50" charset="0"/>
                <a:cs typeface="CMU Concrete" pitchFamily="50" charset="0"/>
              </a:rPr>
              <a:t>Domaine,</a:t>
            </a:r>
            <a:r>
              <a:rPr lang="fr-FR" i="1" dirty="0">
                <a:solidFill>
                  <a:srgbClr val="3C4693"/>
                </a:solidFill>
                <a:latin typeface="Cambria" panose="02040503050406030204" pitchFamily="18" charset="0"/>
                <a:ea typeface="CMU Concrete" pitchFamily="50" charset="0"/>
                <a:cs typeface="CMU Concrete" pitchFamily="50" charset="0"/>
              </a:rPr>
              <a:t> </a:t>
            </a:r>
            <a:r>
              <a:rPr lang="fr-FR" i="1" dirty="0" smtClean="0">
                <a:solidFill>
                  <a:srgbClr val="3C4693"/>
                </a:solidFill>
                <a:latin typeface="Cambria" panose="02040503050406030204" pitchFamily="18" charset="0"/>
                <a:ea typeface="CMU Concrete" pitchFamily="50" charset="0"/>
                <a:cs typeface="CMU Concrete" pitchFamily="50" charset="0"/>
              </a:rPr>
              <a:t>C</a:t>
            </a:r>
            <a:r>
              <a:rPr lang="fr-FR" b="0" i="1" dirty="0" smtClean="0">
                <a:solidFill>
                  <a:srgbClr val="3C4693"/>
                </a:solidFill>
                <a:latin typeface="Cambria" panose="02040503050406030204" pitchFamily="18" charset="0"/>
                <a:ea typeface="CMU Concrete" pitchFamily="50" charset="0"/>
                <a:cs typeface="CMU Concrete" pitchFamily="50" charset="0"/>
              </a:rPr>
              <a:t>adre,</a:t>
            </a:r>
            <a:r>
              <a:rPr lang="fr-FR" i="1" dirty="0">
                <a:solidFill>
                  <a:srgbClr val="3C4693"/>
                </a:solidFill>
                <a:latin typeface="Cambria" panose="02040503050406030204" pitchFamily="18" charset="0"/>
                <a:ea typeface="CMU Concrete" pitchFamily="50" charset="0"/>
                <a:cs typeface="CMU Concrete" pitchFamily="50" charset="0"/>
              </a:rPr>
              <a:t> </a:t>
            </a:r>
            <a:r>
              <a:rPr lang="fr-FR" i="1" baseline="0" dirty="0" smtClean="0">
                <a:solidFill>
                  <a:srgbClr val="3C4693"/>
                </a:solidFill>
                <a:latin typeface="Cambria" panose="02040503050406030204" pitchFamily="18" charset="0"/>
                <a:ea typeface="CMU Concrete" pitchFamily="50" charset="0"/>
                <a:cs typeface="CMU Concrete" pitchFamily="50" charset="0"/>
              </a:rPr>
              <a:t>Objectifs</a:t>
            </a:r>
          </a:p>
          <a:p>
            <a:pPr algn="l"/>
            <a:r>
              <a:rPr lang="fr-FR" sz="3600" i="1" dirty="0" smtClean="0">
                <a:solidFill>
                  <a:schemeClr val="bg1"/>
                </a:solidFill>
                <a:latin typeface="Cambria" panose="02040503050406030204" pitchFamily="18" charset="0"/>
              </a:rPr>
              <a:t>2.1 Domaine de l’étude</a:t>
            </a:r>
          </a:p>
          <a:p>
            <a:pPr algn="l"/>
            <a:r>
              <a:rPr lang="fr-FR" sz="3600" i="1" dirty="0" smtClean="0">
                <a:solidFill>
                  <a:schemeClr val="bg1"/>
                </a:solidFill>
                <a:latin typeface="Cambria" panose="02040503050406030204" pitchFamily="18" charset="0"/>
              </a:rPr>
              <a:t>2.2 Cadre géographique</a:t>
            </a:r>
          </a:p>
          <a:p>
            <a:pPr algn="l"/>
            <a:r>
              <a:rPr lang="fr-FR" sz="3600" i="1" dirty="0" smtClean="0">
                <a:solidFill>
                  <a:schemeClr val="bg1"/>
                </a:solidFill>
                <a:latin typeface="Cambria" panose="02040503050406030204" pitchFamily="18" charset="0"/>
              </a:rPr>
              <a:t>2.3 Objectifs finaux</a:t>
            </a:r>
            <a:endParaRPr lang="fr-FR" sz="3600" i="1" dirty="0">
              <a:solidFill>
                <a:schemeClr val="bg1"/>
              </a:solidFill>
              <a:latin typeface="Cambria" panose="02040503050406030204" pitchFamily="18" charset="0"/>
            </a:endParaRPr>
          </a:p>
          <a:p>
            <a:pPr algn="l">
              <a:lnSpc>
                <a:spcPct val="100000"/>
              </a:lnSpc>
            </a:pPr>
            <a:endParaRPr lang="fr-FR" b="0" i="1" baseline="0" dirty="0" smtClean="0">
              <a:solidFill>
                <a:srgbClr val="3C4693"/>
              </a:solidFill>
              <a:latin typeface="Cambria" panose="02040503050406030204" pitchFamily="18" charset="0"/>
              <a:ea typeface="CMU Concrete" pitchFamily="50" charset="0"/>
              <a:cs typeface="CMU Concrete" pitchFamily="50" charset="0"/>
            </a:endParaRPr>
          </a:p>
        </p:txBody>
      </p:sp>
      <p:sp>
        <p:nvSpPr>
          <p:cNvPr id="3" name="ZoneTexte 2"/>
          <p:cNvSpPr txBox="1"/>
          <p:nvPr/>
        </p:nvSpPr>
        <p:spPr>
          <a:xfrm>
            <a:off x="6084168" y="5127575"/>
            <a:ext cx="1872208" cy="461665"/>
          </a:xfrm>
          <a:prstGeom prst="rect">
            <a:avLst/>
          </a:prstGeom>
          <a:noFill/>
        </p:spPr>
        <p:txBody>
          <a:bodyPr wrap="square" rtlCol="0">
            <a:spAutoFit/>
          </a:bodyPr>
          <a:lstStyle/>
          <a:p>
            <a:pPr algn="r"/>
            <a:r>
              <a:rPr lang="fr-FR" sz="2400" b="1" dirty="0" smtClean="0">
                <a:solidFill>
                  <a:srgbClr val="3C4693"/>
                </a:solidFill>
                <a:latin typeface="+mj-lt"/>
              </a:rPr>
              <a:t>Partie </a:t>
            </a:r>
            <a:r>
              <a:rPr lang="fr-FR" sz="2400" b="1" dirty="0">
                <a:solidFill>
                  <a:srgbClr val="3C4693"/>
                </a:solidFill>
                <a:latin typeface="+mj-lt"/>
              </a:rPr>
              <a:t>2</a:t>
            </a:r>
            <a:endParaRPr lang="fr-FR" sz="2400" b="1" baseline="0" dirty="0" smtClean="0">
              <a:solidFill>
                <a:srgbClr val="3C4693"/>
              </a:solidFill>
              <a:latin typeface="+mj-lt"/>
            </a:endParaRPr>
          </a:p>
        </p:txBody>
      </p:sp>
    </p:spTree>
    <p:extLst>
      <p:ext uri="{BB962C8B-B14F-4D97-AF65-F5344CB8AC3E}">
        <p14:creationId xmlns:p14="http://schemas.microsoft.com/office/powerpoint/2010/main" val="304912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7</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2.1 Domaine, Cadre, Objectifs- Domaine de l’étude</a:t>
            </a:r>
          </a:p>
        </p:txBody>
      </p:sp>
      <p:sp>
        <p:nvSpPr>
          <p:cNvPr id="4" name="Rectangle 3"/>
          <p:cNvSpPr/>
          <p:nvPr/>
        </p:nvSpPr>
        <p:spPr>
          <a:xfrm>
            <a:off x="539552" y="1124744"/>
            <a:ext cx="4752528" cy="3908762"/>
          </a:xfrm>
          <a:prstGeom prst="rect">
            <a:avLst/>
          </a:prstGeom>
        </p:spPr>
        <p:txBody>
          <a:bodyPr wrap="square">
            <a:spAutoFit/>
          </a:bodyPr>
          <a:lstStyle/>
          <a:p>
            <a:pPr algn="just">
              <a:spcBef>
                <a:spcPts val="600"/>
              </a:spcBef>
              <a:spcAft>
                <a:spcPts val="600"/>
              </a:spcAft>
            </a:pPr>
            <a:r>
              <a:rPr lang="fr-FR" sz="1600" b="1" u="sng" dirty="0" smtClean="0">
                <a:solidFill>
                  <a:srgbClr val="C8D223"/>
                </a:solidFill>
              </a:rPr>
              <a:t>Les </a:t>
            </a:r>
            <a:r>
              <a:rPr lang="fr-FR" sz="1600" b="1" u="sng" dirty="0">
                <a:solidFill>
                  <a:srgbClr val="C8D223"/>
                </a:solidFill>
              </a:rPr>
              <a:t>risques intrinsèques </a:t>
            </a:r>
            <a:r>
              <a:rPr lang="fr-FR" sz="1600" b="1" dirty="0">
                <a:solidFill>
                  <a:srgbClr val="C8D223"/>
                </a:solidFill>
              </a:rPr>
              <a:t>(matériel, situation,.. etc.) sur lesquels nous travaillons </a:t>
            </a:r>
            <a:r>
              <a:rPr lang="fr-FR" sz="1600" b="1" u="sng" dirty="0">
                <a:solidFill>
                  <a:srgbClr val="C8D223"/>
                </a:solidFill>
              </a:rPr>
              <a:t>sont à différencier des risques liés à l’activité des blocs</a:t>
            </a:r>
            <a:r>
              <a:rPr lang="fr-FR" sz="1600" b="1" dirty="0">
                <a:solidFill>
                  <a:srgbClr val="C8D223"/>
                </a:solidFill>
              </a:rPr>
              <a:t>.</a:t>
            </a:r>
          </a:p>
          <a:p>
            <a:pPr marL="285750" indent="-285750" algn="just">
              <a:spcBef>
                <a:spcPts val="600"/>
              </a:spcBef>
              <a:spcAft>
                <a:spcPts val="600"/>
              </a:spcAft>
              <a:buFont typeface="Symbol"/>
              <a:buChar char="Þ"/>
            </a:pPr>
            <a:r>
              <a:rPr lang="fr-FR" sz="1200" b="1" dirty="0">
                <a:solidFill>
                  <a:srgbClr val="3C4693"/>
                </a:solidFill>
              </a:rPr>
              <a:t>Ces derniers sont indissociables de la position dans le bloc, du trafic (traversée, cul de sac) du nombre de personnes présentes, de la charge infectieuse (poubelles, niveau de nettoyage…), de la tenue vestimentaire</a:t>
            </a:r>
            <a:r>
              <a:rPr lang="fr-FR" sz="1200" b="1" dirty="0" smtClean="0">
                <a:solidFill>
                  <a:srgbClr val="3C4693"/>
                </a:solidFill>
              </a:rPr>
              <a:t>.</a:t>
            </a:r>
          </a:p>
          <a:p>
            <a:pPr marL="285750" indent="-285750" algn="just">
              <a:spcBef>
                <a:spcPts val="600"/>
              </a:spcBef>
              <a:spcAft>
                <a:spcPts val="600"/>
              </a:spcAft>
              <a:buFont typeface="Symbol"/>
              <a:buChar char="Þ"/>
            </a:pPr>
            <a:endParaRPr lang="fr-FR" sz="1200" b="1" dirty="0">
              <a:solidFill>
                <a:srgbClr val="3C4693"/>
              </a:solidFill>
            </a:endParaRPr>
          </a:p>
          <a:p>
            <a:pPr algn="just">
              <a:spcBef>
                <a:spcPts val="600"/>
              </a:spcBef>
              <a:spcAft>
                <a:spcPts val="600"/>
              </a:spcAft>
            </a:pPr>
            <a:r>
              <a:rPr lang="fr-FR" sz="1600" b="1" u="sng" dirty="0">
                <a:solidFill>
                  <a:srgbClr val="C8D223"/>
                </a:solidFill>
              </a:rPr>
              <a:t>Bien définir l'activité des blocs, en référence au projet médical d'établissement, est une garantie de ne pas réaliser des fonctions inutiles</a:t>
            </a:r>
            <a:r>
              <a:rPr lang="fr-FR" sz="1600" dirty="0">
                <a:solidFill>
                  <a:srgbClr val="C8D223"/>
                </a:solidFill>
              </a:rPr>
              <a:t>.</a:t>
            </a:r>
          </a:p>
          <a:p>
            <a:pPr algn="just">
              <a:spcBef>
                <a:spcPts val="600"/>
              </a:spcBef>
              <a:spcAft>
                <a:spcPts val="600"/>
              </a:spcAft>
            </a:pPr>
            <a:r>
              <a:rPr lang="fr-FR" sz="1600" b="1" dirty="0">
                <a:solidFill>
                  <a:srgbClr val="3C4693"/>
                </a:solidFill>
              </a:rPr>
              <a:t>=&gt; </a:t>
            </a:r>
            <a:r>
              <a:rPr lang="fr-FR" sz="1200" b="1" dirty="0">
                <a:solidFill>
                  <a:srgbClr val="3C4693"/>
                </a:solidFill>
              </a:rPr>
              <a:t>Vouloir anticiper un futur périmètre d'activité n'est pas opportun sauf si il y a des certitudes quant à une évolution court terme. En effet, trop souvent la part anticipée ne correspondra jamais à un réel besoin, et créera des charges inutiles en conception et en exploitation.</a:t>
            </a:r>
          </a:p>
        </p:txBody>
      </p:sp>
      <p:sp>
        <p:nvSpPr>
          <p:cNvPr id="6" name="Rectangle 5"/>
          <p:cNvSpPr/>
          <p:nvPr/>
        </p:nvSpPr>
        <p:spPr>
          <a:xfrm>
            <a:off x="6309556" y="5589240"/>
            <a:ext cx="2376264" cy="784830"/>
          </a:xfrm>
          <a:prstGeom prst="rect">
            <a:avLst/>
          </a:prstGeom>
        </p:spPr>
        <p:txBody>
          <a:bodyPr wrap="square">
            <a:spAutoFit/>
          </a:bodyPr>
          <a:lstStyle/>
          <a:p>
            <a:pPr>
              <a:spcBef>
                <a:spcPts val="300"/>
              </a:spcBef>
              <a:spcAft>
                <a:spcPts val="300"/>
              </a:spcAft>
            </a:pPr>
            <a:r>
              <a:rPr lang="fr-FR" sz="1500" b="1" i="1" dirty="0" smtClean="0">
                <a:solidFill>
                  <a:srgbClr val="0000FF"/>
                </a:solidFill>
              </a:rPr>
              <a:t>Le projet médical détermine le cadre de l’étude et ses limites</a:t>
            </a:r>
            <a:endParaRPr lang="fr-FR" sz="1500" b="1" i="1" dirty="0">
              <a:solidFill>
                <a:srgbClr val="0000FF"/>
              </a:solidFill>
            </a:endParaRPr>
          </a:p>
        </p:txBody>
      </p:sp>
      <p:pic>
        <p:nvPicPr>
          <p:cNvPr id="5122" name="Picture 2" descr="Résultat de recherche d'images pour &quot;image, ancien bloc opératoi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084" y="1556792"/>
            <a:ext cx="2893412" cy="18722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43128" y="4653136"/>
            <a:ext cx="2376264" cy="553998"/>
          </a:xfrm>
          <a:prstGeom prst="rect">
            <a:avLst/>
          </a:prstGeom>
        </p:spPr>
        <p:txBody>
          <a:bodyPr wrap="square">
            <a:spAutoFit/>
          </a:bodyPr>
          <a:lstStyle/>
          <a:p>
            <a:pPr>
              <a:spcBef>
                <a:spcPts val="300"/>
              </a:spcBef>
              <a:spcAft>
                <a:spcPts val="300"/>
              </a:spcAft>
            </a:pPr>
            <a:r>
              <a:rPr lang="fr-FR" sz="1500" b="1" i="1" dirty="0" smtClean="0">
                <a:solidFill>
                  <a:srgbClr val="0000FF"/>
                </a:solidFill>
              </a:rPr>
              <a:t>Notre objectif est limité aux risque intrinsèques</a:t>
            </a:r>
            <a:endParaRPr lang="fr-FR" sz="1500" b="1" i="1" dirty="0">
              <a:solidFill>
                <a:srgbClr val="0000FF"/>
              </a:solidFill>
            </a:endParaRPr>
          </a:p>
        </p:txBody>
      </p:sp>
    </p:spTree>
    <p:extLst>
      <p:ext uri="{BB962C8B-B14F-4D97-AF65-F5344CB8AC3E}">
        <p14:creationId xmlns:p14="http://schemas.microsoft.com/office/powerpoint/2010/main" val="159464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8</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2.2 </a:t>
            </a:r>
            <a:r>
              <a:rPr lang="fr-FR" sz="1900" b="1" i="1" dirty="0">
                <a:solidFill>
                  <a:srgbClr val="3C4693"/>
                </a:solidFill>
              </a:rPr>
              <a:t>Domaine, Cadre, </a:t>
            </a:r>
            <a:r>
              <a:rPr lang="fr-FR" sz="1900" b="1" i="1" dirty="0" smtClean="0">
                <a:solidFill>
                  <a:srgbClr val="3C4693"/>
                </a:solidFill>
              </a:rPr>
              <a:t>Objectifs- Cadre géographique</a:t>
            </a:r>
            <a:endParaRPr lang="fr-FR" sz="1900" b="1" i="1" dirty="0">
              <a:solidFill>
                <a:srgbClr val="3C4693"/>
              </a:solidFill>
            </a:endParaRPr>
          </a:p>
        </p:txBody>
      </p:sp>
      <p:sp>
        <p:nvSpPr>
          <p:cNvPr id="6" name="Rectangle 5"/>
          <p:cNvSpPr/>
          <p:nvPr/>
        </p:nvSpPr>
        <p:spPr>
          <a:xfrm>
            <a:off x="6308068" y="4581128"/>
            <a:ext cx="2376264" cy="1323439"/>
          </a:xfrm>
          <a:prstGeom prst="rect">
            <a:avLst/>
          </a:prstGeom>
        </p:spPr>
        <p:txBody>
          <a:bodyPr wrap="square">
            <a:spAutoFit/>
          </a:bodyPr>
          <a:lstStyle/>
          <a:p>
            <a:pPr>
              <a:spcBef>
                <a:spcPts val="300"/>
              </a:spcBef>
              <a:spcAft>
                <a:spcPts val="300"/>
              </a:spcAft>
            </a:pPr>
            <a:r>
              <a:rPr lang="fr-FR" sz="1500" b="1" i="1" dirty="0" smtClean="0">
                <a:solidFill>
                  <a:srgbClr val="0000FF"/>
                </a:solidFill>
              </a:rPr>
              <a:t>Cadre retenu:</a:t>
            </a:r>
          </a:p>
          <a:p>
            <a:pPr>
              <a:spcBef>
                <a:spcPts val="300"/>
              </a:spcBef>
              <a:spcAft>
                <a:spcPts val="300"/>
              </a:spcAft>
            </a:pPr>
            <a:r>
              <a:rPr lang="fr-FR" sz="1500" b="1" i="1" dirty="0" smtClean="0">
                <a:solidFill>
                  <a:srgbClr val="3C4693"/>
                </a:solidFill>
              </a:rPr>
              <a:t>Le bloc et toutes ses fonctions associées permettant son fonctionnement</a:t>
            </a:r>
            <a:endParaRPr lang="fr-FR" sz="1500" b="1" i="1" dirty="0">
              <a:solidFill>
                <a:srgbClr val="3C4693"/>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60"/>
            <a:ext cx="57606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descr="Résultat de recherche d'images pour &quot;images, organisation bloc opératoir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556792"/>
            <a:ext cx="2987824" cy="1941001"/>
          </a:xfrm>
          <a:prstGeom prst="rect">
            <a:avLst/>
          </a:prstGeom>
          <a:noFill/>
          <a:ln>
            <a:noFill/>
          </a:ln>
        </p:spPr>
      </p:pic>
    </p:spTree>
    <p:extLst>
      <p:ext uri="{BB962C8B-B14F-4D97-AF65-F5344CB8AC3E}">
        <p14:creationId xmlns:p14="http://schemas.microsoft.com/office/powerpoint/2010/main" val="380405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smtClean="0"/>
              <a:pPr/>
              <a:t>9</a:t>
            </a:fld>
            <a:endParaRPr lang="fr-FR" dirty="0"/>
          </a:p>
        </p:txBody>
      </p:sp>
      <p:sp>
        <p:nvSpPr>
          <p:cNvPr id="3" name="ZoneTexte 2"/>
          <p:cNvSpPr txBox="1"/>
          <p:nvPr/>
        </p:nvSpPr>
        <p:spPr>
          <a:xfrm>
            <a:off x="310228" y="371346"/>
            <a:ext cx="5557916" cy="384721"/>
          </a:xfrm>
          <a:prstGeom prst="rect">
            <a:avLst/>
          </a:prstGeom>
          <a:noFill/>
        </p:spPr>
        <p:txBody>
          <a:bodyPr wrap="square" rtlCol="0">
            <a:spAutoFit/>
          </a:bodyPr>
          <a:lstStyle/>
          <a:p>
            <a:r>
              <a:rPr lang="fr-FR" sz="1900" b="1" i="1" dirty="0" smtClean="0">
                <a:solidFill>
                  <a:srgbClr val="3C4693"/>
                </a:solidFill>
              </a:rPr>
              <a:t>2.3 </a:t>
            </a:r>
            <a:r>
              <a:rPr lang="fr-FR" sz="1900" b="1" i="1" dirty="0">
                <a:solidFill>
                  <a:srgbClr val="3C4693"/>
                </a:solidFill>
              </a:rPr>
              <a:t>Domaine, Cadre, Objectifs- O</a:t>
            </a:r>
            <a:r>
              <a:rPr lang="fr-FR" sz="1900" b="1" i="1" dirty="0" smtClean="0">
                <a:solidFill>
                  <a:srgbClr val="3C4693"/>
                </a:solidFill>
              </a:rPr>
              <a:t>bjectifs finaux</a:t>
            </a:r>
            <a:endParaRPr lang="fr-FR" sz="1900" b="1" i="1" dirty="0">
              <a:solidFill>
                <a:srgbClr val="3C4693"/>
              </a:solidFill>
            </a:endParaRPr>
          </a:p>
        </p:txBody>
      </p:sp>
      <p:sp>
        <p:nvSpPr>
          <p:cNvPr id="4" name="Rectangle 3"/>
          <p:cNvSpPr/>
          <p:nvPr/>
        </p:nvSpPr>
        <p:spPr>
          <a:xfrm>
            <a:off x="539552" y="1124744"/>
            <a:ext cx="4752528" cy="4770537"/>
          </a:xfrm>
          <a:prstGeom prst="rect">
            <a:avLst/>
          </a:prstGeom>
        </p:spPr>
        <p:txBody>
          <a:bodyPr wrap="square">
            <a:spAutoFit/>
          </a:bodyPr>
          <a:lstStyle/>
          <a:p>
            <a:pPr lvl="0" algn="just"/>
            <a:r>
              <a:rPr lang="fr-FR" sz="1600" b="1" dirty="0" smtClean="0">
                <a:solidFill>
                  <a:srgbClr val="3C4693"/>
                </a:solidFill>
              </a:rPr>
              <a:t>-</a:t>
            </a:r>
            <a:r>
              <a:rPr lang="fr-FR" sz="1600" b="1" dirty="0">
                <a:solidFill>
                  <a:srgbClr val="3C4693"/>
                </a:solidFill>
              </a:rPr>
              <a:t>Garantir au patient une qualité de soins </a:t>
            </a:r>
            <a:r>
              <a:rPr lang="fr-FR" sz="1600" b="1" dirty="0" smtClean="0">
                <a:solidFill>
                  <a:srgbClr val="3C4693"/>
                </a:solidFill>
              </a:rPr>
              <a:t>optimale</a:t>
            </a:r>
            <a:r>
              <a:rPr lang="fr-FR" sz="1600" b="1" dirty="0" smtClean="0">
                <a:solidFill>
                  <a:srgbClr val="3C4693"/>
                </a:solidFill>
                <a:latin typeface="Calibri"/>
              </a:rPr>
              <a:t>³</a:t>
            </a:r>
            <a:endParaRPr lang="fr-FR" sz="1600" b="1" dirty="0">
              <a:solidFill>
                <a:srgbClr val="3C4693"/>
              </a:solidFill>
            </a:endParaRPr>
          </a:p>
          <a:p>
            <a:pPr lvl="0" algn="just"/>
            <a:endParaRPr lang="fr-FR" sz="1600" b="1" dirty="0" smtClean="0">
              <a:solidFill>
                <a:srgbClr val="3C4693"/>
              </a:solidFill>
            </a:endParaRPr>
          </a:p>
          <a:p>
            <a:pPr lvl="0" algn="just"/>
            <a:endParaRPr lang="fr-FR" sz="1600" b="1" dirty="0">
              <a:solidFill>
                <a:srgbClr val="3C4693"/>
              </a:solidFill>
            </a:endParaRPr>
          </a:p>
          <a:p>
            <a:pPr lvl="0" algn="just"/>
            <a:r>
              <a:rPr lang="fr-FR" sz="1600" b="1" dirty="0">
                <a:solidFill>
                  <a:srgbClr val="3C4693"/>
                </a:solidFill>
              </a:rPr>
              <a:t>-Protéger le personnel soignant et l'environnement de tout risque inhérent aux interventions dans les blocs</a:t>
            </a:r>
          </a:p>
          <a:p>
            <a:pPr lvl="0" algn="just"/>
            <a:endParaRPr lang="fr-FR" sz="1600" b="1" dirty="0" smtClean="0">
              <a:solidFill>
                <a:srgbClr val="3C4693"/>
              </a:solidFill>
            </a:endParaRPr>
          </a:p>
          <a:p>
            <a:pPr lvl="0" algn="just"/>
            <a:endParaRPr lang="fr-FR" sz="1600" b="1" dirty="0">
              <a:solidFill>
                <a:srgbClr val="3C4693"/>
              </a:solidFill>
            </a:endParaRPr>
          </a:p>
          <a:p>
            <a:pPr lvl="0" algn="just"/>
            <a:r>
              <a:rPr lang="fr-FR" sz="1600" b="1" dirty="0">
                <a:solidFill>
                  <a:srgbClr val="3C4693"/>
                </a:solidFill>
              </a:rPr>
              <a:t>-Etudier de la manière la plus exhaustive possible les loi et normes applicables aux constructions de blocs opératoires</a:t>
            </a:r>
          </a:p>
          <a:p>
            <a:pPr lvl="0" algn="just"/>
            <a:endParaRPr lang="fr-FR" sz="1600" b="1" dirty="0" smtClean="0">
              <a:solidFill>
                <a:srgbClr val="3C4693"/>
              </a:solidFill>
            </a:endParaRPr>
          </a:p>
          <a:p>
            <a:pPr lvl="0" algn="just"/>
            <a:endParaRPr lang="fr-FR" sz="1600" b="1" dirty="0">
              <a:solidFill>
                <a:srgbClr val="3C4693"/>
              </a:solidFill>
            </a:endParaRPr>
          </a:p>
          <a:p>
            <a:pPr lvl="0" algn="just"/>
            <a:r>
              <a:rPr lang="fr-FR" sz="1600" b="1" dirty="0">
                <a:solidFill>
                  <a:srgbClr val="3C4693"/>
                </a:solidFill>
              </a:rPr>
              <a:t>-Etudier pour la partie législative la part d'obligations couverte par la </a:t>
            </a:r>
            <a:r>
              <a:rPr lang="fr-FR" sz="1600" b="1" dirty="0" smtClean="0">
                <a:solidFill>
                  <a:srgbClr val="3C4693"/>
                </a:solidFill>
              </a:rPr>
              <a:t>loi</a:t>
            </a:r>
          </a:p>
          <a:p>
            <a:pPr lvl="0" algn="just"/>
            <a:endParaRPr lang="fr-FR" sz="1600" b="1" dirty="0" smtClean="0">
              <a:solidFill>
                <a:srgbClr val="3C4693"/>
              </a:solidFill>
            </a:endParaRPr>
          </a:p>
          <a:p>
            <a:pPr lvl="0" algn="just"/>
            <a:endParaRPr lang="fr-FR" sz="1600" b="1" dirty="0">
              <a:solidFill>
                <a:srgbClr val="3C4693"/>
              </a:solidFill>
            </a:endParaRPr>
          </a:p>
          <a:p>
            <a:pPr lvl="0" algn="just"/>
            <a:r>
              <a:rPr lang="fr-FR" sz="1600" b="1" dirty="0">
                <a:solidFill>
                  <a:srgbClr val="3C4693"/>
                </a:solidFill>
              </a:rPr>
              <a:t>-Etudier pour la partie normative ce qu'il est indispensable ou optionnel d'appliquer et dans quel </a:t>
            </a:r>
            <a:r>
              <a:rPr lang="fr-FR" sz="1600" b="1" dirty="0" smtClean="0">
                <a:solidFill>
                  <a:srgbClr val="3C4693"/>
                </a:solidFill>
              </a:rPr>
              <a:t>contexte</a:t>
            </a:r>
            <a:endParaRPr lang="fr-FR" sz="1600" b="1" dirty="0">
              <a:solidFill>
                <a:srgbClr val="3C4693"/>
              </a:solidFill>
            </a:endParaRPr>
          </a:p>
        </p:txBody>
      </p:sp>
      <p:sp>
        <p:nvSpPr>
          <p:cNvPr id="6" name="Rectangle 5"/>
          <p:cNvSpPr/>
          <p:nvPr/>
        </p:nvSpPr>
        <p:spPr>
          <a:xfrm>
            <a:off x="6308068" y="1196752"/>
            <a:ext cx="2376264" cy="2308324"/>
          </a:xfrm>
          <a:prstGeom prst="rect">
            <a:avLst/>
          </a:prstGeom>
        </p:spPr>
        <p:txBody>
          <a:bodyPr wrap="square">
            <a:spAutoFit/>
          </a:bodyPr>
          <a:lstStyle/>
          <a:p>
            <a:pPr algn="just"/>
            <a:r>
              <a:rPr lang="fr-FR" sz="1200" i="1" dirty="0" smtClean="0">
                <a:solidFill>
                  <a:srgbClr val="3C4693"/>
                </a:solidFill>
                <a:latin typeface="Cambria" panose="02040503050406030204" pitchFamily="18" charset="0"/>
              </a:rPr>
              <a:t>³Arrêté </a:t>
            </a:r>
            <a:r>
              <a:rPr lang="fr-FR" sz="1200" i="1" dirty="0">
                <a:solidFill>
                  <a:srgbClr val="3C4693"/>
                </a:solidFill>
                <a:latin typeface="Cambria" panose="02040503050406030204" pitchFamily="18" charset="0"/>
              </a:rPr>
              <a:t>du 7 janvier 1993- Art 2 : Le secteur opératoire inclut une zone opératoire protégée. Cette zone garantit, par des dispositifs techniques, une organisation du travail et une hygiène spécifiques et adaptées, la réduction maximale des risques encourus par le patient, l'équipe opératoire, les tiers et l'environnement, et dispose des moyens propres à faire face à leurs conséquences.</a:t>
            </a:r>
          </a:p>
        </p:txBody>
      </p:sp>
      <p:sp>
        <p:nvSpPr>
          <p:cNvPr id="8" name="Rectangle 7"/>
          <p:cNvSpPr/>
          <p:nvPr/>
        </p:nvSpPr>
        <p:spPr>
          <a:xfrm>
            <a:off x="6292570" y="4365104"/>
            <a:ext cx="2376264" cy="1785104"/>
          </a:xfrm>
          <a:prstGeom prst="rect">
            <a:avLst/>
          </a:prstGeom>
        </p:spPr>
        <p:txBody>
          <a:bodyPr wrap="square">
            <a:spAutoFit/>
          </a:bodyPr>
          <a:lstStyle/>
          <a:p>
            <a:pPr marL="285750" indent="-285750" algn="just">
              <a:spcBef>
                <a:spcPts val="300"/>
              </a:spcBef>
              <a:spcAft>
                <a:spcPts val="300"/>
              </a:spcAft>
              <a:buFont typeface="Symbol"/>
              <a:buChar char="Þ"/>
            </a:pPr>
            <a:r>
              <a:rPr lang="fr-FR" sz="1500" b="1" dirty="0" smtClean="0">
                <a:solidFill>
                  <a:srgbClr val="0000FF"/>
                </a:solidFill>
              </a:rPr>
              <a:t>Rédiger </a:t>
            </a:r>
            <a:r>
              <a:rPr lang="fr-FR" sz="1500" b="1" dirty="0">
                <a:solidFill>
                  <a:srgbClr val="3C4693"/>
                </a:solidFill>
              </a:rPr>
              <a:t>un </a:t>
            </a:r>
            <a:r>
              <a:rPr lang="fr-FR" sz="1500" b="1" dirty="0" smtClean="0">
                <a:solidFill>
                  <a:srgbClr val="3C4693"/>
                </a:solidFill>
                <a:latin typeface="Calibri"/>
              </a:rPr>
              <a:t>"</a:t>
            </a:r>
            <a:r>
              <a:rPr lang="fr-FR" sz="1500" b="1" i="1" dirty="0" smtClean="0">
                <a:solidFill>
                  <a:srgbClr val="3C4693"/>
                </a:solidFill>
              </a:rPr>
              <a:t>Manuel </a:t>
            </a:r>
            <a:r>
              <a:rPr lang="fr-FR" sz="1500" b="1" i="1" dirty="0">
                <a:solidFill>
                  <a:srgbClr val="3C4693"/>
                </a:solidFill>
              </a:rPr>
              <a:t>de bonnes pratiques de conception des blocs opératoires et locaux </a:t>
            </a:r>
            <a:r>
              <a:rPr lang="fr-FR" sz="1500" b="1" i="1" dirty="0" smtClean="0">
                <a:solidFill>
                  <a:srgbClr val="3C4693"/>
                </a:solidFill>
              </a:rPr>
              <a:t>associés</a:t>
            </a:r>
            <a:r>
              <a:rPr lang="fr-FR" sz="1500" b="1" i="1" dirty="0">
                <a:solidFill>
                  <a:srgbClr val="3C4693"/>
                </a:solidFill>
                <a:latin typeface="Calibri"/>
              </a:rPr>
              <a:t>"</a:t>
            </a:r>
            <a:endParaRPr lang="fr-FR" sz="1500" b="1" i="1" dirty="0" smtClean="0">
              <a:solidFill>
                <a:srgbClr val="3C4693"/>
              </a:solidFill>
              <a:latin typeface="Calibri"/>
            </a:endParaRPr>
          </a:p>
          <a:p>
            <a:pPr marL="285750" indent="-285750" algn="just">
              <a:spcBef>
                <a:spcPts val="300"/>
              </a:spcBef>
              <a:spcAft>
                <a:spcPts val="300"/>
              </a:spcAft>
              <a:buFont typeface="Symbol"/>
              <a:buChar char="Þ"/>
            </a:pPr>
            <a:r>
              <a:rPr lang="fr-FR" sz="1500" b="1" i="1" dirty="0" smtClean="0">
                <a:solidFill>
                  <a:srgbClr val="0000FF"/>
                </a:solidFill>
                <a:latin typeface="Calibri"/>
              </a:rPr>
              <a:t>Valider le document et le publier</a:t>
            </a:r>
            <a:endParaRPr lang="fr-FR" sz="1500" b="1" i="1" dirty="0">
              <a:solidFill>
                <a:srgbClr val="0000FF"/>
              </a:solidFill>
            </a:endParaRPr>
          </a:p>
        </p:txBody>
      </p:sp>
    </p:spTree>
    <p:extLst>
      <p:ext uri="{BB962C8B-B14F-4D97-AF65-F5344CB8AC3E}">
        <p14:creationId xmlns:p14="http://schemas.microsoft.com/office/powerpoint/2010/main" val="1490357553"/>
      </p:ext>
    </p:extLst>
  </p:cSld>
  <p:clrMapOvr>
    <a:masterClrMapping/>
  </p:clrMapOvr>
</p:sld>
</file>

<file path=ppt/theme/theme1.xml><?xml version="1.0" encoding="utf-8"?>
<a:theme xmlns:a="http://schemas.openxmlformats.org/drawingml/2006/main" name="1_ARS_PagesTitre_Intercal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RS_PagesTitre_Intercal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RS_PagesIntérieures_AvecTitres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RS_PagesIntérieures_AvecTitres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RS_PagesIntérieures_AvecTitres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ARS_PagesIntérieures_AvecTitres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RS_PagesIntérieures_Sans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2358</TotalTime>
  <Words>1990</Words>
  <Application>Microsoft Office PowerPoint</Application>
  <PresentationFormat>Affichage à l'écran (4:3)</PresentationFormat>
  <Paragraphs>257</Paragraphs>
  <Slides>22</Slides>
  <Notes>1</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22</vt:i4>
      </vt:variant>
    </vt:vector>
  </HeadingPairs>
  <TitlesOfParts>
    <vt:vector size="30" baseType="lpstr">
      <vt:lpstr>1_ARS_PagesTitre_Intercalaire</vt:lpstr>
      <vt:lpstr>2_ARS_PagesTitre_Intercalaire</vt:lpstr>
      <vt:lpstr>ARS_PagesIntérieures_AvecTitres_1</vt:lpstr>
      <vt:lpstr>ARS_PagesIntérieures_AvecTitres_2</vt:lpstr>
      <vt:lpstr>3_ARS_PagesIntérieures_AvecTitres_3</vt:lpstr>
      <vt:lpstr>2_ARS_PagesIntérieures_AvecTitres_3</vt:lpstr>
      <vt:lpstr>ARS_PagesIntérieures_SansTitre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chaas</dc:creator>
  <cp:lastModifiedBy>jduflot</cp:lastModifiedBy>
  <cp:revision>183</cp:revision>
  <dcterms:created xsi:type="dcterms:W3CDTF">2016-10-12T10:21:46Z</dcterms:created>
  <dcterms:modified xsi:type="dcterms:W3CDTF">2017-03-16T10:46:23Z</dcterms:modified>
</cp:coreProperties>
</file>