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header4.xml" ContentType="application/vnd.openxmlformats-officedocument.wordprocessingml.header+xml"/>
  <Override PartName="/word/footer4.xml" ContentType="application/vnd.openxmlformats-officedocument.wordprocessingml.foot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body>
    <w:p w:rsidR="00966344" w:rsidRPr="00A419DF" w:rsidRDefault="00966344" w:rsidP="00A419DF"/>
    <w:p w:rsidR="00966344" w:rsidRDefault="00966344" w:rsidP="00570469">
      <w:pPr>
        <w:rPr>
          <w:rFonts w:ascii="Helvetica" w:hAnsi="Helvetica"/>
          <w:sz w:val="22"/>
          <w:szCs w:val="22"/>
        </w:rPr>
      </w:pPr>
    </w:p>
    <w:p w:rsidR="00966344" w:rsidRPr="00570469" w:rsidRDefault="00966344" w:rsidP="00570469">
      <w:pPr>
        <w:rPr>
          <w:rFonts w:ascii="Helvetica" w:hAnsi="Helvetica"/>
          <w:color w:val="322E52"/>
          <w:sz w:val="22"/>
          <w:szCs w:val="22"/>
        </w:rPr>
      </w:pPr>
    </w:p>
    <w:p w:rsidR="00966344" w:rsidRDefault="00966344" w:rsidP="00570469">
      <w:pPr>
        <w:rPr>
          <w:rFonts w:ascii="Helvetica" w:hAnsi="Helvetica"/>
          <w:sz w:val="22"/>
          <w:szCs w:val="22"/>
        </w:rPr>
      </w:pPr>
    </w:p>
    <w:p w:rsidR="00966344" w:rsidRPr="006436FA" w:rsidRDefault="006436FA" w:rsidP="006436FA">
      <w:pPr>
        <w:jc w:val="center"/>
        <w:rPr>
          <w:color w:val="0070C0"/>
          <w:sz w:val="32"/>
          <w:szCs w:val="32"/>
        </w:rPr>
      </w:pPr>
      <w:r w:rsidRPr="006436FA">
        <w:rPr>
          <w:color w:val="0070C0"/>
          <w:sz w:val="32"/>
          <w:szCs w:val="32"/>
        </w:rPr>
        <w:t>Méthode pour optimiser la période d’accueil et d’intégration des nouveaux arrivants</w:t>
      </w:r>
    </w:p>
    <w:p w:rsidR="006436FA" w:rsidRDefault="006436FA" w:rsidP="00570469">
      <w:pPr>
        <w:rPr>
          <w:color w:val="322E52"/>
          <w:sz w:val="22"/>
          <w:szCs w:val="22"/>
        </w:rPr>
      </w:pPr>
    </w:p>
    <w:p w:rsidR="006436FA" w:rsidRDefault="006436FA" w:rsidP="00570469">
      <w:pPr>
        <w:rPr>
          <w:color w:val="322E52"/>
          <w:sz w:val="22"/>
          <w:szCs w:val="22"/>
        </w:rPr>
      </w:pPr>
    </w:p>
    <w:p w:rsidR="006436FA" w:rsidRDefault="006436FA" w:rsidP="00570469">
      <w:pPr>
        <w:rPr>
          <w:color w:val="322E52"/>
          <w:sz w:val="22"/>
          <w:szCs w:val="22"/>
        </w:rPr>
      </w:pPr>
    </w:p>
    <w:p w:rsidR="006436FA" w:rsidRDefault="006436FA" w:rsidP="00570469">
      <w:pPr>
        <w:rPr>
          <w:sz w:val="22"/>
          <w:szCs w:val="22"/>
        </w:rPr>
      </w:pPr>
    </w:p>
    <w:p w:rsidR="006436FA" w:rsidRPr="00102D52" w:rsidRDefault="006436FA" w:rsidP="006436FA">
      <w:pPr>
        <w:pBdr>
          <w:bottom w:val="single" w:sz="4" w:space="1" w:color="auto"/>
        </w:pBdr>
        <w:jc w:val="left"/>
        <w:rPr>
          <w:sz w:val="22"/>
          <w:szCs w:val="22"/>
        </w:rPr>
      </w:pPr>
      <w:r w:rsidRPr="006436FA">
        <w:rPr>
          <w:b/>
          <w:bCs/>
          <w:color w:val="0070C0"/>
        </w:rPr>
        <w:t>Préalable</w:t>
      </w:r>
      <w:r w:rsidRPr="00955BE4">
        <w:rPr>
          <w:b/>
          <w:bCs/>
        </w:rPr>
        <w:t> </w:t>
      </w:r>
      <w:r>
        <w:t xml:space="preserve">: </w:t>
      </w:r>
      <w:r w:rsidRPr="00102D52">
        <w:rPr>
          <w:sz w:val="22"/>
          <w:szCs w:val="22"/>
        </w:rPr>
        <w:t xml:space="preserve">Il s’agit dans un premier temps de formaliser collectivement ce que </w:t>
      </w:r>
      <w:r w:rsidR="00743D41" w:rsidRPr="00102D52">
        <w:rPr>
          <w:sz w:val="22"/>
          <w:szCs w:val="22"/>
        </w:rPr>
        <w:t>l</w:t>
      </w:r>
      <w:r w:rsidRPr="00102D52">
        <w:rPr>
          <w:sz w:val="22"/>
          <w:szCs w:val="22"/>
        </w:rPr>
        <w:t>’accueil et l’intégration d’un nouvel arrivant doit permettre, pour l</w:t>
      </w:r>
      <w:r w:rsidR="00743D41" w:rsidRPr="00102D52">
        <w:rPr>
          <w:sz w:val="22"/>
          <w:szCs w:val="22"/>
        </w:rPr>
        <w:t>a personne</w:t>
      </w:r>
      <w:r w:rsidRPr="00102D52">
        <w:rPr>
          <w:sz w:val="22"/>
          <w:szCs w:val="22"/>
        </w:rPr>
        <w:t xml:space="preserve">, pour l’employeur, pour les </w:t>
      </w:r>
      <w:r w:rsidR="00102D52">
        <w:rPr>
          <w:sz w:val="22"/>
          <w:szCs w:val="22"/>
        </w:rPr>
        <w:t>équipes</w:t>
      </w:r>
      <w:r w:rsidRPr="00102D52">
        <w:rPr>
          <w:sz w:val="22"/>
          <w:szCs w:val="22"/>
        </w:rPr>
        <w:t xml:space="preserve"> et pour les </w:t>
      </w:r>
      <w:r w:rsidRPr="00102D52">
        <w:rPr>
          <w:sz w:val="22"/>
          <w:szCs w:val="22"/>
        </w:rPr>
        <w:t>clients/</w:t>
      </w:r>
      <w:r w:rsidRPr="00102D52">
        <w:rPr>
          <w:sz w:val="22"/>
          <w:szCs w:val="22"/>
        </w:rPr>
        <w:t>personnes accompagnées</w:t>
      </w:r>
      <w:r w:rsidRPr="00102D52">
        <w:rPr>
          <w:sz w:val="22"/>
          <w:szCs w:val="22"/>
        </w:rPr>
        <w:t>/usagers</w:t>
      </w:r>
      <w:r w:rsidRPr="00102D52">
        <w:rPr>
          <w:sz w:val="22"/>
          <w:szCs w:val="22"/>
        </w:rPr>
        <w:t>.</w:t>
      </w:r>
    </w:p>
    <w:p w:rsidR="006436FA" w:rsidRDefault="006436FA" w:rsidP="006436FA">
      <w:pPr>
        <w:jc w:val="left"/>
      </w:pPr>
    </w:p>
    <w:p w:rsidR="006436FA" w:rsidRDefault="006436FA" w:rsidP="006436FA">
      <w:pPr>
        <w:jc w:val="left"/>
      </w:pPr>
      <w:r w:rsidRPr="00955BE4">
        <w:rPr>
          <w:i/>
          <w:iCs/>
        </w:rPr>
        <w:t>Exemple</w:t>
      </w:r>
      <w:r>
        <w:rPr>
          <w:i/>
          <w:iCs/>
        </w:rPr>
        <w:t>s</w:t>
      </w:r>
      <w:r>
        <w:t xml:space="preserve"> : La période d’intégration </w:t>
      </w:r>
      <w:r>
        <w:t>d</w:t>
      </w:r>
      <w:r>
        <w:t>oit permettre de …</w:t>
      </w:r>
    </w:p>
    <w:p w:rsidR="00743D41" w:rsidRPr="00102D52" w:rsidRDefault="00743D41" w:rsidP="00743D41">
      <w:pPr>
        <w:pStyle w:val="Paragraphedeliste"/>
        <w:numPr>
          <w:ilvl w:val="0"/>
          <w:numId w:val="21"/>
        </w:numPr>
        <w:jc w:val="left"/>
        <w:rPr>
          <w:sz w:val="22"/>
          <w:szCs w:val="22"/>
        </w:rPr>
      </w:pPr>
      <w:proofErr w:type="gramStart"/>
      <w:r w:rsidRPr="00102D52">
        <w:rPr>
          <w:sz w:val="22"/>
          <w:szCs w:val="22"/>
        </w:rPr>
        <w:t>clarifier</w:t>
      </w:r>
      <w:proofErr w:type="gramEnd"/>
      <w:r w:rsidRPr="00102D52">
        <w:rPr>
          <w:sz w:val="22"/>
          <w:szCs w:val="22"/>
        </w:rPr>
        <w:t xml:space="preserve"> le cadre de travail, les valeurs, </w:t>
      </w:r>
      <w:r w:rsidR="00102D52">
        <w:rPr>
          <w:sz w:val="22"/>
          <w:szCs w:val="22"/>
        </w:rPr>
        <w:t xml:space="preserve">les </w:t>
      </w:r>
      <w:r w:rsidRPr="00102D52">
        <w:rPr>
          <w:sz w:val="22"/>
          <w:szCs w:val="22"/>
        </w:rPr>
        <w:t>règles collectives</w:t>
      </w:r>
    </w:p>
    <w:p w:rsidR="00743D41" w:rsidRPr="00102D52" w:rsidRDefault="006436FA" w:rsidP="00743D41">
      <w:pPr>
        <w:pStyle w:val="Paragraphedeliste"/>
        <w:numPr>
          <w:ilvl w:val="0"/>
          <w:numId w:val="21"/>
        </w:numPr>
        <w:rPr>
          <w:sz w:val="22"/>
          <w:szCs w:val="22"/>
        </w:rPr>
      </w:pPr>
      <w:proofErr w:type="gramStart"/>
      <w:r w:rsidRPr="00102D52">
        <w:rPr>
          <w:sz w:val="22"/>
          <w:szCs w:val="22"/>
        </w:rPr>
        <w:t>transmettre</w:t>
      </w:r>
      <w:proofErr w:type="gramEnd"/>
      <w:r w:rsidRPr="00102D52">
        <w:rPr>
          <w:sz w:val="22"/>
          <w:szCs w:val="22"/>
        </w:rPr>
        <w:t xml:space="preserve"> des informations pratiques </w:t>
      </w:r>
      <w:r w:rsidR="00743D41" w:rsidRPr="00102D52">
        <w:rPr>
          <w:sz w:val="22"/>
          <w:szCs w:val="22"/>
        </w:rPr>
        <w:t xml:space="preserve">et donner </w:t>
      </w:r>
      <w:r w:rsidR="00102D52">
        <w:rPr>
          <w:sz w:val="22"/>
          <w:szCs w:val="22"/>
        </w:rPr>
        <w:t>d</w:t>
      </w:r>
      <w:r w:rsidR="00743D41" w:rsidRPr="00102D52">
        <w:rPr>
          <w:sz w:val="22"/>
          <w:szCs w:val="22"/>
        </w:rPr>
        <w:t xml:space="preserve">es moyens </w:t>
      </w:r>
      <w:r w:rsidR="00102D52">
        <w:rPr>
          <w:sz w:val="22"/>
          <w:szCs w:val="22"/>
        </w:rPr>
        <w:t>pour travailler</w:t>
      </w:r>
      <w:r w:rsidR="00743D41" w:rsidRPr="00102D52">
        <w:rPr>
          <w:sz w:val="22"/>
          <w:szCs w:val="22"/>
        </w:rPr>
        <w:t xml:space="preserve"> </w:t>
      </w:r>
      <w:r w:rsidRPr="00102D52">
        <w:rPr>
          <w:sz w:val="22"/>
          <w:szCs w:val="22"/>
        </w:rPr>
        <w:t>(matériels, codes</w:t>
      </w:r>
      <w:r w:rsidR="00743D41" w:rsidRPr="00102D52">
        <w:rPr>
          <w:sz w:val="22"/>
          <w:szCs w:val="22"/>
        </w:rPr>
        <w:t xml:space="preserve"> d’accès</w:t>
      </w:r>
      <w:r w:rsidR="00102D52">
        <w:rPr>
          <w:sz w:val="22"/>
          <w:szCs w:val="22"/>
        </w:rPr>
        <w:t xml:space="preserve"> </w:t>
      </w:r>
      <w:proofErr w:type="spellStart"/>
      <w:r w:rsidR="00743D41" w:rsidRPr="00102D52">
        <w:rPr>
          <w:sz w:val="22"/>
          <w:szCs w:val="22"/>
        </w:rPr>
        <w:t>etc</w:t>
      </w:r>
      <w:proofErr w:type="spellEnd"/>
      <w:r w:rsidR="00102D52">
        <w:rPr>
          <w:sz w:val="22"/>
          <w:szCs w:val="22"/>
        </w:rPr>
        <w:t xml:space="preserve"> </w:t>
      </w:r>
      <w:r w:rsidRPr="00102D52">
        <w:rPr>
          <w:sz w:val="22"/>
          <w:szCs w:val="22"/>
        </w:rPr>
        <w:t>)</w:t>
      </w:r>
    </w:p>
    <w:p w:rsidR="00743D41" w:rsidRPr="00102D52" w:rsidRDefault="006436FA" w:rsidP="00743D41">
      <w:pPr>
        <w:pStyle w:val="Paragraphedeliste"/>
        <w:numPr>
          <w:ilvl w:val="0"/>
          <w:numId w:val="21"/>
        </w:numPr>
        <w:rPr>
          <w:sz w:val="22"/>
          <w:szCs w:val="22"/>
        </w:rPr>
      </w:pPr>
      <w:proofErr w:type="gramStart"/>
      <w:r w:rsidRPr="00102D52">
        <w:rPr>
          <w:sz w:val="22"/>
          <w:szCs w:val="22"/>
        </w:rPr>
        <w:t>faire</w:t>
      </w:r>
      <w:proofErr w:type="gramEnd"/>
      <w:r w:rsidRPr="00102D52">
        <w:rPr>
          <w:sz w:val="22"/>
          <w:szCs w:val="22"/>
        </w:rPr>
        <w:t xml:space="preserve"> connaissance rapidement </w:t>
      </w:r>
      <w:r w:rsidR="00743D41" w:rsidRPr="00102D52">
        <w:rPr>
          <w:sz w:val="22"/>
          <w:szCs w:val="22"/>
        </w:rPr>
        <w:t>entre</w:t>
      </w:r>
      <w:r w:rsidRPr="00102D52">
        <w:rPr>
          <w:sz w:val="22"/>
          <w:szCs w:val="22"/>
        </w:rPr>
        <w:t xml:space="preserve"> collègue</w:t>
      </w:r>
      <w:r w:rsidR="00743D41" w:rsidRPr="00102D52">
        <w:rPr>
          <w:sz w:val="22"/>
          <w:szCs w:val="22"/>
        </w:rPr>
        <w:t>s</w:t>
      </w:r>
    </w:p>
    <w:p w:rsidR="00743D41" w:rsidRPr="00102D52" w:rsidRDefault="006436FA" w:rsidP="00743D41">
      <w:pPr>
        <w:pStyle w:val="Paragraphedeliste"/>
        <w:numPr>
          <w:ilvl w:val="0"/>
          <w:numId w:val="21"/>
        </w:numPr>
        <w:rPr>
          <w:sz w:val="22"/>
          <w:szCs w:val="22"/>
        </w:rPr>
      </w:pPr>
      <w:proofErr w:type="gramStart"/>
      <w:r w:rsidRPr="00102D52">
        <w:rPr>
          <w:sz w:val="22"/>
          <w:szCs w:val="22"/>
        </w:rPr>
        <w:t>rassurer</w:t>
      </w:r>
      <w:proofErr w:type="gramEnd"/>
      <w:r w:rsidRPr="00102D52">
        <w:rPr>
          <w:sz w:val="22"/>
          <w:szCs w:val="22"/>
        </w:rPr>
        <w:t xml:space="preserve">, écouter et répondre </w:t>
      </w:r>
      <w:r w:rsidR="00743D41" w:rsidRPr="00102D52">
        <w:rPr>
          <w:sz w:val="22"/>
          <w:szCs w:val="22"/>
        </w:rPr>
        <w:t>aux</w:t>
      </w:r>
      <w:r w:rsidRPr="00102D52">
        <w:rPr>
          <w:sz w:val="22"/>
          <w:szCs w:val="22"/>
        </w:rPr>
        <w:t xml:space="preserve"> attentes et besoins</w:t>
      </w:r>
    </w:p>
    <w:p w:rsidR="00743D41" w:rsidRPr="00102D52" w:rsidRDefault="00743D41" w:rsidP="00743D41">
      <w:pPr>
        <w:pStyle w:val="Paragraphedeliste"/>
        <w:numPr>
          <w:ilvl w:val="0"/>
          <w:numId w:val="21"/>
        </w:numPr>
        <w:rPr>
          <w:sz w:val="22"/>
          <w:szCs w:val="22"/>
        </w:rPr>
      </w:pPr>
      <w:proofErr w:type="gramStart"/>
      <w:r w:rsidRPr="00102D52">
        <w:rPr>
          <w:sz w:val="22"/>
          <w:szCs w:val="22"/>
        </w:rPr>
        <w:t>donner</w:t>
      </w:r>
      <w:proofErr w:type="gramEnd"/>
      <w:r w:rsidRPr="00102D52">
        <w:rPr>
          <w:sz w:val="22"/>
          <w:szCs w:val="22"/>
        </w:rPr>
        <w:t xml:space="preserve"> à voir sur le parcours et ses étapes (ex : </w:t>
      </w:r>
      <w:r w:rsidR="006436FA" w:rsidRPr="00102D52">
        <w:rPr>
          <w:sz w:val="22"/>
          <w:szCs w:val="22"/>
        </w:rPr>
        <w:t xml:space="preserve">préciser </w:t>
      </w:r>
      <w:r w:rsidR="00102D52">
        <w:rPr>
          <w:sz w:val="22"/>
          <w:szCs w:val="22"/>
        </w:rPr>
        <w:t xml:space="preserve">au nouveau salarié </w:t>
      </w:r>
      <w:r w:rsidR="006436FA" w:rsidRPr="00102D52">
        <w:rPr>
          <w:sz w:val="22"/>
          <w:szCs w:val="22"/>
        </w:rPr>
        <w:t xml:space="preserve">qu’il va disposer d’une </w:t>
      </w:r>
      <w:r w:rsidRPr="00102D52">
        <w:rPr>
          <w:sz w:val="22"/>
          <w:szCs w:val="22"/>
        </w:rPr>
        <w:t xml:space="preserve">phase </w:t>
      </w:r>
      <w:r w:rsidR="006436FA" w:rsidRPr="00102D52">
        <w:rPr>
          <w:sz w:val="22"/>
          <w:szCs w:val="22"/>
        </w:rPr>
        <w:t>d’adaptation</w:t>
      </w:r>
      <w:r w:rsidRPr="00102D52">
        <w:rPr>
          <w:sz w:val="22"/>
          <w:szCs w:val="22"/>
        </w:rPr>
        <w:t xml:space="preserve"> avec la possibilité de</w:t>
      </w:r>
      <w:r w:rsidR="006436FA" w:rsidRPr="00102D52">
        <w:rPr>
          <w:sz w:val="22"/>
          <w:szCs w:val="22"/>
        </w:rPr>
        <w:t xml:space="preserve"> poser des questions, de tâtonner</w:t>
      </w:r>
      <w:r w:rsidRPr="00102D52">
        <w:rPr>
          <w:sz w:val="22"/>
          <w:szCs w:val="22"/>
        </w:rPr>
        <w:t>)</w:t>
      </w:r>
    </w:p>
    <w:p w:rsidR="006436FA" w:rsidRPr="00102D52" w:rsidRDefault="006436FA" w:rsidP="00743D41">
      <w:pPr>
        <w:pStyle w:val="Paragraphedeliste"/>
        <w:numPr>
          <w:ilvl w:val="0"/>
          <w:numId w:val="21"/>
        </w:numPr>
        <w:rPr>
          <w:sz w:val="22"/>
          <w:szCs w:val="22"/>
        </w:rPr>
      </w:pPr>
      <w:r w:rsidRPr="00102D52">
        <w:rPr>
          <w:sz w:val="22"/>
          <w:szCs w:val="22"/>
        </w:rPr>
        <w:t>…</w:t>
      </w:r>
    </w:p>
    <w:p w:rsidR="006436FA" w:rsidRDefault="006436FA" w:rsidP="006436FA">
      <w:pPr>
        <w:ind w:left="708"/>
      </w:pPr>
    </w:p>
    <w:p w:rsidR="006436FA" w:rsidRPr="007C04BC" w:rsidRDefault="006436FA" w:rsidP="006436FA">
      <w:pPr>
        <w:ind w:left="708"/>
      </w:pPr>
    </w:p>
    <w:p w:rsidR="006436FA" w:rsidRPr="006436FA" w:rsidRDefault="006436FA" w:rsidP="006436FA">
      <w:pPr>
        <w:pBdr>
          <w:bottom w:val="single" w:sz="4" w:space="1" w:color="auto"/>
        </w:pBdr>
        <w:rPr>
          <w:b/>
          <w:bCs/>
          <w:color w:val="0070C0"/>
        </w:rPr>
      </w:pPr>
      <w:r w:rsidRPr="006436FA">
        <w:rPr>
          <w:b/>
          <w:bCs/>
          <w:color w:val="0070C0"/>
        </w:rPr>
        <w:t xml:space="preserve">Identifier à quelles problématiques actuelles la procédure d’accueil </w:t>
      </w:r>
      <w:r w:rsidR="00743D41">
        <w:rPr>
          <w:b/>
          <w:bCs/>
          <w:color w:val="0070C0"/>
        </w:rPr>
        <w:t xml:space="preserve">et </w:t>
      </w:r>
      <w:r w:rsidRPr="006436FA">
        <w:rPr>
          <w:b/>
          <w:bCs/>
          <w:color w:val="0070C0"/>
        </w:rPr>
        <w:t xml:space="preserve">d’intégration </w:t>
      </w:r>
      <w:r w:rsidR="00743D41">
        <w:rPr>
          <w:b/>
          <w:bCs/>
          <w:color w:val="0070C0"/>
        </w:rPr>
        <w:t xml:space="preserve">à venir </w:t>
      </w:r>
      <w:r w:rsidRPr="006436FA">
        <w:rPr>
          <w:b/>
          <w:bCs/>
          <w:color w:val="0070C0"/>
        </w:rPr>
        <w:t>doit répondre</w:t>
      </w:r>
    </w:p>
    <w:p w:rsidR="006436FA" w:rsidRDefault="006436FA" w:rsidP="006436FA"/>
    <w:p w:rsidR="006436FA" w:rsidRDefault="006436FA" w:rsidP="006436FA">
      <w:r w:rsidRPr="00955BE4">
        <w:rPr>
          <w:i/>
          <w:iCs/>
        </w:rPr>
        <w:t>Exemple</w:t>
      </w:r>
      <w:r>
        <w:rPr>
          <w:i/>
          <w:iCs/>
        </w:rPr>
        <w:t>s</w:t>
      </w:r>
      <w:r>
        <w:t xml:space="preserve"> : </w:t>
      </w:r>
    </w:p>
    <w:p w:rsidR="006436FA" w:rsidRPr="00102D52" w:rsidRDefault="006436FA" w:rsidP="006436FA">
      <w:pPr>
        <w:pStyle w:val="Paragraphedeliste"/>
        <w:numPr>
          <w:ilvl w:val="0"/>
          <w:numId w:val="19"/>
        </w:numPr>
        <w:rPr>
          <w:sz w:val="22"/>
          <w:szCs w:val="22"/>
        </w:rPr>
      </w:pPr>
      <w:r w:rsidRPr="00102D52">
        <w:rPr>
          <w:sz w:val="22"/>
          <w:szCs w:val="22"/>
        </w:rPr>
        <w:t xml:space="preserve">Formaliser une </w:t>
      </w:r>
      <w:proofErr w:type="gramStart"/>
      <w:r w:rsidRPr="00102D52">
        <w:rPr>
          <w:sz w:val="22"/>
          <w:szCs w:val="22"/>
        </w:rPr>
        <w:t>procédure  -</w:t>
      </w:r>
      <w:proofErr w:type="gramEnd"/>
      <w:r w:rsidRPr="00102D52">
        <w:rPr>
          <w:sz w:val="22"/>
          <w:szCs w:val="22"/>
        </w:rPr>
        <w:t xml:space="preserve"> « Des pratiques existent mais elles ne sont pas officialisées et standardisées ».</w:t>
      </w:r>
    </w:p>
    <w:p w:rsidR="006436FA" w:rsidRPr="00102D52" w:rsidRDefault="006436FA" w:rsidP="006436FA">
      <w:pPr>
        <w:ind w:firstLine="567"/>
        <w:rPr>
          <w:sz w:val="22"/>
          <w:szCs w:val="22"/>
        </w:rPr>
      </w:pPr>
    </w:p>
    <w:p w:rsidR="006436FA" w:rsidRPr="00102D52" w:rsidRDefault="006436FA" w:rsidP="006436FA">
      <w:pPr>
        <w:pStyle w:val="Paragraphedeliste"/>
        <w:numPr>
          <w:ilvl w:val="0"/>
          <w:numId w:val="19"/>
        </w:numPr>
        <w:rPr>
          <w:sz w:val="22"/>
          <w:szCs w:val="22"/>
        </w:rPr>
      </w:pPr>
      <w:r w:rsidRPr="00102D52">
        <w:rPr>
          <w:sz w:val="22"/>
          <w:szCs w:val="22"/>
        </w:rPr>
        <w:t>Se donner toutes les chances de garder les nouvelles recrues - « Certains nouveaux sont partis pendant les premiers mois de prise de poste. Cette période d’accompagnement a été sous-investie par la structure ».</w:t>
      </w:r>
    </w:p>
    <w:p w:rsidR="006436FA" w:rsidRPr="00102D52" w:rsidRDefault="006436FA" w:rsidP="006436FA">
      <w:pPr>
        <w:rPr>
          <w:sz w:val="22"/>
          <w:szCs w:val="22"/>
        </w:rPr>
      </w:pPr>
    </w:p>
    <w:p w:rsidR="006436FA" w:rsidRPr="00102D52" w:rsidRDefault="006436FA" w:rsidP="006436FA">
      <w:pPr>
        <w:pStyle w:val="Paragraphedeliste"/>
        <w:numPr>
          <w:ilvl w:val="0"/>
          <w:numId w:val="20"/>
        </w:numPr>
        <w:rPr>
          <w:sz w:val="22"/>
          <w:szCs w:val="22"/>
        </w:rPr>
      </w:pPr>
      <w:r w:rsidRPr="00102D52">
        <w:rPr>
          <w:sz w:val="22"/>
          <w:szCs w:val="22"/>
        </w:rPr>
        <w:t xml:space="preserve">Favoriser la qualité des relations, la cohésion d’équipe - « J’ai découvert un peu par hasard qu’on avait une nouvelle collègue ». </w:t>
      </w:r>
    </w:p>
    <w:p w:rsidR="006436FA" w:rsidRPr="00102D52" w:rsidRDefault="006436FA" w:rsidP="006436FA">
      <w:pPr>
        <w:rPr>
          <w:sz w:val="22"/>
          <w:szCs w:val="22"/>
        </w:rPr>
      </w:pPr>
      <w:r w:rsidRPr="00102D52">
        <w:rPr>
          <w:sz w:val="22"/>
          <w:szCs w:val="22"/>
        </w:rPr>
        <w:tab/>
      </w:r>
    </w:p>
    <w:p w:rsidR="006436FA" w:rsidRDefault="006436FA" w:rsidP="006436FA">
      <w:pPr>
        <w:pStyle w:val="Paragraphedeliste"/>
        <w:numPr>
          <w:ilvl w:val="0"/>
          <w:numId w:val="20"/>
        </w:numPr>
      </w:pPr>
      <w:r w:rsidRPr="00102D52">
        <w:rPr>
          <w:sz w:val="22"/>
          <w:szCs w:val="22"/>
        </w:rPr>
        <w:t>Favoriser une prise de poste rapide et opérationnelle - « J’aurai aimé avoir cette information dès les</w:t>
      </w:r>
      <w:r>
        <w:t xml:space="preserve"> premiers jours, cela m’aurait fait gagner du temps et de l’énergie »</w:t>
      </w:r>
    </w:p>
    <w:p w:rsidR="006436FA" w:rsidRDefault="006436FA" w:rsidP="006436FA"/>
    <w:p w:rsidR="006436FA" w:rsidRDefault="006436FA" w:rsidP="006436FA"/>
    <w:p w:rsidR="006436FA" w:rsidRDefault="006436FA" w:rsidP="006436FA">
      <w:pPr>
        <w:rPr>
          <w:b/>
          <w:bCs/>
        </w:rPr>
      </w:pPr>
    </w:p>
    <w:p w:rsidR="006436FA" w:rsidRDefault="006436FA" w:rsidP="006436FA">
      <w:pPr>
        <w:rPr>
          <w:b/>
          <w:bCs/>
        </w:rPr>
      </w:pPr>
    </w:p>
    <w:p w:rsidR="006436FA" w:rsidRDefault="006436FA" w:rsidP="006436FA">
      <w:pPr>
        <w:pBdr>
          <w:bottom w:val="single" w:sz="4" w:space="1" w:color="auto"/>
        </w:pBdr>
        <w:jc w:val="left"/>
        <w:rPr>
          <w:b/>
          <w:bCs/>
          <w:color w:val="0070C0"/>
        </w:rPr>
      </w:pPr>
    </w:p>
    <w:p w:rsidR="006436FA" w:rsidRDefault="006436FA" w:rsidP="006436FA">
      <w:pPr>
        <w:pBdr>
          <w:bottom w:val="single" w:sz="4" w:space="1" w:color="auto"/>
        </w:pBdr>
        <w:jc w:val="left"/>
        <w:rPr>
          <w:b/>
          <w:bCs/>
          <w:color w:val="0070C0"/>
        </w:rPr>
      </w:pPr>
    </w:p>
    <w:p w:rsidR="006436FA" w:rsidRDefault="006436FA" w:rsidP="006436FA">
      <w:pPr>
        <w:pBdr>
          <w:bottom w:val="single" w:sz="4" w:space="1" w:color="auto"/>
        </w:pBdr>
        <w:jc w:val="left"/>
      </w:pPr>
      <w:r w:rsidRPr="006436FA">
        <w:rPr>
          <w:b/>
          <w:bCs/>
          <w:color w:val="0070C0"/>
        </w:rPr>
        <w:t>Analyser l’existant </w:t>
      </w:r>
      <w:r w:rsidRPr="00955BE4">
        <w:rPr>
          <w:b/>
          <w:bCs/>
        </w:rPr>
        <w:t xml:space="preserve">: </w:t>
      </w:r>
      <w:r w:rsidRPr="007F0034">
        <w:t xml:space="preserve">aujourd’hui </w:t>
      </w:r>
      <w:r w:rsidRPr="00BE68B5">
        <w:t>qui fait quoi, comment</w:t>
      </w:r>
      <w:r>
        <w:t>, pour quels</w:t>
      </w:r>
      <w:r w:rsidRPr="00BE68B5">
        <w:t xml:space="preserve"> résultats</w:t>
      </w:r>
      <w:r>
        <w:t> ?</w:t>
      </w:r>
    </w:p>
    <w:p w:rsidR="006436FA" w:rsidRDefault="006436FA" w:rsidP="006436FA">
      <w:pPr>
        <w:rPr>
          <w:b/>
          <w:bCs/>
        </w:rPr>
      </w:pPr>
    </w:p>
    <w:p w:rsidR="00B1670D" w:rsidRPr="00102D52" w:rsidRDefault="00B1670D" w:rsidP="006436FA">
      <w:pPr>
        <w:rPr>
          <w:sz w:val="22"/>
          <w:szCs w:val="22"/>
        </w:rPr>
      </w:pPr>
      <w:r w:rsidRPr="00102D52">
        <w:rPr>
          <w:sz w:val="22"/>
          <w:szCs w:val="22"/>
        </w:rPr>
        <w:t xml:space="preserve">La direction et l’encadrement peuvent réaliser un premier état des lieux puis l’enrichir avec l’ensemble des parties prenantes du parcours d’intégration. </w:t>
      </w:r>
    </w:p>
    <w:p w:rsidR="00B1670D" w:rsidRPr="00B1670D" w:rsidRDefault="00B1670D" w:rsidP="006436FA"/>
    <w:tbl>
      <w:tblPr>
        <w:tblStyle w:val="Grilledutableau"/>
        <w:tblW w:w="10490" w:type="dxa"/>
        <w:tblInd w:w="-572" w:type="dxa"/>
        <w:tblLook w:val="04A0" w:firstRow="1" w:lastRow="0" w:firstColumn="1" w:lastColumn="0" w:noHBand="0" w:noVBand="1"/>
      </w:tblPr>
      <w:tblGrid>
        <w:gridCol w:w="1418"/>
        <w:gridCol w:w="2268"/>
        <w:gridCol w:w="1843"/>
        <w:gridCol w:w="2409"/>
        <w:gridCol w:w="2552"/>
      </w:tblGrid>
      <w:tr w:rsidR="006436FA" w:rsidTr="00B1670D">
        <w:tc>
          <w:tcPr>
            <w:tcW w:w="1418" w:type="dxa"/>
          </w:tcPr>
          <w:p w:rsidR="006436FA" w:rsidRDefault="006436FA" w:rsidP="004D4870">
            <w:pPr>
              <w:rPr>
                <w:b/>
                <w:bCs/>
              </w:rPr>
            </w:pPr>
            <w:r>
              <w:rPr>
                <w:b/>
                <w:bCs/>
              </w:rPr>
              <w:t>Chronologie</w:t>
            </w:r>
          </w:p>
          <w:p w:rsidR="006436FA" w:rsidRPr="00094841" w:rsidRDefault="006436FA" w:rsidP="004D4870">
            <w:pPr>
              <w:rPr>
                <w:i/>
                <w:iCs/>
              </w:rPr>
            </w:pPr>
            <w:r w:rsidRPr="00094841">
              <w:rPr>
                <w:i/>
                <w:iCs/>
                <w:color w:val="2280B8" w:themeColor="accent1" w:themeShade="BF"/>
              </w:rPr>
              <w:t>« Les étapes »</w:t>
            </w:r>
          </w:p>
          <w:p w:rsidR="006436FA" w:rsidRDefault="006436FA" w:rsidP="004D4870">
            <w:pPr>
              <w:rPr>
                <w:b/>
                <w:bCs/>
              </w:rPr>
            </w:pPr>
          </w:p>
        </w:tc>
        <w:tc>
          <w:tcPr>
            <w:tcW w:w="2268" w:type="dxa"/>
          </w:tcPr>
          <w:p w:rsidR="006436FA" w:rsidRDefault="006436FA" w:rsidP="004D4870">
            <w:pPr>
              <w:rPr>
                <w:b/>
                <w:bCs/>
              </w:rPr>
            </w:pPr>
            <w:r>
              <w:rPr>
                <w:b/>
                <w:bCs/>
              </w:rPr>
              <w:t xml:space="preserve">Ce qui est visé </w:t>
            </w:r>
          </w:p>
          <w:p w:rsidR="006436FA" w:rsidRPr="00094841" w:rsidRDefault="006436FA" w:rsidP="004D4870">
            <w:pPr>
              <w:rPr>
                <w:i/>
                <w:iCs/>
              </w:rPr>
            </w:pPr>
            <w:r w:rsidRPr="00094841">
              <w:rPr>
                <w:i/>
                <w:iCs/>
                <w:color w:val="2280B8" w:themeColor="accent1" w:themeShade="BF"/>
              </w:rPr>
              <w:t>« </w:t>
            </w:r>
            <w:r>
              <w:rPr>
                <w:i/>
                <w:iCs/>
                <w:color w:val="2280B8" w:themeColor="accent1" w:themeShade="BF"/>
              </w:rPr>
              <w:t>L</w:t>
            </w:r>
            <w:r w:rsidRPr="00094841">
              <w:rPr>
                <w:i/>
                <w:iCs/>
                <w:color w:val="2280B8" w:themeColor="accent1" w:themeShade="BF"/>
              </w:rPr>
              <w:t>es résultats attendus »</w:t>
            </w:r>
          </w:p>
        </w:tc>
        <w:tc>
          <w:tcPr>
            <w:tcW w:w="1843" w:type="dxa"/>
          </w:tcPr>
          <w:p w:rsidR="006436FA" w:rsidRDefault="006436FA" w:rsidP="004D4870">
            <w:pPr>
              <w:rPr>
                <w:b/>
                <w:bCs/>
              </w:rPr>
            </w:pPr>
            <w:r>
              <w:rPr>
                <w:b/>
                <w:bCs/>
              </w:rPr>
              <w:t>Les contributeurs</w:t>
            </w:r>
          </w:p>
          <w:p w:rsidR="006436FA" w:rsidRPr="00094841" w:rsidRDefault="006436FA" w:rsidP="004D4870">
            <w:pPr>
              <w:rPr>
                <w:i/>
                <w:iCs/>
              </w:rPr>
            </w:pPr>
            <w:r>
              <w:rPr>
                <w:i/>
                <w:iCs/>
                <w:color w:val="2280B8" w:themeColor="accent1" w:themeShade="BF"/>
              </w:rPr>
              <w:t>« </w:t>
            </w:r>
            <w:r w:rsidRPr="00094841">
              <w:rPr>
                <w:i/>
                <w:iCs/>
                <w:color w:val="2280B8" w:themeColor="accent1" w:themeShade="BF"/>
              </w:rPr>
              <w:t>Qui est</w:t>
            </w:r>
            <w:r>
              <w:rPr>
                <w:i/>
                <w:iCs/>
                <w:color w:val="2280B8" w:themeColor="accent1" w:themeShade="BF"/>
              </w:rPr>
              <w:t xml:space="preserve"> identifié</w:t>
            </w:r>
            <w:r w:rsidRPr="00094841">
              <w:rPr>
                <w:i/>
                <w:iCs/>
                <w:color w:val="2280B8" w:themeColor="accent1" w:themeShade="BF"/>
              </w:rPr>
              <w:t> »</w:t>
            </w:r>
          </w:p>
        </w:tc>
        <w:tc>
          <w:tcPr>
            <w:tcW w:w="2409" w:type="dxa"/>
          </w:tcPr>
          <w:p w:rsidR="006436FA" w:rsidRDefault="006436FA" w:rsidP="004D4870">
            <w:pPr>
              <w:rPr>
                <w:b/>
                <w:bCs/>
              </w:rPr>
            </w:pPr>
            <w:r>
              <w:rPr>
                <w:b/>
                <w:bCs/>
              </w:rPr>
              <w:t xml:space="preserve">Ce qui semble satisfaisant </w:t>
            </w:r>
          </w:p>
          <w:p w:rsidR="006436FA" w:rsidRDefault="006436FA" w:rsidP="004D4870">
            <w:pPr>
              <w:rPr>
                <w:b/>
                <w:bCs/>
              </w:rPr>
            </w:pPr>
            <w:r w:rsidRPr="00094841">
              <w:rPr>
                <w:i/>
                <w:iCs/>
                <w:color w:val="2280B8" w:themeColor="accent1" w:themeShade="BF"/>
              </w:rPr>
              <w:t>« </w:t>
            </w:r>
            <w:r>
              <w:rPr>
                <w:i/>
                <w:iCs/>
                <w:color w:val="2280B8" w:themeColor="accent1" w:themeShade="BF"/>
              </w:rPr>
              <w:t>L</w:t>
            </w:r>
            <w:r w:rsidRPr="00094841">
              <w:rPr>
                <w:i/>
                <w:iCs/>
                <w:color w:val="2280B8" w:themeColor="accent1" w:themeShade="BF"/>
              </w:rPr>
              <w:t>es indices révélateurs »</w:t>
            </w:r>
          </w:p>
        </w:tc>
        <w:tc>
          <w:tcPr>
            <w:tcW w:w="2552" w:type="dxa"/>
          </w:tcPr>
          <w:p w:rsidR="006436FA" w:rsidRDefault="006436FA" w:rsidP="004D4870">
            <w:pPr>
              <w:rPr>
                <w:b/>
                <w:bCs/>
              </w:rPr>
            </w:pPr>
            <w:r>
              <w:rPr>
                <w:b/>
                <w:bCs/>
              </w:rPr>
              <w:t xml:space="preserve">Ce qui pourrait être amélioré </w:t>
            </w:r>
            <w:r w:rsidRPr="009D1005">
              <w:rPr>
                <w:i/>
                <w:iCs/>
                <w:color w:val="2280B8" w:themeColor="accent1" w:themeShade="BF"/>
              </w:rPr>
              <w:t>« les souhaitables »</w:t>
            </w:r>
          </w:p>
        </w:tc>
      </w:tr>
      <w:tr w:rsidR="006436FA" w:rsidTr="00B1670D">
        <w:tc>
          <w:tcPr>
            <w:tcW w:w="1418" w:type="dxa"/>
          </w:tcPr>
          <w:p w:rsidR="006436FA" w:rsidRPr="00D200CA" w:rsidRDefault="006436FA" w:rsidP="004D4870">
            <w:pPr>
              <w:ind w:right="246"/>
              <w:rPr>
                <w:b/>
                <w:bCs/>
              </w:rPr>
            </w:pPr>
            <w:r w:rsidRPr="00D200CA">
              <w:rPr>
                <w:b/>
                <w:bCs/>
              </w:rPr>
              <w:t>Avant la prise de poste</w:t>
            </w:r>
          </w:p>
        </w:tc>
        <w:tc>
          <w:tcPr>
            <w:tcW w:w="2268" w:type="dxa"/>
          </w:tcPr>
          <w:p w:rsidR="006436FA" w:rsidRPr="00B1670D" w:rsidRDefault="006436FA" w:rsidP="004D4870">
            <w:r w:rsidRPr="00B1670D">
              <w:rPr>
                <w:i/>
                <w:iCs/>
              </w:rPr>
              <w:t>Ex </w:t>
            </w:r>
            <w:r w:rsidRPr="00B1670D">
              <w:t>: La réalisation de l’entretien, la qualité de l’accueil : convaincre la personne, lui donner envie</w:t>
            </w:r>
          </w:p>
          <w:p w:rsidR="006436FA" w:rsidRPr="00B1670D" w:rsidRDefault="006436FA" w:rsidP="004D4870">
            <w:r w:rsidRPr="00B1670D">
              <w:t>Apporter de l’attention</w:t>
            </w:r>
          </w:p>
          <w:p w:rsidR="006436FA" w:rsidRPr="00B1670D" w:rsidRDefault="00102D52" w:rsidP="004D4870">
            <w:pPr>
              <w:rPr>
                <w:i/>
                <w:iCs/>
              </w:rPr>
            </w:pPr>
            <w:r w:rsidRPr="00B1670D">
              <w:rPr>
                <w:i/>
                <w:iCs/>
              </w:rPr>
              <w:t xml:space="preserve">« On transmet une fiche de présentation de </w:t>
            </w:r>
            <w:proofErr w:type="spellStart"/>
            <w:r w:rsidRPr="00B1670D">
              <w:rPr>
                <w:i/>
                <w:iCs/>
              </w:rPr>
              <w:t>l’ets</w:t>
            </w:r>
            <w:proofErr w:type="spellEnd"/>
            <w:r w:rsidRPr="00B1670D">
              <w:rPr>
                <w:i/>
                <w:iCs/>
              </w:rPr>
              <w:t xml:space="preserve"> </w:t>
            </w:r>
            <w:proofErr w:type="gramStart"/>
            <w:r w:rsidRPr="00B1670D">
              <w:rPr>
                <w:i/>
                <w:iCs/>
              </w:rPr>
              <w:t>et  une</w:t>
            </w:r>
            <w:proofErr w:type="gramEnd"/>
            <w:r w:rsidRPr="00B1670D">
              <w:rPr>
                <w:i/>
                <w:iCs/>
              </w:rPr>
              <w:t xml:space="preserve"> simulation de salaire »</w:t>
            </w:r>
          </w:p>
        </w:tc>
        <w:tc>
          <w:tcPr>
            <w:tcW w:w="1843" w:type="dxa"/>
          </w:tcPr>
          <w:p w:rsidR="006436FA" w:rsidRPr="00B1670D" w:rsidRDefault="006436FA" w:rsidP="004D4870">
            <w:r w:rsidRPr="00B1670D">
              <w:t>La directrice, la cadre (seule ou ensemble)</w:t>
            </w:r>
          </w:p>
        </w:tc>
        <w:tc>
          <w:tcPr>
            <w:tcW w:w="2409" w:type="dxa"/>
          </w:tcPr>
          <w:p w:rsidR="006436FA" w:rsidRPr="00B1670D" w:rsidRDefault="006436FA" w:rsidP="004D4870">
            <w:r w:rsidRPr="00B1670D">
              <w:rPr>
                <w:i/>
                <w:iCs/>
              </w:rPr>
              <w:t>Ex</w:t>
            </w:r>
            <w:r w:rsidRPr="00B1670D">
              <w:t> : Le type de questions posées par le candidat indique une projection, une motivation.</w:t>
            </w:r>
          </w:p>
          <w:p w:rsidR="00102D52" w:rsidRDefault="006436FA" w:rsidP="004D4870">
            <w:r w:rsidRPr="00B1670D">
              <w:t>La contractualisation</w:t>
            </w:r>
          </w:p>
          <w:p w:rsidR="006436FA" w:rsidRPr="00B1670D" w:rsidRDefault="006436FA" w:rsidP="004D4870">
            <w:pPr>
              <w:rPr>
                <w:b/>
                <w:bCs/>
              </w:rPr>
            </w:pPr>
          </w:p>
        </w:tc>
        <w:tc>
          <w:tcPr>
            <w:tcW w:w="2552" w:type="dxa"/>
          </w:tcPr>
          <w:p w:rsidR="006436FA" w:rsidRPr="00B1670D" w:rsidRDefault="006436FA" w:rsidP="004D4870">
            <w:r w:rsidRPr="00B1670D">
              <w:rPr>
                <w:i/>
                <w:iCs/>
              </w:rPr>
              <w:t>Ex </w:t>
            </w:r>
            <w:r w:rsidRPr="00B1670D">
              <w:t>: Prendre le temps de préparer les entretiens en amont</w:t>
            </w:r>
          </w:p>
          <w:p w:rsidR="006436FA" w:rsidRPr="00B1670D" w:rsidRDefault="006436FA" w:rsidP="004D4870">
            <w:r w:rsidRPr="00B1670D">
              <w:t>Prendre des notes à partir du CV</w:t>
            </w:r>
          </w:p>
        </w:tc>
      </w:tr>
      <w:tr w:rsidR="006436FA" w:rsidTr="00B1670D">
        <w:tc>
          <w:tcPr>
            <w:tcW w:w="1418" w:type="dxa"/>
          </w:tcPr>
          <w:p w:rsidR="006436FA" w:rsidRPr="00D200CA" w:rsidRDefault="006436FA" w:rsidP="004D4870">
            <w:pPr>
              <w:ind w:right="246"/>
              <w:rPr>
                <w:b/>
                <w:bCs/>
              </w:rPr>
            </w:pPr>
            <w:r w:rsidRPr="00D200CA">
              <w:rPr>
                <w:b/>
                <w:bCs/>
              </w:rPr>
              <w:t>Quelques jours avant la prise de poste</w:t>
            </w:r>
          </w:p>
        </w:tc>
        <w:tc>
          <w:tcPr>
            <w:tcW w:w="2268" w:type="dxa"/>
          </w:tcPr>
          <w:p w:rsidR="006436FA" w:rsidRPr="00B1670D" w:rsidRDefault="006436FA" w:rsidP="004D4870">
            <w:r w:rsidRPr="00B1670D">
              <w:t xml:space="preserve">Obtenir des données, des documents, préparer la prise de poste (planning, code d’accès, localisation des vestiaires </w:t>
            </w:r>
            <w:proofErr w:type="spellStart"/>
            <w:r w:rsidRPr="00B1670D">
              <w:t>etc</w:t>
            </w:r>
            <w:proofErr w:type="spellEnd"/>
            <w:r w:rsidRPr="00B1670D">
              <w:t>)</w:t>
            </w:r>
          </w:p>
        </w:tc>
        <w:tc>
          <w:tcPr>
            <w:tcW w:w="1843" w:type="dxa"/>
          </w:tcPr>
          <w:p w:rsidR="006436FA" w:rsidRPr="00B1670D" w:rsidRDefault="006436FA" w:rsidP="004D4870">
            <w:r w:rsidRPr="00B1670D">
              <w:t>Cadre, comptable, gouvernante</w:t>
            </w:r>
          </w:p>
        </w:tc>
        <w:tc>
          <w:tcPr>
            <w:tcW w:w="2409" w:type="dxa"/>
          </w:tcPr>
          <w:p w:rsidR="006436FA" w:rsidRPr="00B1670D" w:rsidRDefault="006436FA" w:rsidP="004D4870">
            <w:pPr>
              <w:rPr>
                <w:b/>
                <w:bCs/>
              </w:rPr>
            </w:pPr>
          </w:p>
        </w:tc>
        <w:tc>
          <w:tcPr>
            <w:tcW w:w="2552" w:type="dxa"/>
          </w:tcPr>
          <w:p w:rsidR="006436FA" w:rsidRPr="00B1670D" w:rsidRDefault="006436FA" w:rsidP="004D4870">
            <w:r w:rsidRPr="00B1670D">
              <w:t xml:space="preserve">Formaliser la visite de la structure, lister les informations à transmettre (prise de repas </w:t>
            </w:r>
            <w:proofErr w:type="spellStart"/>
            <w:r w:rsidRPr="00B1670D">
              <w:t>etc</w:t>
            </w:r>
            <w:proofErr w:type="spellEnd"/>
            <w:r w:rsidRPr="00B1670D">
              <w:t>).</w:t>
            </w:r>
          </w:p>
        </w:tc>
      </w:tr>
      <w:tr w:rsidR="006436FA" w:rsidTr="00B1670D">
        <w:tc>
          <w:tcPr>
            <w:tcW w:w="1418" w:type="dxa"/>
          </w:tcPr>
          <w:p w:rsidR="006436FA" w:rsidRPr="00D200CA" w:rsidRDefault="006436FA" w:rsidP="004D4870">
            <w:pPr>
              <w:ind w:right="246"/>
              <w:rPr>
                <w:b/>
                <w:bCs/>
              </w:rPr>
            </w:pPr>
            <w:r w:rsidRPr="00D200CA">
              <w:rPr>
                <w:b/>
                <w:bCs/>
              </w:rPr>
              <w:t xml:space="preserve">1 </w:t>
            </w:r>
            <w:r w:rsidRPr="00D200CA">
              <w:rPr>
                <w:b/>
                <w:bCs/>
                <w:vertAlign w:val="superscript"/>
              </w:rPr>
              <w:t>er</w:t>
            </w:r>
            <w:r w:rsidRPr="00D200CA">
              <w:rPr>
                <w:b/>
                <w:bCs/>
              </w:rPr>
              <w:t xml:space="preserve"> jour</w:t>
            </w:r>
          </w:p>
        </w:tc>
        <w:tc>
          <w:tcPr>
            <w:tcW w:w="2268" w:type="dxa"/>
          </w:tcPr>
          <w:p w:rsidR="006436FA" w:rsidRPr="00B1670D" w:rsidRDefault="006436FA" w:rsidP="004D4870">
            <w:r w:rsidRPr="00B1670D">
              <w:t>Lui faire découvrir le poste et l’organisation du travail</w:t>
            </w:r>
          </w:p>
        </w:tc>
        <w:tc>
          <w:tcPr>
            <w:tcW w:w="1843" w:type="dxa"/>
          </w:tcPr>
          <w:p w:rsidR="006436FA" w:rsidRPr="00B1670D" w:rsidRDefault="006436FA" w:rsidP="004D4870">
            <w:r w:rsidRPr="00B1670D">
              <w:t>Quelqu’un est nommé sur le planning pour faire la doublure (qui dure entre 2 et 4 jours selon le degré d’urgence, l’expérience antérieure)</w:t>
            </w:r>
          </w:p>
        </w:tc>
        <w:tc>
          <w:tcPr>
            <w:tcW w:w="2409" w:type="dxa"/>
          </w:tcPr>
          <w:p w:rsidR="006436FA" w:rsidRPr="00B1670D" w:rsidRDefault="006436FA" w:rsidP="004D4870">
            <w:r w:rsidRPr="00B1670D">
              <w:t>Présentation aux collègues lors de la relève.</w:t>
            </w:r>
          </w:p>
        </w:tc>
        <w:tc>
          <w:tcPr>
            <w:tcW w:w="2552" w:type="dxa"/>
          </w:tcPr>
          <w:p w:rsidR="006436FA" w:rsidRPr="00B1670D" w:rsidRDefault="006436FA" w:rsidP="004D4870">
            <w:r w:rsidRPr="00B1670D">
              <w:t>Mieux reconnaitre la plus-value, les compétences des personnes qui expliquent leur travail lors du binômage</w:t>
            </w:r>
          </w:p>
          <w:p w:rsidR="006436FA" w:rsidRPr="00B1670D" w:rsidRDefault="006436FA" w:rsidP="004D4870">
            <w:r w:rsidRPr="00B1670D">
              <w:t>(</w:t>
            </w:r>
            <w:proofErr w:type="gramStart"/>
            <w:r w:rsidRPr="00B1670D">
              <w:t>péda</w:t>
            </w:r>
            <w:r w:rsidR="00B1670D" w:rsidRPr="00B1670D">
              <w:t>g</w:t>
            </w:r>
            <w:r w:rsidRPr="00B1670D">
              <w:t>ogie</w:t>
            </w:r>
            <w:proofErr w:type="gramEnd"/>
            <w:r w:rsidRPr="00B1670D">
              <w:t> et tolérance par rapport  à un temps d’adaptation).</w:t>
            </w:r>
          </w:p>
          <w:p w:rsidR="006436FA" w:rsidRPr="00B1670D" w:rsidRDefault="006436FA" w:rsidP="004D4870">
            <w:r w:rsidRPr="00B1670D">
              <w:t>Organiser un temps de débriefing entre la personne qui double et le nouveau et entre la personne qui double et la direction</w:t>
            </w:r>
          </w:p>
          <w:p w:rsidR="006436FA" w:rsidRPr="00B1670D" w:rsidRDefault="006436FA" w:rsidP="004D4870">
            <w:proofErr w:type="spellStart"/>
            <w:r w:rsidRPr="00B1670D">
              <w:t>Etablir</w:t>
            </w:r>
            <w:proofErr w:type="spellEnd"/>
            <w:r w:rsidRPr="00B1670D">
              <w:t xml:space="preserve"> une fiche de mission pour la personne qui double. </w:t>
            </w:r>
          </w:p>
        </w:tc>
      </w:tr>
      <w:tr w:rsidR="006436FA" w:rsidTr="00B1670D">
        <w:tc>
          <w:tcPr>
            <w:tcW w:w="1418" w:type="dxa"/>
          </w:tcPr>
          <w:p w:rsidR="006436FA" w:rsidRPr="00D200CA" w:rsidRDefault="006436FA" w:rsidP="004D4870">
            <w:pPr>
              <w:ind w:right="246"/>
              <w:rPr>
                <w:b/>
                <w:bCs/>
              </w:rPr>
            </w:pPr>
            <w:r w:rsidRPr="00D200CA">
              <w:rPr>
                <w:b/>
                <w:bCs/>
              </w:rPr>
              <w:t>A mi- parcours</w:t>
            </w:r>
          </w:p>
        </w:tc>
        <w:tc>
          <w:tcPr>
            <w:tcW w:w="2268" w:type="dxa"/>
          </w:tcPr>
          <w:p w:rsidR="006436FA" w:rsidRPr="00B1670D" w:rsidRDefault="006436FA" w:rsidP="004D4870">
            <w:r w:rsidRPr="00B1670D">
              <w:t>Réalisation d’un bilan pour les CDI au bout d’un mois pour sécuriser l’embauche</w:t>
            </w:r>
            <w:r w:rsidRPr="00B1670D">
              <w:rPr>
                <w:b/>
                <w:bCs/>
              </w:rPr>
              <w:t xml:space="preserve"> : </w:t>
            </w:r>
            <w:r w:rsidRPr="00B1670D">
              <w:t>comment avez-vous vécu votre premier mois ?</w:t>
            </w:r>
          </w:p>
        </w:tc>
        <w:tc>
          <w:tcPr>
            <w:tcW w:w="1843" w:type="dxa"/>
          </w:tcPr>
          <w:p w:rsidR="006436FA" w:rsidRPr="00B1670D" w:rsidRDefault="006436FA" w:rsidP="004D4870">
            <w:proofErr w:type="gramStart"/>
            <w:r w:rsidRPr="00B1670D">
              <w:t>cadre</w:t>
            </w:r>
            <w:proofErr w:type="gramEnd"/>
          </w:p>
        </w:tc>
        <w:tc>
          <w:tcPr>
            <w:tcW w:w="2409" w:type="dxa"/>
          </w:tcPr>
          <w:p w:rsidR="006436FA" w:rsidRPr="00B1670D" w:rsidRDefault="006436FA" w:rsidP="004D4870">
            <w:pPr>
              <w:rPr>
                <w:b/>
                <w:bCs/>
              </w:rPr>
            </w:pPr>
          </w:p>
        </w:tc>
        <w:tc>
          <w:tcPr>
            <w:tcW w:w="2552" w:type="dxa"/>
          </w:tcPr>
          <w:p w:rsidR="006436FA" w:rsidRPr="00B1670D" w:rsidRDefault="006436FA" w:rsidP="004D4870">
            <w:r w:rsidRPr="00B1670D">
              <w:t>Intégrer des questions sur le parcours, l’accueil, les informations transmises</w:t>
            </w:r>
          </w:p>
        </w:tc>
      </w:tr>
      <w:tr w:rsidR="006436FA" w:rsidTr="00B1670D">
        <w:tc>
          <w:tcPr>
            <w:tcW w:w="1418" w:type="dxa"/>
          </w:tcPr>
          <w:p w:rsidR="006436FA" w:rsidRDefault="006436FA" w:rsidP="004D4870">
            <w:pPr>
              <w:rPr>
                <w:b/>
                <w:bCs/>
              </w:rPr>
            </w:pPr>
          </w:p>
        </w:tc>
        <w:tc>
          <w:tcPr>
            <w:tcW w:w="2268" w:type="dxa"/>
          </w:tcPr>
          <w:p w:rsidR="006436FA" w:rsidRPr="00B1670D" w:rsidRDefault="006436FA" w:rsidP="004D4870">
            <w:r w:rsidRPr="00B1670D">
              <w:t>Pour les CDD, pas de point à mi - parcours</w:t>
            </w:r>
          </w:p>
        </w:tc>
        <w:tc>
          <w:tcPr>
            <w:tcW w:w="1843" w:type="dxa"/>
          </w:tcPr>
          <w:p w:rsidR="006436FA" w:rsidRPr="00B1670D" w:rsidRDefault="006436FA" w:rsidP="004D4870">
            <w:pPr>
              <w:rPr>
                <w:b/>
                <w:bCs/>
              </w:rPr>
            </w:pPr>
          </w:p>
        </w:tc>
        <w:tc>
          <w:tcPr>
            <w:tcW w:w="2409" w:type="dxa"/>
          </w:tcPr>
          <w:p w:rsidR="006436FA" w:rsidRPr="00B1670D" w:rsidRDefault="006436FA" w:rsidP="004D4870">
            <w:pPr>
              <w:rPr>
                <w:b/>
                <w:bCs/>
              </w:rPr>
            </w:pPr>
          </w:p>
        </w:tc>
        <w:tc>
          <w:tcPr>
            <w:tcW w:w="2552" w:type="dxa"/>
          </w:tcPr>
          <w:p w:rsidR="006436FA" w:rsidRPr="00B1670D" w:rsidRDefault="006436FA" w:rsidP="004D4870">
            <w:r w:rsidRPr="00B1670D">
              <w:t>A tester</w:t>
            </w:r>
          </w:p>
        </w:tc>
      </w:tr>
    </w:tbl>
    <w:p w:rsidR="006436FA" w:rsidRDefault="006436FA" w:rsidP="006436FA">
      <w:pPr>
        <w:rPr>
          <w:b/>
          <w:bCs/>
        </w:rPr>
        <w:sectPr w:rsidR="006436FA" w:rsidSect="00D067AD">
          <w:headerReference w:type="even" r:id="rId12"/>
          <w:headerReference w:type="default" r:id="rId13"/>
          <w:footerReference w:type="even" r:id="rId14"/>
          <w:footerReference w:type="default" r:id="rId15"/>
          <w:headerReference w:type="first" r:id="rId16"/>
          <w:footerReference w:type="first" r:id="rId17"/>
          <w:pgSz w:w="11900" w:h="16840"/>
          <w:pgMar w:top="1417" w:right="702" w:bottom="2174" w:left="1417" w:header="708" w:footer="708" w:gutter="0"/>
          <w:cols w:space="708"/>
          <w:docGrid w:linePitch="360"/>
        </w:sectPr>
      </w:pPr>
    </w:p>
    <w:p w:rsidR="006436FA" w:rsidRPr="006436FA" w:rsidRDefault="006436FA" w:rsidP="006436FA">
      <w:pPr>
        <w:pBdr>
          <w:bottom w:val="single" w:sz="4" w:space="1" w:color="auto"/>
        </w:pBdr>
        <w:jc w:val="left"/>
        <w:rPr>
          <w:b/>
          <w:bCs/>
          <w:color w:val="0070C0"/>
        </w:rPr>
      </w:pPr>
      <w:r w:rsidRPr="006436FA">
        <w:rPr>
          <w:b/>
          <w:bCs/>
          <w:color w:val="0070C0"/>
        </w:rPr>
        <w:lastRenderedPageBreak/>
        <w:t>Prendre en compte les avis et besoins des nouveaux arrivants pour améliorer l’existant</w:t>
      </w:r>
    </w:p>
    <w:p w:rsidR="006436FA" w:rsidRPr="009E1A4E" w:rsidRDefault="006436FA" w:rsidP="006436FA"/>
    <w:p w:rsidR="006436FA" w:rsidRDefault="006436FA" w:rsidP="006436FA">
      <w:r>
        <w:rPr>
          <w:b/>
          <w:bCs/>
        </w:rPr>
        <w:t>Exemple de m</w:t>
      </w:r>
      <w:r w:rsidRPr="004B2CBF">
        <w:rPr>
          <w:b/>
          <w:bCs/>
        </w:rPr>
        <w:t>odalités</w:t>
      </w:r>
      <w:r>
        <w:t> </w:t>
      </w:r>
    </w:p>
    <w:p w:rsidR="006436FA" w:rsidRPr="00102D52" w:rsidRDefault="006436FA" w:rsidP="006436FA">
      <w:pPr>
        <w:pStyle w:val="Paragraphedeliste"/>
        <w:numPr>
          <w:ilvl w:val="0"/>
          <w:numId w:val="17"/>
        </w:numPr>
        <w:rPr>
          <w:sz w:val="22"/>
          <w:szCs w:val="22"/>
        </w:rPr>
      </w:pPr>
      <w:r w:rsidRPr="00102D52">
        <w:rPr>
          <w:sz w:val="22"/>
          <w:szCs w:val="22"/>
        </w:rPr>
        <w:t xml:space="preserve">Transmission d’un questionnaire quelques jours avant l’entretien en précisant l’objectif </w:t>
      </w:r>
      <w:r w:rsidR="00102D52">
        <w:rPr>
          <w:sz w:val="22"/>
          <w:szCs w:val="22"/>
        </w:rPr>
        <w:t xml:space="preserve">c’est-à-dire </w:t>
      </w:r>
      <w:r w:rsidRPr="00102D52">
        <w:rPr>
          <w:sz w:val="22"/>
          <w:szCs w:val="22"/>
        </w:rPr>
        <w:t>participer à l’amélioration du parcours d’intégration</w:t>
      </w:r>
      <w:r w:rsidR="00102D52">
        <w:rPr>
          <w:sz w:val="22"/>
          <w:szCs w:val="22"/>
        </w:rPr>
        <w:t>.</w:t>
      </w:r>
    </w:p>
    <w:p w:rsidR="006436FA" w:rsidRPr="00102D52" w:rsidRDefault="006436FA" w:rsidP="006436FA">
      <w:pPr>
        <w:pStyle w:val="Paragraphedeliste"/>
        <w:numPr>
          <w:ilvl w:val="0"/>
          <w:numId w:val="17"/>
        </w:numPr>
        <w:rPr>
          <w:sz w:val="22"/>
          <w:szCs w:val="22"/>
        </w:rPr>
      </w:pPr>
      <w:r w:rsidRPr="00102D52">
        <w:rPr>
          <w:sz w:val="22"/>
          <w:szCs w:val="22"/>
        </w:rPr>
        <w:t>Réalisation d’un</w:t>
      </w:r>
      <w:r w:rsidRPr="00102D52">
        <w:rPr>
          <w:sz w:val="22"/>
          <w:szCs w:val="22"/>
        </w:rPr>
        <w:t xml:space="preserve"> entretien d’environ </w:t>
      </w:r>
      <w:r w:rsidRPr="00102D52">
        <w:rPr>
          <w:sz w:val="22"/>
          <w:szCs w:val="22"/>
        </w:rPr>
        <w:t>30</w:t>
      </w:r>
      <w:r w:rsidRPr="00102D52">
        <w:rPr>
          <w:sz w:val="22"/>
          <w:szCs w:val="22"/>
        </w:rPr>
        <w:t xml:space="preserve"> min au sein du parcours d’intégration </w:t>
      </w:r>
      <w:r w:rsidRPr="00102D52">
        <w:rPr>
          <w:sz w:val="22"/>
          <w:szCs w:val="22"/>
        </w:rPr>
        <w:t>en présence de</w:t>
      </w:r>
      <w:r w:rsidRPr="00102D52">
        <w:rPr>
          <w:sz w:val="22"/>
          <w:szCs w:val="22"/>
        </w:rPr>
        <w:t xml:space="preserve"> l’</w:t>
      </w:r>
      <w:proofErr w:type="spellStart"/>
      <w:r w:rsidRPr="00102D52">
        <w:rPr>
          <w:sz w:val="22"/>
          <w:szCs w:val="22"/>
        </w:rPr>
        <w:t>idec</w:t>
      </w:r>
      <w:proofErr w:type="spellEnd"/>
      <w:r w:rsidRPr="00102D52">
        <w:rPr>
          <w:sz w:val="22"/>
          <w:szCs w:val="22"/>
        </w:rPr>
        <w:t>, la direction.</w:t>
      </w:r>
    </w:p>
    <w:p w:rsidR="006436FA" w:rsidRPr="00102D52" w:rsidRDefault="006436FA" w:rsidP="006436FA">
      <w:pPr>
        <w:pStyle w:val="Paragraphedeliste"/>
        <w:numPr>
          <w:ilvl w:val="0"/>
          <w:numId w:val="17"/>
        </w:numPr>
        <w:rPr>
          <w:sz w:val="22"/>
          <w:szCs w:val="22"/>
        </w:rPr>
      </w:pPr>
      <w:r w:rsidRPr="00102D52">
        <w:rPr>
          <w:sz w:val="22"/>
          <w:szCs w:val="22"/>
        </w:rPr>
        <w:t>Défini</w:t>
      </w:r>
      <w:r w:rsidRPr="00102D52">
        <w:rPr>
          <w:sz w:val="22"/>
          <w:szCs w:val="22"/>
        </w:rPr>
        <w:t>tion d’</w:t>
      </w:r>
      <w:r w:rsidRPr="00102D52">
        <w:rPr>
          <w:sz w:val="22"/>
          <w:szCs w:val="22"/>
        </w:rPr>
        <w:t>un panel </w:t>
      </w:r>
      <w:r w:rsidRPr="00102D52">
        <w:rPr>
          <w:sz w:val="22"/>
          <w:szCs w:val="22"/>
        </w:rPr>
        <w:t xml:space="preserve">de personnes à interviewer </w:t>
      </w:r>
      <w:r w:rsidRPr="00102D52">
        <w:rPr>
          <w:sz w:val="22"/>
          <w:szCs w:val="22"/>
        </w:rPr>
        <w:t>: présent depuis 1 mois, présent depuis moins d’un an …</w:t>
      </w:r>
    </w:p>
    <w:p w:rsidR="006436FA" w:rsidRPr="00102D52" w:rsidRDefault="006436FA" w:rsidP="006436FA">
      <w:pPr>
        <w:pStyle w:val="Paragraphedeliste"/>
        <w:numPr>
          <w:ilvl w:val="0"/>
          <w:numId w:val="17"/>
        </w:numPr>
        <w:rPr>
          <w:sz w:val="22"/>
          <w:szCs w:val="22"/>
        </w:rPr>
      </w:pPr>
      <w:r w:rsidRPr="00102D52">
        <w:rPr>
          <w:sz w:val="22"/>
          <w:szCs w:val="22"/>
        </w:rPr>
        <w:t>Restitu</w:t>
      </w:r>
      <w:r w:rsidRPr="00102D52">
        <w:rPr>
          <w:sz w:val="22"/>
          <w:szCs w:val="22"/>
        </w:rPr>
        <w:t>tion</w:t>
      </w:r>
      <w:r w:rsidRPr="00102D52">
        <w:rPr>
          <w:sz w:val="22"/>
          <w:szCs w:val="22"/>
        </w:rPr>
        <w:t xml:space="preserve"> </w:t>
      </w:r>
      <w:r w:rsidRPr="00102D52">
        <w:rPr>
          <w:sz w:val="22"/>
          <w:szCs w:val="22"/>
        </w:rPr>
        <w:t>d</w:t>
      </w:r>
      <w:r w:rsidRPr="00102D52">
        <w:rPr>
          <w:sz w:val="22"/>
          <w:szCs w:val="22"/>
        </w:rPr>
        <w:t>es éléments aux personnes ayant un rôle pendant le parcours d’intégration (service RH, comptable, formateurs, référents/tuteurs…)</w:t>
      </w:r>
    </w:p>
    <w:p w:rsidR="006436FA" w:rsidRDefault="006436FA" w:rsidP="006436FA"/>
    <w:p w:rsidR="00102D52" w:rsidRPr="00236A80" w:rsidRDefault="00102D52" w:rsidP="00102D52">
      <w:pPr>
        <w:rPr>
          <w:b/>
          <w:bCs/>
        </w:rPr>
      </w:pPr>
      <w:r w:rsidRPr="00236A80">
        <w:rPr>
          <w:b/>
          <w:bCs/>
        </w:rPr>
        <w:t xml:space="preserve">Exemple de questions à poser  </w:t>
      </w:r>
    </w:p>
    <w:p w:rsidR="00102D52" w:rsidRPr="00102D52" w:rsidRDefault="00102D52" w:rsidP="00102D52">
      <w:pPr>
        <w:pStyle w:val="Paragraphedeliste"/>
        <w:numPr>
          <w:ilvl w:val="0"/>
          <w:numId w:val="16"/>
        </w:numPr>
        <w:rPr>
          <w:sz w:val="22"/>
          <w:szCs w:val="22"/>
        </w:rPr>
      </w:pPr>
      <w:r w:rsidRPr="00102D52">
        <w:rPr>
          <w:sz w:val="22"/>
          <w:szCs w:val="22"/>
        </w:rPr>
        <w:t xml:space="preserve">Qu’est-ce qui vous a particulièrement plu, qu’est-ce qui vous a agréablement surpris ? </w:t>
      </w:r>
    </w:p>
    <w:p w:rsidR="00102D52" w:rsidRPr="00102D52" w:rsidRDefault="00102D52" w:rsidP="00102D52">
      <w:pPr>
        <w:pStyle w:val="Paragraphedeliste"/>
        <w:numPr>
          <w:ilvl w:val="0"/>
          <w:numId w:val="16"/>
        </w:numPr>
        <w:rPr>
          <w:sz w:val="22"/>
          <w:szCs w:val="22"/>
        </w:rPr>
      </w:pPr>
      <w:r w:rsidRPr="00102D52">
        <w:rPr>
          <w:sz w:val="22"/>
          <w:szCs w:val="22"/>
        </w:rPr>
        <w:t xml:space="preserve">Qu’est-ce qui aurait pu vous déstabiliser, qu’est-ce qui aurait pu remettre en cause le fait que vous restiez dans l’établissement – au niveau organisation du travail, matériel, relation, </w:t>
      </w:r>
      <w:proofErr w:type="spellStart"/>
      <w:r w:rsidRPr="00102D52">
        <w:rPr>
          <w:sz w:val="22"/>
          <w:szCs w:val="22"/>
        </w:rPr>
        <w:t>etc</w:t>
      </w:r>
      <w:proofErr w:type="spellEnd"/>
      <w:r w:rsidRPr="00102D52">
        <w:rPr>
          <w:sz w:val="22"/>
          <w:szCs w:val="22"/>
        </w:rPr>
        <w:t>)</w:t>
      </w:r>
    </w:p>
    <w:p w:rsidR="00102D52" w:rsidRPr="00102D52" w:rsidRDefault="00102D52" w:rsidP="00102D52">
      <w:pPr>
        <w:pStyle w:val="Paragraphedeliste"/>
        <w:numPr>
          <w:ilvl w:val="0"/>
          <w:numId w:val="16"/>
        </w:numPr>
        <w:rPr>
          <w:sz w:val="22"/>
          <w:szCs w:val="22"/>
        </w:rPr>
      </w:pPr>
      <w:r w:rsidRPr="00102D52">
        <w:rPr>
          <w:sz w:val="22"/>
          <w:szCs w:val="22"/>
        </w:rPr>
        <w:t>Qu’est-ce qui vous a conforté dans votre choix de rester dans l’établissement ?</w:t>
      </w:r>
    </w:p>
    <w:p w:rsidR="00102D52" w:rsidRPr="00102D52" w:rsidRDefault="00102D52" w:rsidP="00102D52">
      <w:pPr>
        <w:pStyle w:val="Paragraphedeliste"/>
        <w:numPr>
          <w:ilvl w:val="0"/>
          <w:numId w:val="16"/>
        </w:numPr>
        <w:rPr>
          <w:sz w:val="22"/>
          <w:szCs w:val="22"/>
        </w:rPr>
      </w:pPr>
      <w:r w:rsidRPr="00102D52">
        <w:rPr>
          <w:sz w:val="22"/>
          <w:szCs w:val="22"/>
        </w:rPr>
        <w:t>Qu’est-ce qui vous a manqué, que vous auriez aimé connaitre avant ?</w:t>
      </w:r>
    </w:p>
    <w:p w:rsidR="00102D52" w:rsidRPr="00102D52" w:rsidRDefault="00102D52" w:rsidP="00102D52">
      <w:pPr>
        <w:pStyle w:val="Paragraphedeliste"/>
        <w:numPr>
          <w:ilvl w:val="0"/>
          <w:numId w:val="16"/>
        </w:numPr>
        <w:rPr>
          <w:sz w:val="22"/>
          <w:szCs w:val="22"/>
        </w:rPr>
      </w:pPr>
      <w:r w:rsidRPr="00102D52">
        <w:rPr>
          <w:sz w:val="22"/>
          <w:szCs w:val="22"/>
        </w:rPr>
        <w:t>Dans la période de doublure, qu’est-ce que vous avez particulièrement apprécié ou qu’est ce qui a pu vous manquer ?</w:t>
      </w:r>
    </w:p>
    <w:p w:rsidR="006436FA" w:rsidRPr="007C04BC" w:rsidRDefault="006436FA" w:rsidP="006436FA"/>
    <w:p w:rsidR="006436FA" w:rsidRPr="009038BB" w:rsidRDefault="006436FA" w:rsidP="006436FA">
      <w:pPr>
        <w:rPr>
          <w:b/>
          <w:bCs/>
        </w:rPr>
      </w:pPr>
    </w:p>
    <w:p w:rsidR="006436FA" w:rsidRPr="006436FA" w:rsidRDefault="006436FA" w:rsidP="006436FA">
      <w:pPr>
        <w:pBdr>
          <w:bottom w:val="single" w:sz="4" w:space="1" w:color="auto"/>
        </w:pBdr>
        <w:jc w:val="left"/>
        <w:rPr>
          <w:b/>
          <w:bCs/>
          <w:color w:val="0070C0"/>
        </w:rPr>
      </w:pPr>
      <w:r w:rsidRPr="006436FA">
        <w:rPr>
          <w:b/>
          <w:bCs/>
          <w:color w:val="0070C0"/>
        </w:rPr>
        <w:t>Prendre en compte les besoins des tuteurs/référents pour soutenir, favoriser la tenue de leur rôle dans le parcours d’intégration</w:t>
      </w:r>
    </w:p>
    <w:p w:rsidR="006436FA" w:rsidRDefault="006436FA" w:rsidP="006436FA"/>
    <w:p w:rsidR="006436FA" w:rsidRPr="00236A80" w:rsidRDefault="006436FA" w:rsidP="006436FA">
      <w:pPr>
        <w:rPr>
          <w:b/>
          <w:bCs/>
        </w:rPr>
      </w:pPr>
      <w:r w:rsidRPr="00236A80">
        <w:rPr>
          <w:b/>
          <w:bCs/>
        </w:rPr>
        <w:t xml:space="preserve">Exemple de questions à poser  </w:t>
      </w:r>
    </w:p>
    <w:p w:rsidR="006436FA" w:rsidRPr="00102D52" w:rsidRDefault="006436FA" w:rsidP="006436FA">
      <w:pPr>
        <w:pStyle w:val="Paragraphedeliste"/>
        <w:numPr>
          <w:ilvl w:val="0"/>
          <w:numId w:val="18"/>
        </w:numPr>
        <w:rPr>
          <w:sz w:val="22"/>
          <w:szCs w:val="22"/>
        </w:rPr>
      </w:pPr>
      <w:r w:rsidRPr="00102D52">
        <w:rPr>
          <w:sz w:val="22"/>
          <w:szCs w:val="22"/>
        </w:rPr>
        <w:t>Qu’est-ce qui vous motive dans le fait d’accompagner une nouvelle recrue ?</w:t>
      </w:r>
    </w:p>
    <w:p w:rsidR="006436FA" w:rsidRPr="00102D52" w:rsidRDefault="006436FA" w:rsidP="006436FA">
      <w:pPr>
        <w:pStyle w:val="Paragraphedeliste"/>
        <w:numPr>
          <w:ilvl w:val="0"/>
          <w:numId w:val="18"/>
        </w:numPr>
        <w:rPr>
          <w:sz w:val="22"/>
          <w:szCs w:val="22"/>
        </w:rPr>
      </w:pPr>
      <w:r w:rsidRPr="00102D52">
        <w:rPr>
          <w:sz w:val="22"/>
          <w:szCs w:val="22"/>
        </w:rPr>
        <w:t>De quoi auriez-vous besoin pour mieux intégrer la personne ?</w:t>
      </w:r>
    </w:p>
    <w:p w:rsidR="006436FA" w:rsidRPr="00102D52" w:rsidRDefault="006436FA" w:rsidP="006436FA">
      <w:pPr>
        <w:pStyle w:val="Paragraphedeliste"/>
        <w:numPr>
          <w:ilvl w:val="0"/>
          <w:numId w:val="18"/>
        </w:numPr>
        <w:rPr>
          <w:sz w:val="22"/>
          <w:szCs w:val="22"/>
        </w:rPr>
      </w:pPr>
      <w:r w:rsidRPr="00102D52">
        <w:rPr>
          <w:sz w:val="22"/>
          <w:szCs w:val="22"/>
        </w:rPr>
        <w:t>Avez-vous constaté des loupés, des informations qui n’ont pas été transmises en temps et en heure ?</w:t>
      </w:r>
    </w:p>
    <w:p w:rsidR="006436FA" w:rsidRPr="00102D52" w:rsidRDefault="006436FA" w:rsidP="006436FA">
      <w:pPr>
        <w:pStyle w:val="Paragraphedeliste"/>
        <w:numPr>
          <w:ilvl w:val="0"/>
          <w:numId w:val="18"/>
        </w:numPr>
        <w:rPr>
          <w:sz w:val="22"/>
          <w:szCs w:val="22"/>
        </w:rPr>
      </w:pPr>
      <w:r w:rsidRPr="00102D52">
        <w:rPr>
          <w:sz w:val="22"/>
          <w:szCs w:val="22"/>
        </w:rPr>
        <w:t>Qu’est</w:t>
      </w:r>
      <w:r w:rsidRPr="00102D52">
        <w:rPr>
          <w:sz w:val="22"/>
          <w:szCs w:val="22"/>
        </w:rPr>
        <w:t>-</w:t>
      </w:r>
      <w:r w:rsidRPr="00102D52">
        <w:rPr>
          <w:sz w:val="22"/>
          <w:szCs w:val="22"/>
        </w:rPr>
        <w:t>ce qui fait que tenir cette fonction de référent/tuteur/binôme peut être remise en cause dans la durée ?</w:t>
      </w:r>
    </w:p>
    <w:p w:rsidR="006436FA" w:rsidRPr="00102D52" w:rsidRDefault="006436FA" w:rsidP="006436FA">
      <w:pPr>
        <w:pStyle w:val="Paragraphedeliste"/>
        <w:numPr>
          <w:ilvl w:val="0"/>
          <w:numId w:val="18"/>
        </w:numPr>
        <w:rPr>
          <w:sz w:val="22"/>
          <w:szCs w:val="22"/>
        </w:rPr>
      </w:pPr>
      <w:r w:rsidRPr="00102D52">
        <w:rPr>
          <w:sz w:val="22"/>
          <w:szCs w:val="22"/>
        </w:rPr>
        <w:t xml:space="preserve">Au-delà de la doublure, </w:t>
      </w:r>
      <w:r w:rsidRPr="00102D52">
        <w:rPr>
          <w:sz w:val="22"/>
          <w:szCs w:val="22"/>
        </w:rPr>
        <w:t>q</w:t>
      </w:r>
      <w:r w:rsidRPr="00102D52">
        <w:rPr>
          <w:sz w:val="22"/>
          <w:szCs w:val="22"/>
        </w:rPr>
        <w:t>uelle autre méthode/pratique/rôle vous pouvez imaginer pour mieux assurer l’intégration d’un collègue ?</w:t>
      </w:r>
    </w:p>
    <w:p w:rsidR="00B1670D" w:rsidRDefault="00B1670D" w:rsidP="00570469">
      <w:pPr>
        <w:rPr>
          <w:sz w:val="22"/>
          <w:szCs w:val="22"/>
        </w:rPr>
      </w:pPr>
    </w:p>
    <w:p w:rsidR="00B1670D" w:rsidRPr="000C0DC9" w:rsidRDefault="00B1670D" w:rsidP="00570469">
      <w:pPr>
        <w:rPr>
          <w:sz w:val="22"/>
          <w:szCs w:val="22"/>
        </w:rPr>
      </w:pPr>
    </w:p>
    <w:p w:rsidR="00966344" w:rsidRPr="00B1670D" w:rsidRDefault="00B1670D" w:rsidP="00B1670D">
      <w:pPr>
        <w:pBdr>
          <w:bottom w:val="single" w:sz="4" w:space="1" w:color="auto"/>
        </w:pBdr>
        <w:rPr>
          <w:b/>
          <w:bCs/>
          <w:color w:val="0070C0"/>
        </w:rPr>
      </w:pPr>
      <w:r w:rsidRPr="00B1670D">
        <w:rPr>
          <w:b/>
          <w:bCs/>
          <w:color w:val="0070C0"/>
        </w:rPr>
        <w:t>Tester de nouvelles pratiques sur une période donnée et formaliser une nouvelle procédure</w:t>
      </w:r>
    </w:p>
    <w:p w:rsidR="00B1670D" w:rsidRDefault="00B1670D" w:rsidP="00570469">
      <w:pPr>
        <w:rPr>
          <w:sz w:val="22"/>
          <w:szCs w:val="22"/>
        </w:rPr>
      </w:pPr>
    </w:p>
    <w:p w:rsidR="00B1670D" w:rsidRPr="00102D52" w:rsidRDefault="00B1670D" w:rsidP="00B1670D">
      <w:pPr>
        <w:pStyle w:val="Paragraphedeliste"/>
        <w:numPr>
          <w:ilvl w:val="0"/>
          <w:numId w:val="22"/>
        </w:numPr>
        <w:rPr>
          <w:sz w:val="22"/>
          <w:szCs w:val="22"/>
        </w:rPr>
      </w:pPr>
      <w:r w:rsidRPr="00102D52">
        <w:rPr>
          <w:sz w:val="22"/>
          <w:szCs w:val="22"/>
        </w:rPr>
        <w:t>Prioriser les actions à tester</w:t>
      </w:r>
    </w:p>
    <w:p w:rsidR="00B1670D" w:rsidRPr="00102D52" w:rsidRDefault="00B1670D" w:rsidP="00B1670D">
      <w:pPr>
        <w:pStyle w:val="Paragraphedeliste"/>
        <w:numPr>
          <w:ilvl w:val="0"/>
          <w:numId w:val="22"/>
        </w:numPr>
        <w:rPr>
          <w:sz w:val="22"/>
          <w:szCs w:val="22"/>
        </w:rPr>
      </w:pPr>
      <w:r w:rsidRPr="00102D52">
        <w:rPr>
          <w:sz w:val="22"/>
          <w:szCs w:val="22"/>
        </w:rPr>
        <w:t>Définir la période de test</w:t>
      </w:r>
    </w:p>
    <w:p w:rsidR="00B1670D" w:rsidRPr="00102D52" w:rsidRDefault="00B1670D" w:rsidP="00B1670D">
      <w:pPr>
        <w:pStyle w:val="Paragraphedeliste"/>
        <w:numPr>
          <w:ilvl w:val="0"/>
          <w:numId w:val="22"/>
        </w:numPr>
        <w:rPr>
          <w:sz w:val="22"/>
          <w:szCs w:val="22"/>
        </w:rPr>
      </w:pPr>
      <w:r w:rsidRPr="00102D52">
        <w:rPr>
          <w:sz w:val="22"/>
          <w:szCs w:val="22"/>
        </w:rPr>
        <w:t xml:space="preserve">Définir </w:t>
      </w:r>
      <w:r w:rsidR="00102D52" w:rsidRPr="00102D52">
        <w:rPr>
          <w:sz w:val="22"/>
          <w:szCs w:val="22"/>
        </w:rPr>
        <w:t>quelques</w:t>
      </w:r>
      <w:r w:rsidRPr="00102D52">
        <w:rPr>
          <w:sz w:val="22"/>
          <w:szCs w:val="22"/>
        </w:rPr>
        <w:t xml:space="preserve"> indicateurs</w:t>
      </w:r>
      <w:r w:rsidR="00102D52" w:rsidRPr="00102D52">
        <w:rPr>
          <w:sz w:val="22"/>
          <w:szCs w:val="22"/>
        </w:rPr>
        <w:t xml:space="preserve"> qui permettront de dire que les actions testées sont satisfaisantes</w:t>
      </w:r>
    </w:p>
    <w:p w:rsidR="00102D52" w:rsidRPr="00102D52" w:rsidRDefault="00102D52" w:rsidP="00B1670D">
      <w:pPr>
        <w:pStyle w:val="Paragraphedeliste"/>
        <w:numPr>
          <w:ilvl w:val="0"/>
          <w:numId w:val="22"/>
        </w:numPr>
        <w:rPr>
          <w:sz w:val="22"/>
          <w:szCs w:val="22"/>
        </w:rPr>
      </w:pPr>
      <w:r w:rsidRPr="00102D52">
        <w:rPr>
          <w:sz w:val="22"/>
          <w:szCs w:val="22"/>
        </w:rPr>
        <w:t>Faire un bilan avec les parties prenantes et communiquer à l’ensemble des équipes.</w:t>
      </w:r>
    </w:p>
    <w:p w:rsidR="00966344" w:rsidRPr="00BD77EA" w:rsidRDefault="00966344" w:rsidP="00570469"/>
    <w:sectPr w:rsidR="00966344" w:rsidRPr="00BD77EA" w:rsidSect="004C52DC">
      <w:headerReference w:type="default" r:id="rId18"/>
      <w:footerReference w:type="default" r:id="rId19"/>
      <w:pgSz w:w="11900" w:h="16840"/>
      <w:pgMar w:top="2169" w:right="1417" w:bottom="1417" w:left="1417" w:header="708" w:footer="708" w:gutter="0"/>
      <w:cols w:space="708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endnote w:type="separator" w:id="-1">
    <w:p w:rsidR="00A341DE" w:rsidRDefault="00A341DE" w:rsidP="0059158B">
      <w:r>
        <w:separator/>
      </w:r>
    </w:p>
  </w:endnote>
  <w:endnote w:type="continuationSeparator" w:id="0">
    <w:p w:rsidR="00A341DE" w:rsidRDefault="00A341DE" w:rsidP="0059158B"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Symbol">
    <w:panose1 w:val="05050102010706020507"/>
    <w:charset w:val="02"/>
    <w:family w:val="decorative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AFF" w:usb1="C0007843" w:usb2="00000009" w:usb3="00000000" w:csb0="000001FF" w:csb1="00000000"/>
  </w:font>
  <w:font w:name="Wingdings">
    <w:panose1 w:val="05000000000000000000"/>
    <w:charset w:val="02"/>
    <w:family w:val="decorative"/>
    <w:pitch w:val="variable"/>
    <w:sig w:usb0="00000003" w:usb1="10000000" w:usb2="00000000" w:usb3="00000000" w:csb0="80000001" w:csb1="00000000"/>
  </w:font>
  <w:font w:name="Ubuntu">
    <w:panose1 w:val="020B0604020202020204"/>
    <w:charset w:val="00"/>
    <w:family w:val="swiss"/>
    <w:pitch w:val="variable"/>
    <w:sig w:usb0="E00002FF" w:usb1="5000205B" w:usb2="00000000" w:usb3="00000000" w:csb0="0000009F" w:csb1="00000000"/>
  </w:font>
  <w:font w:name="Arial">
    <w:panose1 w:val="020B0604020202020204"/>
    <w:charset w:val="00"/>
    <w:family w:val="swiss"/>
    <w:pitch w:val="variable"/>
    <w:sig w:usb0="E0002AFF" w:usb1="C0007843" w:usb2="00000009" w:usb3="00000000" w:csb0="000001FF" w:csb1="00000000"/>
  </w:font>
  <w:font w:name="Fieldwork 04 Geo Regular">
    <w:panose1 w:val="00000000000000000000"/>
    <w:charset w:val="4D"/>
    <w:family w:val="auto"/>
    <w:notTrueType/>
    <w:pitch w:val="variable"/>
    <w:sig w:usb0="A00000FF" w:usb1="5000005B" w:usb2="00000000" w:usb3="00000000" w:csb0="00000093" w:csb1="00000000"/>
  </w:font>
  <w:font w:name="Times">
    <w:altName w:val="Times New Roman"/>
    <w:panose1 w:val="00000500000000020000"/>
    <w:charset w:val="00"/>
    <w:family w:val="auto"/>
    <w:pitch w:val="variable"/>
    <w:sig w:usb0="E00002FF" w:usb1="5000205A" w:usb2="00000000" w:usb3="00000000" w:csb0="0000019F" w:csb1="00000000"/>
  </w:font>
  <w:font w:name="Helvetica">
    <w:panose1 w:val="00000000000000000000"/>
    <w:charset w:val="00"/>
    <w:family w:val="auto"/>
    <w:pitch w:val="variable"/>
    <w:sig w:usb0="E00002FF" w:usb1="5000785B" w:usb2="00000000" w:usb3="00000000" w:csb0="0000019F" w:csb1="00000000"/>
  </w:font>
  <w:font w:name="Marianne">
    <w:panose1 w:val="02000000000000000000"/>
    <w:charset w:val="00"/>
    <w:family w:val="auto"/>
    <w:notTrueType/>
    <w:pitch w:val="variable"/>
    <w:sig w:usb0="0000000F" w:usb1="00000000" w:usb2="00000000" w:usb3="00000000" w:csb0="00000003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:rsidR="000B41EC" w:rsidRDefault="000B41EC">
    <w:pPr>
      <w:pStyle w:val="Pieddepage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:rsidR="00743D41" w:rsidRPr="00A419DF" w:rsidRDefault="006436FA" w:rsidP="00743D41">
    <w:pPr>
      <w:pStyle w:val="Pieddepage"/>
      <w:jc w:val="right"/>
      <w:rPr>
        <w:rFonts w:ascii="Marianne" w:hAnsi="Marianne"/>
        <w:color w:val="322E52"/>
        <w:sz w:val="18"/>
        <w:szCs w:val="18"/>
      </w:rPr>
    </w:pPr>
    <w:r>
      <w:rPr>
        <w:noProof/>
      </w:rPr>
      <w:drawing>
        <wp:anchor distT="0" distB="0" distL="114300" distR="114300" simplePos="0" relativeHeight="251664384" behindDoc="0" locked="0" layoutInCell="1" allowOverlap="1" wp14:anchorId="768CD5E9" wp14:editId="13F74628">
          <wp:simplePos x="0" y="0"/>
          <wp:positionH relativeFrom="column">
            <wp:posOffset>-19262</wp:posOffset>
          </wp:positionH>
          <wp:positionV relativeFrom="paragraph">
            <wp:posOffset>-337674</wp:posOffset>
          </wp:positionV>
          <wp:extent cx="736389" cy="746523"/>
          <wp:effectExtent l="0" t="0" r="635" b="3175"/>
          <wp:wrapNone/>
          <wp:docPr id="3" name="Image 3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3" name="Image 3"/>
                  <pic:cNvPicPr/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745608" cy="755869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  <w:r w:rsidR="00743D41" w:rsidRPr="00A419DF">
      <w:rPr>
        <w:rFonts w:ascii="Marianne" w:hAnsi="Marianne"/>
        <w:color w:val="322E52"/>
        <w:sz w:val="18"/>
        <w:szCs w:val="18"/>
      </w:rPr>
      <w:fldChar w:fldCharType="begin"/>
    </w:r>
    <w:r w:rsidR="00743D41" w:rsidRPr="00A419DF">
      <w:rPr>
        <w:rFonts w:ascii="Marianne" w:hAnsi="Marianne"/>
        <w:color w:val="322E52"/>
        <w:sz w:val="18"/>
        <w:szCs w:val="18"/>
      </w:rPr>
      <w:instrText xml:space="preserve"> PAGE   \* MERGEFORMAT </w:instrText>
    </w:r>
    <w:r w:rsidR="00743D41" w:rsidRPr="00A419DF">
      <w:rPr>
        <w:rFonts w:ascii="Marianne" w:hAnsi="Marianne"/>
        <w:color w:val="322E52"/>
        <w:sz w:val="18"/>
        <w:szCs w:val="18"/>
      </w:rPr>
      <w:fldChar w:fldCharType="separate"/>
    </w:r>
    <w:r w:rsidR="00743D41">
      <w:rPr>
        <w:rFonts w:ascii="Marianne" w:hAnsi="Marianne"/>
        <w:color w:val="322E52"/>
        <w:sz w:val="18"/>
        <w:szCs w:val="18"/>
      </w:rPr>
      <w:t>3</w:t>
    </w:r>
    <w:r w:rsidR="00743D41" w:rsidRPr="00A419DF">
      <w:rPr>
        <w:rFonts w:ascii="Marianne" w:hAnsi="Marianne"/>
        <w:color w:val="322E52"/>
        <w:sz w:val="18"/>
        <w:szCs w:val="18"/>
      </w:rPr>
      <w:fldChar w:fldCharType="end"/>
    </w:r>
    <w:r w:rsidR="00743D41" w:rsidRPr="00A419DF">
      <w:rPr>
        <w:rFonts w:ascii="Marianne" w:hAnsi="Marianne"/>
        <w:color w:val="322E52"/>
        <w:sz w:val="18"/>
        <w:szCs w:val="18"/>
      </w:rPr>
      <w:t xml:space="preserve">   </w:t>
    </w:r>
    <w:r w:rsidR="00743D41" w:rsidRPr="00A419DF">
      <w:rPr>
        <w:rFonts w:ascii="Marianne" w:hAnsi="Marianne"/>
        <w:color w:val="0DAE8E" w:themeColor="background1"/>
        <w:sz w:val="18"/>
        <w:szCs w:val="18"/>
      </w:rPr>
      <w:t xml:space="preserve">| </w:t>
    </w:r>
    <w:r w:rsidR="00743D41" w:rsidRPr="00A419DF">
      <w:rPr>
        <w:rFonts w:ascii="Marianne" w:hAnsi="Marianne"/>
        <w:color w:val="322E52"/>
        <w:sz w:val="18"/>
        <w:szCs w:val="18"/>
      </w:rPr>
      <w:t xml:space="preserve">  </w:t>
    </w:r>
    <w:proofErr w:type="spellStart"/>
    <w:r w:rsidR="00743D41" w:rsidRPr="00A419DF">
      <w:rPr>
        <w:rFonts w:ascii="Marianne" w:hAnsi="Marianne"/>
        <w:color w:val="322E52"/>
        <w:sz w:val="18"/>
        <w:szCs w:val="18"/>
      </w:rPr>
      <w:t>A</w:t>
    </w:r>
    <w:r w:rsidR="00743D41">
      <w:rPr>
        <w:rFonts w:ascii="Marianne" w:hAnsi="Marianne"/>
        <w:color w:val="322E52"/>
        <w:sz w:val="18"/>
        <w:szCs w:val="18"/>
      </w:rPr>
      <w:t>r</w:t>
    </w:r>
    <w:r w:rsidR="00743D41" w:rsidRPr="00A419DF">
      <w:rPr>
        <w:rFonts w:ascii="Marianne" w:hAnsi="Marianne"/>
        <w:color w:val="322E52"/>
        <w:sz w:val="18"/>
        <w:szCs w:val="18"/>
      </w:rPr>
      <w:t>act</w:t>
    </w:r>
    <w:proofErr w:type="spellEnd"/>
    <w:r w:rsidR="00743D41">
      <w:rPr>
        <w:rFonts w:ascii="Marianne" w:hAnsi="Marianne"/>
        <w:color w:val="322E52"/>
        <w:sz w:val="18"/>
        <w:szCs w:val="18"/>
      </w:rPr>
      <w:t xml:space="preserve"> </w:t>
    </w:r>
    <w:proofErr w:type="gramStart"/>
    <w:r w:rsidR="00743D41">
      <w:rPr>
        <w:rFonts w:ascii="Marianne" w:hAnsi="Marianne"/>
        <w:color w:val="322E52"/>
        <w:sz w:val="18"/>
        <w:szCs w:val="18"/>
      </w:rPr>
      <w:t>Aura</w:t>
    </w:r>
    <w:r w:rsidR="00743D41" w:rsidRPr="00A419DF">
      <w:rPr>
        <w:rFonts w:ascii="Marianne" w:hAnsi="Marianne"/>
        <w:color w:val="322E52"/>
        <w:sz w:val="18"/>
        <w:szCs w:val="18"/>
      </w:rPr>
      <w:t xml:space="preserve">  </w:t>
    </w:r>
    <w:r w:rsidR="00743D41">
      <w:rPr>
        <w:rFonts w:ascii="Marianne" w:hAnsi="Marianne"/>
        <w:color w:val="322E52"/>
        <w:sz w:val="18"/>
        <w:szCs w:val="18"/>
      </w:rPr>
      <w:t>-</w:t>
    </w:r>
    <w:proofErr w:type="gramEnd"/>
    <w:r w:rsidR="00743D41">
      <w:rPr>
        <w:rFonts w:ascii="Marianne" w:hAnsi="Marianne"/>
        <w:color w:val="322E52"/>
        <w:sz w:val="18"/>
        <w:szCs w:val="18"/>
      </w:rPr>
      <w:t>2023</w:t>
    </w:r>
  </w:p>
  <w:p w:rsidR="006436FA" w:rsidRPr="00BD77EA" w:rsidRDefault="006436FA" w:rsidP="00F02A9E">
    <w:pPr>
      <w:pStyle w:val="Pieddepage"/>
      <w:jc w:val="right"/>
    </w:pP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:rsidR="000B41EC" w:rsidRDefault="000B41EC">
    <w:pPr>
      <w:pStyle w:val="Pieddepage"/>
    </w:pPr>
  </w:p>
</w:ftr>
</file>

<file path=word/footer4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:rsidR="00F16190" w:rsidRPr="00A419DF" w:rsidRDefault="00C4273E" w:rsidP="00C4273E">
    <w:pPr>
      <w:pStyle w:val="Pieddepage"/>
      <w:jc w:val="right"/>
      <w:rPr>
        <w:rFonts w:ascii="Marianne" w:hAnsi="Marianne"/>
        <w:color w:val="322E52"/>
        <w:sz w:val="18"/>
        <w:szCs w:val="18"/>
      </w:rPr>
    </w:pPr>
    <w:r>
      <w:rPr>
        <w:rFonts w:ascii="Marianne" w:hAnsi="Marianne"/>
        <w:noProof/>
        <w:color w:val="322E52"/>
        <w:sz w:val="18"/>
        <w:szCs w:val="18"/>
      </w:rPr>
      <w:drawing>
        <wp:anchor distT="0" distB="0" distL="114300" distR="114300" simplePos="0" relativeHeight="251660288" behindDoc="1" locked="0" layoutInCell="1" allowOverlap="1" wp14:anchorId="013B1957" wp14:editId="6EFBE247">
          <wp:simplePos x="0" y="0"/>
          <wp:positionH relativeFrom="column">
            <wp:posOffset>339724</wp:posOffset>
          </wp:positionH>
          <wp:positionV relativeFrom="paragraph">
            <wp:posOffset>-286746</wp:posOffset>
          </wp:positionV>
          <wp:extent cx="573617" cy="581511"/>
          <wp:effectExtent l="0" t="0" r="0" b="3175"/>
          <wp:wrapNone/>
          <wp:docPr id="2" name="Image 2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2" name="Image 2"/>
                  <pic:cNvPicPr/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594557" cy="602739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  <w:r w:rsidR="00BD77EA" w:rsidRPr="00A419DF">
      <w:rPr>
        <w:rFonts w:ascii="Marianne" w:hAnsi="Marianne"/>
        <w:color w:val="322E52"/>
        <w:sz w:val="18"/>
        <w:szCs w:val="18"/>
      </w:rPr>
      <w:fldChar w:fldCharType="begin"/>
    </w:r>
    <w:r w:rsidR="00BD77EA" w:rsidRPr="00A419DF">
      <w:rPr>
        <w:rFonts w:ascii="Marianne" w:hAnsi="Marianne"/>
        <w:color w:val="322E52"/>
        <w:sz w:val="18"/>
        <w:szCs w:val="18"/>
      </w:rPr>
      <w:instrText xml:space="preserve"> PAGE   \* MERGEFORMAT </w:instrText>
    </w:r>
    <w:r w:rsidR="00BD77EA" w:rsidRPr="00A419DF">
      <w:rPr>
        <w:rFonts w:ascii="Marianne" w:hAnsi="Marianne"/>
        <w:color w:val="322E52"/>
        <w:sz w:val="18"/>
        <w:szCs w:val="18"/>
      </w:rPr>
      <w:fldChar w:fldCharType="separate"/>
    </w:r>
    <w:r w:rsidR="00BD77EA" w:rsidRPr="00A419DF">
      <w:rPr>
        <w:rFonts w:ascii="Marianne" w:hAnsi="Marianne"/>
        <w:color w:val="322E52"/>
        <w:sz w:val="18"/>
        <w:szCs w:val="18"/>
      </w:rPr>
      <w:t>4</w:t>
    </w:r>
    <w:r w:rsidR="00BD77EA" w:rsidRPr="00A419DF">
      <w:rPr>
        <w:rFonts w:ascii="Marianne" w:hAnsi="Marianne"/>
        <w:color w:val="322E52"/>
        <w:sz w:val="18"/>
        <w:szCs w:val="18"/>
      </w:rPr>
      <w:fldChar w:fldCharType="end"/>
    </w:r>
    <w:r w:rsidR="00BD77EA" w:rsidRPr="00A419DF">
      <w:rPr>
        <w:rFonts w:ascii="Marianne" w:hAnsi="Marianne"/>
        <w:color w:val="322E52"/>
        <w:sz w:val="18"/>
        <w:szCs w:val="18"/>
      </w:rPr>
      <w:t xml:space="preserve">   </w:t>
    </w:r>
    <w:r w:rsidR="00BD77EA" w:rsidRPr="00A419DF">
      <w:rPr>
        <w:rFonts w:ascii="Marianne" w:hAnsi="Marianne"/>
        <w:color w:val="0DAE8E" w:themeColor="background1"/>
        <w:sz w:val="18"/>
        <w:szCs w:val="18"/>
      </w:rPr>
      <w:t xml:space="preserve">| </w:t>
    </w:r>
    <w:r w:rsidR="00BD77EA" w:rsidRPr="00A419DF">
      <w:rPr>
        <w:rFonts w:ascii="Marianne" w:hAnsi="Marianne"/>
        <w:color w:val="322E52"/>
        <w:sz w:val="18"/>
        <w:szCs w:val="18"/>
      </w:rPr>
      <w:t xml:space="preserve">  A</w:t>
    </w:r>
    <w:r w:rsidR="006D0E60">
      <w:rPr>
        <w:rFonts w:ascii="Marianne" w:hAnsi="Marianne"/>
        <w:color w:val="322E52"/>
        <w:sz w:val="18"/>
        <w:szCs w:val="18"/>
      </w:rPr>
      <w:t>r</w:t>
    </w:r>
    <w:r w:rsidR="00BD77EA" w:rsidRPr="00A419DF">
      <w:rPr>
        <w:rFonts w:ascii="Marianne" w:hAnsi="Marianne"/>
        <w:color w:val="322E52"/>
        <w:sz w:val="18"/>
        <w:szCs w:val="18"/>
      </w:rPr>
      <w:t>act</w:t>
    </w:r>
    <w:r w:rsidR="006D0E60">
      <w:rPr>
        <w:rFonts w:ascii="Marianne" w:hAnsi="Marianne"/>
        <w:color w:val="322E52"/>
        <w:sz w:val="18"/>
        <w:szCs w:val="18"/>
      </w:rPr>
      <w:t xml:space="preserve"> </w:t>
    </w:r>
    <w:proofErr w:type="gramStart"/>
    <w:r w:rsidR="006D0E60">
      <w:rPr>
        <w:rFonts w:ascii="Marianne" w:hAnsi="Marianne"/>
        <w:color w:val="322E52"/>
        <w:sz w:val="18"/>
        <w:szCs w:val="18"/>
      </w:rPr>
      <w:t>Aura</w:t>
    </w:r>
    <w:r w:rsidR="00BD77EA" w:rsidRPr="00A419DF">
      <w:rPr>
        <w:rFonts w:ascii="Marianne" w:hAnsi="Marianne"/>
        <w:color w:val="322E52"/>
        <w:sz w:val="18"/>
        <w:szCs w:val="18"/>
      </w:rPr>
      <w:t xml:space="preserve">  </w:t>
    </w:r>
    <w:r w:rsidR="00743D41">
      <w:rPr>
        <w:rFonts w:ascii="Marianne" w:hAnsi="Marianne"/>
        <w:color w:val="322E52"/>
        <w:sz w:val="18"/>
        <w:szCs w:val="18"/>
      </w:rPr>
      <w:t>-</w:t>
    </w:r>
    <w:proofErr w:type="gramEnd"/>
    <w:r w:rsidR="00743D41">
      <w:rPr>
        <w:rFonts w:ascii="Marianne" w:hAnsi="Marianne"/>
        <w:color w:val="322E52"/>
        <w:sz w:val="18"/>
        <w:szCs w:val="18"/>
      </w:rPr>
      <w:t>2023</w:t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footnote w:type="separator" w:id="-1">
    <w:p w:rsidR="00A341DE" w:rsidRDefault="00A341DE" w:rsidP="0059158B">
      <w:r>
        <w:separator/>
      </w:r>
    </w:p>
  </w:footnote>
  <w:footnote w:type="continuationSeparator" w:id="0">
    <w:p w:rsidR="00A341DE" w:rsidRDefault="00A341DE" w:rsidP="0059158B"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:rsidR="000B41EC" w:rsidRDefault="000B41EC">
    <w:pPr>
      <w:pStyle w:val="En-tte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:rsidR="006436FA" w:rsidRDefault="006436FA">
    <w:pPr>
      <w:pStyle w:val="En-tte"/>
    </w:pPr>
    <w:r>
      <w:rPr>
        <w:noProof/>
      </w:rPr>
      <w:drawing>
        <wp:anchor distT="0" distB="0" distL="114300" distR="114300" simplePos="0" relativeHeight="251667456" behindDoc="1" locked="0" layoutInCell="1" allowOverlap="1" wp14:anchorId="154B3A36" wp14:editId="0204DEAC">
          <wp:simplePos x="0" y="0"/>
          <wp:positionH relativeFrom="column">
            <wp:posOffset>4807585</wp:posOffset>
          </wp:positionH>
          <wp:positionV relativeFrom="paragraph">
            <wp:posOffset>-340360</wp:posOffset>
          </wp:positionV>
          <wp:extent cx="1327785" cy="643255"/>
          <wp:effectExtent l="0" t="0" r="5715" b="4445"/>
          <wp:wrapNone/>
          <wp:docPr id="523180001" name="Image 523180001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523180001" name="Image 523180001"/>
                  <pic:cNvPicPr/>
                </pic:nvPicPr>
                <pic:blipFill rotWithShape="1"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  <a:ext uri="{96DAC541-7B7A-43D3-8B79-37D633B846F1}">
                        <asvg:svgBlip xmlns:asvg="http://schemas.microsoft.com/office/drawing/2016/SVG/main" r:embed="rId2"/>
                      </a:ext>
                    </a:extLst>
                  </a:blip>
                  <a:srcRect l="-230" r="71"/>
                  <a:stretch/>
                </pic:blipFill>
                <pic:spPr bwMode="auto">
                  <a:xfrm>
                    <a:off x="0" y="0"/>
                    <a:ext cx="1327785" cy="643255"/>
                  </a:xfrm>
                  <a:prstGeom prst="rect">
                    <a:avLst/>
                  </a:prstGeom>
                  <a:ln>
                    <a:noFill/>
                  </a:ln>
                  <a:extLst>
                    <a:ext uri="{53640926-AAD7-44D8-BBD7-CCE9431645EC}">
                      <a14:shadowObscured xmlns:a14="http://schemas.microsoft.com/office/drawing/2010/main"/>
                    </a:ext>
                  </a:extLst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  <w:r w:rsidRPr="00756849">
      <w:rPr>
        <w:noProof/>
      </w:rPr>
      <w:drawing>
        <wp:anchor distT="0" distB="0" distL="114300" distR="114300" simplePos="0" relativeHeight="251666432" behindDoc="1" locked="0" layoutInCell="1" allowOverlap="1" wp14:anchorId="2AB766F5" wp14:editId="58F58A76">
          <wp:simplePos x="0" y="0"/>
          <wp:positionH relativeFrom="margin">
            <wp:posOffset>-623146</wp:posOffset>
          </wp:positionH>
          <wp:positionV relativeFrom="paragraph">
            <wp:posOffset>-359834</wp:posOffset>
          </wp:positionV>
          <wp:extent cx="4826000" cy="840105"/>
          <wp:effectExtent l="0" t="0" r="0" b="0"/>
          <wp:wrapTight wrapText="bothSides">
            <wp:wrapPolygon edited="0">
              <wp:start x="0" y="0"/>
              <wp:lineTo x="0" y="21224"/>
              <wp:lineTo x="1808" y="21224"/>
              <wp:lineTo x="1808" y="20898"/>
              <wp:lineTo x="1479" y="16980"/>
              <wp:lineTo x="1315" y="15673"/>
              <wp:lineTo x="3616" y="13388"/>
              <wp:lineTo x="4191" y="12082"/>
              <wp:lineTo x="3944" y="10449"/>
              <wp:lineTo x="4520" y="7510"/>
              <wp:lineTo x="4355" y="5224"/>
              <wp:lineTo x="1644" y="5224"/>
              <wp:lineTo x="2054" y="3265"/>
              <wp:lineTo x="1972" y="0"/>
              <wp:lineTo x="0" y="0"/>
            </wp:wrapPolygon>
          </wp:wrapTight>
          <wp:docPr id="1" name="Image 1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1" name="Image 1"/>
                  <pic:cNvPicPr/>
                </pic:nvPicPr>
                <pic:blipFill rotWithShape="1">
                  <a:blip r:embed="rId3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 r="22386"/>
                  <a:stretch/>
                </pic:blipFill>
                <pic:spPr bwMode="auto">
                  <a:xfrm>
                    <a:off x="0" y="0"/>
                    <a:ext cx="4826000" cy="840105"/>
                  </a:xfrm>
                  <a:prstGeom prst="rect">
                    <a:avLst/>
                  </a:prstGeom>
                  <a:ln>
                    <a:noFill/>
                  </a:ln>
                  <a:extLst>
                    <a:ext uri="{53640926-AAD7-44D8-BBD7-CCE9431645EC}">
                      <a14:shadowObscured xmlns:a14="http://schemas.microsoft.com/office/drawing/2010/main"/>
                    </a:ext>
                  </a:extLst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:rsidR="000B41EC" w:rsidRDefault="000B41EC">
    <w:pPr>
      <w:pStyle w:val="En-tte"/>
    </w:pPr>
  </w:p>
</w:hdr>
</file>

<file path=word/header4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:rsidR="00A419DF" w:rsidRPr="00756849" w:rsidRDefault="00A419DF" w:rsidP="00A419DF">
    <w:pPr>
      <w:jc w:val="right"/>
      <w:rPr>
        <w:b/>
        <w:color w:val="000000"/>
        <w:sz w:val="18"/>
        <w:szCs w:val="18"/>
      </w:rPr>
    </w:pPr>
  </w:p>
  <w:p w:rsidR="00A419DF" w:rsidRPr="00756849" w:rsidRDefault="00A419DF" w:rsidP="00A419DF">
    <w:pPr>
      <w:jc w:val="center"/>
      <w:rPr>
        <w:b/>
        <w:color w:val="000000"/>
        <w:sz w:val="18"/>
        <w:szCs w:val="18"/>
      </w:rPr>
    </w:pPr>
  </w:p>
  <w:p w:rsidR="00A419DF" w:rsidRPr="00756849" w:rsidRDefault="00A419DF" w:rsidP="00A419DF">
    <w:pPr>
      <w:jc w:val="right"/>
      <w:rPr>
        <w:b/>
        <w:color w:val="000000"/>
        <w:sz w:val="18"/>
        <w:szCs w:val="18"/>
      </w:rPr>
    </w:pPr>
  </w:p>
  <w:p w:rsidR="00A419DF" w:rsidRPr="00756849" w:rsidRDefault="00A419DF" w:rsidP="004C52DC">
    <w:pPr>
      <w:ind w:right="1128"/>
      <w:jc w:val="center"/>
      <w:rPr>
        <w:color w:val="000000"/>
        <w:sz w:val="18"/>
        <w:szCs w:val="18"/>
      </w:rPr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abstractNum w:abstractNumId="0" w15:restartNumberingAfterBreak="0">
    <w:nsid w:val="00E03F84"/>
    <w:multiLevelType w:val="hybridMultilevel"/>
    <w:tmpl w:val="518CE2F4"/>
    <w:lvl w:ilvl="0" w:tplc="040C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C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C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C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C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C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C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C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C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" w15:restartNumberingAfterBreak="0">
    <w:nsid w:val="0317317C"/>
    <w:multiLevelType w:val="hybridMultilevel"/>
    <w:tmpl w:val="ADFE57D4"/>
    <w:lvl w:ilvl="0" w:tplc="B76672C0">
      <w:start w:val="1"/>
      <w:numFmt w:val="bullet"/>
      <w:pStyle w:val="puceronde"/>
      <w:lvlText w:val=""/>
      <w:lvlJc w:val="left"/>
      <w:pPr>
        <w:ind w:left="644" w:hanging="360"/>
      </w:pPr>
      <w:rPr>
        <w:rFonts w:ascii="Symbol" w:hAnsi="Symbol" w:hint="default"/>
        <w:color w:val="0DAE8E" w:themeColor="background1"/>
        <w:sz w:val="24"/>
      </w:rPr>
    </w:lvl>
    <w:lvl w:ilvl="1" w:tplc="FFFFFFFF">
      <w:start w:val="1"/>
      <w:numFmt w:val="bullet"/>
      <w:lvlText w:val="o"/>
      <w:lvlJc w:val="left"/>
      <w:pPr>
        <w:ind w:left="1364" w:hanging="360"/>
      </w:pPr>
      <w:rPr>
        <w:rFonts w:ascii="Courier New" w:hAnsi="Courier New" w:cs="Courier New" w:hint="default"/>
      </w:rPr>
    </w:lvl>
    <w:lvl w:ilvl="2" w:tplc="FFFFFFFF" w:tentative="1">
      <w:start w:val="1"/>
      <w:numFmt w:val="bullet"/>
      <w:lvlText w:val=""/>
      <w:lvlJc w:val="left"/>
      <w:pPr>
        <w:ind w:left="2084" w:hanging="360"/>
      </w:pPr>
      <w:rPr>
        <w:rFonts w:ascii="Wingdings" w:hAnsi="Wingdings" w:hint="default"/>
      </w:rPr>
    </w:lvl>
    <w:lvl w:ilvl="3" w:tplc="FFFFFFFF" w:tentative="1">
      <w:start w:val="1"/>
      <w:numFmt w:val="bullet"/>
      <w:lvlText w:val=""/>
      <w:lvlJc w:val="left"/>
      <w:pPr>
        <w:ind w:left="2804" w:hanging="360"/>
      </w:pPr>
      <w:rPr>
        <w:rFonts w:ascii="Symbol" w:hAnsi="Symbol" w:hint="default"/>
      </w:rPr>
    </w:lvl>
    <w:lvl w:ilvl="4" w:tplc="FFFFFFFF" w:tentative="1">
      <w:start w:val="1"/>
      <w:numFmt w:val="bullet"/>
      <w:lvlText w:val="o"/>
      <w:lvlJc w:val="left"/>
      <w:pPr>
        <w:ind w:left="3524" w:hanging="360"/>
      </w:pPr>
      <w:rPr>
        <w:rFonts w:ascii="Courier New" w:hAnsi="Courier New" w:cs="Courier New" w:hint="default"/>
      </w:rPr>
    </w:lvl>
    <w:lvl w:ilvl="5" w:tplc="FFFFFFFF" w:tentative="1">
      <w:start w:val="1"/>
      <w:numFmt w:val="bullet"/>
      <w:lvlText w:val=""/>
      <w:lvlJc w:val="left"/>
      <w:pPr>
        <w:ind w:left="4244" w:hanging="360"/>
      </w:pPr>
      <w:rPr>
        <w:rFonts w:ascii="Wingdings" w:hAnsi="Wingdings" w:hint="default"/>
      </w:rPr>
    </w:lvl>
    <w:lvl w:ilvl="6" w:tplc="FFFFFFFF" w:tentative="1">
      <w:start w:val="1"/>
      <w:numFmt w:val="bullet"/>
      <w:lvlText w:val=""/>
      <w:lvlJc w:val="left"/>
      <w:pPr>
        <w:ind w:left="4964" w:hanging="360"/>
      </w:pPr>
      <w:rPr>
        <w:rFonts w:ascii="Symbol" w:hAnsi="Symbol" w:hint="default"/>
      </w:rPr>
    </w:lvl>
    <w:lvl w:ilvl="7" w:tplc="FFFFFFFF" w:tentative="1">
      <w:start w:val="1"/>
      <w:numFmt w:val="bullet"/>
      <w:lvlText w:val="o"/>
      <w:lvlJc w:val="left"/>
      <w:pPr>
        <w:ind w:left="5684" w:hanging="360"/>
      </w:pPr>
      <w:rPr>
        <w:rFonts w:ascii="Courier New" w:hAnsi="Courier New" w:cs="Courier New" w:hint="default"/>
      </w:rPr>
    </w:lvl>
    <w:lvl w:ilvl="8" w:tplc="FFFFFFFF" w:tentative="1">
      <w:start w:val="1"/>
      <w:numFmt w:val="bullet"/>
      <w:lvlText w:val=""/>
      <w:lvlJc w:val="left"/>
      <w:pPr>
        <w:ind w:left="6404" w:hanging="360"/>
      </w:pPr>
      <w:rPr>
        <w:rFonts w:ascii="Wingdings" w:hAnsi="Wingdings" w:hint="default"/>
      </w:rPr>
    </w:lvl>
  </w:abstractNum>
  <w:abstractNum w:abstractNumId="2" w15:restartNumberingAfterBreak="0">
    <w:nsid w:val="0B0B457A"/>
    <w:multiLevelType w:val="hybridMultilevel"/>
    <w:tmpl w:val="48320982"/>
    <w:lvl w:ilvl="0" w:tplc="040C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C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C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C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C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C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C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C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C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" w15:restartNumberingAfterBreak="0">
    <w:nsid w:val="1160502A"/>
    <w:multiLevelType w:val="hybridMultilevel"/>
    <w:tmpl w:val="4C04A2DA"/>
    <w:lvl w:ilvl="0" w:tplc="040C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C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C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C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C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C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C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C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C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" w15:restartNumberingAfterBreak="0">
    <w:nsid w:val="13990ADD"/>
    <w:multiLevelType w:val="hybridMultilevel"/>
    <w:tmpl w:val="C5201A02"/>
    <w:lvl w:ilvl="0" w:tplc="389ABF10">
      <w:start w:val="1"/>
      <w:numFmt w:val="bullet"/>
      <w:lvlText w:val=""/>
      <w:lvlJc w:val="left"/>
      <w:pPr>
        <w:ind w:left="644" w:hanging="360"/>
      </w:pPr>
      <w:rPr>
        <w:rFonts w:ascii="Symbol" w:hAnsi="Symbol" w:hint="default"/>
        <w:color w:val="006D91" w:themeColor="text2"/>
        <w:sz w:val="24"/>
      </w:rPr>
    </w:lvl>
    <w:lvl w:ilvl="1" w:tplc="FFFFFFFF" w:tentative="1">
      <w:start w:val="1"/>
      <w:numFmt w:val="bullet"/>
      <w:lvlText w:val="o"/>
      <w:lvlJc w:val="left"/>
      <w:pPr>
        <w:ind w:left="1364" w:hanging="360"/>
      </w:pPr>
      <w:rPr>
        <w:rFonts w:ascii="Courier New" w:hAnsi="Courier New" w:cs="Courier New" w:hint="default"/>
      </w:rPr>
    </w:lvl>
    <w:lvl w:ilvl="2" w:tplc="FFFFFFFF" w:tentative="1">
      <w:start w:val="1"/>
      <w:numFmt w:val="bullet"/>
      <w:lvlText w:val=""/>
      <w:lvlJc w:val="left"/>
      <w:pPr>
        <w:ind w:left="2084" w:hanging="360"/>
      </w:pPr>
      <w:rPr>
        <w:rFonts w:ascii="Wingdings" w:hAnsi="Wingdings" w:hint="default"/>
      </w:rPr>
    </w:lvl>
    <w:lvl w:ilvl="3" w:tplc="FFFFFFFF" w:tentative="1">
      <w:start w:val="1"/>
      <w:numFmt w:val="bullet"/>
      <w:lvlText w:val=""/>
      <w:lvlJc w:val="left"/>
      <w:pPr>
        <w:ind w:left="2804" w:hanging="360"/>
      </w:pPr>
      <w:rPr>
        <w:rFonts w:ascii="Symbol" w:hAnsi="Symbol" w:hint="default"/>
      </w:rPr>
    </w:lvl>
    <w:lvl w:ilvl="4" w:tplc="FFFFFFFF" w:tentative="1">
      <w:start w:val="1"/>
      <w:numFmt w:val="bullet"/>
      <w:lvlText w:val="o"/>
      <w:lvlJc w:val="left"/>
      <w:pPr>
        <w:ind w:left="3524" w:hanging="360"/>
      </w:pPr>
      <w:rPr>
        <w:rFonts w:ascii="Courier New" w:hAnsi="Courier New" w:cs="Courier New" w:hint="default"/>
      </w:rPr>
    </w:lvl>
    <w:lvl w:ilvl="5" w:tplc="FFFFFFFF" w:tentative="1">
      <w:start w:val="1"/>
      <w:numFmt w:val="bullet"/>
      <w:lvlText w:val=""/>
      <w:lvlJc w:val="left"/>
      <w:pPr>
        <w:ind w:left="4244" w:hanging="360"/>
      </w:pPr>
      <w:rPr>
        <w:rFonts w:ascii="Wingdings" w:hAnsi="Wingdings" w:hint="default"/>
      </w:rPr>
    </w:lvl>
    <w:lvl w:ilvl="6" w:tplc="FFFFFFFF" w:tentative="1">
      <w:start w:val="1"/>
      <w:numFmt w:val="bullet"/>
      <w:lvlText w:val=""/>
      <w:lvlJc w:val="left"/>
      <w:pPr>
        <w:ind w:left="4964" w:hanging="360"/>
      </w:pPr>
      <w:rPr>
        <w:rFonts w:ascii="Symbol" w:hAnsi="Symbol" w:hint="default"/>
      </w:rPr>
    </w:lvl>
    <w:lvl w:ilvl="7" w:tplc="FFFFFFFF" w:tentative="1">
      <w:start w:val="1"/>
      <w:numFmt w:val="bullet"/>
      <w:lvlText w:val="o"/>
      <w:lvlJc w:val="left"/>
      <w:pPr>
        <w:ind w:left="5684" w:hanging="360"/>
      </w:pPr>
      <w:rPr>
        <w:rFonts w:ascii="Courier New" w:hAnsi="Courier New" w:cs="Courier New" w:hint="default"/>
      </w:rPr>
    </w:lvl>
    <w:lvl w:ilvl="8" w:tplc="FFFFFFFF" w:tentative="1">
      <w:start w:val="1"/>
      <w:numFmt w:val="bullet"/>
      <w:lvlText w:val=""/>
      <w:lvlJc w:val="left"/>
      <w:pPr>
        <w:ind w:left="6404" w:hanging="360"/>
      </w:pPr>
      <w:rPr>
        <w:rFonts w:ascii="Wingdings" w:hAnsi="Wingdings" w:hint="default"/>
      </w:rPr>
    </w:lvl>
  </w:abstractNum>
  <w:abstractNum w:abstractNumId="5" w15:restartNumberingAfterBreak="0">
    <w:nsid w:val="1F343C1B"/>
    <w:multiLevelType w:val="hybridMultilevel"/>
    <w:tmpl w:val="BC6C1346"/>
    <w:lvl w:ilvl="0" w:tplc="040C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C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C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C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C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C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C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C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C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6" w15:restartNumberingAfterBreak="0">
    <w:nsid w:val="243E298F"/>
    <w:multiLevelType w:val="hybridMultilevel"/>
    <w:tmpl w:val="2D3E1F58"/>
    <w:lvl w:ilvl="0" w:tplc="2222BB26">
      <w:start w:val="1"/>
      <w:numFmt w:val="bullet"/>
      <w:lvlText w:val=""/>
      <w:lvlJc w:val="left"/>
      <w:pPr>
        <w:ind w:left="720" w:hanging="360"/>
      </w:pPr>
      <w:rPr>
        <w:rFonts w:ascii="Wingdings" w:hAnsi="Wingdings" w:hint="default"/>
        <w:color w:val="312B6B"/>
      </w:rPr>
    </w:lvl>
    <w:lvl w:ilvl="1" w:tplc="C00C3B50">
      <w:start w:val="1"/>
      <w:numFmt w:val="bullet"/>
      <w:lvlText w:val="–"/>
      <w:lvlJc w:val="left"/>
      <w:pPr>
        <w:ind w:left="1440" w:hanging="360"/>
      </w:pPr>
      <w:rPr>
        <w:rFonts w:ascii="Courier New" w:hAnsi="Courier New" w:hint="default"/>
        <w:color w:val="312B6B"/>
      </w:rPr>
    </w:lvl>
    <w:lvl w:ilvl="2" w:tplc="94062370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  <w:color w:val="312B6B"/>
      </w:rPr>
    </w:lvl>
    <w:lvl w:ilvl="3" w:tplc="040C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C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C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C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C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C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7" w15:restartNumberingAfterBreak="0">
    <w:nsid w:val="248C383E"/>
    <w:multiLevelType w:val="hybridMultilevel"/>
    <w:tmpl w:val="D8723A96"/>
    <w:lvl w:ilvl="0" w:tplc="040C000F">
      <w:start w:val="1"/>
      <w:numFmt w:val="decimal"/>
      <w:lvlText w:val="%1."/>
      <w:lvlJc w:val="left"/>
      <w:pPr>
        <w:ind w:left="360" w:hanging="360"/>
      </w:pPr>
    </w:lvl>
    <w:lvl w:ilvl="1" w:tplc="040C0019" w:tentative="1">
      <w:start w:val="1"/>
      <w:numFmt w:val="lowerLetter"/>
      <w:lvlText w:val="%2."/>
      <w:lvlJc w:val="left"/>
      <w:pPr>
        <w:ind w:left="1080" w:hanging="360"/>
      </w:pPr>
    </w:lvl>
    <w:lvl w:ilvl="2" w:tplc="040C001B" w:tentative="1">
      <w:start w:val="1"/>
      <w:numFmt w:val="lowerRoman"/>
      <w:lvlText w:val="%3."/>
      <w:lvlJc w:val="right"/>
      <w:pPr>
        <w:ind w:left="1800" w:hanging="180"/>
      </w:pPr>
    </w:lvl>
    <w:lvl w:ilvl="3" w:tplc="040C000F" w:tentative="1">
      <w:start w:val="1"/>
      <w:numFmt w:val="decimal"/>
      <w:lvlText w:val="%4."/>
      <w:lvlJc w:val="left"/>
      <w:pPr>
        <w:ind w:left="2520" w:hanging="360"/>
      </w:pPr>
    </w:lvl>
    <w:lvl w:ilvl="4" w:tplc="040C0019" w:tentative="1">
      <w:start w:val="1"/>
      <w:numFmt w:val="lowerLetter"/>
      <w:lvlText w:val="%5."/>
      <w:lvlJc w:val="left"/>
      <w:pPr>
        <w:ind w:left="3240" w:hanging="360"/>
      </w:pPr>
    </w:lvl>
    <w:lvl w:ilvl="5" w:tplc="040C001B" w:tentative="1">
      <w:start w:val="1"/>
      <w:numFmt w:val="lowerRoman"/>
      <w:lvlText w:val="%6."/>
      <w:lvlJc w:val="right"/>
      <w:pPr>
        <w:ind w:left="3960" w:hanging="180"/>
      </w:pPr>
    </w:lvl>
    <w:lvl w:ilvl="6" w:tplc="040C000F" w:tentative="1">
      <w:start w:val="1"/>
      <w:numFmt w:val="decimal"/>
      <w:lvlText w:val="%7."/>
      <w:lvlJc w:val="left"/>
      <w:pPr>
        <w:ind w:left="4680" w:hanging="360"/>
      </w:pPr>
    </w:lvl>
    <w:lvl w:ilvl="7" w:tplc="040C0019" w:tentative="1">
      <w:start w:val="1"/>
      <w:numFmt w:val="lowerLetter"/>
      <w:lvlText w:val="%8."/>
      <w:lvlJc w:val="left"/>
      <w:pPr>
        <w:ind w:left="5400" w:hanging="360"/>
      </w:pPr>
    </w:lvl>
    <w:lvl w:ilvl="8" w:tplc="040C001B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8" w15:restartNumberingAfterBreak="0">
    <w:nsid w:val="30A56E92"/>
    <w:multiLevelType w:val="hybridMultilevel"/>
    <w:tmpl w:val="2A02E544"/>
    <w:lvl w:ilvl="0" w:tplc="040C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C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hint="default"/>
      </w:rPr>
    </w:lvl>
    <w:lvl w:ilvl="2" w:tplc="040C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C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C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hint="default"/>
      </w:rPr>
    </w:lvl>
    <w:lvl w:ilvl="5" w:tplc="040C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C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C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hint="default"/>
      </w:rPr>
    </w:lvl>
    <w:lvl w:ilvl="8" w:tplc="040C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9" w15:restartNumberingAfterBreak="0">
    <w:nsid w:val="325E049E"/>
    <w:multiLevelType w:val="hybridMultilevel"/>
    <w:tmpl w:val="E67EF18C"/>
    <w:lvl w:ilvl="0" w:tplc="294CB214">
      <w:start w:val="1"/>
      <w:numFmt w:val="bullet"/>
      <w:lvlText w:val=""/>
      <w:lvlJc w:val="left"/>
      <w:pPr>
        <w:ind w:left="720" w:hanging="360"/>
      </w:pPr>
      <w:rPr>
        <w:rFonts w:ascii="Wingdings" w:hAnsi="Wingdings" w:hint="default"/>
        <w:color w:val="28B8CE"/>
      </w:rPr>
    </w:lvl>
    <w:lvl w:ilvl="1" w:tplc="C00C3B50">
      <w:start w:val="1"/>
      <w:numFmt w:val="bullet"/>
      <w:lvlText w:val="–"/>
      <w:lvlJc w:val="left"/>
      <w:pPr>
        <w:ind w:left="1440" w:hanging="360"/>
      </w:pPr>
      <w:rPr>
        <w:rFonts w:ascii="Courier New" w:hAnsi="Courier New" w:hint="default"/>
        <w:color w:val="312B6B"/>
      </w:rPr>
    </w:lvl>
    <w:lvl w:ilvl="2" w:tplc="94062370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  <w:color w:val="312B6B"/>
      </w:rPr>
    </w:lvl>
    <w:lvl w:ilvl="3" w:tplc="040C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C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C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C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C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C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0" w15:restartNumberingAfterBreak="0">
    <w:nsid w:val="3659229A"/>
    <w:multiLevelType w:val="hybridMultilevel"/>
    <w:tmpl w:val="6DE69EC0"/>
    <w:lvl w:ilvl="0" w:tplc="040C0001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040C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hint="default"/>
      </w:rPr>
    </w:lvl>
    <w:lvl w:ilvl="2" w:tplc="040C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40C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40C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hint="default"/>
      </w:rPr>
    </w:lvl>
    <w:lvl w:ilvl="5" w:tplc="040C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40C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40C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hint="default"/>
      </w:rPr>
    </w:lvl>
    <w:lvl w:ilvl="8" w:tplc="040C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11" w15:restartNumberingAfterBreak="0">
    <w:nsid w:val="3A144114"/>
    <w:multiLevelType w:val="hybridMultilevel"/>
    <w:tmpl w:val="FFDC34F0"/>
    <w:lvl w:ilvl="0" w:tplc="040C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C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C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C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C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C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C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C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C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2" w15:restartNumberingAfterBreak="0">
    <w:nsid w:val="3BCF31C7"/>
    <w:multiLevelType w:val="hybridMultilevel"/>
    <w:tmpl w:val="C67AE0A4"/>
    <w:lvl w:ilvl="0" w:tplc="040C0001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040C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hint="default"/>
      </w:rPr>
    </w:lvl>
    <w:lvl w:ilvl="2" w:tplc="040C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40C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40C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hint="default"/>
      </w:rPr>
    </w:lvl>
    <w:lvl w:ilvl="5" w:tplc="040C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40C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40C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hint="default"/>
      </w:rPr>
    </w:lvl>
    <w:lvl w:ilvl="8" w:tplc="040C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13" w15:restartNumberingAfterBreak="0">
    <w:nsid w:val="479559F7"/>
    <w:multiLevelType w:val="hybridMultilevel"/>
    <w:tmpl w:val="0F36E314"/>
    <w:lvl w:ilvl="0" w:tplc="040C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C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C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C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C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C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C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C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C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4" w15:restartNumberingAfterBreak="0">
    <w:nsid w:val="509C2468"/>
    <w:multiLevelType w:val="hybridMultilevel"/>
    <w:tmpl w:val="A74233CE"/>
    <w:lvl w:ilvl="0" w:tplc="25906C06">
      <w:start w:val="1"/>
      <w:numFmt w:val="bullet"/>
      <w:lvlText w:val=""/>
      <w:lvlJc w:val="left"/>
      <w:pPr>
        <w:ind w:left="366" w:hanging="360"/>
      </w:pPr>
      <w:rPr>
        <w:rFonts w:ascii="Symbol" w:hAnsi="Symbol" w:hint="default"/>
        <w:b/>
        <w:i w:val="0"/>
        <w:color w:val="0DAE8E" w:themeColor="background1"/>
        <w:sz w:val="24"/>
      </w:rPr>
    </w:lvl>
    <w:lvl w:ilvl="1" w:tplc="FFFFFFFF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FFFFFFFF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FFFFFFFF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FFFFFFFF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FFFFFFFF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FFFFFFFF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FFFFFFFF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FFFFFFFF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5" w15:restartNumberingAfterBreak="0">
    <w:nsid w:val="5F5D2A8A"/>
    <w:multiLevelType w:val="hybridMultilevel"/>
    <w:tmpl w:val="732281CE"/>
    <w:lvl w:ilvl="0" w:tplc="BFA24574">
      <w:start w:val="1"/>
      <w:numFmt w:val="bullet"/>
      <w:lvlText w:val=""/>
      <w:lvlJc w:val="left"/>
      <w:pPr>
        <w:ind w:left="720" w:hanging="360"/>
      </w:pPr>
      <w:rPr>
        <w:rFonts w:ascii="Wingdings" w:hAnsi="Wingdings" w:hint="default"/>
        <w:color w:val="28B8CE"/>
      </w:rPr>
    </w:lvl>
    <w:lvl w:ilvl="1" w:tplc="040C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C0005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C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C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C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C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C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C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6" w15:restartNumberingAfterBreak="0">
    <w:nsid w:val="66A45C2D"/>
    <w:multiLevelType w:val="hybridMultilevel"/>
    <w:tmpl w:val="E2AA1664"/>
    <w:lvl w:ilvl="0" w:tplc="040C0003">
      <w:start w:val="1"/>
      <w:numFmt w:val="bullet"/>
      <w:lvlText w:val="o"/>
      <w:lvlJc w:val="left"/>
      <w:pPr>
        <w:ind w:left="720" w:hanging="360"/>
      </w:pPr>
      <w:rPr>
        <w:rFonts w:ascii="Courier New" w:hAnsi="Courier New" w:cs="Courier New" w:hint="default"/>
      </w:rPr>
    </w:lvl>
    <w:lvl w:ilvl="1" w:tplc="040C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C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C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C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C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C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C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C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7" w15:restartNumberingAfterBreak="0">
    <w:nsid w:val="69A0766C"/>
    <w:multiLevelType w:val="hybridMultilevel"/>
    <w:tmpl w:val="416421BE"/>
    <w:lvl w:ilvl="0" w:tplc="040C0001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040C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hint="default"/>
      </w:rPr>
    </w:lvl>
    <w:lvl w:ilvl="2" w:tplc="040C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40C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40C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hint="default"/>
      </w:rPr>
    </w:lvl>
    <w:lvl w:ilvl="5" w:tplc="040C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40C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40C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hint="default"/>
      </w:rPr>
    </w:lvl>
    <w:lvl w:ilvl="8" w:tplc="040C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18" w15:restartNumberingAfterBreak="0">
    <w:nsid w:val="70F52A12"/>
    <w:multiLevelType w:val="hybridMultilevel"/>
    <w:tmpl w:val="6CE4D7EA"/>
    <w:lvl w:ilvl="0" w:tplc="040C0001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040C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hint="default"/>
      </w:rPr>
    </w:lvl>
    <w:lvl w:ilvl="2" w:tplc="040C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40C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40C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hint="default"/>
      </w:rPr>
    </w:lvl>
    <w:lvl w:ilvl="5" w:tplc="040C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40C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40C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hint="default"/>
      </w:rPr>
    </w:lvl>
    <w:lvl w:ilvl="8" w:tplc="040C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19" w15:restartNumberingAfterBreak="0">
    <w:nsid w:val="747C7AA3"/>
    <w:multiLevelType w:val="hybridMultilevel"/>
    <w:tmpl w:val="281034BA"/>
    <w:lvl w:ilvl="0" w:tplc="040C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C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hint="default"/>
      </w:rPr>
    </w:lvl>
    <w:lvl w:ilvl="2" w:tplc="040C0005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C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C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hint="default"/>
      </w:rPr>
    </w:lvl>
    <w:lvl w:ilvl="5" w:tplc="040C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C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C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hint="default"/>
      </w:rPr>
    </w:lvl>
    <w:lvl w:ilvl="8" w:tplc="040C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0" w15:restartNumberingAfterBreak="0">
    <w:nsid w:val="79A91011"/>
    <w:multiLevelType w:val="hybridMultilevel"/>
    <w:tmpl w:val="3D16C534"/>
    <w:lvl w:ilvl="0" w:tplc="040C0001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040C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hint="default"/>
      </w:rPr>
    </w:lvl>
    <w:lvl w:ilvl="2" w:tplc="040C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40C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40C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hint="default"/>
      </w:rPr>
    </w:lvl>
    <w:lvl w:ilvl="5" w:tplc="040C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40C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40C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hint="default"/>
      </w:rPr>
    </w:lvl>
    <w:lvl w:ilvl="8" w:tplc="040C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num w:numId="1" w16cid:durableId="1654724045">
    <w:abstractNumId w:val="19"/>
  </w:num>
  <w:num w:numId="2" w16cid:durableId="907301667">
    <w:abstractNumId w:val="9"/>
  </w:num>
  <w:num w:numId="3" w16cid:durableId="635912724">
    <w:abstractNumId w:val="6"/>
  </w:num>
  <w:num w:numId="4" w16cid:durableId="1269503070">
    <w:abstractNumId w:val="15"/>
  </w:num>
  <w:num w:numId="5" w16cid:durableId="1169323900">
    <w:abstractNumId w:val="14"/>
  </w:num>
  <w:num w:numId="6" w16cid:durableId="396169970">
    <w:abstractNumId w:val="4"/>
  </w:num>
  <w:num w:numId="7" w16cid:durableId="225722259">
    <w:abstractNumId w:val="1"/>
  </w:num>
  <w:num w:numId="8" w16cid:durableId="492331262">
    <w:abstractNumId w:val="1"/>
  </w:num>
  <w:num w:numId="9" w16cid:durableId="773134869">
    <w:abstractNumId w:val="12"/>
  </w:num>
  <w:num w:numId="10" w16cid:durableId="986200809">
    <w:abstractNumId w:val="20"/>
  </w:num>
  <w:num w:numId="11" w16cid:durableId="764109446">
    <w:abstractNumId w:val="17"/>
  </w:num>
  <w:num w:numId="12" w16cid:durableId="2091081523">
    <w:abstractNumId w:val="18"/>
  </w:num>
  <w:num w:numId="13" w16cid:durableId="1886328052">
    <w:abstractNumId w:val="7"/>
  </w:num>
  <w:num w:numId="14" w16cid:durableId="449200933">
    <w:abstractNumId w:val="10"/>
  </w:num>
  <w:num w:numId="15" w16cid:durableId="1124272765">
    <w:abstractNumId w:val="8"/>
  </w:num>
  <w:num w:numId="16" w16cid:durableId="1463812631">
    <w:abstractNumId w:val="3"/>
  </w:num>
  <w:num w:numId="17" w16cid:durableId="1461799859">
    <w:abstractNumId w:val="11"/>
  </w:num>
  <w:num w:numId="18" w16cid:durableId="1481727396">
    <w:abstractNumId w:val="2"/>
  </w:num>
  <w:num w:numId="19" w16cid:durableId="782116634">
    <w:abstractNumId w:val="5"/>
  </w:num>
  <w:num w:numId="20" w16cid:durableId="937448060">
    <w:abstractNumId w:val="0"/>
  </w:num>
  <w:num w:numId="21" w16cid:durableId="797918741">
    <w:abstractNumId w:val="16"/>
  </w:num>
  <w:num w:numId="22" w16cid:durableId="684088751">
    <w:abstractNumId w:val="13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zoom w:percent="187"/>
  <w:proofState w:spelling="clean" w:grammar="clean"/>
  <w:attachedTemplate r:id="rId1"/>
  <w:defaultTabStop w:val="567"/>
  <w:hyphenationZone w:val="425"/>
  <w:characterSpacingControl w:val="doNotCompress"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D060E4"/>
    <w:rsid w:val="000B41EC"/>
    <w:rsid w:val="000B7D7E"/>
    <w:rsid w:val="00102D52"/>
    <w:rsid w:val="00131586"/>
    <w:rsid w:val="00157FE6"/>
    <w:rsid w:val="001B6385"/>
    <w:rsid w:val="00236582"/>
    <w:rsid w:val="002E1391"/>
    <w:rsid w:val="002E45CB"/>
    <w:rsid w:val="00337C4C"/>
    <w:rsid w:val="00357DF1"/>
    <w:rsid w:val="00491D80"/>
    <w:rsid w:val="004B5398"/>
    <w:rsid w:val="004C37AB"/>
    <w:rsid w:val="004C52DC"/>
    <w:rsid w:val="004F764F"/>
    <w:rsid w:val="00500F19"/>
    <w:rsid w:val="0051707E"/>
    <w:rsid w:val="00523908"/>
    <w:rsid w:val="00570469"/>
    <w:rsid w:val="0059158B"/>
    <w:rsid w:val="00593D78"/>
    <w:rsid w:val="005A0266"/>
    <w:rsid w:val="005B4B45"/>
    <w:rsid w:val="005B7B0D"/>
    <w:rsid w:val="00627C5F"/>
    <w:rsid w:val="006436FA"/>
    <w:rsid w:val="006533AC"/>
    <w:rsid w:val="00694DAA"/>
    <w:rsid w:val="006D0E60"/>
    <w:rsid w:val="00743D41"/>
    <w:rsid w:val="00756849"/>
    <w:rsid w:val="0076649D"/>
    <w:rsid w:val="00773D1A"/>
    <w:rsid w:val="00791901"/>
    <w:rsid w:val="00895C61"/>
    <w:rsid w:val="008B5059"/>
    <w:rsid w:val="00966344"/>
    <w:rsid w:val="00967CE9"/>
    <w:rsid w:val="009A7153"/>
    <w:rsid w:val="009D689F"/>
    <w:rsid w:val="00A341DE"/>
    <w:rsid w:val="00A419DF"/>
    <w:rsid w:val="00A91BFB"/>
    <w:rsid w:val="00AA1A7A"/>
    <w:rsid w:val="00AA4128"/>
    <w:rsid w:val="00AD6070"/>
    <w:rsid w:val="00B1670D"/>
    <w:rsid w:val="00BB700F"/>
    <w:rsid w:val="00BC7D4E"/>
    <w:rsid w:val="00BD77EA"/>
    <w:rsid w:val="00C4273E"/>
    <w:rsid w:val="00C42ADE"/>
    <w:rsid w:val="00CA056C"/>
    <w:rsid w:val="00CF4E67"/>
    <w:rsid w:val="00D060E4"/>
    <w:rsid w:val="00D37334"/>
    <w:rsid w:val="00D4000E"/>
    <w:rsid w:val="00D8204E"/>
    <w:rsid w:val="00DA5CF8"/>
    <w:rsid w:val="00DF16B7"/>
    <w:rsid w:val="00EC289C"/>
    <w:rsid w:val="00EC6FA9"/>
    <w:rsid w:val="00ED09FB"/>
    <w:rsid w:val="00EF15A4"/>
    <w:rsid w:val="00F16190"/>
    <w:rsid w:val="00F82BD7"/>
    <w:rsid w:val="00FC5D60"/>
    <w:rsid w:val="00FD03CF"/>
    <w:rsid w:val="00FE11DE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fr-FR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,"/>
  <w:listSeparator w:val=";"/>
  <w14:docId w14:val="1C369013"/>
  <w15:chartTrackingRefBased/>
  <w15:docId w15:val="{5A8674F3-4A56-8E4E-B917-FFC624CCAE24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Theme="minorHAnsi" w:eastAsiaTheme="minorHAnsi" w:hAnsiTheme="minorHAnsi" w:cstheme="minorBidi"/>
        <w:sz w:val="24"/>
        <w:szCs w:val="24"/>
        <w:lang w:val="fr-FR" w:eastAsia="en-US" w:bidi="ar-SA"/>
      </w:rPr>
    </w:rPrDefault>
    <w:pPrDefault/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0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 w:qFormat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0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59158B"/>
    <w:pPr>
      <w:jc w:val="both"/>
    </w:pPr>
    <w:rPr>
      <w:rFonts w:ascii="Arial" w:hAnsi="Arial" w:cs="Arial"/>
    </w:rPr>
  </w:style>
  <w:style w:type="paragraph" w:styleId="Titre1">
    <w:name w:val="heading 1"/>
    <w:basedOn w:val="Titrepagedegarde"/>
    <w:next w:val="Normal"/>
    <w:link w:val="Titre1Car"/>
    <w:uiPriority w:val="9"/>
    <w:qFormat/>
    <w:rsid w:val="00BD77EA"/>
    <w:pPr>
      <w:ind w:left="0"/>
      <w:outlineLvl w:val="0"/>
    </w:pPr>
    <w:rPr>
      <w:color w:val="0DAE8E" w:themeColor="background1"/>
    </w:rPr>
  </w:style>
  <w:style w:type="paragraph" w:styleId="Titre2">
    <w:name w:val="heading 2"/>
    <w:basedOn w:val="Normal"/>
    <w:next w:val="Normal"/>
    <w:link w:val="Titre2Car"/>
    <w:autoRedefine/>
    <w:uiPriority w:val="9"/>
    <w:unhideWhenUsed/>
    <w:qFormat/>
    <w:rsid w:val="0059158B"/>
    <w:pPr>
      <w:keepNext/>
      <w:keepLines/>
      <w:spacing w:before="40" w:after="80"/>
      <w:outlineLvl w:val="1"/>
    </w:pPr>
    <w:rPr>
      <w:rFonts w:eastAsiaTheme="majorEastAsia"/>
      <w:b/>
      <w:bCs/>
      <w:color w:val="A877B2" w:themeColor="accent3"/>
      <w:sz w:val="30"/>
      <w:szCs w:val="30"/>
    </w:rPr>
  </w:style>
  <w:style w:type="paragraph" w:styleId="Titre3">
    <w:name w:val="heading 3"/>
    <w:basedOn w:val="Textebleugras"/>
    <w:next w:val="Normal"/>
    <w:link w:val="Titre3Car"/>
    <w:autoRedefine/>
    <w:uiPriority w:val="9"/>
    <w:unhideWhenUsed/>
    <w:qFormat/>
    <w:rsid w:val="00491D80"/>
    <w:pPr>
      <w:outlineLvl w:val="2"/>
    </w:pPr>
    <w:rPr>
      <w:color w:val="48A5DD" w:themeColor="accent1"/>
    </w:rPr>
  </w:style>
  <w:style w:type="paragraph" w:styleId="Titre4">
    <w:name w:val="heading 4"/>
    <w:basedOn w:val="Normal"/>
    <w:next w:val="Normal"/>
    <w:link w:val="Titre4Car"/>
    <w:uiPriority w:val="9"/>
    <w:unhideWhenUsed/>
    <w:qFormat/>
    <w:rsid w:val="00491D80"/>
    <w:pPr>
      <w:keepNext/>
      <w:keepLines/>
      <w:spacing w:before="40"/>
      <w:outlineLvl w:val="3"/>
    </w:pPr>
    <w:rPr>
      <w:rFonts w:eastAsiaTheme="majorEastAsia"/>
      <w:color w:val="AD3A0B" w:themeColor="background2" w:themeShade="BF"/>
    </w:rPr>
  </w:style>
  <w:style w:type="character" w:default="1" w:styleId="Policepardfaut">
    <w:name w:val="Default Paragraph Font"/>
    <w:uiPriority w:val="1"/>
    <w:semiHidden/>
    <w:unhideWhenUsed/>
  </w:style>
  <w:style w:type="table" w:default="1" w:styleId="Tableau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Aucuneliste">
    <w:name w:val="No List"/>
    <w:uiPriority w:val="99"/>
    <w:semiHidden/>
    <w:unhideWhenUsed/>
  </w:style>
  <w:style w:type="paragraph" w:styleId="En-tte">
    <w:name w:val="header"/>
    <w:basedOn w:val="Normal"/>
    <w:link w:val="En-tteCar"/>
    <w:uiPriority w:val="99"/>
    <w:unhideWhenUsed/>
    <w:rsid w:val="00D8204E"/>
    <w:pPr>
      <w:tabs>
        <w:tab w:val="center" w:pos="4536"/>
        <w:tab w:val="right" w:pos="9072"/>
      </w:tabs>
    </w:pPr>
  </w:style>
  <w:style w:type="character" w:customStyle="1" w:styleId="En-tteCar">
    <w:name w:val="En-tête Car"/>
    <w:basedOn w:val="Policepardfaut"/>
    <w:link w:val="En-tte"/>
    <w:uiPriority w:val="99"/>
    <w:rsid w:val="00D8204E"/>
  </w:style>
  <w:style w:type="paragraph" w:styleId="Pieddepage">
    <w:name w:val="footer"/>
    <w:basedOn w:val="Normal"/>
    <w:link w:val="PieddepageCar"/>
    <w:uiPriority w:val="99"/>
    <w:unhideWhenUsed/>
    <w:rsid w:val="00D8204E"/>
    <w:pPr>
      <w:tabs>
        <w:tab w:val="center" w:pos="4536"/>
        <w:tab w:val="right" w:pos="9072"/>
      </w:tabs>
    </w:pPr>
  </w:style>
  <w:style w:type="character" w:customStyle="1" w:styleId="PieddepageCar">
    <w:name w:val="Pied de page Car"/>
    <w:basedOn w:val="Policepardfaut"/>
    <w:link w:val="Pieddepage"/>
    <w:uiPriority w:val="99"/>
    <w:rsid w:val="00D8204E"/>
  </w:style>
  <w:style w:type="character" w:customStyle="1" w:styleId="Titre1Car">
    <w:name w:val="Titre 1 Car"/>
    <w:basedOn w:val="Policepardfaut"/>
    <w:link w:val="Titre1"/>
    <w:uiPriority w:val="9"/>
    <w:rsid w:val="00BD77EA"/>
    <w:rPr>
      <w:rFonts w:ascii="Fieldwork 04 Geo Regular" w:hAnsi="Fieldwork 04 Geo Regular"/>
      <w:b/>
      <w:bCs/>
      <w:color w:val="0DAE8E" w:themeColor="background1"/>
      <w:sz w:val="48"/>
      <w:szCs w:val="48"/>
    </w:rPr>
  </w:style>
  <w:style w:type="paragraph" w:customStyle="1" w:styleId="Textebleugras">
    <w:name w:val="Texte bleu gras"/>
    <w:basedOn w:val="Normal"/>
    <w:qFormat/>
    <w:rsid w:val="00491D80"/>
    <w:pPr>
      <w:spacing w:line="276" w:lineRule="auto"/>
    </w:pPr>
    <w:rPr>
      <w:b/>
      <w:bCs/>
      <w:color w:val="006D91" w:themeColor="text2"/>
    </w:rPr>
  </w:style>
  <w:style w:type="character" w:customStyle="1" w:styleId="Titre4Car">
    <w:name w:val="Titre 4 Car"/>
    <w:basedOn w:val="Policepardfaut"/>
    <w:link w:val="Titre4"/>
    <w:uiPriority w:val="9"/>
    <w:rsid w:val="00491D80"/>
    <w:rPr>
      <w:rFonts w:ascii="Arial" w:eastAsiaTheme="majorEastAsia" w:hAnsi="Arial" w:cs="Arial"/>
      <w:color w:val="AD3A0B" w:themeColor="background2" w:themeShade="BF"/>
    </w:rPr>
  </w:style>
  <w:style w:type="paragraph" w:styleId="TM1">
    <w:name w:val="toc 1"/>
    <w:basedOn w:val="Normal"/>
    <w:next w:val="Normal"/>
    <w:autoRedefine/>
    <w:uiPriority w:val="39"/>
    <w:rsid w:val="00895C61"/>
    <w:pPr>
      <w:tabs>
        <w:tab w:val="right" w:leader="dot" w:pos="9338"/>
      </w:tabs>
      <w:spacing w:before="120" w:line="360" w:lineRule="auto"/>
      <w:ind w:firstLine="2410"/>
    </w:pPr>
    <w:rPr>
      <w:rFonts w:ascii="Ubuntu" w:eastAsiaTheme="minorEastAsia" w:hAnsi="Ubuntu"/>
      <w:b/>
      <w:color w:val="006D91" w:themeColor="text2"/>
      <w:lang w:eastAsia="ja-JP"/>
    </w:rPr>
  </w:style>
  <w:style w:type="paragraph" w:styleId="TM2">
    <w:name w:val="toc 2"/>
    <w:basedOn w:val="Normal"/>
    <w:next w:val="Normal"/>
    <w:autoRedefine/>
    <w:uiPriority w:val="39"/>
    <w:rsid w:val="009D689F"/>
    <w:pPr>
      <w:spacing w:line="360" w:lineRule="auto"/>
    </w:pPr>
    <w:rPr>
      <w:rFonts w:ascii="Ubuntu" w:eastAsiaTheme="minorEastAsia" w:hAnsi="Ubuntu"/>
      <w:color w:val="006D91" w:themeColor="text2"/>
      <w:sz w:val="22"/>
      <w:szCs w:val="22"/>
      <w:lang w:eastAsia="ja-JP"/>
    </w:rPr>
  </w:style>
  <w:style w:type="paragraph" w:styleId="TM3">
    <w:name w:val="toc 3"/>
    <w:basedOn w:val="Normal"/>
    <w:next w:val="Normal"/>
    <w:autoRedefine/>
    <w:uiPriority w:val="39"/>
    <w:rsid w:val="009D689F"/>
    <w:pPr>
      <w:spacing w:line="360" w:lineRule="auto"/>
      <w:ind w:left="240"/>
    </w:pPr>
    <w:rPr>
      <w:rFonts w:eastAsiaTheme="minorEastAsia"/>
      <w:i/>
      <w:color w:val="D4D32C" w:themeColor="accent2"/>
      <w:sz w:val="22"/>
      <w:szCs w:val="22"/>
      <w:lang w:eastAsia="ja-JP"/>
    </w:rPr>
  </w:style>
  <w:style w:type="paragraph" w:customStyle="1" w:styleId="Paragraphestandard">
    <w:name w:val="[Paragraphe standard]"/>
    <w:basedOn w:val="Normal"/>
    <w:uiPriority w:val="99"/>
    <w:rsid w:val="005B4B45"/>
    <w:pPr>
      <w:autoSpaceDE w:val="0"/>
      <w:autoSpaceDN w:val="0"/>
      <w:adjustRightInd w:val="0"/>
      <w:spacing w:line="288" w:lineRule="auto"/>
      <w:textAlignment w:val="center"/>
    </w:pPr>
    <w:rPr>
      <w:rFonts w:ascii="Times" w:hAnsi="Times" w:cs="Times"/>
      <w:color w:val="000000"/>
    </w:rPr>
  </w:style>
  <w:style w:type="character" w:customStyle="1" w:styleId="Titre2Car">
    <w:name w:val="Titre 2 Car"/>
    <w:basedOn w:val="Policepardfaut"/>
    <w:link w:val="Titre2"/>
    <w:uiPriority w:val="9"/>
    <w:rsid w:val="0059158B"/>
    <w:rPr>
      <w:rFonts w:ascii="Arial" w:eastAsiaTheme="majorEastAsia" w:hAnsi="Arial" w:cs="Arial"/>
      <w:b/>
      <w:bCs/>
      <w:color w:val="A877B2" w:themeColor="accent3"/>
      <w:sz w:val="30"/>
      <w:szCs w:val="30"/>
    </w:rPr>
  </w:style>
  <w:style w:type="character" w:customStyle="1" w:styleId="Titre3Car">
    <w:name w:val="Titre 3 Car"/>
    <w:basedOn w:val="Policepardfaut"/>
    <w:link w:val="Titre3"/>
    <w:uiPriority w:val="9"/>
    <w:rsid w:val="00491D80"/>
    <w:rPr>
      <w:rFonts w:ascii="Arial" w:hAnsi="Arial" w:cs="Arial"/>
      <w:b/>
      <w:bCs/>
      <w:color w:val="48A5DD" w:themeColor="accent1"/>
    </w:rPr>
  </w:style>
  <w:style w:type="character" w:styleId="Lienhypertexte">
    <w:name w:val="Hyperlink"/>
    <w:basedOn w:val="Policepardfaut"/>
    <w:uiPriority w:val="99"/>
    <w:qFormat/>
    <w:rsid w:val="00491D80"/>
    <w:rPr>
      <w:rFonts w:ascii="Arial" w:hAnsi="Arial"/>
      <w:color w:val="0DAE8E" w:themeColor="background1"/>
      <w:sz w:val="24"/>
      <w:u w:val="single"/>
      <w:bdr w:val="none" w:sz="0" w:space="0" w:color="auto"/>
    </w:rPr>
  </w:style>
  <w:style w:type="paragraph" w:styleId="Paragraphedeliste">
    <w:name w:val="List Paragraph"/>
    <w:basedOn w:val="Normal"/>
    <w:uiPriority w:val="34"/>
    <w:qFormat/>
    <w:rsid w:val="00791901"/>
    <w:pPr>
      <w:spacing w:after="160"/>
      <w:ind w:left="720"/>
      <w:contextualSpacing/>
    </w:pPr>
    <w:rPr>
      <w:rFonts w:eastAsiaTheme="minorEastAsia"/>
      <w:color w:val="4D4D4D"/>
      <w:lang w:eastAsia="ja-JP"/>
    </w:rPr>
  </w:style>
  <w:style w:type="paragraph" w:styleId="Sous-titre">
    <w:name w:val="Subtitle"/>
    <w:aliases w:val="Edito"/>
    <w:basedOn w:val="Normal"/>
    <w:next w:val="Normal"/>
    <w:link w:val="Sous-titreCar"/>
    <w:rsid w:val="00791901"/>
    <w:pPr>
      <w:numPr>
        <w:ilvl w:val="1"/>
      </w:numPr>
      <w:spacing w:after="160"/>
    </w:pPr>
    <w:rPr>
      <w:rFonts w:eastAsiaTheme="majorEastAsia" w:cstheme="majorBidi"/>
      <w:b/>
      <w:i/>
      <w:iCs/>
      <w:color w:val="D4D32C" w:themeColor="accent2"/>
      <w:spacing w:val="15"/>
      <w:lang w:eastAsia="ja-JP"/>
    </w:rPr>
  </w:style>
  <w:style w:type="character" w:customStyle="1" w:styleId="Sous-titreCar">
    <w:name w:val="Sous-titre Car"/>
    <w:aliases w:val="Edito Car"/>
    <w:basedOn w:val="Policepardfaut"/>
    <w:link w:val="Sous-titre"/>
    <w:rsid w:val="00791901"/>
    <w:rPr>
      <w:rFonts w:ascii="Helvetica" w:eastAsiaTheme="majorEastAsia" w:hAnsi="Helvetica" w:cstheme="majorBidi"/>
      <w:b/>
      <w:i/>
      <w:iCs/>
      <w:color w:val="D4D32C" w:themeColor="accent2"/>
      <w:spacing w:val="15"/>
      <w:lang w:eastAsia="ja-JP"/>
    </w:rPr>
  </w:style>
  <w:style w:type="character" w:styleId="Numrodepage">
    <w:name w:val="page number"/>
    <w:basedOn w:val="Policepardfaut"/>
    <w:uiPriority w:val="99"/>
    <w:semiHidden/>
    <w:unhideWhenUsed/>
    <w:rsid w:val="00F16190"/>
  </w:style>
  <w:style w:type="paragraph" w:styleId="Citationintense">
    <w:name w:val="Intense Quote"/>
    <w:basedOn w:val="Normal"/>
    <w:next w:val="Normal"/>
    <w:link w:val="CitationintenseCar"/>
    <w:uiPriority w:val="30"/>
    <w:qFormat/>
    <w:rsid w:val="00491D80"/>
    <w:pPr>
      <w:spacing w:before="60" w:after="60"/>
    </w:pPr>
    <w:rPr>
      <w:b/>
      <w:color w:val="F3923C" w:themeColor="accent4"/>
    </w:rPr>
  </w:style>
  <w:style w:type="character" w:customStyle="1" w:styleId="CitationintenseCar">
    <w:name w:val="Citation intense Car"/>
    <w:basedOn w:val="Policepardfaut"/>
    <w:link w:val="Citationintense"/>
    <w:uiPriority w:val="30"/>
    <w:rsid w:val="00491D80"/>
    <w:rPr>
      <w:rFonts w:ascii="Arial" w:hAnsi="Arial" w:cs="Arial"/>
      <w:b/>
      <w:color w:val="F3923C" w:themeColor="accent4"/>
    </w:rPr>
  </w:style>
  <w:style w:type="paragraph" w:customStyle="1" w:styleId="Titrepagedegarde">
    <w:name w:val="Titre page de garde"/>
    <w:basedOn w:val="Normal"/>
    <w:qFormat/>
    <w:rsid w:val="0059158B"/>
    <w:pPr>
      <w:spacing w:line="276" w:lineRule="auto"/>
      <w:ind w:left="284"/>
      <w:jc w:val="left"/>
    </w:pPr>
    <w:rPr>
      <w:rFonts w:ascii="Fieldwork 04 Geo Regular" w:hAnsi="Fieldwork 04 Geo Regular"/>
      <w:b/>
      <w:bCs/>
      <w:color w:val="FFFFFF"/>
      <w:sz w:val="48"/>
      <w:szCs w:val="48"/>
    </w:rPr>
  </w:style>
  <w:style w:type="paragraph" w:customStyle="1" w:styleId="puceronde">
    <w:name w:val="puce ronde"/>
    <w:basedOn w:val="Paragraphedeliste"/>
    <w:qFormat/>
    <w:rsid w:val="00BD77EA"/>
    <w:pPr>
      <w:numPr>
        <w:numId w:val="7"/>
      </w:numPr>
      <w:spacing w:after="0" w:line="276" w:lineRule="auto"/>
    </w:pPr>
    <w:rPr>
      <w:rFonts w:eastAsiaTheme="minorHAnsi"/>
      <w:color w:val="000000" w:themeColor="text1"/>
      <w:lang w:eastAsia="en-US"/>
    </w:rPr>
  </w:style>
  <w:style w:type="paragraph" w:customStyle="1" w:styleId="Texteexergue">
    <w:name w:val="Texte exergue"/>
    <w:basedOn w:val="Normal"/>
    <w:qFormat/>
    <w:rsid w:val="0059158B"/>
    <w:pPr>
      <w:pBdr>
        <w:left w:val="single" w:sz="36" w:space="4" w:color="0DAE8E" w:themeColor="background1"/>
      </w:pBdr>
      <w:ind w:left="142"/>
    </w:pPr>
    <w:rPr>
      <w:b/>
      <w:bCs/>
      <w:i/>
      <w:color w:val="0DAE8E" w:themeColor="background1"/>
      <w:szCs w:val="26"/>
    </w:rPr>
  </w:style>
  <w:style w:type="table" w:styleId="Grilledutableau">
    <w:name w:val="Table Grid"/>
    <w:basedOn w:val="TableauNormal"/>
    <w:uiPriority w:val="39"/>
    <w:rsid w:val="00966344"/>
    <w:rPr>
      <w:rFonts w:eastAsiaTheme="minorEastAsia"/>
      <w:sz w:val="20"/>
      <w:szCs w:val="20"/>
      <w:lang w:eastAsia="ja-JP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styleId="Grilledetableauclaire">
    <w:name w:val="Grid Table Light"/>
    <w:basedOn w:val="TableauNormal"/>
    <w:uiPriority w:val="40"/>
    <w:rsid w:val="00570469"/>
    <w:tblPr>
      <w:tblBorders>
        <w:top w:val="single" w:sz="4" w:space="0" w:color="09826A" w:themeColor="background1" w:themeShade="BF"/>
        <w:left w:val="single" w:sz="4" w:space="0" w:color="09826A" w:themeColor="background1" w:themeShade="BF"/>
        <w:bottom w:val="single" w:sz="4" w:space="0" w:color="09826A" w:themeColor="background1" w:themeShade="BF"/>
        <w:right w:val="single" w:sz="4" w:space="0" w:color="09826A" w:themeColor="background1" w:themeShade="BF"/>
        <w:insideH w:val="single" w:sz="4" w:space="0" w:color="09826A" w:themeColor="background1" w:themeShade="BF"/>
        <w:insideV w:val="single" w:sz="4" w:space="0" w:color="09826A" w:themeColor="background1" w:themeShade="BF"/>
      </w:tblBorders>
    </w:tblPr>
  </w:style>
  <w:style w:type="table" w:styleId="Tableausimple1">
    <w:name w:val="Plain Table 1"/>
    <w:basedOn w:val="TableauNormal"/>
    <w:uiPriority w:val="41"/>
    <w:rsid w:val="00570469"/>
    <w:tblPr>
      <w:tblStyleRowBandSize w:val="1"/>
      <w:tblStyleColBandSize w:val="1"/>
      <w:tblBorders>
        <w:top w:val="single" w:sz="4" w:space="0" w:color="09826A" w:themeColor="background1" w:themeShade="BF"/>
        <w:left w:val="single" w:sz="4" w:space="0" w:color="09826A" w:themeColor="background1" w:themeShade="BF"/>
        <w:bottom w:val="single" w:sz="4" w:space="0" w:color="09826A" w:themeColor="background1" w:themeShade="BF"/>
        <w:right w:val="single" w:sz="4" w:space="0" w:color="09826A" w:themeColor="background1" w:themeShade="BF"/>
        <w:insideH w:val="single" w:sz="4" w:space="0" w:color="09826A" w:themeColor="background1" w:themeShade="BF"/>
        <w:insideV w:val="single" w:sz="4" w:space="0" w:color="09826A" w:themeColor="background1" w:themeShade="BF"/>
      </w:tblBorders>
    </w:tbl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double" w:sz="4" w:space="0" w:color="09826A" w:themeColor="background1" w:themeShade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0CA486" w:themeFill="background1" w:themeFillShade="F2"/>
      </w:tcPr>
    </w:tblStylePr>
    <w:tblStylePr w:type="band1Horz">
      <w:tblPr/>
      <w:tcPr>
        <w:shd w:val="clear" w:color="auto" w:fill="0CA486" w:themeFill="background1" w:themeFillShade="F2"/>
      </w:tcPr>
    </w:tblStylePr>
  </w:style>
  <w:style w:type="table" w:styleId="TableauGrille2-Accentuation1">
    <w:name w:val="Grid Table 2 Accent 1"/>
    <w:basedOn w:val="TableauNormal"/>
    <w:uiPriority w:val="47"/>
    <w:rsid w:val="00570469"/>
    <w:tblPr>
      <w:tblStyleRowBandSize w:val="1"/>
      <w:tblStyleColBandSize w:val="1"/>
      <w:tblBorders>
        <w:top w:val="single" w:sz="2" w:space="0" w:color="91C8EA" w:themeColor="accent1" w:themeTint="99"/>
        <w:bottom w:val="single" w:sz="2" w:space="0" w:color="91C8EA" w:themeColor="accent1" w:themeTint="99"/>
        <w:insideH w:val="single" w:sz="2" w:space="0" w:color="91C8EA" w:themeColor="accent1" w:themeTint="99"/>
        <w:insideV w:val="single" w:sz="2" w:space="0" w:color="91C8EA" w:themeColor="accen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91C8EA" w:themeColor="accent1" w:themeTint="99"/>
          <w:insideH w:val="nil"/>
          <w:insideV w:val="nil"/>
        </w:tcBorders>
        <w:shd w:val="clear" w:color="auto" w:fill="0DAE8E" w:themeFill="background1"/>
      </w:tcPr>
    </w:tblStylePr>
    <w:tblStylePr w:type="lastRow">
      <w:rPr>
        <w:b/>
        <w:bCs/>
      </w:rPr>
      <w:tblPr/>
      <w:tcPr>
        <w:tcBorders>
          <w:top w:val="double" w:sz="2" w:space="0" w:color="91C8EA" w:themeColor="accent1" w:themeTint="99"/>
          <w:bottom w:val="nil"/>
          <w:insideH w:val="nil"/>
          <w:insideV w:val="nil"/>
        </w:tcBorders>
        <w:shd w:val="clear" w:color="auto" w:fill="0DAE8E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CF8" w:themeFill="accent1" w:themeFillTint="33"/>
      </w:tcPr>
    </w:tblStylePr>
    <w:tblStylePr w:type="band1Horz">
      <w:tblPr/>
      <w:tcPr>
        <w:shd w:val="clear" w:color="auto" w:fill="DAECF8" w:themeFill="accent1" w:themeFillTint="33"/>
      </w:tcPr>
    </w:tblStylePr>
  </w:style>
  <w:style w:type="table" w:styleId="Tableausimple3">
    <w:name w:val="Plain Table 3"/>
    <w:basedOn w:val="TableauNormal"/>
    <w:uiPriority w:val="43"/>
    <w:rsid w:val="00570469"/>
    <w:tblPr>
      <w:tblStyleRowBandSize w:val="1"/>
      <w:tblStyleColBandSize w:val="1"/>
    </w:tblPr>
    <w:tblStylePr w:type="firstRow">
      <w:rPr>
        <w:b/>
        <w:bCs/>
        <w:cap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  <w:caps/>
      </w:rPr>
      <w:tblPr/>
      <w:tcPr>
        <w:tcBorders>
          <w:top w:val="nil"/>
        </w:tcBorders>
      </w:tcPr>
    </w:tblStylePr>
    <w:tblStylePr w:type="firstCol">
      <w:rPr>
        <w:b/>
        <w:bCs/>
        <w:caps/>
      </w:rPr>
      <w:tblPr/>
      <w:tcPr>
        <w:tcBorders>
          <w:right w:val="single" w:sz="4" w:space="0" w:color="7F7F7F" w:themeColor="text1" w:themeTint="80"/>
        </w:tcBorders>
      </w:tcPr>
    </w:tblStylePr>
    <w:tblStylePr w:type="lastCol">
      <w:rPr>
        <w:b/>
        <w:bCs/>
        <w:caps/>
      </w:rPr>
      <w:tblPr/>
      <w:tcPr>
        <w:tcBorders>
          <w:left w:val="nil"/>
        </w:tcBorders>
      </w:tcPr>
    </w:tblStylePr>
    <w:tblStylePr w:type="band1Vert">
      <w:tblPr/>
      <w:tcPr>
        <w:shd w:val="clear" w:color="auto" w:fill="0CA486" w:themeFill="background1" w:themeFillShade="F2"/>
      </w:tcPr>
    </w:tblStylePr>
    <w:tblStylePr w:type="band1Horz">
      <w:tblPr/>
      <w:tcPr>
        <w:shd w:val="clear" w:color="auto" w:fill="0CA486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</w:style>
  <w:style w:type="table" w:styleId="Tableausimple5">
    <w:name w:val="Plain Table 5"/>
    <w:basedOn w:val="TableauNormal"/>
    <w:uiPriority w:val="45"/>
    <w:rsid w:val="00570469"/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7F7F7F" w:themeColor="text1" w:themeTint="80"/>
        </w:tcBorders>
        <w:shd w:val="clear" w:color="auto" w:fill="0DAE8E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7F7F7F" w:themeColor="text1" w:themeTint="80"/>
        </w:tcBorders>
        <w:shd w:val="clear" w:color="auto" w:fill="0DAE8E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7F7F7F" w:themeColor="text1" w:themeTint="80"/>
        </w:tcBorders>
        <w:shd w:val="clear" w:color="auto" w:fill="0DAE8E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7F7F7F" w:themeColor="text1" w:themeTint="80"/>
        </w:tcBorders>
        <w:shd w:val="clear" w:color="auto" w:fill="0DAE8E" w:themeFill="background1"/>
      </w:tcPr>
    </w:tblStylePr>
    <w:tblStylePr w:type="band1Vert">
      <w:tblPr/>
      <w:tcPr>
        <w:shd w:val="clear" w:color="auto" w:fill="0CA486" w:themeFill="background1" w:themeFillShade="F2"/>
      </w:tcPr>
    </w:tblStylePr>
    <w:tblStylePr w:type="band1Horz">
      <w:tblPr/>
      <w:tcPr>
        <w:shd w:val="clear" w:color="auto" w:fill="0CA486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optimizeForBrowser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ettings" Target="settings.xml"/><Relationship Id="rId13" Type="http://schemas.openxmlformats.org/officeDocument/2006/relationships/header" Target="header2.xml"/><Relationship Id="rId18" Type="http://schemas.openxmlformats.org/officeDocument/2006/relationships/header" Target="header4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tyles" Target="styles.xml"/><Relationship Id="rId12" Type="http://schemas.openxmlformats.org/officeDocument/2006/relationships/header" Target="header1.xml"/><Relationship Id="rId17" Type="http://schemas.openxmlformats.org/officeDocument/2006/relationships/footer" Target="footer3.xml"/><Relationship Id="rId2" Type="http://schemas.openxmlformats.org/officeDocument/2006/relationships/customXml" Target="../customXml/item2.xml"/><Relationship Id="rId16" Type="http://schemas.openxmlformats.org/officeDocument/2006/relationships/header" Target="header3.xml"/><Relationship Id="rId20" Type="http://schemas.openxmlformats.org/officeDocument/2006/relationships/fontTable" Target="fontTable.xml"/><Relationship Id="rId1" Type="http://schemas.openxmlformats.org/officeDocument/2006/relationships/customXml" Target="../customXml/item1.xml"/><Relationship Id="rId6" Type="http://schemas.openxmlformats.org/officeDocument/2006/relationships/numbering" Target="numbering.xml"/><Relationship Id="rId11" Type="http://schemas.openxmlformats.org/officeDocument/2006/relationships/endnotes" Target="endnotes.xml"/><Relationship Id="rId5" Type="http://schemas.openxmlformats.org/officeDocument/2006/relationships/customXml" Target="../customXml/item5.xml"/><Relationship Id="rId15" Type="http://schemas.openxmlformats.org/officeDocument/2006/relationships/footer" Target="footer2.xml"/><Relationship Id="rId10" Type="http://schemas.openxmlformats.org/officeDocument/2006/relationships/footnotes" Target="footnotes.xml"/><Relationship Id="rId19" Type="http://schemas.openxmlformats.org/officeDocument/2006/relationships/footer" Target="footer4.xml"/><Relationship Id="rId4" Type="http://schemas.openxmlformats.org/officeDocument/2006/relationships/customXml" Target="../customXml/item4.xml"/><Relationship Id="rId9" Type="http://schemas.openxmlformats.org/officeDocument/2006/relationships/webSettings" Target="webSettings.xml"/><Relationship Id="rId14" Type="http://schemas.openxmlformats.org/officeDocument/2006/relationships/footer" Target="footer1.xml"/></Relationships>
</file>

<file path=word/_rels/footer2.xml.rels><?xml version="1.0" encoding="UTF-8" standalone="yes"?>
<Relationships xmlns="http://schemas.openxmlformats.org/package/2006/relationships"><Relationship Id="rId1" Type="http://schemas.openxmlformats.org/officeDocument/2006/relationships/image" Target="media/image4.jpg"/></Relationships>
</file>

<file path=word/_rels/footer4.xml.rels><?xml version="1.0" encoding="UTF-8" standalone="yes"?>
<Relationships xmlns="http://schemas.openxmlformats.org/package/2006/relationships"><Relationship Id="rId1" Type="http://schemas.openxmlformats.org/officeDocument/2006/relationships/image" Target="media/image4.jpg"/></Relationships>
</file>

<file path=word/_rels/header2.xml.rels><?xml version="1.0" encoding="UTF-8" standalone="yes"?>
<Relationships xmlns="http://schemas.openxmlformats.org/package/2006/relationships"><Relationship Id="rId3" Type="http://schemas.openxmlformats.org/officeDocument/2006/relationships/image" Target="media/image3.png"/><Relationship Id="rId2" Type="http://schemas.openxmlformats.org/officeDocument/2006/relationships/image" Target="media/image2.svg"/><Relationship Id="rId1" Type="http://schemas.openxmlformats.org/officeDocument/2006/relationships/image" Target="media/image1.png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/Users/s.lecot/Desktop/MODELES%20FSE/13_02_CR_Re&#769;union%20CAPI_ARS.dotx" TargetMode="External"/></Relationships>
</file>

<file path=word/theme/theme1.xml><?xml version="1.0" encoding="utf-8"?>
<a:theme xmlns:a="http://schemas.openxmlformats.org/drawingml/2006/main" name="Theme_NewID_2023">
  <a:themeElements>
    <a:clrScheme name="ANACT">
      <a:dk1>
        <a:sysClr val="windowText" lastClr="000000"/>
      </a:dk1>
      <a:lt1>
        <a:srgbClr val="0DAE8E"/>
      </a:lt1>
      <a:dk2>
        <a:srgbClr val="006D91"/>
      </a:dk2>
      <a:lt2>
        <a:srgbClr val="E84E0F"/>
      </a:lt2>
      <a:accent1>
        <a:srgbClr val="48A5DD"/>
      </a:accent1>
      <a:accent2>
        <a:srgbClr val="D4D32C"/>
      </a:accent2>
      <a:accent3>
        <a:srgbClr val="A877B2"/>
      </a:accent3>
      <a:accent4>
        <a:srgbClr val="F3923C"/>
      </a:accent4>
      <a:accent5>
        <a:srgbClr val="ED6D96"/>
      </a:accent5>
      <a:accent6>
        <a:srgbClr val="FFDF43"/>
      </a:accent6>
      <a:hlink>
        <a:srgbClr val="86B1BC"/>
      </a:hlink>
      <a:folHlink>
        <a:srgbClr val="FFFFFF"/>
      </a:folHlink>
    </a:clrScheme>
    <a:fontScheme name="IMR">
      <a:majorFont>
        <a:latin typeface="Ubuntu"/>
        <a:ea typeface=""/>
        <a:cs typeface=""/>
      </a:majorFont>
      <a:minorFont>
        <a:latin typeface="Ubuntu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?mso-contentType ?>
<SharedContentType xmlns="Microsoft.SharePoint.Taxonomy.ContentTypeSync" SourceId="10c354d3-1267-4eff-b669-10bdc1459010" ContentTypeId="0x0101003B434280B7F2C44A878EE940E3DA649C00261DF614F2E0DA4F9F8EFFC728D558B4" PreviousValue="false"/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Mon Document Anact" ma:contentTypeID="0x0101003B434280B7F2C44A878EE940E3DA649C00261DF614F2E0DA4F9F8EFFC728D558B400D3C8CB54C3037343AEAB7E126097A057" ma:contentTypeVersion="4" ma:contentTypeDescription="" ma:contentTypeScope="" ma:versionID="c4a50f9760151a2f63cc033c66307489">
  <xsd:schema xmlns:xsd="http://www.w3.org/2001/XMLSchema" xmlns:xs="http://www.w3.org/2001/XMLSchema" xmlns:p="http://schemas.microsoft.com/office/2006/metadata/properties" xmlns:ns2="b51c6c7b-b17c-4de8-8788-3a93de17e69b" xmlns:ns3="http://schemas.microsoft.com/sharepoint/v4" targetNamespace="http://schemas.microsoft.com/office/2006/metadata/properties" ma:root="true" ma:fieldsID="01860a95f6472ea3182a01eff757d564" ns2:_="" ns3:_="">
    <xsd:import namespace="b51c6c7b-b17c-4de8-8788-3a93de17e69b"/>
    <xsd:import namespace="http://schemas.microsoft.com/sharepoint/v4"/>
    <xsd:element name="properties">
      <xsd:complexType>
        <xsd:sequence>
          <xsd:element name="documentManagement">
            <xsd:complexType>
              <xsd:all>
                <xsd:element ref="ns2:c3372a7c623e4427b5e21cf6f237b28f" minOccurs="0"/>
                <xsd:element ref="ns2:TaxCatchAll" minOccurs="0"/>
                <xsd:element ref="ns2:TaxCatchAllLabel" minOccurs="0"/>
                <xsd:element ref="ns2:g8929b400e294aeeb187f56d1496251c" minOccurs="0"/>
                <xsd:element ref="ns2:f85c5fa148c04ca6a7805ccda99a7af3" minOccurs="0"/>
                <xsd:element ref="ns2:Document_x0020_de_x0020_référence" minOccurs="0"/>
                <xsd:element ref="ns2:Status" minOccurs="0"/>
                <xsd:element ref="ns2:RaisonDuRefus" minOccurs="0"/>
                <xsd:element ref="ns3:IconOverla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51c6c7b-b17c-4de8-8788-3a93de17e69b" elementFormDefault="qualified">
    <xsd:import namespace="http://schemas.microsoft.com/office/2006/documentManagement/types"/>
    <xsd:import namespace="http://schemas.microsoft.com/office/infopath/2007/PartnerControls"/>
    <xsd:element name="c3372a7c623e4427b5e21cf6f237b28f" ma:index="8" ma:taxonomy="true" ma:internalName="c3372a7c623e4427b5e21cf6f237b28f" ma:taxonomyFieldName="Structure_x002F_D_x00e9_partement" ma:displayName="Structure/Département" ma:default="" ma:fieldId="{c3372a7c-623e-4427-b5e2-1cf6f237b28f}" ma:sspId="10c354d3-1267-4eff-b669-10bdc1459010" ma:termSetId="a5b07e40-2385-47d3-b1c2-907d463b7f5a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" ma:index="9" nillable="true" ma:displayName="Colonne Attraper tout de Taxonomie" ma:hidden="true" ma:list="{57fd4316-64c0-4aa8-9ed2-b0dc4cca8629}" ma:internalName="TaxCatchAll" ma:showField="CatchAllData" ma:web="3b4f3964-d7ad-4293-9ff6-6c872ef2ddba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0" nillable="true" ma:displayName="Colonne Attraper tout de Taxonomie1" ma:hidden="true" ma:list="{57fd4316-64c0-4aa8-9ed2-b0dc4cca8629}" ma:internalName="TaxCatchAllLabel" ma:readOnly="true" ma:showField="CatchAllDataLabel" ma:web="3b4f3964-d7ad-4293-9ff6-6c872ef2ddba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g8929b400e294aeeb187f56d1496251c" ma:index="12" ma:taxonomy="true" ma:internalName="g8929b400e294aeeb187f56d1496251c" ma:taxonomyFieldName="Procesus" ma:displayName="Processus" ma:default="" ma:fieldId="{08929b40-0e29-4aee-b187-f56d1496251c}" ma:sspId="10c354d3-1267-4eff-b669-10bdc1459010" ma:termSetId="a3497f0b-36ab-4178-9e55-5681d0bcb7ed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f85c5fa148c04ca6a7805ccda99a7af3" ma:index="14" ma:taxonomy="true" ma:internalName="f85c5fa148c04ca6a7805ccda99a7af3" ma:taxonomyFieldName="Th_x00e8_me" ma:displayName="Thème" ma:default="" ma:fieldId="{f85c5fa1-48c0-4ca6-a780-5ccda99a7af3}" ma:taxonomyMulti="true" ma:sspId="10c354d3-1267-4eff-b669-10bdc1459010" ma:termSetId="77573941-93e2-4fbd-ae9d-b0bdc48535fc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Document_x0020_de_x0020_référence" ma:index="16" nillable="true" ma:displayName="Document de référence" ma:default="Non" ma:format="Dropdown" ma:internalName="Document_x0020_de_x0020_r_x00e9_f_x00e9_rence">
      <xsd:simpleType>
        <xsd:restriction base="dms:Choice">
          <xsd:enumeration value="Oui"/>
          <xsd:enumeration value="Non"/>
        </xsd:restriction>
      </xsd:simpleType>
    </xsd:element>
    <xsd:element name="Status" ma:index="17" nillable="true" ma:displayName="Status" ma:format="Dropdown" ma:hidden="true" ma:internalName="Status" ma:readOnly="false">
      <xsd:simpleType>
        <xsd:restriction base="dms:Choice">
          <xsd:enumeration value="En attente envoi en signature"/>
          <xsd:enumeration value="En signature"/>
          <xsd:enumeration value="Signé"/>
          <xsd:enumeration value="Refusé"/>
        </xsd:restriction>
      </xsd:simpleType>
    </xsd:element>
    <xsd:element name="RaisonDuRefus" ma:index="18" nillable="true" ma:displayName="Raison du refus" ma:hidden="true" ma:internalName="RaisonDuRefus" ma:readOnly="false">
      <xsd:simpleType>
        <xsd:restriction base="dms:Text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4" elementFormDefault="qualified">
    <xsd:import namespace="http://schemas.microsoft.com/office/2006/documentManagement/types"/>
    <xsd:import namespace="http://schemas.microsoft.com/office/infopath/2007/PartnerControls"/>
    <xsd:element name="IconOverlay" ma:index="19" nillable="true" ma:displayName="IconOverlay" ma:hidden="true" ma:internalName="IconOverlay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e de contenu"/>
        <xsd:element ref="dc:title" minOccurs="0" maxOccurs="1" ma:index="4" ma:displayName="Titr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b:Sources xmlns:b="http://schemas.openxmlformats.org/officeDocument/2006/bibliography" xmlns="http://schemas.openxmlformats.org/officeDocument/2006/bibliography" SelectedStyle="/APASixthEditionOfficeOnline.xsl" StyleName="APA" Version="6"/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c3372a7c623e4427b5e21cf6f237b28f xmlns="b51c6c7b-b17c-4de8-8788-3a93de17e69b">
      <Terms xmlns="http://schemas.microsoft.com/office/infopath/2007/PartnerControls">
        <TermInfo xmlns="http://schemas.microsoft.com/office/infopath/2007/PartnerControls">
          <TermName xmlns="http://schemas.microsoft.com/office/infopath/2007/PartnerControls">Réseau</TermName>
          <TermId xmlns="http://schemas.microsoft.com/office/infopath/2007/PartnerControls">60148773-b0fb-4160-bc30-6626241366e7</TermId>
        </TermInfo>
      </Terms>
    </c3372a7c623e4427b5e21cf6f237b28f>
    <Document_x0020_de_x0020_référence xmlns="b51c6c7b-b17c-4de8-8788-3a93de17e69b">Non</Document_x0020_de_x0020_référence>
    <f85c5fa148c04ca6a7805ccda99a7af3 xmlns="b51c6c7b-b17c-4de8-8788-3a93de17e69b">
      <Terms xmlns="http://schemas.microsoft.com/office/infopath/2007/PartnerControls">
        <TermInfo xmlns="http://schemas.microsoft.com/office/infopath/2007/PartnerControls">
          <TermName xmlns="http://schemas.microsoft.com/office/infopath/2007/PartnerControls">Egalité professionnelle</TermName>
          <TermId xmlns="http://schemas.microsoft.com/office/infopath/2007/PartnerControls">d7147f0e-95e0-491e-a7fd-4686711cc62d</TermId>
        </TermInfo>
      </Terms>
    </f85c5fa148c04ca6a7805ccda99a7af3>
    <RaisonDuRefus xmlns="b51c6c7b-b17c-4de8-8788-3a93de17e69b" xsi:nil="true"/>
    <g8929b400e294aeeb187f56d1496251c xmlns="b51c6c7b-b17c-4de8-8788-3a93de17e69b">
      <Terms xmlns="http://schemas.microsoft.com/office/infopath/2007/PartnerControls">
        <TermInfo xmlns="http://schemas.microsoft.com/office/infopath/2007/PartnerControls">
          <TermName xmlns="http://schemas.microsoft.com/office/infopath/2007/PartnerControls">Processus pilotage</TermName>
          <TermId xmlns="http://schemas.microsoft.com/office/infopath/2007/PartnerControls">d101d4e0-d1e5-4c7a-a1ea-9d899a51727e</TermId>
        </TermInfo>
      </Terms>
    </g8929b400e294aeeb187f56d1496251c>
    <TaxCatchAll xmlns="b51c6c7b-b17c-4de8-8788-3a93de17e69b">
      <Value>251</Value>
      <Value>24</Value>
      <Value>91</Value>
    </TaxCatchAll>
    <Status xmlns="b51c6c7b-b17c-4de8-8788-3a93de17e69b" xsi:nil="true"/>
    <IconOverlay xmlns="http://schemas.microsoft.com/sharepoint/v4" xsi:nil="true"/>
  </documentManagement>
</p:properties>
</file>

<file path=customXml/item5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28EEC55-8FB9-46B8-B298-49B5C4B49291}">
  <ds:schemaRefs>
    <ds:schemaRef ds:uri="Microsoft.SharePoint.Taxonomy.ContentTypeSync"/>
  </ds:schemaRefs>
</ds:datastoreItem>
</file>

<file path=customXml/itemProps2.xml><?xml version="1.0" encoding="utf-8"?>
<ds:datastoreItem xmlns:ds="http://schemas.openxmlformats.org/officeDocument/2006/customXml" ds:itemID="{975D7600-5C3A-4D66-89F7-0458A4AA55D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51c6c7b-b17c-4de8-8788-3a93de17e69b"/>
    <ds:schemaRef ds:uri="http://schemas.microsoft.com/sharepoint/v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E7B0884-4F41-5743-AAD5-04BB79BEE7EA}">
  <ds:schemaRefs>
    <ds:schemaRef ds:uri="http://schemas.openxmlformats.org/officeDocument/2006/bibliography"/>
  </ds:schemaRefs>
</ds:datastoreItem>
</file>

<file path=customXml/itemProps4.xml><?xml version="1.0" encoding="utf-8"?>
<ds:datastoreItem xmlns:ds="http://schemas.openxmlformats.org/officeDocument/2006/customXml" ds:itemID="{61D78C51-E338-484A-B862-D2F706787D11}">
  <ds:schemaRefs>
    <ds:schemaRef ds:uri="http://schemas.microsoft.com/office/2006/metadata/properties"/>
    <ds:schemaRef ds:uri="http://schemas.microsoft.com/office/infopath/2007/PartnerControls"/>
    <ds:schemaRef ds:uri="b51c6c7b-b17c-4de8-8788-3a93de17e69b"/>
    <ds:schemaRef ds:uri="http://schemas.microsoft.com/sharepoint/v4"/>
  </ds:schemaRefs>
</ds:datastoreItem>
</file>

<file path=customXml/itemProps5.xml><?xml version="1.0" encoding="utf-8"?>
<ds:datastoreItem xmlns:ds="http://schemas.openxmlformats.org/officeDocument/2006/customXml" ds:itemID="{F42D0C71-1A34-4503-A2AE-6E13FD478AFD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13_02_CR_Réunion CAPI_ARS.dotx</Template>
  <TotalTime>3</TotalTime>
  <Pages>3</Pages>
  <Words>909</Words>
  <Characters>5003</Characters>
  <Application>Microsoft Office Word</Application>
  <DocSecurity>0</DocSecurity>
  <Lines>41</Lines>
  <Paragraphs>11</Paragraphs>
  <ScaleCrop>false</ScaleCrop>
  <HeadingPairs>
    <vt:vector size="2" baseType="variant">
      <vt:variant>
        <vt:lpstr>Titre</vt:lpstr>
      </vt:variant>
      <vt:variant>
        <vt:i4>1</vt:i4>
      </vt:variant>
    </vt:vector>
  </HeadingPairs>
  <TitlesOfParts>
    <vt:vector size="1" baseType="lpstr">
      <vt:lpstr/>
    </vt:vector>
  </TitlesOfParts>
  <Company/>
  <LinksUpToDate>false</LinksUpToDate>
  <CharactersWithSpaces>5901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Microsoft Office User</dc:creator>
  <cp:keywords/>
  <dc:description/>
  <cp:lastModifiedBy>Microsoft Office User</cp:lastModifiedBy>
  <cp:revision>2</cp:revision>
  <dcterms:created xsi:type="dcterms:W3CDTF">2024-08-21T10:09:00Z</dcterms:created>
  <dcterms:modified xsi:type="dcterms:W3CDTF">2024-08-21T10:09:00Z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0x0101003B434280B7F2C44A878EE940E3DA649C00261DF614F2E0DA4F9F8EFFC728D558B400D3C8CB54C3037343AEAB7E126097A057</vt:lpwstr>
  </property>
  <property fmtid="{D5CDD505-2E9C-101B-9397-08002B2CF9AE}" pid="3" name="Structure/Département">
    <vt:lpwstr>24;#Réseau|60148773-b0fb-4160-bc30-6626241366e7</vt:lpwstr>
  </property>
  <property fmtid="{D5CDD505-2E9C-101B-9397-08002B2CF9AE}" pid="4" name="Thème">
    <vt:lpwstr>91;#Egalité professionnelle|d7147f0e-95e0-491e-a7fd-4686711cc62d</vt:lpwstr>
  </property>
  <property fmtid="{D5CDD505-2E9C-101B-9397-08002B2CF9AE}" pid="5" name="Procesus">
    <vt:lpwstr>251;#Processus pilotage|d101d4e0-d1e5-4c7a-a1ea-9d899a51727e</vt:lpwstr>
  </property>
  <property fmtid="{D5CDD505-2E9C-101B-9397-08002B2CF9AE}" pid="6" name="TaxKeyword">
    <vt:lpwstr/>
  </property>
  <property fmtid="{D5CDD505-2E9C-101B-9397-08002B2CF9AE}" pid="7" name="TaxKeywordTaxHTField">
    <vt:lpwstr/>
  </property>
  <property fmtid="{D5CDD505-2E9C-101B-9397-08002B2CF9AE}" pid="8" name="_docset_NoMedatataSyncRequired">
    <vt:lpwstr>False</vt:lpwstr>
  </property>
</Properties>
</file>