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7" r:id="rId2"/>
    <p:sldMasterId id="2147483729" r:id="rId3"/>
    <p:sldMasterId id="2147483731" r:id="rId4"/>
  </p:sldMasterIdLst>
  <p:notesMasterIdLst>
    <p:notesMasterId r:id="rId14"/>
  </p:notesMasterIdLst>
  <p:handoutMasterIdLst>
    <p:handoutMasterId r:id="rId15"/>
  </p:handoutMasterIdLst>
  <p:sldIdLst>
    <p:sldId id="939" r:id="rId5"/>
    <p:sldId id="940" r:id="rId6"/>
    <p:sldId id="941" r:id="rId7"/>
    <p:sldId id="942" r:id="rId8"/>
    <p:sldId id="943" r:id="rId9"/>
    <p:sldId id="944" r:id="rId10"/>
    <p:sldId id="945" r:id="rId11"/>
    <p:sldId id="946" r:id="rId12"/>
    <p:sldId id="947" r:id="rId13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DC626D4B-4769-4480-AF9D-B784318363B0}">
          <p14:sldIdLst>
            <p14:sldId id="939"/>
            <p14:sldId id="940"/>
            <p14:sldId id="941"/>
            <p14:sldId id="942"/>
            <p14:sldId id="943"/>
            <p14:sldId id="944"/>
            <p14:sldId id="945"/>
            <p14:sldId id="946"/>
            <p14:sldId id="947"/>
          </p14:sldIdLst>
        </p14:section>
        <p14:section name="Section sans titre" id="{3C684F9D-6BCD-43FE-BE94-A414D4AA1A39}">
          <p14:sldIdLst/>
        </p14:section>
        <p14:section name="Section sans titre" id="{6E59F7BB-2893-4254-82EF-DB1AE0C9453C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pos="370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trid LESBROS-ALQUIER" initials="AL" lastIdx="2" clrIdx="0">
    <p:extLst>
      <p:ext uri="{19B8F6BF-5375-455C-9EA6-DF929625EA0E}">
        <p15:presenceInfo xmlns:p15="http://schemas.microsoft.com/office/powerpoint/2012/main" userId="S-1-5-21-3177125315-431800771-2236886301-62271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70BE"/>
    <a:srgbClr val="000091"/>
    <a:srgbClr val="FF6F63"/>
    <a:srgbClr val="A0A800"/>
    <a:srgbClr val="CCFF99"/>
    <a:srgbClr val="7670F2"/>
    <a:srgbClr val="FFFFFF"/>
    <a:srgbClr val="00AC8C"/>
    <a:srgbClr val="0099CC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74" autoAdjust="0"/>
    <p:restoredTop sz="86387" autoAdjust="0"/>
  </p:normalViewPr>
  <p:slideViewPr>
    <p:cSldViewPr snapToGrid="0">
      <p:cViewPr varScale="1">
        <p:scale>
          <a:sx n="54" d="100"/>
          <a:sy n="54" d="100"/>
        </p:scale>
        <p:origin x="90" y="144"/>
      </p:cViewPr>
      <p:guideLst>
        <p:guide orient="horz" pos="2387"/>
        <p:guide pos="370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3400"/>
    </p:cViewPr>
  </p:sorterViewPr>
  <p:notesViewPr>
    <p:cSldViewPr snapToGrid="0">
      <p:cViewPr varScale="1">
        <p:scale>
          <a:sx n="92" d="100"/>
          <a:sy n="92" d="100"/>
        </p:scale>
        <p:origin x="375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C8B254C7-B9E1-4844-81E0-70ACD4C76586}" type="datetimeFigureOut">
              <a:rPr lang="fr-FR" smtClean="0"/>
              <a:t>02/04/2024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F06127A4-34A4-4779-92F4-25C14979D1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8670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6A14D743-2662-4C75-9963-C00ED268281B}" type="datetimeFigureOut">
              <a:rPr lang="fr-FR" smtClean="0"/>
              <a:t>02/04/2024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2" tIns="47781" rIns="95562" bIns="47781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5562" tIns="47781" rIns="95562" bIns="47781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0798021A-1D64-4BFB-9719-E63D56F4BC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8874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98021A-1D64-4BFB-9719-E63D56F4BCD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3888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98021A-1D64-4BFB-9719-E63D56F4BCD2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53378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98021A-1D64-4BFB-9719-E63D56F4BCD2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3443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05_Titre Ver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543697" y="1771135"/>
            <a:ext cx="11648303" cy="508686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O:\COMMUNICATION\OUTILS GRAPHIQUES\Logos ARS\Logo ARS ARA 2020\COMMUNICATION EXTERNE+INSTIT\Quadri\ARSlogo_Normal_Quadri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8430" y="510306"/>
            <a:ext cx="1682750" cy="9747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 userDrawn="1"/>
        </p:nvSpPr>
        <p:spPr>
          <a:xfrm>
            <a:off x="2669058" y="1485030"/>
            <a:ext cx="1512000" cy="5372969"/>
          </a:xfrm>
          <a:prstGeom prst="rect">
            <a:avLst/>
          </a:prstGeom>
          <a:solidFill>
            <a:srgbClr val="C8D223">
              <a:alpha val="5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2957386" y="2232974"/>
            <a:ext cx="8683794" cy="1713295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500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Titre de votre document ou intervention 2 lignes max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957386" y="4329799"/>
            <a:ext cx="8683794" cy="1130639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fr-FR" sz="3800" i="1" kern="1200" baseline="0" dirty="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 smtClean="0"/>
              <a:t>Sous-titre de votre document ou date et lieu ou cible de votre présentation</a:t>
            </a:r>
            <a:endParaRPr lang="fr-FR" dirty="0"/>
          </a:p>
        </p:txBody>
      </p:sp>
      <p:pic>
        <p:nvPicPr>
          <p:cNvPr id="8" name="Image 7" descr="O:\COMMUNICATION\OUTILS GRAPHIQUES\Charte Marque Etat\ARS_ARA\REPUBLIQUE_FRANCAISE\jpg\Republique_Francaise_CMJN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603" y="336487"/>
            <a:ext cx="1552575" cy="1407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1633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5_Titre et conten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3220994" y="365126"/>
            <a:ext cx="8295502" cy="1281114"/>
          </a:xfrm>
          <a:prstGeom prst="rect">
            <a:avLst/>
          </a:prstGeom>
        </p:spPr>
        <p:txBody>
          <a:bodyPr>
            <a:normAutofit/>
          </a:bodyPr>
          <a:lstStyle>
            <a:lvl1pPr algn="r">
              <a:defRPr sz="3800" b="1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fr-FR" dirty="0" smtClean="0"/>
              <a:t>Titre partie ou page (ne pas dépasser deux lignes sinon illisible)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34313" y="1825625"/>
            <a:ext cx="10832755" cy="451735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800" b="0">
                <a:solidFill>
                  <a:schemeClr val="tx1"/>
                </a:solidFill>
                <a:latin typeface="+mn-lt"/>
              </a:defRPr>
            </a:lvl1pPr>
            <a:lvl2pPr marL="180975" indent="1588">
              <a:buFont typeface="Wingdings" panose="05000000000000000000" pitchFamily="2" charset="2"/>
              <a:buChar char="§"/>
              <a:defRPr lang="fr-FR" sz="2400" b="0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444500" indent="-173038">
              <a:defRPr sz="2400" b="0">
                <a:solidFill>
                  <a:schemeClr val="accent1"/>
                </a:solidFill>
                <a:latin typeface="+mn-lt"/>
              </a:defRPr>
            </a:lvl3pPr>
            <a:lvl4pPr marL="0" indent="0">
              <a:buFont typeface="Calibri" panose="020F0502020204030204" pitchFamily="34" charset="0"/>
              <a:buNone/>
              <a:defRPr sz="2400" b="0" i="0">
                <a:latin typeface="+mn-lt"/>
              </a:defRPr>
            </a:lvl4pPr>
            <a:lvl5pPr>
              <a:defRPr i="1"/>
            </a:lvl5pPr>
          </a:lstStyle>
          <a:p>
            <a:pPr lvl="0"/>
            <a:r>
              <a:rPr lang="fr-FR" dirty="0" smtClean="0"/>
              <a:t>Modifier les styles du texte du masque</a:t>
            </a:r>
          </a:p>
        </p:txBody>
      </p:sp>
      <p:pic>
        <p:nvPicPr>
          <p:cNvPr id="10" name="Image 9" descr="O:\COMMUNICATION\OUTILS GRAPHIQUES\Charte Marque Etat\ARS_ARA\REPUBLIQUE_FRANCAISE\jpg\Republique_Francaise_CMJN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1" t="6560" b="1"/>
          <a:stretch/>
        </p:blipFill>
        <p:spPr bwMode="auto">
          <a:xfrm>
            <a:off x="414215" y="382954"/>
            <a:ext cx="809581" cy="7396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 12" descr="O:\COMMUNICATION\OUTILS GRAPHIQUES\Logos ARS\Logo ARS ARA 2020\COMMUNICATION EXTERNE+INSTIT\Quadri\ARSlogo_Normal_Quadri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371" y="457661"/>
            <a:ext cx="981493" cy="5685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ZoneTexte 6"/>
          <p:cNvSpPr txBox="1"/>
          <p:nvPr userDrawn="1"/>
        </p:nvSpPr>
        <p:spPr>
          <a:xfrm>
            <a:off x="364422" y="6556962"/>
            <a:ext cx="66694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900" dirty="0" smtClean="0">
                <a:solidFill>
                  <a:schemeClr val="tx1"/>
                </a:solidFill>
                <a:latin typeface="Marianne" panose="02000000000000000000" pitchFamily="50" charset="0"/>
              </a:rPr>
              <a:t>Direction</a:t>
            </a:r>
            <a:r>
              <a:rPr lang="fr-FR" sz="900" baseline="0" dirty="0" smtClean="0">
                <a:solidFill>
                  <a:schemeClr val="tx1"/>
                </a:solidFill>
                <a:latin typeface="Marianne" panose="02000000000000000000" pitchFamily="50" charset="0"/>
              </a:rPr>
              <a:t> de l’autonomie</a:t>
            </a:r>
            <a:endParaRPr lang="fr-FR" sz="900" dirty="0">
              <a:solidFill>
                <a:schemeClr val="tx1"/>
              </a:solidFill>
              <a:latin typeface="Marianne" panose="02000000000000000000" pitchFamily="50" charset="0"/>
            </a:endParaRPr>
          </a:p>
        </p:txBody>
      </p:sp>
      <p:cxnSp>
        <p:nvCxnSpPr>
          <p:cNvPr id="8" name="Connecteur droit 7"/>
          <p:cNvCxnSpPr/>
          <p:nvPr userDrawn="1"/>
        </p:nvCxnSpPr>
        <p:spPr>
          <a:xfrm>
            <a:off x="452659" y="6549285"/>
            <a:ext cx="1124696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5610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Titre et conten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3229232" y="365125"/>
            <a:ext cx="8287264" cy="661061"/>
          </a:xfrm>
          <a:prstGeom prst="rect">
            <a:avLst/>
          </a:prstGeom>
        </p:spPr>
        <p:txBody>
          <a:bodyPr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3200" b="1" i="1" kern="1200" dirty="0">
                <a:solidFill>
                  <a:schemeClr val="accent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 smtClean="0"/>
              <a:t>Titre sous-partie</a:t>
            </a:r>
            <a:endParaRPr lang="fr-FR" dirty="0"/>
          </a:p>
        </p:txBody>
      </p:sp>
      <p:sp>
        <p:nvSpPr>
          <p:cNvPr id="16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2250" y="1555262"/>
            <a:ext cx="10826580" cy="47877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lang="fr-FR" sz="28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fr-FR" dirty="0" smtClean="0"/>
              <a:t>Modifier les styles du texte du masque</a:t>
            </a:r>
          </a:p>
        </p:txBody>
      </p:sp>
      <p:pic>
        <p:nvPicPr>
          <p:cNvPr id="8" name="Image 7" descr="O:\COMMUNICATION\OUTILS GRAPHIQUES\Charte Marque Etat\ARS_ARA\REPUBLIQUE_FRANCAISE\jpg\Republique_Francaise_CMJN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1" t="6560" b="1"/>
          <a:stretch/>
        </p:blipFill>
        <p:spPr bwMode="auto">
          <a:xfrm>
            <a:off x="414215" y="382954"/>
            <a:ext cx="809581" cy="73969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 8" descr="O:\COMMUNICATION\OUTILS GRAPHIQUES\Logos ARS\Logo ARS ARA 2020\COMMUNICATION EXTERNE+INSTIT\Quadri\ARSlogo_Normal_Quadri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371" y="457661"/>
            <a:ext cx="981493" cy="5685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ZoneTexte 6"/>
          <p:cNvSpPr txBox="1"/>
          <p:nvPr userDrawn="1"/>
        </p:nvSpPr>
        <p:spPr>
          <a:xfrm>
            <a:off x="364421" y="6556962"/>
            <a:ext cx="72477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900" dirty="0" smtClean="0">
                <a:solidFill>
                  <a:schemeClr val="tx1"/>
                </a:solidFill>
                <a:latin typeface="Marianne" panose="02000000000000000000" pitchFamily="50" charset="0"/>
              </a:rPr>
              <a:t>Direction de l’autonomie</a:t>
            </a:r>
            <a:endParaRPr lang="fr-FR" sz="900" dirty="0">
              <a:solidFill>
                <a:schemeClr val="tx1"/>
              </a:solidFill>
              <a:latin typeface="Marianne" panose="02000000000000000000" pitchFamily="50" charset="0"/>
            </a:endParaRPr>
          </a:p>
        </p:txBody>
      </p:sp>
      <p:cxnSp>
        <p:nvCxnSpPr>
          <p:cNvPr id="10" name="Connecteur droit 9"/>
          <p:cNvCxnSpPr/>
          <p:nvPr userDrawn="1"/>
        </p:nvCxnSpPr>
        <p:spPr>
          <a:xfrm>
            <a:off x="452659" y="6549285"/>
            <a:ext cx="1124696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3898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O:\COMMUNICATION\OUTILS GRAPHIQUES\Charte Marque Etat\ARS_ARA\REPUBLIQUE_FRANCAISE\jpg\Republique_Francaise_CMJN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1" t="6560" b="1"/>
          <a:stretch/>
        </p:blipFill>
        <p:spPr bwMode="auto">
          <a:xfrm>
            <a:off x="414215" y="382954"/>
            <a:ext cx="809581" cy="7396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 10" descr="O:\COMMUNICATION\OUTILS GRAPHIQUES\Logos ARS\Logo ARS ARA 2020\COMMUNICATION EXTERNE+INSTIT\Quadri\ARSlogo_Normal_Quadri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371" y="457661"/>
            <a:ext cx="981493" cy="5685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ZoneTexte 4"/>
          <p:cNvSpPr txBox="1"/>
          <p:nvPr userDrawn="1"/>
        </p:nvSpPr>
        <p:spPr>
          <a:xfrm>
            <a:off x="364421" y="6556962"/>
            <a:ext cx="767760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B38CCEA5-E3A9-4E57-82F7-3980BCFD4D6F}" type="slidenum">
              <a:rPr lang="fr-FR" sz="900" smtClean="0">
                <a:solidFill>
                  <a:schemeClr val="tx1"/>
                </a:solidFill>
                <a:latin typeface="Marianne" panose="02000000000000000000" pitchFamily="50" charset="0"/>
              </a:rPr>
              <a:pPr algn="l"/>
              <a:t>‹N°›</a:t>
            </a:fld>
            <a:r>
              <a:rPr lang="fr-FR" sz="900" dirty="0" smtClean="0">
                <a:solidFill>
                  <a:schemeClr val="tx1"/>
                </a:solidFill>
                <a:latin typeface="Marianne" panose="02000000000000000000" pitchFamily="50" charset="0"/>
              </a:rPr>
              <a:t> - Intitulé de la direction/service</a:t>
            </a:r>
            <a:endParaRPr lang="fr-FR" sz="900" dirty="0">
              <a:solidFill>
                <a:schemeClr val="tx1"/>
              </a:solidFill>
              <a:latin typeface="Marianne" panose="02000000000000000000" pitchFamily="50" charset="0"/>
            </a:endParaRPr>
          </a:p>
        </p:txBody>
      </p:sp>
      <p:cxnSp>
        <p:nvCxnSpPr>
          <p:cNvPr id="6" name="Connecteur droit 5"/>
          <p:cNvCxnSpPr/>
          <p:nvPr userDrawn="1"/>
        </p:nvCxnSpPr>
        <p:spPr>
          <a:xfrm>
            <a:off x="452659" y="6549285"/>
            <a:ext cx="1124696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6440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Titre et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6722076" y="0"/>
            <a:ext cx="5453745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17836" y="1484922"/>
            <a:ext cx="5799440" cy="499825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lang="fr-FR" sz="28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fr-FR" dirty="0" smtClean="0"/>
              <a:t>Modifier les styles du texte du masque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 hasCustomPrompt="1"/>
          </p:nvPr>
        </p:nvSpPr>
        <p:spPr>
          <a:xfrm>
            <a:off x="3229232" y="365125"/>
            <a:ext cx="8287264" cy="837599"/>
          </a:xfrm>
          <a:prstGeom prst="rect">
            <a:avLst/>
          </a:prstGeom>
        </p:spPr>
        <p:txBody>
          <a:bodyPr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3200" b="1" i="1" kern="1200" dirty="0">
                <a:solidFill>
                  <a:schemeClr val="accent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 smtClean="0"/>
              <a:t>Titre sous-partie</a:t>
            </a:r>
            <a:endParaRPr lang="fr-FR" dirty="0"/>
          </a:p>
        </p:txBody>
      </p:sp>
      <p:pic>
        <p:nvPicPr>
          <p:cNvPr id="11" name="Image 10" descr="O:\COMMUNICATION\OUTILS GRAPHIQUES\Charte Marque Etat\ARS_ARA\REPUBLIQUE_FRANCAISE\jpg\Republique_Francaise_CMJN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1" t="6560" b="1"/>
          <a:stretch/>
        </p:blipFill>
        <p:spPr bwMode="auto">
          <a:xfrm>
            <a:off x="414215" y="382954"/>
            <a:ext cx="809581" cy="7396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 11" descr="O:\COMMUNICATION\OUTILS GRAPHIQUES\Logos ARS\Logo ARS ARA 2020\COMMUNICATION EXTERNE+INSTIT\Quadri\ARSlogo_Normal_Quadri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371" y="457661"/>
            <a:ext cx="981493" cy="568525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ZoneTexte 13"/>
          <p:cNvSpPr txBox="1"/>
          <p:nvPr userDrawn="1"/>
        </p:nvSpPr>
        <p:spPr>
          <a:xfrm>
            <a:off x="364422" y="6556962"/>
            <a:ext cx="75056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B38CCEA5-E3A9-4E57-82F7-3980BCFD4D6F}" type="slidenum">
              <a:rPr lang="fr-FR" sz="900" smtClean="0">
                <a:solidFill>
                  <a:schemeClr val="tx1"/>
                </a:solidFill>
                <a:latin typeface="Marianne" panose="02000000000000000000" pitchFamily="50" charset="0"/>
              </a:rPr>
              <a:pPr algn="l"/>
              <a:t>‹N°›</a:t>
            </a:fld>
            <a:r>
              <a:rPr lang="fr-FR" sz="900" dirty="0" smtClean="0">
                <a:solidFill>
                  <a:schemeClr val="tx1"/>
                </a:solidFill>
                <a:latin typeface="Marianne" panose="02000000000000000000" pitchFamily="50" charset="0"/>
              </a:rPr>
              <a:t> - Intitulé de la direction/service</a:t>
            </a:r>
            <a:endParaRPr lang="fr-FR" sz="900" dirty="0">
              <a:solidFill>
                <a:schemeClr val="tx1"/>
              </a:solidFill>
              <a:latin typeface="Marianne" panose="02000000000000000000" pitchFamily="50" charset="0"/>
            </a:endParaRP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452659" y="6549285"/>
            <a:ext cx="1124696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86980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28AE5-67B1-4181-997B-98564F0FA5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67548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28AE5-67B1-4181-997B-98564F0FA5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31599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28AE5-67B1-4181-997B-98564F0FA5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75540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28AE5-67B1-4181-997B-98564F0FA5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25018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28AE5-67B1-4181-997B-98564F0FA5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50067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28AE5-67B1-4181-997B-98564F0FA5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234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6_Titre Ble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543697" y="1771135"/>
            <a:ext cx="11648303" cy="508686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O:\COMMUNICATION\OUTILS GRAPHIQUES\Logos ARS\Logo ARS ARA 2020\COMMUNICATION EXTERNE+INSTIT\Quadri\ARSlogo_Normal_Quadri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8430" y="510306"/>
            <a:ext cx="1682750" cy="9747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 userDrawn="1"/>
        </p:nvSpPr>
        <p:spPr>
          <a:xfrm>
            <a:off x="2669058" y="1485030"/>
            <a:ext cx="1512000" cy="5372969"/>
          </a:xfrm>
          <a:prstGeom prst="rect">
            <a:avLst/>
          </a:prstGeom>
          <a:solidFill>
            <a:schemeClr val="accent2">
              <a:alpha val="5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 descr="O:\COMMUNICATION\OUTILS GRAPHIQUES\Charte Marque Etat\ARS_ARA\REPUBLIQUE_FRANCAISE\jpg\Republique_Francaise_CMJN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603" y="336487"/>
            <a:ext cx="1552575" cy="140716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itre 1"/>
          <p:cNvSpPr>
            <a:spLocks noGrp="1"/>
          </p:cNvSpPr>
          <p:nvPr>
            <p:ph type="ctrTitle" hasCustomPrompt="1"/>
          </p:nvPr>
        </p:nvSpPr>
        <p:spPr>
          <a:xfrm>
            <a:off x="2957386" y="2232974"/>
            <a:ext cx="8683794" cy="171329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fr-FR" sz="5000" b="1" kern="1200" dirty="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Titre de votre document ou intervention 2 lignes max</a:t>
            </a:r>
            <a:endParaRPr lang="fr-FR" dirty="0"/>
          </a:p>
        </p:txBody>
      </p:sp>
      <p:sp>
        <p:nvSpPr>
          <p:cNvPr id="1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957386" y="4329799"/>
            <a:ext cx="8683794" cy="1130639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fr-FR" sz="3800" i="1" kern="1200" baseline="0" dirty="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 smtClean="0"/>
              <a:t>Sous-titre de votre document ou date et lieu ou cible de votre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5749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28AE5-67B1-4181-997B-98564F0FA5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7874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28AE5-67B1-4181-997B-98564F0FA5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58417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28AE5-67B1-4181-997B-98564F0FA5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47972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28AE5-67B1-4181-997B-98564F0FA5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86719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28AE5-67B1-4181-997B-98564F0FA5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37401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S_Diapo_Texte_Titre 1 lig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0945845" y="447872"/>
            <a:ext cx="814784" cy="309632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1"/>
                </a:solidFill>
                <a:latin typeface="+mj-lt"/>
              </a:defRPr>
            </a:lvl1pPr>
          </a:lstStyle>
          <a:p>
            <a:fld id="{71EA4696-CE7E-4B16-ADD7-937198B6ED54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421615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/ sous-titre /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4F0766-6309-644C-9BCE-2E607A270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E9918C01-3017-D749-B811-9FCBA8038409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0" y="6396842"/>
            <a:ext cx="1560000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endParaRPr lang="fr-FR" cap="all" dirty="0"/>
          </a:p>
        </p:txBody>
      </p:sp>
      <p:sp>
        <p:nvSpPr>
          <p:cNvPr id="16" name="Espace réservé du texte 7">
            <a:extLst>
              <a:ext uri="{FF2B5EF4-FFF2-40B4-BE49-F238E27FC236}">
                <a16:creationId xmlns:a16="http://schemas.microsoft.com/office/drawing/2014/main" id="{EB9C9A62-C54B-3841-9346-5A54D371580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801" y="1664906"/>
            <a:ext cx="11232819" cy="323935"/>
          </a:xfrm>
        </p:spPr>
        <p:txBody>
          <a:bodyPr/>
          <a:lstStyle>
            <a:lvl1pPr marL="12700" indent="114297">
              <a:spcBef>
                <a:spcPts val="533"/>
              </a:spcBef>
              <a:spcAft>
                <a:spcPts val="1067"/>
              </a:spcAft>
              <a:buFont typeface="+mj-lt"/>
              <a:buNone/>
              <a:tabLst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8B219A12-DAFE-504E-9ED9-CFD78BD6A7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8" name="Espace réservé du texte 11">
            <a:extLst>
              <a:ext uri="{FF2B5EF4-FFF2-40B4-BE49-F238E27FC236}">
                <a16:creationId xmlns:a16="http://schemas.microsoft.com/office/drawing/2014/main" id="{0AF74C14-DE22-FE4D-B865-03FBE975D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31800" y="2276872"/>
            <a:ext cx="11232445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659335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371" y="2084851"/>
            <a:ext cx="3360000" cy="3840427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084851"/>
            <a:ext cx="3360000" cy="3814349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084851"/>
            <a:ext cx="3360000" cy="3814349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1" y="6396842"/>
            <a:ext cx="1613913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endParaRPr lang="fr-FR" cap="all" dirty="0"/>
          </a:p>
        </p:txBody>
      </p:sp>
      <p:sp>
        <p:nvSpPr>
          <p:cNvPr id="25" name="Titre 18">
            <a:extLst>
              <a:ext uri="{FF2B5EF4-FFF2-40B4-BE49-F238E27FC236}">
                <a16:creationId xmlns:a16="http://schemas.microsoft.com/office/drawing/2014/main" id="{8909A550-9D66-7141-BF64-73CAD20968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910402"/>
            <a:ext cx="11233151" cy="719988"/>
          </a:xfrm>
        </p:spPr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11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154623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onnes de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1" y="6396842"/>
            <a:ext cx="1613913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endParaRPr lang="fr-FR" cap="all" dirty="0"/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D4959A1A-C7DE-6748-A32B-7732F0ACFC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31801" y="1664906"/>
            <a:ext cx="11232819" cy="323935"/>
          </a:xfrm>
        </p:spPr>
        <p:txBody>
          <a:bodyPr/>
          <a:lstStyle>
            <a:lvl1pPr marL="0" indent="126997">
              <a:spcBef>
                <a:spcPts val="533"/>
              </a:spcBef>
              <a:spcAft>
                <a:spcPts val="1067"/>
              </a:spcAft>
              <a:buFont typeface="+mj-lt"/>
              <a:buNone/>
              <a:tabLst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2" name="Titre 18">
            <a:extLst>
              <a:ext uri="{FF2B5EF4-FFF2-40B4-BE49-F238E27FC236}">
                <a16:creationId xmlns:a16="http://schemas.microsoft.com/office/drawing/2014/main" id="{5919F96B-C5FF-5146-9075-19E07CEBB7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910402"/>
            <a:ext cx="11233151" cy="719988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AC8956DD-B832-6147-8A66-A70995085B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431371" y="2276872"/>
            <a:ext cx="3408628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>
            <a:extLst>
              <a:ext uri="{FF2B5EF4-FFF2-40B4-BE49-F238E27FC236}">
                <a16:creationId xmlns:a16="http://schemas.microsoft.com/office/drawing/2014/main" id="{DF66E72C-274C-AC4E-B20B-393EBD9A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367808" y="2276872"/>
            <a:ext cx="3360000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5" name="Espace réservé du texte 11">
            <a:extLst>
              <a:ext uri="{FF2B5EF4-FFF2-40B4-BE49-F238E27FC236}">
                <a16:creationId xmlns:a16="http://schemas.microsoft.com/office/drawing/2014/main" id="{10D42E91-F78E-1D46-9374-4446D0F579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8304245" y="2276872"/>
            <a:ext cx="3360000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574428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, sous-titre, textes 3 et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31371" y="2276872"/>
            <a:ext cx="3360000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1" y="6396842"/>
            <a:ext cx="1613913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endParaRPr lang="fr-FR" cap="all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801" y="1664906"/>
            <a:ext cx="11232819" cy="323935"/>
          </a:xfrm>
        </p:spPr>
        <p:txBody>
          <a:bodyPr/>
          <a:lstStyle>
            <a:lvl1pPr marL="0" indent="126997">
              <a:spcBef>
                <a:spcPts val="533"/>
              </a:spcBef>
              <a:spcAft>
                <a:spcPts val="1067"/>
              </a:spcAft>
              <a:buFont typeface="+mj-lt"/>
              <a:buNone/>
              <a:tabLst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910402"/>
            <a:ext cx="11233151" cy="719988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04A35F-FCE5-0248-9AD4-C4E7502EF16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175787" y="2276872"/>
            <a:ext cx="7488832" cy="3840427"/>
          </a:xfrm>
        </p:spPr>
        <p:txBody>
          <a:bodyPr/>
          <a:lstStyle/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9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1692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7_Titre Rou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543697" y="1771135"/>
            <a:ext cx="11648303" cy="508686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O:\COMMUNICATION\OUTILS GRAPHIQUES\Logos ARS\Logo ARS ARA 2020\COMMUNICATION EXTERNE+INSTIT\Quadri\ARSlogo_Normal_Quadri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8430" y="510306"/>
            <a:ext cx="1682750" cy="9747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 userDrawn="1"/>
        </p:nvSpPr>
        <p:spPr>
          <a:xfrm>
            <a:off x="2669058" y="1485030"/>
            <a:ext cx="1512000" cy="5372969"/>
          </a:xfrm>
          <a:prstGeom prst="rect">
            <a:avLst/>
          </a:prstGeom>
          <a:solidFill>
            <a:schemeClr val="accent5">
              <a:alpha val="5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 descr="O:\COMMUNICATION\OUTILS GRAPHIQUES\Charte Marque Etat\ARS_ARA\REPUBLIQUE_FRANCAISE\jpg\Republique_Francaise_CMJN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603" y="336487"/>
            <a:ext cx="1552575" cy="140716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itre 1"/>
          <p:cNvSpPr>
            <a:spLocks noGrp="1"/>
          </p:cNvSpPr>
          <p:nvPr>
            <p:ph type="ctrTitle" hasCustomPrompt="1"/>
          </p:nvPr>
        </p:nvSpPr>
        <p:spPr>
          <a:xfrm>
            <a:off x="2957386" y="2232974"/>
            <a:ext cx="8683794" cy="171329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fr-FR" sz="5000" b="1" kern="1200" dirty="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Titre de votre document ou intervention 2 lignes max</a:t>
            </a:r>
            <a:endParaRPr lang="fr-FR" dirty="0"/>
          </a:p>
        </p:txBody>
      </p:sp>
      <p:sp>
        <p:nvSpPr>
          <p:cNvPr id="1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957386" y="4329799"/>
            <a:ext cx="8683794" cy="1130639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fr-FR" sz="3800" i="1" kern="1200" baseline="0" dirty="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 smtClean="0"/>
              <a:t>Sous-titre de votre document ou date et lieu ou cible de votre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87482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, sous-titre, textes 3, et graphiqu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8304245" y="2276872"/>
            <a:ext cx="3360000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1" y="6396842"/>
            <a:ext cx="1613913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endParaRPr lang="fr-FR" cap="all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801" y="1664906"/>
            <a:ext cx="11232819" cy="323935"/>
          </a:xfrm>
        </p:spPr>
        <p:txBody>
          <a:bodyPr/>
          <a:lstStyle>
            <a:lvl1pPr marL="0" indent="126997">
              <a:spcBef>
                <a:spcPts val="533"/>
              </a:spcBef>
              <a:spcAft>
                <a:spcPts val="1067"/>
              </a:spcAft>
              <a:buFont typeface="+mj-lt"/>
              <a:buNone/>
              <a:tabLst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910402"/>
            <a:ext cx="11233151" cy="719988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3" name="Espace réservé du graphique 2">
            <a:extLst>
              <a:ext uri="{FF2B5EF4-FFF2-40B4-BE49-F238E27FC236}">
                <a16:creationId xmlns:a16="http://schemas.microsoft.com/office/drawing/2014/main" id="{66D3B633-BB7B-4941-BF9B-161C5342E3AA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431371" y="2276873"/>
            <a:ext cx="7681384" cy="3839633"/>
          </a:xfrm>
        </p:spPr>
        <p:txBody>
          <a:bodyPr/>
          <a:lstStyle/>
          <a:p>
            <a:r>
              <a:rPr lang="fr-FR" smtClean="0"/>
              <a:t>Cliquez sur l'icône pour ajouter un graphique</a:t>
            </a:r>
            <a:endParaRPr lang="fr-FR"/>
          </a:p>
        </p:txBody>
      </p:sp>
      <p:sp>
        <p:nvSpPr>
          <p:cNvPr id="9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71179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800" y="2852936"/>
            <a:ext cx="11232000" cy="3057632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122764" indent="0">
              <a:spcBef>
                <a:spcPts val="667"/>
              </a:spcBef>
              <a:spcAft>
                <a:spcPts val="0"/>
              </a:spcAft>
              <a:buNone/>
              <a:tabLst/>
              <a:defRPr sz="2467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>
            <a:cxnSpLocks/>
          </p:cNvCxnSpPr>
          <p:nvPr/>
        </p:nvCxnSpPr>
        <p:spPr bwMode="gray">
          <a:xfrm>
            <a:off x="431800" y="6379200"/>
            <a:ext cx="11232819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C192E6B1-2CEB-FB47-B10B-D25D43DF8D96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1" y="6396842"/>
            <a:ext cx="1613913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endParaRPr lang="fr-FR" cap="all" dirty="0"/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593ECE3-ACEF-7441-BABB-08F519CCE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F578734-7B6B-B848-8F7C-20D24745BCC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1" y="164637"/>
            <a:ext cx="2687647" cy="2092672"/>
          </a:xfrm>
          <a:prstGeom prst="rect">
            <a:avLst/>
          </a:prstGeom>
        </p:spPr>
      </p:pic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5027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925277"/>
          </a:xfrm>
          <a:solidFill>
            <a:schemeClr val="tx2"/>
          </a:solidFill>
        </p:spPr>
        <p:txBody>
          <a:bodyPr tIns="1080000" anchor="ctr" anchorCtr="0"/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02A90153-98CB-E943-A611-AD9242F15601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85713" y="6396842"/>
            <a:ext cx="1560000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bg1"/>
                </a:solidFill>
              </a:defRPr>
            </a:lvl1pPr>
          </a:lstStyle>
          <a:p>
            <a:endParaRPr lang="fr-FR" cap="all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bg1"/>
            </a:solidFill>
          </a:ln>
        </p:spPr>
        <p:txBody>
          <a:bodyPr lIns="0" bIns="360000" anchor="ctr" anchorCtr="0"/>
          <a:lstStyle>
            <a:lvl1pPr marL="527987" indent="-527987">
              <a:buFont typeface="+mj-lt"/>
              <a:buAutoNum type="arabicPeriod"/>
              <a:defRPr sz="4333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BE3965BE-3A81-1248-821F-39E8294A18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bg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48626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829266"/>
            <a:ext cx="4320000" cy="597263"/>
          </a:xfrm>
          <a:prstGeom prst="rect">
            <a:avLst/>
          </a:prstGeom>
        </p:spPr>
        <p:txBody>
          <a:bodyPr anchor="ctr" anchorCtr="0"/>
          <a:lstStyle>
            <a:lvl1pPr algn="l">
              <a:defRPr sz="1533"/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07764BE-02C7-D347-925A-71726A94B0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76534" y="260649"/>
            <a:ext cx="4755369" cy="3702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353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8_Titer Turquois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543697" y="1771135"/>
            <a:ext cx="11648303" cy="508686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O:\COMMUNICATION\OUTILS GRAPHIQUES\Logos ARS\Logo ARS ARA 2020\COMMUNICATION EXTERNE+INSTIT\Quadri\ARSlogo_Normal_Quadri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8430" y="510306"/>
            <a:ext cx="1682750" cy="9747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 userDrawn="1"/>
        </p:nvSpPr>
        <p:spPr>
          <a:xfrm>
            <a:off x="2669058" y="1485030"/>
            <a:ext cx="1512000" cy="5372969"/>
          </a:xfrm>
          <a:prstGeom prst="rect">
            <a:avLst/>
          </a:prstGeom>
          <a:solidFill>
            <a:schemeClr val="accent3">
              <a:alpha val="5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 descr="O:\COMMUNICATION\OUTILS GRAPHIQUES\Charte Marque Etat\ARS_ARA\REPUBLIQUE_FRANCAISE\jpg\Republique_Francaise_CMJN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603" y="336487"/>
            <a:ext cx="1552575" cy="140716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itre 1"/>
          <p:cNvSpPr>
            <a:spLocks noGrp="1"/>
          </p:cNvSpPr>
          <p:nvPr>
            <p:ph type="ctrTitle" hasCustomPrompt="1"/>
          </p:nvPr>
        </p:nvSpPr>
        <p:spPr>
          <a:xfrm>
            <a:off x="2957386" y="2232974"/>
            <a:ext cx="8683794" cy="171329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fr-FR" sz="5000" b="1" kern="1200" dirty="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Titre de votre document ou intervention 2 lignes max</a:t>
            </a:r>
            <a:endParaRPr lang="fr-FR" dirty="0"/>
          </a:p>
        </p:txBody>
      </p:sp>
      <p:sp>
        <p:nvSpPr>
          <p:cNvPr id="1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957386" y="4329799"/>
            <a:ext cx="8683794" cy="1130639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fr-FR" sz="3800" i="1" kern="1200" baseline="0" dirty="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 smtClean="0"/>
              <a:t>Sous-titre de votre document ou date et lieu ou cible de votre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854870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Intercalaire Ble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44844" y="1573428"/>
            <a:ext cx="11747156" cy="52845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217420" y="4182590"/>
            <a:ext cx="10474393" cy="1538274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4000" b="0" i="1" baseline="0">
                <a:solidFill>
                  <a:schemeClr val="accent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 smtClean="0"/>
              <a:t>Sous titre de la partie (si nécessaire)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227047" y="2721273"/>
            <a:ext cx="10464767" cy="11933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fr-FR" sz="5400" b="1" kern="1200" dirty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 smtClean="0"/>
              <a:t>1. Titre de la partie</a:t>
            </a:r>
            <a:endParaRPr lang="fr-FR" dirty="0"/>
          </a:p>
        </p:txBody>
      </p:sp>
      <p:sp>
        <p:nvSpPr>
          <p:cNvPr id="4" name="Corde 3"/>
          <p:cNvSpPr/>
          <p:nvPr userDrawn="1"/>
        </p:nvSpPr>
        <p:spPr>
          <a:xfrm>
            <a:off x="7433434" y="601178"/>
            <a:ext cx="2520000" cy="2520000"/>
          </a:xfrm>
          <a:prstGeom prst="chord">
            <a:avLst>
              <a:gd name="adj1" fmla="val 20792352"/>
              <a:gd name="adj2" fmla="val 11619033"/>
            </a:avLst>
          </a:prstGeom>
          <a:solidFill>
            <a:schemeClr val="accent1">
              <a:alpha val="5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0" name="Image 9" descr="O:\COMMUNICATION\OUTILS GRAPHIQUES\Charte Marque Etat\ARS_ARA\REPUBLIQUE_FRANCAISE\jpg\Republique_Francaise_CMJN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65" y="331023"/>
            <a:ext cx="873431" cy="791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 descr="O:\COMMUNICATION\OUTILS GRAPHIQUES\Logos ARS\Logo ARS ARA 2020\COMMUNICATION EXTERNE+INSTIT\Quadri\ARSlogo_Normal_Quadri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371" y="457661"/>
            <a:ext cx="981493" cy="5685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40957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Intercalaire Ble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44844" y="1573428"/>
            <a:ext cx="11747156" cy="52845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217420" y="4182590"/>
            <a:ext cx="10474393" cy="1538274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fr-FR" sz="4000" b="0" i="1" kern="1200" baseline="0" dirty="0">
                <a:solidFill>
                  <a:schemeClr val="accent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 smtClean="0"/>
              <a:t>Sous titre de la partie (si nécessaire)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227047" y="2721273"/>
            <a:ext cx="10464767" cy="11933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fr-FR" sz="5400" b="1" kern="1200" dirty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 smtClean="0"/>
              <a:t>1. Titre de la partie</a:t>
            </a:r>
            <a:endParaRPr lang="fr-FR" dirty="0"/>
          </a:p>
        </p:txBody>
      </p:sp>
      <p:sp>
        <p:nvSpPr>
          <p:cNvPr id="4" name="Corde 3"/>
          <p:cNvSpPr/>
          <p:nvPr userDrawn="1"/>
        </p:nvSpPr>
        <p:spPr>
          <a:xfrm>
            <a:off x="7433434" y="601178"/>
            <a:ext cx="2520000" cy="2520000"/>
          </a:xfrm>
          <a:prstGeom prst="chord">
            <a:avLst>
              <a:gd name="adj1" fmla="val 20792352"/>
              <a:gd name="adj2" fmla="val 11619033"/>
            </a:avLst>
          </a:prstGeom>
          <a:solidFill>
            <a:schemeClr val="accent2">
              <a:alpha val="5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0" name="Image 9" descr="O:\COMMUNICATION\OUTILS GRAPHIQUES\Charte Marque Etat\ARS_ARA\REPUBLIQUE_FRANCAISE\jpg\Republique_Francaise_CMJN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65" y="331023"/>
            <a:ext cx="873431" cy="791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 descr="O:\COMMUNICATION\OUTILS GRAPHIQUES\Logos ARS\Logo ARS ARA 2020\COMMUNICATION EXTERNE+INSTIT\Quadri\ARSlogo_Normal_Quadri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371" y="457661"/>
            <a:ext cx="981493" cy="5685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69256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Intercalaire Ble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44844" y="1573428"/>
            <a:ext cx="11747156" cy="52845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217420" y="4182590"/>
            <a:ext cx="10474393" cy="1538274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fr-FR" sz="4000" b="0" i="1" kern="1200" baseline="0" dirty="0">
                <a:solidFill>
                  <a:schemeClr val="accent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 smtClean="0"/>
              <a:t>Sous titre de la partie (si nécessaire)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227047" y="2721273"/>
            <a:ext cx="10464767" cy="11933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fr-FR" sz="5400" b="1" kern="1200" dirty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 smtClean="0"/>
              <a:t>1. Titre de la partie</a:t>
            </a:r>
            <a:endParaRPr lang="fr-FR" dirty="0"/>
          </a:p>
        </p:txBody>
      </p:sp>
      <p:sp>
        <p:nvSpPr>
          <p:cNvPr id="4" name="Corde 3"/>
          <p:cNvSpPr/>
          <p:nvPr userDrawn="1"/>
        </p:nvSpPr>
        <p:spPr>
          <a:xfrm>
            <a:off x="7433434" y="601178"/>
            <a:ext cx="2520000" cy="2520000"/>
          </a:xfrm>
          <a:prstGeom prst="chord">
            <a:avLst>
              <a:gd name="adj1" fmla="val 20792352"/>
              <a:gd name="adj2" fmla="val 11619033"/>
            </a:avLst>
          </a:prstGeom>
          <a:solidFill>
            <a:schemeClr val="accent5">
              <a:alpha val="5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0" name="Image 9" descr="O:\COMMUNICATION\OUTILS GRAPHIQUES\Charte Marque Etat\ARS_ARA\REPUBLIQUE_FRANCAISE\jpg\Republique_Francaise_CMJN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65" y="331023"/>
            <a:ext cx="873431" cy="791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 descr="O:\COMMUNICATION\OUTILS GRAPHIQUES\Logos ARS\Logo ARS ARA 2020\COMMUNICATION EXTERNE+INSTIT\Quadri\ARSlogo_Normal_Quadri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371" y="457661"/>
            <a:ext cx="981493" cy="5685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7701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Intercalaire Ble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44844" y="1573428"/>
            <a:ext cx="11747156" cy="52845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217420" y="4182590"/>
            <a:ext cx="10474393" cy="1538274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fr-FR" sz="4000" b="0" i="1" kern="1200" baseline="0" dirty="0">
                <a:solidFill>
                  <a:schemeClr val="accent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 smtClean="0"/>
              <a:t>Sous titre de la partie (si nécessaire)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227047" y="2721273"/>
            <a:ext cx="10464767" cy="11933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fr-FR" sz="5400" b="1" kern="1200" dirty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 smtClean="0"/>
              <a:t>1. Titre de la partie</a:t>
            </a:r>
            <a:endParaRPr lang="fr-FR" dirty="0"/>
          </a:p>
        </p:txBody>
      </p:sp>
      <p:sp>
        <p:nvSpPr>
          <p:cNvPr id="4" name="Corde 3"/>
          <p:cNvSpPr/>
          <p:nvPr userDrawn="1"/>
        </p:nvSpPr>
        <p:spPr>
          <a:xfrm>
            <a:off x="7433434" y="601178"/>
            <a:ext cx="2520000" cy="2520000"/>
          </a:xfrm>
          <a:prstGeom prst="chord">
            <a:avLst>
              <a:gd name="adj1" fmla="val 20792352"/>
              <a:gd name="adj2" fmla="val 11619033"/>
            </a:avLst>
          </a:prstGeom>
          <a:solidFill>
            <a:schemeClr val="accent3">
              <a:alpha val="5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0" name="Image 9" descr="O:\COMMUNICATION\OUTILS GRAPHIQUES\Charte Marque Etat\ARS_ARA\REPUBLIQUE_FRANCAISE\jpg\Republique_Francaise_CMJN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65" y="331023"/>
            <a:ext cx="873431" cy="791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 descr="O:\COMMUNICATION\OUTILS GRAPHIQUES\Logos ARS\Logo ARS ARA 2020\COMMUNICATION EXTERNE+INSTIT\Quadri\ARSlogo_Normal_Quadri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371" y="457661"/>
            <a:ext cx="981493" cy="5685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87327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9_Sommaire Ve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O:\COMMUNICATION\OUTILS GRAPHIQUES\Charte Marque Etat\ARS_ARA\REPUBLIQUE_FRANCAISE\jpg\Republique_Francaise_CMJN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1" t="6560" b="1"/>
          <a:stretch/>
        </p:blipFill>
        <p:spPr bwMode="auto">
          <a:xfrm>
            <a:off x="414215" y="382954"/>
            <a:ext cx="809581" cy="7396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 12" descr="O:\COMMUNICATION\OUTILS GRAPHIQUES\Logos ARS\Logo ARS ARA 2020\COMMUNICATION EXTERNE+INSTIT\Quadri\ARSlogo_Normal_Quadri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371" y="457661"/>
            <a:ext cx="981493" cy="568525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Espace réservé du texte 3">
            <a:extLst>
              <a:ext uri="{FF2B5EF4-FFF2-40B4-BE49-F238E27FC236}">
                <a16:creationId xmlns:a16="http://schemas.microsoft.com/office/drawing/2014/main" id="{CFF5838E-2EB6-D842-9098-9F664E4D4EE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22202" y="1708426"/>
            <a:ext cx="10577426" cy="2880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/>
            </a:lvl2pPr>
          </a:lstStyle>
          <a:p>
            <a:r>
              <a:rPr lang="fr-FR" dirty="0" smtClean="0"/>
              <a:t>Partie 1</a:t>
            </a:r>
          </a:p>
        </p:txBody>
      </p:sp>
      <p:sp>
        <p:nvSpPr>
          <p:cNvPr id="2" name="ZoneTexte 1"/>
          <p:cNvSpPr txBox="1"/>
          <p:nvPr userDrawn="1"/>
        </p:nvSpPr>
        <p:spPr>
          <a:xfrm>
            <a:off x="9274799" y="382954"/>
            <a:ext cx="2676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>
                <a:solidFill>
                  <a:schemeClr val="tx2"/>
                </a:solidFill>
                <a:latin typeface="+mn-lt"/>
              </a:rPr>
              <a:t>Sommaire</a:t>
            </a:r>
            <a:endParaRPr lang="fr-FR" sz="4000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9" name="ZoneTexte 8"/>
          <p:cNvSpPr txBox="1"/>
          <p:nvPr userDrawn="1"/>
        </p:nvSpPr>
        <p:spPr>
          <a:xfrm>
            <a:off x="364421" y="6556962"/>
            <a:ext cx="64505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B38CCEA5-E3A9-4E57-82F7-3980BCFD4D6F}" type="slidenum">
              <a:rPr lang="fr-FR" sz="900" smtClean="0">
                <a:solidFill>
                  <a:schemeClr val="tx1"/>
                </a:solidFill>
                <a:latin typeface="Marianne" panose="02000000000000000000" pitchFamily="50" charset="0"/>
              </a:rPr>
              <a:pPr algn="l"/>
              <a:t>‹N°›</a:t>
            </a:fld>
            <a:r>
              <a:rPr lang="fr-FR" sz="900" dirty="0" smtClean="0">
                <a:solidFill>
                  <a:schemeClr val="tx1"/>
                </a:solidFill>
                <a:latin typeface="Marianne" panose="02000000000000000000" pitchFamily="50" charset="0"/>
              </a:rPr>
              <a:t> - Intitulé de la direction/service</a:t>
            </a:r>
            <a:endParaRPr lang="fr-FR" sz="900" dirty="0">
              <a:solidFill>
                <a:schemeClr val="tx1"/>
              </a:solidFill>
              <a:latin typeface="Marianne" panose="02000000000000000000" pitchFamily="50" charset="0"/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452659" y="6549285"/>
            <a:ext cx="1124696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4611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5" Type="http://schemas.openxmlformats.org/officeDocument/2006/relationships/slideLayout" Target="../slideLayouts/slideLayout30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29.xml"/><Relationship Id="rId9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9728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90" r:id="rId2"/>
    <p:sldLayoutId id="2147483688" r:id="rId3"/>
    <p:sldLayoutId id="2147483670" r:id="rId4"/>
    <p:sldLayoutId id="2147483672" r:id="rId5"/>
    <p:sldLayoutId id="2147483714" r:id="rId6"/>
    <p:sldLayoutId id="2147483715" r:id="rId7"/>
    <p:sldLayoutId id="2147483716" r:id="rId8"/>
    <p:sldLayoutId id="2147483704" r:id="rId9"/>
    <p:sldLayoutId id="2147483675" r:id="rId10"/>
    <p:sldLayoutId id="2147483677" r:id="rId11"/>
    <p:sldLayoutId id="2147483713" r:id="rId12"/>
    <p:sldLayoutId id="2147483682" r:id="rId1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28AE5-67B1-4181-997B-98564F0FA5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4172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41"/>
          <a:stretch/>
        </p:blipFill>
        <p:spPr bwMode="auto">
          <a:xfrm>
            <a:off x="-2126" y="4149264"/>
            <a:ext cx="385497" cy="165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>
            <a:spLocks/>
          </p:cNvSpPr>
          <p:nvPr userDrawn="1"/>
        </p:nvSpPr>
        <p:spPr>
          <a:xfrm>
            <a:off x="440357" y="324000"/>
            <a:ext cx="11320272" cy="540000"/>
          </a:xfrm>
          <a:prstGeom prst="rect">
            <a:avLst/>
          </a:prstGeom>
          <a:solidFill>
            <a:srgbClr val="C8D223"/>
          </a:solidFill>
          <a:ln>
            <a:solidFill>
              <a:srgbClr val="C8D2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 dirty="0"/>
          </a:p>
        </p:txBody>
      </p:sp>
      <p:cxnSp>
        <p:nvCxnSpPr>
          <p:cNvPr id="13" name="Connecteur droit 12"/>
          <p:cNvCxnSpPr/>
          <p:nvPr userDrawn="1"/>
        </p:nvCxnSpPr>
        <p:spPr>
          <a:xfrm>
            <a:off x="10944629" y="455072"/>
            <a:ext cx="816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 userDrawn="1"/>
        </p:nvCxnSpPr>
        <p:spPr>
          <a:xfrm>
            <a:off x="10944629" y="743104"/>
            <a:ext cx="816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 userDrawn="1"/>
        </p:nvSpPr>
        <p:spPr>
          <a:xfrm>
            <a:off x="47328" y="6381329"/>
            <a:ext cx="960107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ts val="700"/>
              </a:lnSpc>
            </a:pPr>
            <a:r>
              <a:rPr lang="fr-FR" sz="600" b="1" i="1" dirty="0" smtClean="0">
                <a:solidFill>
                  <a:srgbClr val="3C4693"/>
                </a:solidFill>
              </a:rPr>
              <a:t>ARS Auvergne-</a:t>
            </a:r>
            <a:br>
              <a:rPr lang="fr-FR" sz="600" b="1" i="1" dirty="0" smtClean="0">
                <a:solidFill>
                  <a:srgbClr val="3C4693"/>
                </a:solidFill>
              </a:rPr>
            </a:br>
            <a:r>
              <a:rPr lang="fr-FR" sz="600" b="1" i="1" dirty="0" smtClean="0">
                <a:solidFill>
                  <a:srgbClr val="3C4693"/>
                </a:solidFill>
              </a:rPr>
              <a:t>Rhône-Alpes</a:t>
            </a:r>
            <a:r>
              <a:rPr lang="fr-FR" sz="600" b="1" i="1" baseline="0" dirty="0" smtClean="0">
                <a:solidFill>
                  <a:srgbClr val="3C4693"/>
                </a:solidFill>
              </a:rPr>
              <a:t> </a:t>
            </a:r>
            <a:endParaRPr lang="fr-FR" sz="600" b="0" i="1" baseline="0" dirty="0" smtClean="0">
              <a:solidFill>
                <a:srgbClr val="3C4693"/>
              </a:solidFill>
            </a:endParaRPr>
          </a:p>
          <a:p>
            <a:pPr algn="l">
              <a:lnSpc>
                <a:spcPts val="700"/>
              </a:lnSpc>
            </a:pPr>
            <a:r>
              <a:rPr lang="fr-FR" sz="600" i="1" baseline="0" dirty="0" smtClean="0">
                <a:solidFill>
                  <a:srgbClr val="3C4693"/>
                </a:solidFill>
              </a:rPr>
              <a:t>04 72 34 74 00</a:t>
            </a:r>
            <a:endParaRPr lang="fr-FR" sz="600" i="1" dirty="0">
              <a:solidFill>
                <a:srgbClr val="3C4693"/>
              </a:solidFill>
            </a:endParaRPr>
          </a:p>
        </p:txBody>
      </p:sp>
      <p:cxnSp>
        <p:nvCxnSpPr>
          <p:cNvPr id="21" name="Connecteur droit 20"/>
          <p:cNvCxnSpPr/>
          <p:nvPr userDrawn="1"/>
        </p:nvCxnSpPr>
        <p:spPr>
          <a:xfrm>
            <a:off x="143339" y="6741368"/>
            <a:ext cx="672075" cy="0"/>
          </a:xfrm>
          <a:prstGeom prst="line">
            <a:avLst/>
          </a:prstGeom>
          <a:ln w="9525">
            <a:solidFill>
              <a:srgbClr val="7FAD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 userDrawn="1"/>
        </p:nvCxnSpPr>
        <p:spPr>
          <a:xfrm>
            <a:off x="143339" y="6379086"/>
            <a:ext cx="672075" cy="2242"/>
          </a:xfrm>
          <a:prstGeom prst="line">
            <a:avLst/>
          </a:prstGeom>
          <a:ln w="9525">
            <a:solidFill>
              <a:srgbClr val="7FAD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5241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marL="0" algn="l" defTabSz="914400" rtl="0" eaLnBrk="1" latinLnBrk="0" hangingPunct="1">
        <a:spcBef>
          <a:spcPct val="0"/>
        </a:spcBef>
        <a:buNone/>
        <a:defRPr lang="fr-FR" sz="1800" b="1" i="1" kern="1200" dirty="0">
          <a:solidFill>
            <a:schemeClr val="bg1"/>
          </a:solidFill>
          <a:latin typeface="Cambria" panose="02040503050406030204" pitchFamily="18" charset="0"/>
          <a:ea typeface="+mn-ea"/>
          <a:cs typeface="+mn-cs"/>
        </a:defRPr>
      </a:lvl1pPr>
    </p:titleStyle>
    <p:bodyStyle>
      <a:lvl1pPr marL="285750" indent="-285750" algn="l" defTabSz="914400" rtl="0" eaLnBrk="1" latinLnBrk="0" hangingPunct="1">
        <a:spcBef>
          <a:spcPct val="20000"/>
        </a:spcBef>
        <a:spcAft>
          <a:spcPts val="1200"/>
        </a:spcAft>
        <a:buFont typeface="Arial" panose="020B0604020202020204" pitchFamily="34" charset="0"/>
        <a:buChar char="•"/>
        <a:defRPr lang="fr-FR" sz="1700" b="1" i="0" u="none" strike="noStrike" kern="1200" baseline="0" dirty="0" smtClean="0">
          <a:solidFill>
            <a:srgbClr val="3C4693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spcBef>
          <a:spcPts val="600"/>
        </a:spcBef>
        <a:spcAft>
          <a:spcPts val="600"/>
        </a:spcAft>
        <a:buFont typeface="Arial" panose="020B0604020202020204" pitchFamily="34" charset="0"/>
        <a:buNone/>
        <a:defRPr lang="fr-FR" sz="1500" b="1" kern="1200" dirty="0" smtClean="0">
          <a:solidFill>
            <a:srgbClr val="C8D223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31801" y="2276873"/>
            <a:ext cx="11233151" cy="393643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>
            <a:cxnSpLocks/>
          </p:cNvCxnSpPr>
          <p:nvPr/>
        </p:nvCxnSpPr>
        <p:spPr bwMode="gray">
          <a:xfrm>
            <a:off x="431800" y="6379200"/>
            <a:ext cx="11232819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59FB2B3E-557E-DB42-9DB7-D6A72FD3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1" y="910402"/>
            <a:ext cx="11233151" cy="7199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Titre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8170561-5F7A-B046-81BE-E60E60355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937" y="637800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endParaRPr lang="fr-FR" cap="all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E071FEB6-0E77-DD46-9DA0-C52EF51FC7F3}"/>
              </a:ext>
            </a:extLst>
          </p:cNvPr>
          <p:cNvCxnSpPr/>
          <p:nvPr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 12">
            <a:extLst>
              <a:ext uri="{FF2B5EF4-FFF2-40B4-BE49-F238E27FC236}">
                <a16:creationId xmlns:a16="http://schemas.microsoft.com/office/drawing/2014/main" id="{433B51AF-3A50-3342-8D79-F2F92F599175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64638"/>
            <a:ext cx="910613" cy="709028"/>
          </a:xfrm>
          <a:prstGeom prst="rect">
            <a:avLst/>
          </a:prstGeom>
        </p:spPr>
      </p:pic>
      <p:sp>
        <p:nvSpPr>
          <p:cNvPr id="11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8991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</p:sldLayoutIdLst>
  <p:hf sldNum="0" hdr="0" dt="0"/>
  <p:txStyles>
    <p:titleStyle>
      <a:lvl1pPr marL="19050" indent="0" algn="l" defTabSz="1219170" rtl="0" eaLnBrk="1" latinLnBrk="0" hangingPunct="1">
        <a:lnSpc>
          <a:spcPct val="90000"/>
        </a:lnSpc>
        <a:spcBef>
          <a:spcPct val="0"/>
        </a:spcBef>
        <a:buNone/>
        <a:tabLst/>
        <a:defRPr sz="3333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764" indent="0" algn="l" defTabSz="1219170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tabLst/>
        <a:defRPr sz="1867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68588" indent="-228594" algn="l" defTabSz="121917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08582" indent="-228594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Wingdings" pitchFamily="2" charset="2"/>
        <a:buChar char="§"/>
        <a:defRPr sz="1333" kern="1200">
          <a:solidFill>
            <a:schemeClr val="tx1"/>
          </a:solidFill>
          <a:latin typeface="+mn-lt"/>
          <a:ea typeface="+mn-ea"/>
          <a:cs typeface="+mn-cs"/>
        </a:defRPr>
      </a:lvl3pPr>
      <a:lvl4pPr marL="948576" indent="-228594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1067" kern="1200">
          <a:solidFill>
            <a:schemeClr val="tx1"/>
          </a:solidFill>
          <a:latin typeface="+mn-lt"/>
          <a:ea typeface="+mn-ea"/>
          <a:cs typeface="+mn-cs"/>
        </a:defRPr>
      </a:lvl4pPr>
      <a:lvl5pPr marL="1236569" indent="-228594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Wingdings" pitchFamily="2" charset="2"/>
        <a:buChar char="§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indent="0" algn="l" defTabSz="1219170" rtl="0" eaLnBrk="1" latinLnBrk="0" hangingPunct="1">
        <a:spcBef>
          <a:spcPct val="20000"/>
        </a:spcBef>
        <a:buFont typeface="Arial" pitchFamily="34" charset="0"/>
        <a:buNone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xtranet.e-cars.fr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239393" y="3184022"/>
            <a:ext cx="8683794" cy="1713295"/>
          </a:xfrm>
        </p:spPr>
        <p:txBody>
          <a:bodyPr/>
          <a:lstStyle/>
          <a:p>
            <a:pPr algn="ctr"/>
            <a:r>
              <a:rPr lang="fr-FR" smtClean="0"/>
              <a:t>Présentation de la plateforme e-CARS à destination des organismes gestionnaires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957386" y="5126181"/>
            <a:ext cx="8683794" cy="1039091"/>
          </a:xfrm>
        </p:spPr>
        <p:txBody>
          <a:bodyPr/>
          <a:lstStyle/>
          <a:p>
            <a:pPr algn="ctr"/>
            <a:r>
              <a:rPr lang="fr-FR" sz="3600" smtClean="0"/>
              <a:t>2 avril 2024</a:t>
            </a:r>
          </a:p>
          <a:p>
            <a:pPr algn="ctr"/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990972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Lancement d’E-CARS en région ARA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 err="1" smtClean="0"/>
              <a:t>E-Cars</a:t>
            </a:r>
            <a:r>
              <a:rPr lang="fr-FR" dirty="0" smtClean="0"/>
              <a:t> </a:t>
            </a:r>
            <a:r>
              <a:rPr lang="fr-FR" dirty="0"/>
              <a:t>Médico-Social est un </a:t>
            </a:r>
            <a:r>
              <a:rPr lang="fr-FR" b="1" dirty="0">
                <a:solidFill>
                  <a:srgbClr val="0000CC"/>
                </a:solidFill>
              </a:rPr>
              <a:t>SI de gestion dématérialisée de la contractualisation avec les </a:t>
            </a:r>
            <a:r>
              <a:rPr lang="fr-FR" b="1" dirty="0" smtClean="0">
                <a:solidFill>
                  <a:srgbClr val="0000CC"/>
                </a:solidFill>
              </a:rPr>
              <a:t>ESMS (gratuit)</a:t>
            </a:r>
            <a:r>
              <a:rPr lang="fr-FR" dirty="0" smtClean="0"/>
              <a:t>. </a:t>
            </a:r>
          </a:p>
          <a:p>
            <a:pPr algn="just"/>
            <a:r>
              <a:rPr lang="fr-FR" dirty="0" smtClean="0"/>
              <a:t>Il </a:t>
            </a:r>
            <a:r>
              <a:rPr lang="fr-FR" dirty="0"/>
              <a:t>permet la </a:t>
            </a:r>
            <a:r>
              <a:rPr lang="fr-FR" b="1" dirty="0">
                <a:solidFill>
                  <a:srgbClr val="0000CC"/>
                </a:solidFill>
              </a:rPr>
              <a:t>gestion </a:t>
            </a:r>
            <a:r>
              <a:rPr lang="fr-FR" b="1" dirty="0" smtClean="0">
                <a:solidFill>
                  <a:srgbClr val="0000CC"/>
                </a:solidFill>
              </a:rPr>
              <a:t>informatique</a:t>
            </a:r>
            <a:r>
              <a:rPr lang="fr-FR" dirty="0" smtClean="0"/>
              <a:t> de </a:t>
            </a:r>
            <a:r>
              <a:rPr lang="fr-FR" dirty="0"/>
              <a:t>tout le </a:t>
            </a:r>
            <a:r>
              <a:rPr lang="fr-FR" b="1" dirty="0">
                <a:solidFill>
                  <a:srgbClr val="0000CC"/>
                </a:solidFill>
              </a:rPr>
              <a:t>processus de contractualisation </a:t>
            </a:r>
            <a:r>
              <a:rPr lang="fr-FR" dirty="0" smtClean="0"/>
              <a:t>des </a:t>
            </a:r>
            <a:r>
              <a:rPr lang="fr-FR" dirty="0"/>
              <a:t>Contrats Pluriannuels d’Objectifs et </a:t>
            </a:r>
            <a:r>
              <a:rPr lang="fr-FR" dirty="0" smtClean="0"/>
              <a:t>de Moyens :</a:t>
            </a:r>
          </a:p>
          <a:p>
            <a:pPr lvl="3" algn="ctr">
              <a:buFont typeface="Wingdings" panose="05000000000000000000" pitchFamily="2" charset="2"/>
              <a:buChar char="Ø"/>
            </a:pPr>
            <a:r>
              <a:rPr lang="fr-FR" dirty="0" smtClean="0"/>
              <a:t> Négocier</a:t>
            </a:r>
          </a:p>
          <a:p>
            <a:pPr lvl="3" algn="ctr">
              <a:buFont typeface="Wingdings" panose="05000000000000000000" pitchFamily="2" charset="2"/>
              <a:buChar char="Ø"/>
            </a:pPr>
            <a:r>
              <a:rPr lang="fr-FR" dirty="0" smtClean="0"/>
              <a:t> Évaluer</a:t>
            </a:r>
          </a:p>
          <a:p>
            <a:pPr lvl="3" algn="ctr">
              <a:buFont typeface="Wingdings" panose="05000000000000000000" pitchFamily="2" charset="2"/>
              <a:buChar char="Ø"/>
            </a:pPr>
            <a:r>
              <a:rPr lang="fr-FR" dirty="0" smtClean="0"/>
              <a:t> Suivre</a:t>
            </a:r>
          </a:p>
          <a:p>
            <a:pPr algn="just"/>
            <a:endParaRPr lang="fr-FR" dirty="0" smtClean="0"/>
          </a:p>
          <a:p>
            <a:pPr algn="just"/>
            <a:r>
              <a:rPr lang="fr-FR" dirty="0" smtClean="0"/>
              <a:t>Ce SI doit être déployé dans l’ensemble des régions afin de faciliter le suivi des CPOM</a:t>
            </a:r>
            <a:r>
              <a:rPr lang="fr-FR" dirty="0"/>
              <a:t> </a:t>
            </a:r>
            <a:r>
              <a:rPr lang="fr-FR" dirty="0" smtClean="0"/>
              <a:t>dans le cadre d’une logique d’harmonisation nationale.</a:t>
            </a:r>
          </a:p>
        </p:txBody>
      </p:sp>
    </p:spTree>
    <p:extLst>
      <p:ext uri="{BB962C8B-B14F-4D97-AF65-F5344CB8AC3E}">
        <p14:creationId xmlns:p14="http://schemas.microsoft.com/office/powerpoint/2010/main" val="189976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rganigramme : Alternative 6"/>
          <p:cNvSpPr/>
          <p:nvPr/>
        </p:nvSpPr>
        <p:spPr>
          <a:xfrm>
            <a:off x="510139" y="4716380"/>
            <a:ext cx="11136429" cy="1510250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Organigramme : Alternative 5"/>
          <p:cNvSpPr/>
          <p:nvPr/>
        </p:nvSpPr>
        <p:spPr>
          <a:xfrm>
            <a:off x="510139" y="3051208"/>
            <a:ext cx="11136429" cy="1495444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Organigramme : Alternative 4"/>
          <p:cNvSpPr/>
          <p:nvPr/>
        </p:nvSpPr>
        <p:spPr>
          <a:xfrm>
            <a:off x="510139" y="1328286"/>
            <a:ext cx="11136429" cy="1549668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20994" y="365126"/>
            <a:ext cx="8295502" cy="963160"/>
          </a:xfrm>
        </p:spPr>
        <p:txBody>
          <a:bodyPr>
            <a:normAutofit/>
          </a:bodyPr>
          <a:lstStyle/>
          <a:p>
            <a:r>
              <a:rPr lang="fr-FR" dirty="0" smtClean="0"/>
              <a:t>Principaux objectifs du projet </a:t>
            </a:r>
            <a:r>
              <a:rPr lang="fr-FR" dirty="0" err="1" smtClean="0"/>
              <a:t>eCars</a:t>
            </a:r>
            <a:r>
              <a:rPr lang="fr-FR" dirty="0" smtClean="0"/>
              <a:t> MS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0139" y="1328286"/>
            <a:ext cx="10956929" cy="5320204"/>
          </a:xfrm>
        </p:spPr>
        <p:txBody>
          <a:bodyPr/>
          <a:lstStyle/>
          <a:p>
            <a:pPr algn="just"/>
            <a:r>
              <a:rPr lang="fr-FR" sz="2000" b="1" dirty="0" smtClean="0">
                <a:solidFill>
                  <a:schemeClr val="bg1"/>
                </a:solidFill>
              </a:rPr>
              <a:t>Optimiser </a:t>
            </a:r>
            <a:r>
              <a:rPr lang="fr-FR" sz="2000" b="1" dirty="0">
                <a:solidFill>
                  <a:schemeClr val="bg1"/>
                </a:solidFill>
              </a:rPr>
              <a:t>la relation avec les acteurs externes et internes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bg1"/>
                </a:solidFill>
              </a:rPr>
              <a:t>Accès en un point unique aux dernières informations de référence sur les CPOM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bg1"/>
                </a:solidFill>
              </a:rPr>
              <a:t>Plateforme collaborative de rédaction du CPOM pour les utilisateurs en région et en département.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bg1"/>
                </a:solidFill>
              </a:rPr>
              <a:t>Echanges dématérialisés avec les </a:t>
            </a:r>
            <a:r>
              <a:rPr lang="fr-FR" sz="1800" dirty="0" smtClean="0">
                <a:solidFill>
                  <a:schemeClr val="bg1"/>
                </a:solidFill>
              </a:rPr>
              <a:t>organismes gestionnaires</a:t>
            </a:r>
          </a:p>
          <a:p>
            <a:pPr algn="just"/>
            <a:endParaRPr lang="fr-FR" sz="2000" b="1" dirty="0" smtClean="0">
              <a:solidFill>
                <a:schemeClr val="bg1"/>
              </a:solidFill>
            </a:endParaRPr>
          </a:p>
          <a:p>
            <a:pPr algn="just"/>
            <a:r>
              <a:rPr lang="fr-FR" sz="2000" b="1" dirty="0" smtClean="0">
                <a:solidFill>
                  <a:schemeClr val="bg1"/>
                </a:solidFill>
              </a:rPr>
              <a:t>Favoriser </a:t>
            </a:r>
            <a:r>
              <a:rPr lang="fr-FR" sz="2000" b="1" dirty="0">
                <a:solidFill>
                  <a:schemeClr val="bg1"/>
                </a:solidFill>
              </a:rPr>
              <a:t>l’efficience des processus de contractualisation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bg1"/>
                </a:solidFill>
              </a:rPr>
              <a:t>Gains d’efficacité et de qualité dans la mise en œuvre des processus de gestion des CPOM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bg1"/>
                </a:solidFill>
              </a:rPr>
              <a:t>Mise en œuvre facilitée des actions de négociation et de signature des CPOM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bg1"/>
                </a:solidFill>
              </a:rPr>
              <a:t>Harmonisation des pratiques de contractualisation au sein des territoires (régions et départements</a:t>
            </a:r>
            <a:r>
              <a:rPr lang="fr-FR" sz="1800" dirty="0" smtClean="0">
                <a:solidFill>
                  <a:schemeClr val="bg1"/>
                </a:solidFill>
              </a:rPr>
              <a:t>)</a:t>
            </a:r>
            <a:endParaRPr lang="fr-FR" sz="1800" dirty="0">
              <a:solidFill>
                <a:schemeClr val="bg1"/>
              </a:solidFill>
            </a:endParaRPr>
          </a:p>
          <a:p>
            <a:pPr algn="just"/>
            <a:endParaRPr lang="fr-FR" sz="1800" b="1" dirty="0" smtClean="0">
              <a:solidFill>
                <a:schemeClr val="bg1"/>
              </a:solidFill>
            </a:endParaRPr>
          </a:p>
          <a:p>
            <a:pPr algn="just"/>
            <a:r>
              <a:rPr lang="fr-FR" sz="2000" b="1" dirty="0" smtClean="0">
                <a:solidFill>
                  <a:schemeClr val="bg1"/>
                </a:solidFill>
              </a:rPr>
              <a:t>Equiper </a:t>
            </a:r>
            <a:r>
              <a:rPr lang="fr-FR" sz="2000" b="1" dirty="0">
                <a:solidFill>
                  <a:schemeClr val="bg1"/>
                </a:solidFill>
              </a:rPr>
              <a:t>les services concernés d’outils de suivi et de pilotage de la contractualisation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bg1"/>
                </a:solidFill>
              </a:rPr>
              <a:t>Faciliter le suivi et le pilotage de la contractualisation sur les territoires identifiés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bg1"/>
                </a:solidFill>
              </a:rPr>
              <a:t>Pilotage des engagements présents dans les contrats et suivi des résultats </a:t>
            </a:r>
            <a:r>
              <a:rPr lang="fr-FR" sz="1800" dirty="0" smtClean="0">
                <a:solidFill>
                  <a:schemeClr val="bg1"/>
                </a:solidFill>
              </a:rPr>
              <a:t>obtenus</a:t>
            </a:r>
            <a:endParaRPr lang="fr-F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28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20994" y="365126"/>
            <a:ext cx="8295502" cy="90540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Fonctionnalités de l’outil pour la gestion de la contractualisation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34313" y="1360714"/>
            <a:ext cx="10832755" cy="5210773"/>
          </a:xfrm>
        </p:spPr>
        <p:txBody>
          <a:bodyPr/>
          <a:lstStyle/>
          <a:p>
            <a:pPr algn="just"/>
            <a:r>
              <a:rPr lang="fr-FR" sz="1800" b="1" dirty="0" smtClean="0">
                <a:solidFill>
                  <a:srgbClr val="A0A800"/>
                </a:solidFill>
              </a:rPr>
              <a:t>Centraliser les informations </a:t>
            </a:r>
            <a:r>
              <a:rPr lang="fr-FR" sz="1800" dirty="0" smtClean="0">
                <a:solidFill>
                  <a:srgbClr val="A0A800"/>
                </a:solidFill>
              </a:rPr>
              <a:t>sur les établissements (FINESS)</a:t>
            </a:r>
          </a:p>
          <a:p>
            <a:pPr marL="523875" lvl="1" indent="-342900" algn="just">
              <a:buFont typeface="Wingdings" panose="05000000000000000000" pitchFamily="2" charset="2"/>
              <a:buChar char="Ø"/>
            </a:pPr>
            <a:r>
              <a:rPr lang="fr-FR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Synchronisation hebdomadaire avec FINESS</a:t>
            </a:r>
          </a:p>
          <a:p>
            <a:pPr marL="523875" lvl="1" indent="-342900" algn="just">
              <a:buFont typeface="Wingdings" panose="05000000000000000000" pitchFamily="2" charset="2"/>
              <a:buChar char="Ø"/>
            </a:pPr>
            <a:r>
              <a:rPr lang="fr-FR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Visibilité </a:t>
            </a:r>
            <a:r>
              <a:rPr lang="fr-F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sur les évènements (établissement fermé …etc.)</a:t>
            </a:r>
          </a:p>
          <a:p>
            <a:pPr marL="523875" lvl="1" indent="-342900" algn="just">
              <a:buFont typeface="Wingdings" panose="05000000000000000000" pitchFamily="2" charset="2"/>
              <a:buChar char="Ø"/>
            </a:pPr>
            <a:r>
              <a:rPr lang="fr-F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Demande de mise à jour FINESS directement depuis </a:t>
            </a:r>
            <a:r>
              <a:rPr lang="fr-FR" sz="16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eCars</a:t>
            </a:r>
            <a:endParaRPr lang="fr-FR" sz="16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 indent="0" algn="just">
              <a:buNone/>
            </a:pPr>
            <a:endParaRPr lang="fr-FR" sz="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/>
            <a:r>
              <a:rPr lang="fr-FR" sz="1800" b="1" dirty="0" smtClean="0">
                <a:solidFill>
                  <a:srgbClr val="A0A800"/>
                </a:solidFill>
              </a:rPr>
              <a:t>Piloter </a:t>
            </a:r>
            <a:r>
              <a:rPr lang="fr-FR" sz="1800" b="1" dirty="0">
                <a:solidFill>
                  <a:srgbClr val="A0A800"/>
                </a:solidFill>
              </a:rPr>
              <a:t>la contractualisation </a:t>
            </a:r>
            <a:r>
              <a:rPr lang="fr-FR" sz="1800" dirty="0">
                <a:solidFill>
                  <a:srgbClr val="A0A800"/>
                </a:solidFill>
              </a:rPr>
              <a:t>pour un ESMS ou un groupe d’ESMS sur un territoire donné</a:t>
            </a:r>
          </a:p>
          <a:p>
            <a:pPr marL="523875" lvl="1" indent="-342900" algn="just">
              <a:buFont typeface="Wingdings" panose="05000000000000000000" pitchFamily="2" charset="2"/>
              <a:buChar char="Ø"/>
            </a:pPr>
            <a:r>
              <a:rPr lang="fr-F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Elaboration de la programmation régionale</a:t>
            </a:r>
          </a:p>
          <a:p>
            <a:pPr marL="523875" lvl="1" indent="-342900" algn="just">
              <a:buFont typeface="Wingdings" panose="05000000000000000000" pitchFamily="2" charset="2"/>
              <a:buChar char="Ø"/>
            </a:pPr>
            <a:r>
              <a:rPr lang="fr-F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Tableaux de </a:t>
            </a:r>
            <a:r>
              <a:rPr lang="fr-FR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bord </a:t>
            </a:r>
            <a:r>
              <a:rPr lang="fr-F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 suivi de la contractualisation sur le territoire</a:t>
            </a:r>
          </a:p>
          <a:p>
            <a:pPr marL="523875" lvl="1" indent="-342900" algn="just">
              <a:buFont typeface="Wingdings" panose="05000000000000000000" pitchFamily="2" charset="2"/>
              <a:buChar char="Ø"/>
            </a:pPr>
            <a:r>
              <a:rPr lang="fr-F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Alerte et remontée des actions à mener </a:t>
            </a:r>
          </a:p>
          <a:p>
            <a:pPr algn="just"/>
            <a:endParaRPr lang="fr-FR" sz="1000" dirty="0"/>
          </a:p>
          <a:p>
            <a:pPr algn="just"/>
            <a:r>
              <a:rPr lang="fr-FR" sz="1800" b="1" dirty="0">
                <a:solidFill>
                  <a:srgbClr val="A0A800"/>
                </a:solidFill>
              </a:rPr>
              <a:t>Centraliser et partager la documentation </a:t>
            </a:r>
            <a:r>
              <a:rPr lang="fr-FR" sz="1800" dirty="0">
                <a:solidFill>
                  <a:srgbClr val="A0A800"/>
                </a:solidFill>
              </a:rPr>
              <a:t>liée à la contractualisation</a:t>
            </a:r>
          </a:p>
          <a:p>
            <a:pPr marL="523875" lvl="1" indent="-342900" algn="just">
              <a:buFont typeface="Wingdings" panose="05000000000000000000" pitchFamily="2" charset="2"/>
              <a:buChar char="Ø"/>
            </a:pPr>
            <a:r>
              <a:rPr lang="fr-F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Fiabiliser les échanges d’informations (traçabilité des échanges, </a:t>
            </a:r>
            <a:r>
              <a:rPr lang="fr-FR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versioning</a:t>
            </a:r>
            <a:r>
              <a:rPr lang="fr-F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…) entre </a:t>
            </a:r>
            <a:r>
              <a:rPr lang="fr-FR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la région, </a:t>
            </a:r>
            <a:r>
              <a:rPr lang="fr-F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les délégations territoriales, les CD et les établissements.</a:t>
            </a:r>
          </a:p>
          <a:p>
            <a:pPr marL="523875" lvl="1" indent="-342900" algn="just">
              <a:buFont typeface="Wingdings" panose="05000000000000000000" pitchFamily="2" charset="2"/>
              <a:buChar char="Ø"/>
            </a:pPr>
            <a:r>
              <a:rPr lang="fr-F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Assurer le stockage des documents liés à la contractualisation</a:t>
            </a:r>
          </a:p>
          <a:p>
            <a:pPr algn="just"/>
            <a:endParaRPr lang="fr-FR" sz="1000" dirty="0"/>
          </a:p>
          <a:p>
            <a:pPr algn="just"/>
            <a:r>
              <a:rPr lang="fr-FR" sz="1800" b="1" dirty="0">
                <a:solidFill>
                  <a:srgbClr val="A0A800"/>
                </a:solidFill>
              </a:rPr>
              <a:t>Suivre les objectifs et indicateurs </a:t>
            </a:r>
            <a:r>
              <a:rPr lang="fr-FR" sz="1800" dirty="0">
                <a:solidFill>
                  <a:srgbClr val="A0A800"/>
                </a:solidFill>
              </a:rPr>
              <a:t>négociés via les CPOM </a:t>
            </a:r>
          </a:p>
          <a:p>
            <a:pPr marL="523875" lvl="1" indent="-342900" algn="just">
              <a:buFont typeface="Wingdings" panose="05000000000000000000" pitchFamily="2" charset="2"/>
              <a:buChar char="Ø"/>
            </a:pPr>
            <a:r>
              <a:rPr lang="fr-F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Tableaux de bords et export des données</a:t>
            </a:r>
          </a:p>
          <a:p>
            <a:pPr marL="523875" lvl="1" indent="-342900" algn="just">
              <a:buFont typeface="Wingdings" panose="05000000000000000000" pitchFamily="2" charset="2"/>
              <a:buChar char="Ø"/>
            </a:pPr>
            <a:r>
              <a:rPr lang="fr-FR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Analyse territoriale (région ou département)</a:t>
            </a:r>
          </a:p>
          <a:p>
            <a:pPr algn="just"/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277442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utilisateurs d’E-CARS MS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34313" y="1402278"/>
            <a:ext cx="11481487" cy="4940701"/>
          </a:xfrm>
        </p:spPr>
        <p:txBody>
          <a:bodyPr/>
          <a:lstStyle/>
          <a:p>
            <a:pPr marL="0" lvl="1" indent="0">
              <a:buNone/>
            </a:pPr>
            <a:r>
              <a:rPr lang="fr-FR" sz="2000" u="sng" dirty="0">
                <a:solidFill>
                  <a:srgbClr val="A0A800"/>
                </a:solidFill>
                <a:latin typeface="Calibri" panose="020F0502020204030204" pitchFamily="34" charset="0"/>
              </a:rPr>
              <a:t>Solutions </a:t>
            </a:r>
            <a:r>
              <a:rPr lang="fr-FR" sz="2000" dirty="0">
                <a:solidFill>
                  <a:srgbClr val="A0A800"/>
                </a:solidFill>
                <a:latin typeface="Calibri" panose="020F0502020204030204" pitchFamily="34" charset="0"/>
              </a:rPr>
              <a:t> : </a:t>
            </a:r>
          </a:p>
          <a:p>
            <a:pPr lvl="1" indent="-457200"/>
            <a:endParaRPr lang="fr-FR" sz="1400" i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lvl="1" indent="-457200"/>
            <a:endParaRPr lang="fr-FR" sz="1400" i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0" lvl="1" indent="0">
              <a:buNone/>
            </a:pP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</a:rPr>
              <a:t>Le système d’information est développé sur la plateforme Microsoft Dynamics 365</a:t>
            </a:r>
          </a:p>
          <a:p>
            <a:endParaRPr lang="fr-FR" u="sng" dirty="0" smtClean="0">
              <a:solidFill>
                <a:srgbClr val="EE7F05"/>
              </a:solidFill>
              <a:latin typeface="Calibri" panose="020F0502020204030204" pitchFamily="34" charset="0"/>
            </a:endParaRPr>
          </a:p>
          <a:p>
            <a:r>
              <a:rPr lang="fr-FR" sz="2000" u="sng" dirty="0" smtClean="0">
                <a:solidFill>
                  <a:srgbClr val="A0A800"/>
                </a:solidFill>
                <a:latin typeface="Calibri" panose="020F0502020204030204" pitchFamily="34" charset="0"/>
              </a:rPr>
              <a:t>Utilisateurs</a:t>
            </a:r>
            <a:r>
              <a:rPr lang="fr-FR" sz="2000" dirty="0" smtClean="0">
                <a:solidFill>
                  <a:srgbClr val="A0A800"/>
                </a:solidFill>
                <a:latin typeface="Calibri" panose="020F0502020204030204" pitchFamily="34" charset="0"/>
              </a:rPr>
              <a:t> </a:t>
            </a:r>
            <a:r>
              <a:rPr lang="fr-FR" sz="2000" dirty="0">
                <a:solidFill>
                  <a:srgbClr val="A0A800"/>
                </a:solidFill>
                <a:latin typeface="Calibri" panose="020F0502020204030204" pitchFamily="34" charset="0"/>
              </a:rPr>
              <a:t>: </a:t>
            </a:r>
            <a:endParaRPr lang="fr-FR" sz="2000" dirty="0" smtClean="0">
              <a:solidFill>
                <a:srgbClr val="A0A800"/>
              </a:solidFill>
              <a:latin typeface="Calibri" panose="020F0502020204030204" pitchFamily="34" charset="0"/>
            </a:endParaRPr>
          </a:p>
          <a:p>
            <a:endParaRPr lang="fr-FR" sz="2000" dirty="0">
              <a:solidFill>
                <a:srgbClr val="EE7F05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Les Agences Régionales de Santé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 smtClean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L</a:t>
            </a:r>
            <a:r>
              <a:rPr lang="fr-FR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es 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</a:rPr>
              <a:t>Conseils </a:t>
            </a:r>
            <a:r>
              <a:rPr lang="fr-FR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Départementaux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sz="2000" dirty="0" smtClean="0">
              <a:latin typeface="Calibri" panose="020F0502020204030204" pitchFamily="34" charset="0"/>
            </a:endParaRPr>
          </a:p>
          <a:p>
            <a:endParaRPr lang="fr-FR" sz="2000" dirty="0">
              <a:latin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Les Organismes gestionnaires</a:t>
            </a:r>
            <a:endParaRPr lang="fr-FR" sz="2000" b="1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Accolade fermante 7">
            <a:extLst>
              <a:ext uri="{FF2B5EF4-FFF2-40B4-BE49-F238E27FC236}">
                <a16:creationId xmlns:a16="http://schemas.microsoft.com/office/drawing/2014/main" id="{0A79DF86-A216-4BF4-AA6F-FEE329139CB7}"/>
              </a:ext>
            </a:extLst>
          </p:cNvPr>
          <p:cNvSpPr/>
          <p:nvPr/>
        </p:nvSpPr>
        <p:spPr bwMode="auto">
          <a:xfrm>
            <a:off x="4876302" y="3944420"/>
            <a:ext cx="383325" cy="720080"/>
          </a:xfrm>
          <a:prstGeom prst="rightBrace">
            <a:avLst/>
          </a:prstGeom>
          <a:noFill/>
          <a:ln w="19050" cap="flat" cmpd="sng" algn="ctr">
            <a:solidFill>
              <a:srgbClr val="33333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rgbClr val="002395"/>
              </a:solidFill>
              <a:effectLst/>
              <a:latin typeface="Arial" pitchFamily="34" charset="0"/>
            </a:endParaRPr>
          </a:p>
        </p:txBody>
      </p:sp>
      <p:sp>
        <p:nvSpPr>
          <p:cNvPr id="9" name="Accolade fermante 8">
            <a:extLst>
              <a:ext uri="{FF2B5EF4-FFF2-40B4-BE49-F238E27FC236}">
                <a16:creationId xmlns:a16="http://schemas.microsoft.com/office/drawing/2014/main" id="{1B9862BD-F4D1-422B-B848-FE85C53F83E5}"/>
              </a:ext>
            </a:extLst>
          </p:cNvPr>
          <p:cNvSpPr/>
          <p:nvPr/>
        </p:nvSpPr>
        <p:spPr bwMode="auto">
          <a:xfrm>
            <a:off x="4876301" y="5126022"/>
            <a:ext cx="383325" cy="701969"/>
          </a:xfrm>
          <a:prstGeom prst="rightBrace">
            <a:avLst/>
          </a:prstGeom>
          <a:noFill/>
          <a:ln w="19050" cap="flat" cmpd="sng" algn="ctr">
            <a:solidFill>
              <a:srgbClr val="33333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rgbClr val="002395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59626" y="5111716"/>
            <a:ext cx="6322142" cy="11798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</a:rPr>
              <a:t>Accès via un portail web aux informations et documents de contractualisation</a:t>
            </a:r>
          </a:p>
          <a:p>
            <a:pPr marL="285750" indent="-285750" algn="just"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</a:rPr>
              <a:t>Accès commun </a:t>
            </a:r>
            <a:r>
              <a:rPr lang="fr-FR" dirty="0" err="1" smtClean="0">
                <a:solidFill>
                  <a:schemeClr val="tx1"/>
                </a:solidFill>
              </a:rPr>
              <a:t>eCARS</a:t>
            </a:r>
            <a:r>
              <a:rPr lang="fr-FR" dirty="0" smtClean="0">
                <a:solidFill>
                  <a:schemeClr val="tx1"/>
                </a:solidFill>
              </a:rPr>
              <a:t> MS et </a:t>
            </a:r>
            <a:r>
              <a:rPr lang="fr-FR" dirty="0" err="1" smtClean="0">
                <a:solidFill>
                  <a:schemeClr val="tx1"/>
                </a:solidFill>
              </a:rPr>
              <a:t>eCARS</a:t>
            </a:r>
            <a:r>
              <a:rPr lang="fr-FR" dirty="0" smtClean="0">
                <a:solidFill>
                  <a:schemeClr val="tx1"/>
                </a:solidFill>
              </a:rPr>
              <a:t> sanitaire</a:t>
            </a:r>
          </a:p>
          <a:p>
            <a:pPr marL="285750" indent="-285750" algn="just"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</a:rPr>
              <a:t>Gestion des accès collaborateur directement par les organismes gestionnaires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22658" y="3708237"/>
            <a:ext cx="5954179" cy="956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</a:rPr>
              <a:t>Accès au SI via une licence</a:t>
            </a:r>
          </a:p>
          <a:p>
            <a:pPr marL="285750" indent="-285750" algn="just"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</a:rPr>
              <a:t>Même périmètre fonctionnel</a:t>
            </a:r>
          </a:p>
        </p:txBody>
      </p:sp>
    </p:spTree>
    <p:extLst>
      <p:ext uri="{BB962C8B-B14F-4D97-AF65-F5344CB8AC3E}">
        <p14:creationId xmlns:p14="http://schemas.microsoft.com/office/powerpoint/2010/main" val="383708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Equipe projet </a:t>
            </a:r>
            <a:r>
              <a:rPr lang="fr-FR" dirty="0" err="1" smtClean="0"/>
              <a:t>eCars</a:t>
            </a:r>
            <a:r>
              <a:rPr lang="fr-FR" dirty="0" smtClean="0"/>
              <a:t> MS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34313" y="1338943"/>
            <a:ext cx="10832755" cy="5004036"/>
          </a:xfrm>
        </p:spPr>
        <p:txBody>
          <a:bodyPr/>
          <a:lstStyle/>
          <a:p>
            <a:r>
              <a:rPr lang="fr-FR" sz="2000" b="1" dirty="0" smtClean="0">
                <a:solidFill>
                  <a:srgbClr val="A0A800"/>
                </a:solidFill>
              </a:rPr>
              <a:t>EQUIPE PROJET NATIONALE:</a:t>
            </a:r>
          </a:p>
          <a:p>
            <a:pPr marL="638175" lvl="1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800" dirty="0" smtClean="0">
                <a:solidFill>
                  <a:schemeClr val="tx1"/>
                </a:solidFill>
              </a:rPr>
              <a:t>Nicolas KERHERVE, Chef de projet national</a:t>
            </a:r>
            <a:r>
              <a:rPr lang="fr-FR" sz="1800" dirty="0">
                <a:solidFill>
                  <a:schemeClr val="tx1"/>
                </a:solidFill>
              </a:rPr>
              <a:t>, DNUM - SCN SI mutualisés des ARS</a:t>
            </a:r>
            <a:endParaRPr lang="fr-FR" sz="1800" dirty="0" smtClean="0">
              <a:solidFill>
                <a:schemeClr val="tx1"/>
              </a:solidFill>
            </a:endParaRPr>
          </a:p>
          <a:p>
            <a:pPr marL="638175" lvl="1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800" dirty="0" smtClean="0">
                <a:solidFill>
                  <a:schemeClr val="tx1"/>
                </a:solidFill>
              </a:rPr>
              <a:t>Référent </a:t>
            </a:r>
            <a:r>
              <a:rPr lang="fr-FR" sz="1800" dirty="0">
                <a:solidFill>
                  <a:schemeClr val="tx1"/>
                </a:solidFill>
              </a:rPr>
              <a:t>national </a:t>
            </a:r>
            <a:r>
              <a:rPr lang="fr-FR" sz="1800" dirty="0" err="1">
                <a:solidFill>
                  <a:schemeClr val="tx1"/>
                </a:solidFill>
              </a:rPr>
              <a:t>eCars</a:t>
            </a:r>
            <a:r>
              <a:rPr lang="fr-FR" sz="1800" dirty="0">
                <a:solidFill>
                  <a:schemeClr val="tx1"/>
                </a:solidFill>
              </a:rPr>
              <a:t> médico-social et </a:t>
            </a:r>
            <a:r>
              <a:rPr lang="fr-FR" sz="1800" dirty="0" smtClean="0">
                <a:solidFill>
                  <a:schemeClr val="tx1"/>
                </a:solidFill>
              </a:rPr>
              <a:t>Hélios</a:t>
            </a:r>
            <a:r>
              <a:rPr lang="fr-FR" sz="1800" dirty="0">
                <a:solidFill>
                  <a:schemeClr val="tx1"/>
                </a:solidFill>
              </a:rPr>
              <a:t> </a:t>
            </a:r>
            <a:r>
              <a:rPr lang="fr-FR" sz="1800" dirty="0" smtClean="0">
                <a:solidFill>
                  <a:schemeClr val="tx1"/>
                </a:solidFill>
              </a:rPr>
              <a:t>(en cours de recrutement)</a:t>
            </a:r>
          </a:p>
          <a:p>
            <a:pPr lvl="1" indent="0">
              <a:spcAft>
                <a:spcPts val="600"/>
              </a:spcAft>
              <a:buNone/>
            </a:pPr>
            <a:endParaRPr lang="fr-FR" sz="1800" dirty="0" smtClean="0">
              <a:solidFill>
                <a:schemeClr val="tx1"/>
              </a:solidFill>
            </a:endParaRPr>
          </a:p>
          <a:p>
            <a:r>
              <a:rPr lang="fr-FR" sz="2000" b="1" dirty="0" smtClean="0">
                <a:solidFill>
                  <a:srgbClr val="A0A800"/>
                </a:solidFill>
              </a:rPr>
              <a:t>EQUIPE PROJET RÉGIONALE AU NIVEAU DE LA DIRECTION DE L’AUTONOMIE: </a:t>
            </a:r>
          </a:p>
          <a:p>
            <a:r>
              <a:rPr lang="fr-FR" sz="1800" b="1" i="1" dirty="0" smtClean="0">
                <a:solidFill>
                  <a:srgbClr val="A0A800"/>
                </a:solidFill>
              </a:rPr>
              <a:t>Coordination du déploiement</a:t>
            </a:r>
            <a:endParaRPr lang="fr-FR" sz="1800" b="1" i="1" dirty="0">
              <a:solidFill>
                <a:srgbClr val="A0A800"/>
              </a:solidFill>
            </a:endParaRPr>
          </a:p>
          <a:p>
            <a:pPr marL="638175" lvl="1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800" dirty="0">
                <a:solidFill>
                  <a:schemeClr val="tx1"/>
                </a:solidFill>
              </a:rPr>
              <a:t>Sophie </a:t>
            </a:r>
            <a:r>
              <a:rPr lang="fr-FR" sz="1800" dirty="0" smtClean="0">
                <a:solidFill>
                  <a:schemeClr val="tx1"/>
                </a:solidFill>
              </a:rPr>
              <a:t>LETURGEON, Responsable du Pôle Performance</a:t>
            </a:r>
          </a:p>
          <a:p>
            <a:pPr marL="638175" lvl="1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800" dirty="0" smtClean="0">
                <a:solidFill>
                  <a:schemeClr val="tx1"/>
                </a:solidFill>
              </a:rPr>
              <a:t>Aurélie BUFFIERE, Référente financière Régionale Pôle Performance et Référente Régionale </a:t>
            </a:r>
            <a:r>
              <a:rPr lang="fr-FR" sz="1800" dirty="0" err="1" smtClean="0">
                <a:solidFill>
                  <a:schemeClr val="tx1"/>
                </a:solidFill>
              </a:rPr>
              <a:t>eCars</a:t>
            </a:r>
            <a:r>
              <a:rPr lang="fr-FR" sz="1800" dirty="0" smtClean="0">
                <a:solidFill>
                  <a:schemeClr val="tx1"/>
                </a:solidFill>
              </a:rPr>
              <a:t> MS</a:t>
            </a:r>
          </a:p>
          <a:p>
            <a:r>
              <a:rPr lang="fr-FR" sz="1800" b="1" i="1" dirty="0" smtClean="0">
                <a:solidFill>
                  <a:srgbClr val="A0A800"/>
                </a:solidFill>
              </a:rPr>
              <a:t>Référents pôles populationnels</a:t>
            </a:r>
            <a:endParaRPr lang="fr-FR" sz="1800" b="1" i="1" dirty="0">
              <a:solidFill>
                <a:srgbClr val="A0A800"/>
              </a:solidFill>
            </a:endParaRPr>
          </a:p>
          <a:p>
            <a:pPr marL="638175" lvl="1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800" dirty="0" smtClean="0">
                <a:solidFill>
                  <a:schemeClr val="tx1"/>
                </a:solidFill>
              </a:rPr>
              <a:t>Eric PROST : </a:t>
            </a:r>
            <a:r>
              <a:rPr lang="fr-FR" sz="1800" dirty="0">
                <a:solidFill>
                  <a:schemeClr val="tx1"/>
                </a:solidFill>
              </a:rPr>
              <a:t>Chargé de Projet interdépartemental négociation </a:t>
            </a:r>
            <a:r>
              <a:rPr lang="fr-FR" sz="1800" dirty="0" smtClean="0">
                <a:solidFill>
                  <a:schemeClr val="tx1"/>
                </a:solidFill>
              </a:rPr>
              <a:t>contractualisation secteur PA</a:t>
            </a:r>
          </a:p>
          <a:p>
            <a:pPr marL="638175" lvl="1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800" dirty="0" smtClean="0">
                <a:solidFill>
                  <a:schemeClr val="tx1"/>
                </a:solidFill>
              </a:rPr>
              <a:t>Laurette VILARD : Chargée de mission contractualisation et efficience secteur PA</a:t>
            </a:r>
          </a:p>
          <a:p>
            <a:pPr marL="638175" lvl="1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800" dirty="0" smtClean="0">
                <a:solidFill>
                  <a:schemeClr val="tx1"/>
                </a:solidFill>
              </a:rPr>
              <a:t>Sophie CLEMENÇON: Chargée de mission offre/contractualisation secteur PH</a:t>
            </a:r>
          </a:p>
          <a:p>
            <a:pPr lvl="1" indent="0">
              <a:spcAft>
                <a:spcPts val="600"/>
              </a:spcAft>
              <a:buNone/>
            </a:pPr>
            <a:endParaRPr lang="fr-FR" sz="1800" dirty="0" smtClean="0">
              <a:solidFill>
                <a:schemeClr val="tx1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863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Organisation du déploiement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5521" y="1289238"/>
            <a:ext cx="10832755" cy="4786322"/>
          </a:xfrm>
        </p:spPr>
        <p:txBody>
          <a:bodyPr/>
          <a:lstStyle/>
          <a:p>
            <a:endParaRPr lang="fr-FR" sz="2000" b="1" dirty="0" smtClean="0">
              <a:solidFill>
                <a:srgbClr val="A0A800"/>
              </a:solidFill>
            </a:endParaRPr>
          </a:p>
          <a:p>
            <a:r>
              <a:rPr lang="fr-FR" sz="2000" b="1" dirty="0" smtClean="0">
                <a:solidFill>
                  <a:srgbClr val="A0A800"/>
                </a:solidFill>
              </a:rPr>
              <a:t>DÉFINITION DU PÉRIMÈTRE DE DÉPLOIEMENT : </a:t>
            </a:r>
          </a:p>
          <a:p>
            <a:pPr marL="638175" lvl="1" indent="-457200">
              <a:buFont typeface="Wingdings" panose="05000000000000000000" pitchFamily="2" charset="2"/>
              <a:buChar char="Ø"/>
            </a:pPr>
            <a:r>
              <a:rPr lang="fr-FR" sz="1800" dirty="0" smtClean="0">
                <a:solidFill>
                  <a:schemeClr val="tx1"/>
                </a:solidFill>
              </a:rPr>
              <a:t>Secteurs</a:t>
            </a:r>
            <a:r>
              <a:rPr lang="fr-FR" sz="1800" dirty="0">
                <a:solidFill>
                  <a:schemeClr val="tx1"/>
                </a:solidFill>
              </a:rPr>
              <a:t> </a:t>
            </a:r>
            <a:r>
              <a:rPr lang="fr-FR" sz="1800" dirty="0" smtClean="0">
                <a:solidFill>
                  <a:schemeClr val="tx1"/>
                </a:solidFill>
              </a:rPr>
              <a:t>PA et PH</a:t>
            </a:r>
          </a:p>
          <a:p>
            <a:pPr marL="638175" lvl="1" indent="-457200">
              <a:buFont typeface="Wingdings" panose="05000000000000000000" pitchFamily="2" charset="2"/>
              <a:buChar char="Ø"/>
            </a:pPr>
            <a:r>
              <a:rPr lang="fr-FR" sz="1800" dirty="0" smtClean="0">
                <a:solidFill>
                  <a:schemeClr val="tx1"/>
                </a:solidFill>
              </a:rPr>
              <a:t>Ensemble de la région</a:t>
            </a:r>
          </a:p>
          <a:p>
            <a:pPr lvl="1" indent="0">
              <a:buNone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2000" b="1" dirty="0" smtClean="0">
                <a:solidFill>
                  <a:srgbClr val="A0A800"/>
                </a:solidFill>
              </a:rPr>
              <a:t>CALENDRIER DE DÉPLOIEMENT: </a:t>
            </a:r>
          </a:p>
          <a:p>
            <a:pPr marL="638175" lvl="1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800" dirty="0" smtClean="0">
                <a:solidFill>
                  <a:schemeClr val="tx1"/>
                </a:solidFill>
              </a:rPr>
              <a:t>Formation des agents des CD et des DD entre octobre et décembre 2023</a:t>
            </a:r>
          </a:p>
          <a:p>
            <a:pPr marL="638175" lvl="1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800" dirty="0" smtClean="0">
                <a:solidFill>
                  <a:schemeClr val="tx1"/>
                </a:solidFill>
              </a:rPr>
              <a:t>Mise en production dès janvier 2024 pour des CPOM entrant en vigueur au 1</a:t>
            </a:r>
            <a:r>
              <a:rPr lang="fr-FR" sz="1800" baseline="30000" dirty="0" smtClean="0">
                <a:solidFill>
                  <a:schemeClr val="tx1"/>
                </a:solidFill>
              </a:rPr>
              <a:t>er</a:t>
            </a:r>
            <a:r>
              <a:rPr lang="fr-FR" sz="1800" dirty="0" smtClean="0">
                <a:solidFill>
                  <a:schemeClr val="tx1"/>
                </a:solidFill>
              </a:rPr>
              <a:t> janvier 2025</a:t>
            </a:r>
          </a:p>
          <a:p>
            <a:pPr marL="638175" lvl="1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800" dirty="0" smtClean="0">
                <a:solidFill>
                  <a:schemeClr val="tx1"/>
                </a:solidFill>
              </a:rPr>
              <a:t>Ouverture de l’accès à </a:t>
            </a:r>
            <a:r>
              <a:rPr lang="fr-FR" sz="1800" dirty="0" err="1" smtClean="0">
                <a:solidFill>
                  <a:schemeClr val="tx1"/>
                </a:solidFill>
              </a:rPr>
              <a:t>e-Cars</a:t>
            </a:r>
            <a:r>
              <a:rPr lang="fr-FR" sz="1800" dirty="0" smtClean="0">
                <a:solidFill>
                  <a:schemeClr val="tx1"/>
                </a:solidFill>
              </a:rPr>
              <a:t> à l’OG au démarrage de la négociation par la DD</a:t>
            </a:r>
          </a:p>
          <a:p>
            <a:pPr marL="638175" lvl="1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fr-FR" sz="1800" dirty="0">
              <a:solidFill>
                <a:schemeClr val="tx1"/>
              </a:solidFill>
            </a:endParaRPr>
          </a:p>
          <a:p>
            <a:pPr marL="638175" lvl="1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800" dirty="0"/>
              <a:t>Mise à disposition d’un guide utilisateur et de tutoriels accessibles via l’interface ECARS</a:t>
            </a:r>
          </a:p>
          <a:p>
            <a:pPr lvl="1" indent="0">
              <a:spcAft>
                <a:spcPts val="600"/>
              </a:spcAft>
              <a:buNone/>
            </a:pPr>
            <a:endParaRPr lang="fr-FR" sz="1800" dirty="0" smtClean="0">
              <a:solidFill>
                <a:schemeClr val="tx1"/>
              </a:solidFill>
            </a:endParaRPr>
          </a:p>
          <a:p>
            <a:pPr lvl="1" indent="0">
              <a:spcAft>
                <a:spcPts val="600"/>
              </a:spcAft>
              <a:buNone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638175" lvl="1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fr-FR" sz="1800" dirty="0">
              <a:solidFill>
                <a:schemeClr val="tx1"/>
              </a:solidFill>
            </a:endParaRPr>
          </a:p>
          <a:p>
            <a:pPr marL="638175" lvl="1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638175" lvl="1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fr-FR" sz="1800" dirty="0">
              <a:solidFill>
                <a:schemeClr val="tx1"/>
              </a:solidFill>
            </a:endParaRPr>
          </a:p>
          <a:p>
            <a:pPr marL="638175" lvl="1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fr-FR" sz="1800" dirty="0">
              <a:solidFill>
                <a:schemeClr val="tx1"/>
              </a:solidFill>
            </a:endParaRPr>
          </a:p>
          <a:p>
            <a:pPr lvl="1" indent="0">
              <a:spcAft>
                <a:spcPts val="600"/>
              </a:spcAft>
              <a:buNone/>
            </a:pPr>
            <a:endParaRPr lang="fr-FR" sz="1800" dirty="0">
              <a:solidFill>
                <a:schemeClr val="tx1"/>
              </a:solidFill>
            </a:endParaRPr>
          </a:p>
          <a:p>
            <a:pPr lvl="1" indent="0">
              <a:spcAft>
                <a:spcPts val="600"/>
              </a:spcAft>
              <a:buNone/>
            </a:pPr>
            <a:endParaRPr lang="fr-FR" sz="1800" dirty="0">
              <a:solidFill>
                <a:schemeClr val="tx1"/>
              </a:solidFill>
            </a:endParaRPr>
          </a:p>
          <a:p>
            <a:pPr marL="638175" lvl="1" indent="-457200">
              <a:buFont typeface="Wingdings" panose="05000000000000000000" pitchFamily="2" charset="2"/>
              <a:buChar char="Ø"/>
            </a:pPr>
            <a:endParaRPr lang="fr-FR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74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FR" sz="4000" b="1" dirty="0" smtClean="0"/>
              <a:t>Démonstration de la plateforme</a:t>
            </a:r>
            <a:endParaRPr lang="fr-FR" sz="4000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953" y="2927708"/>
            <a:ext cx="2143125" cy="21431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508813" y="5522240"/>
            <a:ext cx="25112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u="sng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 tooltip="https://extranet.e-cars.fr/"/>
              </a:rPr>
              <a:t>https://extranet.e-cars.fr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088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20201" y="2815486"/>
            <a:ext cx="8683794" cy="3331313"/>
          </a:xfrm>
        </p:spPr>
        <p:txBody>
          <a:bodyPr/>
          <a:lstStyle/>
          <a:p>
            <a:pPr algn="ctr"/>
            <a:r>
              <a:rPr lang="fr-FR" dirty="0" smtClean="0"/>
              <a:t>Questions diverses</a:t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964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CHARTE_ETAT_ARS_ARA">
      <a:dk1>
        <a:sysClr val="windowText" lastClr="000000"/>
      </a:dk1>
      <a:lt1>
        <a:sysClr val="window" lastClr="FFFFFF"/>
      </a:lt1>
      <a:dk2>
        <a:srgbClr val="000091"/>
      </a:dk2>
      <a:lt2>
        <a:srgbClr val="E1000F"/>
      </a:lt2>
      <a:accent1>
        <a:srgbClr val="A0A800"/>
      </a:accent1>
      <a:accent2>
        <a:srgbClr val="5770BE"/>
      </a:accent2>
      <a:accent3>
        <a:srgbClr val="00AC8C"/>
      </a:accent3>
      <a:accent4>
        <a:srgbClr val="466964"/>
      </a:accent4>
      <a:accent5>
        <a:srgbClr val="FF6F63"/>
      </a:accent5>
      <a:accent6>
        <a:srgbClr val="484D7A"/>
      </a:accent6>
      <a:hlink>
        <a:srgbClr val="2323FF"/>
      </a:hlink>
      <a:folHlink>
        <a:srgbClr val="6D6D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ARS_PagesIntérieures_AvecTitres_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PLATE_INTITULE_OFFICIEL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26" id="{25DB2D80-B418-C445-B794-8EFE4AC572D3}" vid="{D7C109EF-1FF6-B140-BAA4-C929A0D91960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14862</TotalTime>
  <Words>625</Words>
  <Application>Microsoft Office PowerPoint</Application>
  <PresentationFormat>Grand écran</PresentationFormat>
  <Paragraphs>98</Paragraphs>
  <Slides>9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4</vt:i4>
      </vt:variant>
      <vt:variant>
        <vt:lpstr>Titres des diapositives</vt:lpstr>
      </vt:variant>
      <vt:variant>
        <vt:i4>9</vt:i4>
      </vt:variant>
    </vt:vector>
  </HeadingPairs>
  <TitlesOfParts>
    <vt:vector size="20" baseType="lpstr">
      <vt:lpstr>Arial</vt:lpstr>
      <vt:lpstr>Calibri</vt:lpstr>
      <vt:lpstr>Calibri Light</vt:lpstr>
      <vt:lpstr>Cambria</vt:lpstr>
      <vt:lpstr>Marianne</vt:lpstr>
      <vt:lpstr>Times New Roman</vt:lpstr>
      <vt:lpstr>Wingdings</vt:lpstr>
      <vt:lpstr>Thème Office</vt:lpstr>
      <vt:lpstr>Conception personnalisée</vt:lpstr>
      <vt:lpstr>ARS_PagesIntérieures_AvecTitres_1</vt:lpstr>
      <vt:lpstr>TEMPLATE_INTITULE_OFFICIEL</vt:lpstr>
      <vt:lpstr>Présentation de la plateforme e-CARS à destination des organismes gestionnaires</vt:lpstr>
      <vt:lpstr>Lancement d’E-CARS en région ARA</vt:lpstr>
      <vt:lpstr>Principaux objectifs du projet eCars MS</vt:lpstr>
      <vt:lpstr>Fonctionnalités de l’outil pour la gestion de la contractualisation  </vt:lpstr>
      <vt:lpstr>Les utilisateurs d’E-CARS MS</vt:lpstr>
      <vt:lpstr>Equipe projet eCars MS </vt:lpstr>
      <vt:lpstr>Organisation du déploiement</vt:lpstr>
      <vt:lpstr>Présentation PowerPoint</vt:lpstr>
      <vt:lpstr>Questions diverses  </vt:lpstr>
    </vt:vector>
  </TitlesOfParts>
  <Company>MINISTERE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HAAS, Cécilia</dc:creator>
  <cp:lastModifiedBy>LETURGEON, Sophie (ARS-ARA)</cp:lastModifiedBy>
  <cp:revision>1160</cp:revision>
  <cp:lastPrinted>2023-04-03T07:06:43Z</cp:lastPrinted>
  <dcterms:created xsi:type="dcterms:W3CDTF">2020-10-23T06:57:26Z</dcterms:created>
  <dcterms:modified xsi:type="dcterms:W3CDTF">2024-04-02T11:33:33Z</dcterms:modified>
</cp:coreProperties>
</file>