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93" r:id="rId2"/>
    <p:sldMasterId id="2147483668" r:id="rId3"/>
    <p:sldMasterId id="2147483670" r:id="rId4"/>
    <p:sldMasterId id="2147483684" r:id="rId5"/>
    <p:sldMasterId id="2147483674" r:id="rId6"/>
    <p:sldMasterId id="2147483676" r:id="rId7"/>
  </p:sldMasterIdLst>
  <p:notesMasterIdLst>
    <p:notesMasterId r:id="rId11"/>
  </p:notesMasterIdLst>
  <p:handoutMasterIdLst>
    <p:handoutMasterId r:id="rId12"/>
  </p:handoutMasterIdLst>
  <p:sldIdLst>
    <p:sldId id="256" r:id="rId8"/>
    <p:sldId id="330" r:id="rId9"/>
    <p:sldId id="332" r:id="rId1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693"/>
    <a:srgbClr val="C8D223"/>
    <a:srgbClr val="B0B71F"/>
    <a:srgbClr val="7FADB3"/>
    <a:srgbClr val="50A0A2"/>
    <a:srgbClr val="ADBD19"/>
    <a:srgbClr val="7F80B3"/>
    <a:srgbClr val="E54334"/>
    <a:srgbClr val="616CBF"/>
    <a:srgbClr val="649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96" autoAdjust="0"/>
  </p:normalViewPr>
  <p:slideViewPr>
    <p:cSldViewPr showGuides="1">
      <p:cViewPr>
        <p:scale>
          <a:sx n="100" d="100"/>
          <a:sy n="10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-354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1617-B106-4819-B10C-26985E97A133}" type="datetimeFigureOut">
              <a:rPr lang="fr-FR" smtClean="0"/>
              <a:t>28/03/2017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22D66-0BD4-4E78-80BA-7555703A44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1798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CEFC5-9A4C-482A-B1EC-3EAF8E14D7F4}" type="datetimeFigureOut">
              <a:rPr lang="fr-FR" smtClean="0"/>
              <a:t>28/03/2017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3AFAB-3E6E-4EDC-8A6A-951EF2BE63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2567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Titre Principal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/>
          <p:cNvCxnSpPr/>
          <p:nvPr userDrawn="1"/>
        </p:nvCxnSpPr>
        <p:spPr>
          <a:xfrm>
            <a:off x="6192472" y="800704"/>
            <a:ext cx="2628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6192472" y="1484784"/>
            <a:ext cx="2628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36"/>
          <a:stretch/>
        </p:blipFill>
        <p:spPr bwMode="auto">
          <a:xfrm>
            <a:off x="7735787" y="4157968"/>
            <a:ext cx="140821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24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Page_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 userDrawn="1"/>
        </p:nvCxnSpPr>
        <p:spPr>
          <a:xfrm>
            <a:off x="5508104" y="5157192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>
            <a:off x="5508104" y="5589240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313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Page_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9276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 userDrawn="1"/>
        </p:nvCxnSpPr>
        <p:spPr>
          <a:xfrm>
            <a:off x="5508104" y="5157192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 userDrawn="1"/>
        </p:nvCxnSpPr>
        <p:spPr>
          <a:xfrm>
            <a:off x="5508104" y="5589240"/>
            <a:ext cx="2448272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7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1 lig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550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089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334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6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914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2865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S_Diapo_Texte_Titre 2 lig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09384" y="440672"/>
            <a:ext cx="611088" cy="3096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C4693"/>
                </a:solidFill>
                <a:latin typeface="+mj-lt"/>
              </a:defRPr>
            </a:lvl1pPr>
          </a:lstStyle>
          <a:p>
            <a:fld id="{71EA4696-CE7E-4B16-ADD7-937198B6ED5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010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/>
          </p:cNvSpPr>
          <p:nvPr userDrawn="1"/>
        </p:nvSpPr>
        <p:spPr>
          <a:xfrm>
            <a:off x="323528" y="325456"/>
            <a:ext cx="8496944" cy="6192688"/>
          </a:xfrm>
          <a:prstGeom prst="rect">
            <a:avLst/>
          </a:prstGeom>
          <a:solidFill>
            <a:srgbClr val="C3D8DB"/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8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/>
          </p:cNvSpPr>
          <p:nvPr userDrawn="1"/>
        </p:nvSpPr>
        <p:spPr>
          <a:xfrm>
            <a:off x="323528" y="325456"/>
            <a:ext cx="8496944" cy="6192688"/>
          </a:xfrm>
          <a:prstGeom prst="rect">
            <a:avLst/>
          </a:prstGeom>
          <a:solidFill>
            <a:srgbClr val="7FADB3"/>
          </a:solidFill>
          <a:ln>
            <a:solidFill>
              <a:srgbClr val="7FAD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9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>
            <a:spLocks/>
          </p:cNvSpPr>
          <p:nvPr userDrawn="1"/>
        </p:nvSpPr>
        <p:spPr>
          <a:xfrm>
            <a:off x="323528" y="332656"/>
            <a:ext cx="8496944" cy="540000"/>
          </a:xfrm>
          <a:prstGeom prst="rect">
            <a:avLst/>
          </a:prstGeom>
          <a:solidFill>
            <a:srgbClr val="C3D8DB"/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 userDrawn="1"/>
        </p:nvSpPr>
        <p:spPr>
          <a:xfrm>
            <a:off x="35496" y="6289962"/>
            <a:ext cx="93610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www.auvergne-rhone-alpes.ars.sante.fr</a:t>
            </a:r>
            <a:endParaRPr lang="fr-FR" sz="600" i="1" dirty="0">
              <a:solidFill>
                <a:srgbClr val="3C4693"/>
              </a:solidFill>
            </a:endParaRPr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107504" y="6741368"/>
            <a:ext cx="684000" cy="0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 userDrawn="1"/>
        </p:nvCxnSpPr>
        <p:spPr>
          <a:xfrm>
            <a:off x="107504" y="6287720"/>
            <a:ext cx="323960" cy="2242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27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>
            <a:spLocks/>
          </p:cNvSpPr>
          <p:nvPr userDrawn="1"/>
        </p:nvSpPr>
        <p:spPr>
          <a:xfrm>
            <a:off x="323528" y="332656"/>
            <a:ext cx="8496944" cy="720080"/>
          </a:xfrm>
          <a:prstGeom prst="rect">
            <a:avLst/>
          </a:prstGeom>
          <a:solidFill>
            <a:srgbClr val="C3D8DB"/>
          </a:solidFill>
          <a:ln>
            <a:solidFill>
              <a:srgbClr val="C3D8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107504" y="6741368"/>
            <a:ext cx="684000" cy="0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107504" y="6287720"/>
            <a:ext cx="323960" cy="2242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 userDrawn="1"/>
        </p:nvSpPr>
        <p:spPr>
          <a:xfrm>
            <a:off x="35496" y="6289962"/>
            <a:ext cx="93610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www.auvergne-rhone-alpes.ars.sante.fr</a:t>
            </a:r>
            <a:endParaRPr lang="fr-FR" sz="600" i="1" dirty="0">
              <a:solidFill>
                <a:srgbClr val="3C46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53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Connecteur droit 17"/>
          <p:cNvCxnSpPr/>
          <p:nvPr userDrawn="1"/>
        </p:nvCxnSpPr>
        <p:spPr>
          <a:xfrm>
            <a:off x="323528" y="764704"/>
            <a:ext cx="7560840" cy="0"/>
          </a:xfrm>
          <a:prstGeom prst="line">
            <a:avLst/>
          </a:prstGeom>
          <a:ln w="12700">
            <a:solidFill>
              <a:srgbClr val="C3D8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 userDrawn="1"/>
        </p:nvCxnSpPr>
        <p:spPr>
          <a:xfrm>
            <a:off x="316336" y="801049"/>
            <a:ext cx="648072" cy="0"/>
          </a:xfrm>
          <a:prstGeom prst="line">
            <a:avLst/>
          </a:prstGeom>
          <a:ln w="76200">
            <a:solidFill>
              <a:srgbClr val="C3D8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684000" cy="0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107504" y="6287720"/>
            <a:ext cx="323960" cy="2242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 userDrawn="1"/>
        </p:nvSpPr>
        <p:spPr>
          <a:xfrm>
            <a:off x="35496" y="6289962"/>
            <a:ext cx="93610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www.auvergne-rhone-alpes.ars.sante.fr</a:t>
            </a:r>
            <a:endParaRPr lang="fr-FR" sz="600" i="1" dirty="0">
              <a:solidFill>
                <a:srgbClr val="3C46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8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Connecteur droit 18"/>
          <p:cNvCxnSpPr/>
          <p:nvPr userDrawn="1"/>
        </p:nvCxnSpPr>
        <p:spPr>
          <a:xfrm>
            <a:off x="316336" y="801049"/>
            <a:ext cx="648072" cy="0"/>
          </a:xfrm>
          <a:prstGeom prst="line">
            <a:avLst/>
          </a:prstGeom>
          <a:ln w="762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323528" y="764704"/>
            <a:ext cx="7560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107504" y="6741368"/>
            <a:ext cx="684000" cy="0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107504" y="6287720"/>
            <a:ext cx="323960" cy="2242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 userDrawn="1"/>
        </p:nvSpPr>
        <p:spPr>
          <a:xfrm>
            <a:off x="35496" y="6289962"/>
            <a:ext cx="93610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www.auvergne-rhone-alpes.ars.sante.fr</a:t>
            </a:r>
            <a:endParaRPr lang="fr-FR" sz="600" i="1" dirty="0">
              <a:solidFill>
                <a:srgbClr val="3C46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85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41"/>
          <a:stretch/>
        </p:blipFill>
        <p:spPr bwMode="auto">
          <a:xfrm>
            <a:off x="-1595" y="4149264"/>
            <a:ext cx="289123" cy="16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Connecteur droit 9"/>
          <p:cNvCxnSpPr/>
          <p:nvPr userDrawn="1"/>
        </p:nvCxnSpPr>
        <p:spPr>
          <a:xfrm>
            <a:off x="8208472" y="455072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8208472" y="757734"/>
            <a:ext cx="612000" cy="0"/>
          </a:xfrm>
          <a:prstGeom prst="line">
            <a:avLst/>
          </a:prstGeom>
          <a:ln w="1270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 userDrawn="1"/>
        </p:nvCxnSpPr>
        <p:spPr>
          <a:xfrm>
            <a:off x="107504" y="6741368"/>
            <a:ext cx="684000" cy="0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107504" y="6287720"/>
            <a:ext cx="323960" cy="2242"/>
          </a:xfrm>
          <a:prstGeom prst="line">
            <a:avLst/>
          </a:prstGeom>
          <a:ln w="63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 userDrawn="1"/>
        </p:nvSpPr>
        <p:spPr>
          <a:xfrm>
            <a:off x="35496" y="6289962"/>
            <a:ext cx="93610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700"/>
              </a:lnSpc>
            </a:pPr>
            <a:r>
              <a:rPr lang="fr-FR" sz="600" b="1" i="1" dirty="0" smtClean="0">
                <a:solidFill>
                  <a:srgbClr val="3C4693"/>
                </a:solidFill>
              </a:rPr>
              <a:t>ARS Auvergne-</a:t>
            </a:r>
            <a:br>
              <a:rPr lang="fr-FR" sz="600" b="1" i="1" dirty="0" smtClean="0">
                <a:solidFill>
                  <a:srgbClr val="3C4693"/>
                </a:solidFill>
              </a:rPr>
            </a:br>
            <a:r>
              <a:rPr lang="fr-FR" sz="600" b="1" i="1" dirty="0" smtClean="0">
                <a:solidFill>
                  <a:srgbClr val="3C4693"/>
                </a:solidFill>
              </a:rPr>
              <a:t>Rhône-Alpes</a:t>
            </a:r>
            <a:r>
              <a:rPr lang="fr-FR" sz="600" b="1" i="1" baseline="0" dirty="0" smtClean="0">
                <a:solidFill>
                  <a:srgbClr val="3C4693"/>
                </a:solidFill>
              </a:rPr>
              <a:t> </a:t>
            </a:r>
            <a:endParaRPr lang="fr-FR" sz="600" b="0" i="1" baseline="0" dirty="0" smtClean="0">
              <a:solidFill>
                <a:srgbClr val="3C4693"/>
              </a:solidFill>
            </a:endParaRPr>
          </a:p>
          <a:p>
            <a:pPr algn="l">
              <a:lnSpc>
                <a:spcPts val="700"/>
              </a:lnSpc>
            </a:pPr>
            <a:r>
              <a:rPr lang="fr-FR" sz="600" i="1" baseline="0" dirty="0" smtClean="0">
                <a:solidFill>
                  <a:srgbClr val="3C4693"/>
                </a:solidFill>
              </a:rPr>
              <a:t>www.auvergne-rhone-alpes.ars.sante.fr</a:t>
            </a:r>
            <a:endParaRPr lang="fr-FR" sz="600" i="1" dirty="0">
              <a:solidFill>
                <a:srgbClr val="3C46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90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70576" y="836712"/>
            <a:ext cx="2721904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fr-FR" sz="1000" b="1" dirty="0" smtClean="0">
                <a:solidFill>
                  <a:srgbClr val="3C4693"/>
                </a:solidFill>
                <a:latin typeface="Cambria" panose="02040503050406030204" pitchFamily="18" charset="0"/>
              </a:rPr>
              <a:t>Vendredi 24 mars 2017</a:t>
            </a:r>
            <a:endParaRPr lang="fr-FR" sz="1000" b="1" baseline="0" dirty="0" smtClean="0">
              <a:solidFill>
                <a:srgbClr val="3C4693"/>
              </a:solidFill>
              <a:latin typeface="Cambria" panose="02040503050406030204" pitchFamily="18" charset="0"/>
            </a:endParaRPr>
          </a:p>
          <a:p>
            <a:r>
              <a:rPr lang="fr-FR" sz="1000" dirty="0" smtClean="0">
                <a:solidFill>
                  <a:srgbClr val="3C4693"/>
                </a:solidFill>
                <a:latin typeface="Cambria" panose="02040503050406030204" pitchFamily="18" charset="0"/>
              </a:rPr>
              <a:t>ARS Auvergne-Rhône-Alpes</a:t>
            </a:r>
          </a:p>
          <a:p>
            <a:r>
              <a:rPr lang="fr-FR" sz="1000" dirty="0" smtClean="0">
                <a:solidFill>
                  <a:srgbClr val="3C4693"/>
                </a:solidFill>
                <a:latin typeface="Cambria" panose="02040503050406030204" pitchFamily="18" charset="0"/>
              </a:rPr>
              <a:t>ADEME</a:t>
            </a:r>
            <a:endParaRPr lang="fr-FR" sz="1000" dirty="0">
              <a:solidFill>
                <a:srgbClr val="3C4693"/>
              </a:solidFill>
              <a:latin typeface="Cambria" panose="02040503050406030204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662880" y="1988840"/>
            <a:ext cx="6365504" cy="30963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fr-FR" sz="3600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La maîtrise énergétique dans les établissements sanitaires </a:t>
            </a:r>
          </a:p>
          <a:p>
            <a:pPr algn="l">
              <a:lnSpc>
                <a:spcPct val="100000"/>
              </a:lnSpc>
            </a:pPr>
            <a:r>
              <a:rPr lang="fr-FR" sz="3600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et médico-sociaux</a:t>
            </a:r>
            <a:endParaRPr lang="fr-FR" sz="3600" b="0" i="0" baseline="0" dirty="0" smtClean="0">
              <a:solidFill>
                <a:srgbClr val="3C4693"/>
              </a:solidFill>
              <a:latin typeface="Cambria" panose="02040503050406030204" pitchFamily="18" charset="0"/>
              <a:ea typeface="CMU Concrete" pitchFamily="50" charset="0"/>
              <a:cs typeface="CMU Concrete" pitchFamily="50" charset="0"/>
            </a:endParaRPr>
          </a:p>
          <a:p>
            <a:pPr algn="l"/>
            <a:r>
              <a:rPr lang="fr-FR" sz="2400" i="1" dirty="0" smtClean="0">
                <a:solidFill>
                  <a:srgbClr val="ADBD19"/>
                </a:solidFill>
                <a:latin typeface="Cambria" panose="02040503050406030204" pitchFamily="18" charset="0"/>
              </a:rPr>
              <a:t>information, </a:t>
            </a:r>
            <a:r>
              <a:rPr lang="fr-FR" sz="2400" i="1" dirty="0">
                <a:solidFill>
                  <a:srgbClr val="ADBD19"/>
                </a:solidFill>
                <a:latin typeface="Cambria" panose="02040503050406030204" pitchFamily="18" charset="0"/>
              </a:rPr>
              <a:t>conseils et partage d’expériences </a:t>
            </a:r>
            <a:r>
              <a:rPr lang="fr-FR" sz="2400" i="1" dirty="0" smtClean="0">
                <a:solidFill>
                  <a:srgbClr val="ADBD19"/>
                </a:solidFill>
                <a:latin typeface="Cambria" panose="02040503050406030204" pitchFamily="18" charset="0"/>
              </a:rPr>
              <a:t>pour </a:t>
            </a:r>
            <a:r>
              <a:rPr lang="fr-FR" sz="2400" i="1" dirty="0">
                <a:solidFill>
                  <a:srgbClr val="ADBD19"/>
                </a:solidFill>
                <a:latin typeface="Cambria" panose="02040503050406030204" pitchFamily="18" charset="0"/>
              </a:rPr>
              <a:t>des gains énergétiques et financiers.</a:t>
            </a:r>
          </a:p>
        </p:txBody>
      </p:sp>
    </p:spTree>
    <p:extLst>
      <p:ext uri="{BB962C8B-B14F-4D97-AF65-F5344CB8AC3E}">
        <p14:creationId xmlns:p14="http://schemas.microsoft.com/office/powerpoint/2010/main" val="9592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99592" y="620688"/>
            <a:ext cx="7776864" cy="59046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9H30 	Introduction</a:t>
            </a:r>
            <a:endParaRPr lang="fr-FR" sz="2000" b="1" baseline="0" dirty="0" smtClean="0">
              <a:solidFill>
                <a:srgbClr val="3C4693"/>
              </a:solidFill>
              <a:latin typeface="Cambria" panose="02040503050406030204" pitchFamily="18" charset="0"/>
              <a:ea typeface="CMU Concrete" pitchFamily="50" charset="0"/>
              <a:cs typeface="CMU Concrete" pitchFamily="50" charset="0"/>
            </a:endParaRPr>
          </a:p>
          <a:p>
            <a:pPr algn="l">
              <a:tabLst>
                <a:tab pos="1079500" algn="l"/>
              </a:tabLst>
            </a:pPr>
            <a:r>
              <a:rPr lang="fr-FR" sz="1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Céline Vigné – Directrice de l’Offre de Soins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ARS Auvergne-Rhône-Alpes</a:t>
            </a:r>
          </a:p>
          <a:p>
            <a:pPr algn="l">
              <a:lnSpc>
                <a:spcPct val="110000"/>
              </a:lnSpc>
            </a:pPr>
            <a:endParaRPr lang="fr-FR" sz="1800" b="1" i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9H45	La maîtrise énergétique, les dispositifs d’aide, </a:t>
            </a: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2000" b="1" dirty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	</a:t>
            </a: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et de formation de l’ADEME.</a:t>
            </a: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2000" b="1" dirty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Jacqueline </a:t>
            </a:r>
            <a:r>
              <a:rPr lang="fr-FR" sz="1600" b="1" i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Roisil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- 	Hakim </a:t>
            </a:r>
            <a:r>
              <a:rPr lang="fr-FR" sz="1600" b="1" i="1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Hamadou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- Fabrice </a:t>
            </a:r>
            <a:r>
              <a:rPr lang="fr-FR" sz="16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Bettwy</a:t>
            </a:r>
            <a:r>
              <a:rPr lang="fr-FR" sz="1600" b="1" i="1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>
                <a:solidFill>
                  <a:schemeClr val="bg1"/>
                </a:solidFill>
                <a:latin typeface="Cambria" panose="02040503050406030204" pitchFamily="18" charset="0"/>
              </a:rPr>
              <a:t>Direction régionale 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ADEME Auvergne-Rhône-Alpes</a:t>
            </a:r>
          </a:p>
          <a:p>
            <a:pPr algn="l">
              <a:lnSpc>
                <a:spcPct val="110000"/>
              </a:lnSpc>
            </a:pPr>
            <a:endParaRPr lang="fr-FR" sz="1800" b="1" i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11H00	Les achats d’énergie</a:t>
            </a:r>
          </a:p>
          <a:p>
            <a:pPr algn="l">
              <a:tabLst>
                <a:tab pos="1079500" algn="l"/>
              </a:tabLst>
            </a:pPr>
            <a:r>
              <a:rPr lang="fr-FR" sz="1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Vincent Charroin – Direction des achats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Hospices civiles de Lyon</a:t>
            </a:r>
          </a:p>
          <a:p>
            <a:pPr algn="l">
              <a:lnSpc>
                <a:spcPct val="110000"/>
              </a:lnSpc>
            </a:pPr>
            <a:endParaRPr lang="fr-FR" sz="1800" b="1" i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18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12H00	OVE projet BBC rénovation qui intègre un suivi 	exploitation,  commissionnement</a:t>
            </a:r>
            <a:endParaRPr lang="fr-FR" sz="1800" b="1" dirty="0">
              <a:solidFill>
                <a:srgbClr val="3C4693"/>
              </a:solidFill>
              <a:latin typeface="Cambria" panose="02040503050406030204" pitchFamily="18" charset="0"/>
              <a:ea typeface="CMU Concrete" pitchFamily="50" charset="0"/>
              <a:cs typeface="CMU Concrete" pitchFamily="50" charset="0"/>
            </a:endParaRP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Guillaume Chassagne – Directeur patrimoine, travaux et sécurité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Fondation OVE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endParaRPr lang="fr-FR" sz="1600" b="1" i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18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13h00	PAUSE</a:t>
            </a:r>
            <a:endParaRPr lang="fr-FR" sz="1800" b="1" i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971600" y="692696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971600" y="980728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967644" y="1844824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967644" y="2132856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71600" y="3933056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3645024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967644" y="4797152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971600" y="5085184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971600" y="6093296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967644" y="6406372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4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899592" y="620688"/>
            <a:ext cx="7776864" cy="590465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079500" algn="l"/>
              </a:tabLst>
            </a:pP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14H00 	</a:t>
            </a:r>
            <a:r>
              <a:rPr lang="fr-FR" sz="18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La maîtrise énergétique dans un bâtiment ancien :</a:t>
            </a:r>
          </a:p>
          <a:p>
            <a:pPr algn="l">
              <a:tabLst>
                <a:tab pos="1079500" algn="l"/>
              </a:tabLst>
            </a:pPr>
            <a:r>
              <a:rPr lang="fr-FR" sz="1600" b="1" baseline="0" dirty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	</a:t>
            </a:r>
            <a:r>
              <a:rPr lang="fr-FR" sz="1600" b="1" baseline="0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exemple du foyer d’accueil</a:t>
            </a:r>
            <a:r>
              <a:rPr lang="fr-FR" sz="16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 médicalisé  de Saint Laurent du Pont (38) </a:t>
            </a:r>
          </a:p>
          <a:p>
            <a:pPr algn="l">
              <a:tabLst>
                <a:tab pos="1079500" algn="l"/>
              </a:tabLst>
            </a:pPr>
            <a:r>
              <a:rPr lang="fr-FR" sz="1600" b="1" dirty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	</a:t>
            </a:r>
            <a:r>
              <a:rPr lang="fr-FR" sz="16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Bâtiment des Chartreux 1892</a:t>
            </a:r>
            <a:endParaRPr lang="fr-FR" sz="1600" b="1" baseline="0" dirty="0" smtClean="0">
              <a:solidFill>
                <a:srgbClr val="3C4693"/>
              </a:solidFill>
              <a:latin typeface="Cambria" panose="02040503050406030204" pitchFamily="18" charset="0"/>
              <a:ea typeface="CMU Concrete" pitchFamily="50" charset="0"/>
              <a:cs typeface="CMU Concrete" pitchFamily="50" charset="0"/>
            </a:endParaRPr>
          </a:p>
          <a:p>
            <a:pPr algn="l">
              <a:tabLst>
                <a:tab pos="1079500" algn="l"/>
              </a:tabLst>
            </a:pPr>
            <a:r>
              <a:rPr lang="fr-FR" sz="1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Magalie Ianeselli – Ingénieur thermique et qualité environnementale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Bureau d’études Etamine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Eric Novel – Architecte certifié HQE - Metropolis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Gilles Teissier - Amoland</a:t>
            </a:r>
          </a:p>
          <a:p>
            <a:pPr algn="l">
              <a:lnSpc>
                <a:spcPct val="110000"/>
              </a:lnSpc>
            </a:pPr>
            <a:endParaRPr lang="fr-FR" sz="1800" b="1" i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tabLst>
                <a:tab pos="1079500" algn="l"/>
              </a:tabLst>
            </a:pP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15H00	</a:t>
            </a:r>
            <a:r>
              <a:rPr lang="fr-FR" sz="18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Projet de rénovation et reconstruction intégrant la maîtrise 	de consommations : Exemple du CH de Le Valmont (26)</a:t>
            </a:r>
            <a:endParaRPr lang="fr-FR" sz="1800" b="1" dirty="0">
              <a:solidFill>
                <a:srgbClr val="3C4693"/>
              </a:solidFill>
              <a:latin typeface="Cambria" panose="02040503050406030204" pitchFamily="18" charset="0"/>
              <a:ea typeface="CMU Concrete" pitchFamily="50" charset="0"/>
              <a:cs typeface="CMU Concrete" pitchFamily="50" charset="0"/>
            </a:endParaRPr>
          </a:p>
          <a:p>
            <a:pPr algn="l">
              <a:tabLst>
                <a:tab pos="1079500" algn="l"/>
              </a:tabLst>
            </a:pPr>
            <a:r>
              <a:rPr lang="fr-FR" sz="1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Philippe Lacaze – CLER Ingénierie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Patrick </a:t>
            </a:r>
            <a:r>
              <a:rPr lang="fr-FR" sz="1600" b="1" i="1" dirty="0" err="1">
                <a:solidFill>
                  <a:schemeClr val="bg1"/>
                </a:solidFill>
                <a:latin typeface="Cambria" panose="02040503050406030204" pitchFamily="18" charset="0"/>
              </a:rPr>
              <a:t>Sivan</a:t>
            </a:r>
            <a:r>
              <a:rPr lang="fr-FR" sz="1600" b="1" i="1" dirty="0">
                <a:solidFill>
                  <a:schemeClr val="bg1"/>
                </a:solidFill>
                <a:latin typeface="Cambria" panose="02040503050406030204" pitchFamily="18" charset="0"/>
              </a:rPr>
              <a:t> – Chargé d’affaires référent SERL</a:t>
            </a:r>
          </a:p>
          <a:p>
            <a:pPr algn="l">
              <a:tabLst>
                <a:tab pos="1079500" algn="l"/>
              </a:tabLst>
            </a:pPr>
            <a:endParaRPr lang="fr-FR" sz="1600" b="1" i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</a:pPr>
            <a:endParaRPr lang="fr-FR" sz="1800" b="1" i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16H00	La valeur énergétique de la construction</a:t>
            </a:r>
          </a:p>
          <a:p>
            <a:pPr algn="l">
              <a:tabLst>
                <a:tab pos="1079500" algn="l"/>
              </a:tabLst>
            </a:pPr>
            <a:r>
              <a:rPr lang="fr-FR" sz="18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</a:t>
            </a: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Véronique Magnière – Responsable pôle Bâtiment durables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Artelia Bâtiments &amp; Industries</a:t>
            </a:r>
          </a:p>
          <a:p>
            <a:pPr algn="l">
              <a:lnSpc>
                <a:spcPct val="110000"/>
              </a:lnSpc>
            </a:pPr>
            <a:endParaRPr lang="fr-FR" sz="1800" b="1" i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l">
              <a:lnSpc>
                <a:spcPct val="110000"/>
              </a:lnSpc>
              <a:tabLst>
                <a:tab pos="1079500" algn="l"/>
              </a:tabLst>
            </a:pPr>
            <a:r>
              <a:rPr lang="fr-FR" sz="18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17H00	</a:t>
            </a:r>
            <a:r>
              <a:rPr lang="fr-FR" sz="2000" b="1" dirty="0" smtClean="0">
                <a:solidFill>
                  <a:srgbClr val="3C4693"/>
                </a:solidFill>
                <a:latin typeface="Cambria" panose="02040503050406030204" pitchFamily="18" charset="0"/>
                <a:ea typeface="CMU Concrete" pitchFamily="50" charset="0"/>
                <a:cs typeface="CMU Concrete" pitchFamily="50" charset="0"/>
              </a:rPr>
              <a:t>Conclusion</a:t>
            </a:r>
            <a:endParaRPr lang="fr-FR" sz="2000" b="1" dirty="0">
              <a:solidFill>
                <a:srgbClr val="3C4693"/>
              </a:solidFill>
              <a:latin typeface="Cambria" panose="02040503050406030204" pitchFamily="18" charset="0"/>
              <a:ea typeface="CMU Concrete" pitchFamily="50" charset="0"/>
              <a:cs typeface="CMU Concrete" pitchFamily="50" charset="0"/>
            </a:endParaRP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Jean-Christophe Duflot – Expert immobilier et opérations immobilières</a:t>
            </a:r>
          </a:p>
          <a:p>
            <a:pPr algn="l">
              <a:tabLst>
                <a:tab pos="1079500" algn="l"/>
              </a:tabLst>
            </a:pPr>
            <a:r>
              <a:rPr lang="fr-FR" sz="1600" b="1" i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	ARS Auvergne-Rhône-Alpes</a:t>
            </a:r>
          </a:p>
          <a:p>
            <a:pPr algn="l">
              <a:tabLst>
                <a:tab pos="1079500" algn="l"/>
              </a:tabLst>
            </a:pPr>
            <a:endParaRPr lang="fr-FR" sz="1600" b="1" i="1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971600" y="692696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971600" y="980728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983410" y="2780928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71600" y="3068960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971600" y="4437112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971600" y="4725144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971600" y="5589240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899592" y="5839519"/>
            <a:ext cx="792088" cy="0"/>
          </a:xfrm>
          <a:prstGeom prst="line">
            <a:avLst/>
          </a:prstGeom>
          <a:ln w="19050">
            <a:solidFill>
              <a:srgbClr val="3C46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65113"/>
      </p:ext>
    </p:extLst>
  </p:cSld>
  <p:clrMapOvr>
    <a:masterClrMapping/>
  </p:clrMapOvr>
</p:sld>
</file>

<file path=ppt/theme/theme1.xml><?xml version="1.0" encoding="utf-8"?>
<a:theme xmlns:a="http://schemas.openxmlformats.org/drawingml/2006/main" name="1_ARS_PagesTitre_Intercal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RS_PagesTitre_Intercal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RS_PagesIntérieures_AvecTitres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RS_PagesIntérieures_AvecTitres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ARS_PagesIntérieures_AvecTitres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ARS_PagesIntérieures_AvecTitres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ARS_PagesIntérieures_SansTit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4600</TotalTime>
  <Words>31</Words>
  <Application>Microsoft Office PowerPoint</Application>
  <PresentationFormat>Affichage à l'écran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1_ARS_PagesTitre_Intercalaire</vt:lpstr>
      <vt:lpstr>2_ARS_PagesTitre_Intercalaire</vt:lpstr>
      <vt:lpstr>ARS_PagesIntérieures_AvecTitres_1</vt:lpstr>
      <vt:lpstr>ARS_PagesIntérieures_AvecTitres_2</vt:lpstr>
      <vt:lpstr>3_ARS_PagesIntérieures_AvecTitres_3</vt:lpstr>
      <vt:lpstr>2_ARS_PagesIntérieures_AvecTitres_3</vt:lpstr>
      <vt:lpstr>ARS_PagesIntérieures_SansTitre</vt:lpstr>
      <vt:lpstr>Présentation PowerPoint</vt:lpstr>
      <vt:lpstr>Présentation PowerPoint</vt:lpstr>
      <vt:lpstr>Présentation PowerPoint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chaas</dc:creator>
  <cp:lastModifiedBy>arubio</cp:lastModifiedBy>
  <cp:revision>294</cp:revision>
  <cp:lastPrinted>2017-03-23T15:54:43Z</cp:lastPrinted>
  <dcterms:created xsi:type="dcterms:W3CDTF">2016-10-12T10:21:46Z</dcterms:created>
  <dcterms:modified xsi:type="dcterms:W3CDTF">2017-03-28T06:59:04Z</dcterms:modified>
</cp:coreProperties>
</file>