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4"/>
  </p:handoutMasterIdLst>
  <p:sldIdLst>
    <p:sldId id="282" r:id="rId5"/>
    <p:sldId id="258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95" r:id="rId14"/>
    <p:sldId id="306" r:id="rId15"/>
    <p:sldId id="307" r:id="rId16"/>
    <p:sldId id="308" r:id="rId17"/>
    <p:sldId id="310" r:id="rId18"/>
    <p:sldId id="311" r:id="rId19"/>
    <p:sldId id="309" r:id="rId20"/>
    <p:sldId id="312" r:id="rId21"/>
    <p:sldId id="313" r:id="rId22"/>
    <p:sldId id="262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627"/>
    <a:srgbClr val="FFF5EB"/>
    <a:srgbClr val="FFE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4660"/>
  </p:normalViewPr>
  <p:slideViewPr>
    <p:cSldViewPr>
      <p:cViewPr varScale="1">
        <p:scale>
          <a:sx n="79" d="100"/>
          <a:sy n="79" d="100"/>
        </p:scale>
        <p:origin x="1877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9A44F-C8E8-400F-BEB8-FCF9744E39F3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BE47-47C1-4C3C-A1F8-E618102E8D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0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ler-ingenierie.fr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5224" y="1196752"/>
            <a:ext cx="7179512" cy="27363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4" y="144016"/>
            <a:ext cx="3264486" cy="98072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8389" y="6381328"/>
            <a:ext cx="9152389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3491880" y="3356298"/>
            <a:ext cx="5652120" cy="1584870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0" y="6425952"/>
            <a:ext cx="7956376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dirty="0"/>
              <a:t>Maîtrise énergétique dans les établissements de santé</a:t>
            </a:r>
          </a:p>
        </p:txBody>
      </p:sp>
    </p:spTree>
    <p:extLst>
      <p:ext uri="{BB962C8B-B14F-4D97-AF65-F5344CB8AC3E}">
        <p14:creationId xmlns:p14="http://schemas.microsoft.com/office/powerpoint/2010/main" val="143691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dirty="0"/>
              <a:t>Contexte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PRESENTATION  DU PROJET </a:t>
            </a:r>
          </a:p>
        </p:txBody>
      </p:sp>
      <p:pic>
        <p:nvPicPr>
          <p:cNvPr id="11" name="Image 10" descr="Cler ingénierie">
            <a:hlinkClick r:id="rId3"/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6425952"/>
            <a:ext cx="7956376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dirty="0"/>
              <a:t>Maîtrise énergétique dans les établissements de santé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56376" y="6425952"/>
            <a:ext cx="64779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/>
              <a:t>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25952"/>
            <a:ext cx="7956376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dirty="0"/>
              <a:t>Maîtrise énergétique dans les établissements de santé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376" y="6425952"/>
            <a:ext cx="64779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/>
              <a:t>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395288" y="2205038"/>
            <a:ext cx="8497887" cy="43195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25952"/>
            <a:ext cx="7956376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dirty="0"/>
              <a:t>Maîtrise énergétique dans les établissements de santé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376" y="6425952"/>
            <a:ext cx="64779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8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/>
              <a:t>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2132857"/>
            <a:ext cx="3960688" cy="4536232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44009" y="2132857"/>
            <a:ext cx="4248472" cy="4536232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6425952"/>
            <a:ext cx="7956376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dirty="0"/>
              <a:t>Maîtrise énergétique dans les établissements de santé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376" y="6425952"/>
            <a:ext cx="64779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385192" y="44624"/>
            <a:ext cx="6131024" cy="68961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Le groupe SERL vous remercie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r="22822" b="44433"/>
          <a:stretch/>
        </p:blipFill>
        <p:spPr>
          <a:xfrm>
            <a:off x="899592" y="1844824"/>
            <a:ext cx="2807226" cy="40741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4" y="6537226"/>
            <a:ext cx="1404915" cy="21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537226"/>
            <a:ext cx="918915" cy="216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28837"/>
            <a:ext cx="907933" cy="216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8389" y="6381328"/>
            <a:ext cx="9152389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4139952" y="3955122"/>
            <a:ext cx="3209098" cy="1778134"/>
            <a:chOff x="4283968" y="2708920"/>
            <a:chExt cx="3209098" cy="1778134"/>
          </a:xfrm>
        </p:grpSpPr>
        <p:sp>
          <p:nvSpPr>
            <p:cNvPr id="2" name="ZoneTexte 1"/>
            <p:cNvSpPr txBox="1"/>
            <p:nvPr userDrawn="1"/>
          </p:nvSpPr>
          <p:spPr>
            <a:xfrm>
              <a:off x="4283968" y="2708920"/>
              <a:ext cx="2655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E75627"/>
                  </a:solidFill>
                  <a:latin typeface="Arial" pitchFamily="34" charset="0"/>
                  <a:cs typeface="Arial" pitchFamily="34" charset="0"/>
                </a:rPr>
                <a:t>www.serl.fr</a:t>
              </a:r>
            </a:p>
          </p:txBody>
        </p:sp>
        <p:sp>
          <p:nvSpPr>
            <p:cNvPr id="3" name="ZoneTexte 2"/>
            <p:cNvSpPr txBox="1"/>
            <p:nvPr userDrawn="1"/>
          </p:nvSpPr>
          <p:spPr>
            <a:xfrm>
              <a:off x="4283968" y="4117722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rial" pitchFamily="34" charset="0"/>
                  <a:cs typeface="Arial" pitchFamily="34" charset="0"/>
                </a:rPr>
                <a:t>Suivez-nous sur :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852" y="4006456"/>
              <a:ext cx="452214" cy="44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Espace réservé du contenu 5"/>
          <p:cNvSpPr>
            <a:spLocks noGrp="1"/>
          </p:cNvSpPr>
          <p:nvPr>
            <p:ph sz="quarter" idx="10" hasCustomPrompt="1"/>
          </p:nvPr>
        </p:nvSpPr>
        <p:spPr>
          <a:xfrm>
            <a:off x="4111625" y="1989138"/>
            <a:ext cx="4205288" cy="13684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Ajouter contact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527291"/>
            <a:ext cx="751425" cy="21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9947" r="9947" b="9947"/>
          <a:stretch/>
        </p:blipFill>
        <p:spPr>
          <a:xfrm>
            <a:off x="6374560" y="5261856"/>
            <a:ext cx="464340" cy="4643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56376" y="6425952"/>
            <a:ext cx="64779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BA22-9D0C-4C46-8E74-4C4D20D2A90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4E51-AA92-4C20-8150-FF8572C043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3" r:id="rId3"/>
    <p:sldLayoutId id="2147483664" r:id="rId4"/>
    <p:sldLayoutId id="2147483665" r:id="rId5"/>
    <p:sldLayoutId id="214748366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er-ingenierie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er-ingenierie.fr/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ler-ingenierie.fr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://cler-ingenierie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://cler-ingenierie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er-ingenierie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er-ingenierie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er-ingenierie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24" y="1120798"/>
            <a:ext cx="7179512" cy="27363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4" y="68062"/>
            <a:ext cx="3264486" cy="980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8389" y="6381328"/>
            <a:ext cx="9152389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91880" y="3356298"/>
            <a:ext cx="5652120" cy="1584870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Cler ingénieri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723"/>
            <a:ext cx="1679780" cy="904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0" y="1383610"/>
            <a:ext cx="7092280" cy="190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fr-FR" sz="2400" dirty="0"/>
              <a:t>Projet de reconstruction du Centre Hospitalier en </a:t>
            </a:r>
          </a:p>
          <a:p>
            <a:pPr algn="just"/>
            <a:r>
              <a:rPr lang="fr-FR" sz="2400" dirty="0"/>
              <a:t>Conception Réalisation Aménagement Entretien Maintenance</a:t>
            </a:r>
          </a:p>
          <a:p>
            <a:pPr algn="just"/>
            <a:endParaRPr lang="fr-FR" sz="2400" dirty="0"/>
          </a:p>
          <a:p>
            <a:pPr algn="ctr"/>
            <a:r>
              <a:rPr lang="fr-FR" sz="1600" i="1" dirty="0"/>
              <a:t>CENTRE</a:t>
            </a:r>
            <a:r>
              <a:rPr lang="fr-FR" sz="1600" i="1" baseline="0" dirty="0"/>
              <a:t> HOSPITALIER LE VALMONT (26) SITE DE MONTELEGER</a:t>
            </a:r>
            <a:endParaRPr lang="fr-FR" sz="1600" i="1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3898119" y="3500661"/>
            <a:ext cx="5057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Prise en compte de </a:t>
            </a:r>
          </a:p>
          <a:p>
            <a:pPr algn="r"/>
            <a:r>
              <a:rPr lang="fr-FR" dirty="0"/>
              <a:t>la maîtrise de l’énergie</a:t>
            </a:r>
          </a:p>
          <a:p>
            <a:pPr algn="r"/>
            <a:r>
              <a:rPr lang="fr-FR" dirty="0"/>
              <a:t>24 mars 2017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43" y="3356298"/>
            <a:ext cx="3583134" cy="23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" y="1412776"/>
            <a:ext cx="8229600" cy="470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30000"/>
            </a:pPr>
            <a:r>
              <a:rPr lang="fr-FR" dirty="0"/>
              <a:t>Centre Hospitalier actuel: 	</a:t>
            </a:r>
            <a:r>
              <a:rPr lang="fr-FR" b="1" dirty="0"/>
              <a:t>19 000 m² </a:t>
            </a:r>
            <a:r>
              <a:rPr lang="fr-FR" dirty="0"/>
              <a:t>environ</a:t>
            </a:r>
          </a:p>
          <a:p>
            <a:pPr>
              <a:buSzPct val="230000"/>
            </a:pPr>
            <a:r>
              <a:rPr lang="fr-FR" dirty="0"/>
              <a:t>Consommations:</a:t>
            </a:r>
          </a:p>
          <a:p>
            <a:pPr>
              <a:buSzPct val="230000"/>
            </a:pPr>
            <a:r>
              <a:rPr lang="fr-FR" dirty="0"/>
              <a:t>	Gaz:	</a:t>
            </a:r>
            <a:r>
              <a:rPr lang="fr-FR" b="1" dirty="0"/>
              <a:t>6 200 </a:t>
            </a:r>
            <a:r>
              <a:rPr lang="fr-FR" b="1" dirty="0" err="1"/>
              <a:t>MWh</a:t>
            </a:r>
            <a:r>
              <a:rPr lang="fr-FR" b="1" dirty="0"/>
              <a:t> PCS</a:t>
            </a:r>
            <a:r>
              <a:rPr lang="fr-FR" dirty="0"/>
              <a:t>	(hors buanderie)</a:t>
            </a:r>
          </a:p>
          <a:p>
            <a:pPr>
              <a:buSzPct val="230000"/>
            </a:pPr>
            <a:r>
              <a:rPr lang="fr-FR" dirty="0"/>
              <a:t>	Electricité:	</a:t>
            </a:r>
            <a:r>
              <a:rPr lang="fr-FR" b="1" dirty="0"/>
              <a:t>1650 </a:t>
            </a:r>
            <a:r>
              <a:rPr lang="fr-FR" b="1" dirty="0" err="1"/>
              <a:t>MWhé</a:t>
            </a:r>
            <a:endParaRPr lang="fr-FR" b="1" dirty="0"/>
          </a:p>
          <a:p>
            <a:pPr>
              <a:buSzPct val="230000"/>
            </a:pPr>
            <a:endParaRPr lang="fr-FR" dirty="0"/>
          </a:p>
          <a:p>
            <a:pPr>
              <a:buSzPct val="230000"/>
            </a:pPr>
            <a:r>
              <a:rPr lang="fr-FR" b="1" dirty="0"/>
              <a:t>Pas de sous-comptage</a:t>
            </a:r>
            <a:r>
              <a:rPr lang="fr-FR" dirty="0"/>
              <a:t>, pas de suivi continu des consommations d’énergie,</a:t>
            </a:r>
          </a:p>
          <a:p>
            <a:pPr>
              <a:buSzPct val="230000"/>
            </a:pPr>
            <a:r>
              <a:rPr lang="fr-FR" dirty="0"/>
              <a:t>La clause d’intéressement du contrat de chauffage n’a jamais été appliquée (défauts de comptage)</a:t>
            </a:r>
          </a:p>
          <a:p>
            <a:pPr lvl="0"/>
            <a:endParaRPr lang="fr-FR" dirty="0"/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Situation actuelle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Consommations d’énergie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6220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754" r="10425"/>
          <a:stretch/>
        </p:blipFill>
        <p:spPr>
          <a:xfrm>
            <a:off x="4860032" y="2924944"/>
            <a:ext cx="4293884" cy="3294256"/>
          </a:xfrm>
          <a:prstGeom prst="rect">
            <a:avLst/>
          </a:prstGeom>
        </p:spPr>
      </p:pic>
      <p:pic>
        <p:nvPicPr>
          <p:cNvPr id="7" name="Image 6" descr="Cler ingénieri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Situation actuelle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Consommations d’énergie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0" y="1135654"/>
            <a:ext cx="5004048" cy="279084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25760" y="3926500"/>
            <a:ext cx="5004048" cy="229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30000"/>
            </a:pPr>
            <a:endParaRPr lang="fr-FR" sz="2400" dirty="0"/>
          </a:p>
          <a:p>
            <a:pPr>
              <a:buSzPct val="230000"/>
            </a:pPr>
            <a:r>
              <a:rPr lang="fr-FR" sz="2400" dirty="0"/>
              <a:t>Consommations de chauffage:</a:t>
            </a:r>
          </a:p>
          <a:p>
            <a:pPr>
              <a:buSzPct val="230000"/>
            </a:pPr>
            <a:endParaRPr lang="fr-FR" sz="2400" dirty="0"/>
          </a:p>
          <a:p>
            <a:pPr algn="ctr">
              <a:buSzPct val="230000"/>
            </a:pPr>
            <a:r>
              <a:rPr lang="fr-FR" b="1" dirty="0"/>
              <a:t>260 kWh/m²</a:t>
            </a:r>
            <a:r>
              <a:rPr lang="fr-F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183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" y="1412776"/>
            <a:ext cx="8229600" cy="470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30000"/>
            </a:pPr>
            <a:r>
              <a:rPr lang="fr-FR" dirty="0"/>
              <a:t>Centre Hospitalier actuel: 	</a:t>
            </a:r>
            <a:r>
              <a:rPr lang="fr-FR" b="1" dirty="0"/>
              <a:t>19 000 m² </a:t>
            </a:r>
            <a:r>
              <a:rPr lang="fr-FR" dirty="0"/>
              <a:t>environ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Constructions:			</a:t>
            </a:r>
            <a:r>
              <a:rPr lang="fr-FR" b="1" dirty="0"/>
              <a:t>18 000 m²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Réhabilitations lourdes:	  </a:t>
            </a:r>
            <a:r>
              <a:rPr lang="fr-FR" b="1" dirty="0"/>
              <a:t>3 500 m²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Déconstructions:			</a:t>
            </a:r>
            <a:r>
              <a:rPr lang="fr-FR" b="1" dirty="0"/>
              <a:t>11 000 m²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A terme:				</a:t>
            </a:r>
            <a:r>
              <a:rPr lang="fr-FR" b="1" dirty="0"/>
              <a:t>26 000 m²</a:t>
            </a:r>
            <a:r>
              <a:rPr lang="fr-FR" dirty="0"/>
              <a:t>	</a:t>
            </a:r>
            <a:r>
              <a:rPr lang="fr-FR" b="1" dirty="0"/>
              <a:t>(+37%)</a:t>
            </a:r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Projet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Données constructives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6610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755576" y="1412776"/>
            <a:ext cx="8388424" cy="4702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dirty="0"/>
              <a:t>Performance thermique et de confort d’été des bâtiments (réglementaire)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dirty="0"/>
              <a:t>Maîtrise des consommations et émissions de GES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dirty="0"/>
              <a:t>Plan de comptage et suivi des consommations</a:t>
            </a:r>
          </a:p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dirty="0"/>
              <a:t>Engagements de performance</a:t>
            </a:r>
          </a:p>
          <a:p>
            <a:pPr>
              <a:lnSpc>
                <a:spcPct val="150000"/>
              </a:lnSpc>
              <a:buSzPct val="100000"/>
            </a:pPr>
            <a:endParaRPr lang="fr-FR" b="1" dirty="0"/>
          </a:p>
          <a:p>
            <a:pPr>
              <a:lnSpc>
                <a:spcPct val="150000"/>
              </a:lnSpc>
              <a:buSzPct val="100000"/>
            </a:pPr>
            <a:r>
              <a:rPr lang="fr-FR" b="1" dirty="0"/>
              <a:t>Critères de notation incitatifs, coût global 10 ans</a:t>
            </a:r>
          </a:p>
          <a:p>
            <a:pPr>
              <a:lnSpc>
                <a:spcPct val="150000"/>
              </a:lnSpc>
              <a:buSzPct val="230000"/>
            </a:pPr>
            <a:endParaRPr lang="fr-FR" dirty="0"/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Maîtrise énergétique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Demande aux candidats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8431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412776"/>
            <a:ext cx="8676456" cy="4702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b="1" dirty="0"/>
              <a:t>Performance thermique et de confort d’été </a:t>
            </a:r>
            <a:endParaRPr lang="fr-FR" dirty="0"/>
          </a:p>
          <a:p>
            <a:pPr>
              <a:lnSpc>
                <a:spcPct val="150000"/>
              </a:lnSpc>
              <a:buSzPct val="230000"/>
            </a:pPr>
            <a:r>
              <a:rPr lang="fr-FR" dirty="0"/>
              <a:t>	Performance &gt; RT 2012</a:t>
            </a:r>
          </a:p>
          <a:p>
            <a:pPr>
              <a:lnSpc>
                <a:spcPct val="150000"/>
              </a:lnSpc>
              <a:buSzPct val="230000"/>
            </a:pPr>
            <a:r>
              <a:rPr lang="fr-FR" dirty="0"/>
              <a:t>	Compacité et organisation	</a:t>
            </a:r>
          </a:p>
          <a:p>
            <a:pPr>
              <a:lnSpc>
                <a:spcPct val="150000"/>
              </a:lnSpc>
              <a:buSzPct val="230000"/>
            </a:pPr>
            <a:r>
              <a:rPr lang="fr-FR" dirty="0"/>
              <a:t>	Conception bioclimatique</a:t>
            </a:r>
          </a:p>
          <a:p>
            <a:pPr>
              <a:lnSpc>
                <a:spcPct val="150000"/>
              </a:lnSpc>
              <a:buSzPct val="230000"/>
            </a:pPr>
            <a:r>
              <a:rPr lang="fr-FR" dirty="0"/>
              <a:t>	Inertie thermique</a:t>
            </a:r>
          </a:p>
          <a:p>
            <a:pPr>
              <a:lnSpc>
                <a:spcPct val="150000"/>
              </a:lnSpc>
              <a:buSzPct val="230000"/>
            </a:pPr>
            <a:r>
              <a:rPr lang="fr-FR" dirty="0"/>
              <a:t>	Occultations </a:t>
            </a:r>
          </a:p>
          <a:p>
            <a:pPr>
              <a:lnSpc>
                <a:spcPct val="150000"/>
              </a:lnSpc>
              <a:buSzPct val="230000"/>
            </a:pPr>
            <a:r>
              <a:rPr lang="fr-FR" dirty="0"/>
              <a:t>	</a:t>
            </a:r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Maîtrise énergétique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Réponses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6257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412776"/>
            <a:ext cx="86764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 startAt="2"/>
            </a:pPr>
            <a:r>
              <a:rPr lang="fr-FR" b="1" dirty="0"/>
              <a:t>Maîtrise des consommations</a:t>
            </a:r>
            <a:endParaRPr lang="fr-FR" dirty="0"/>
          </a:p>
          <a:p>
            <a:pPr marL="534988">
              <a:lnSpc>
                <a:spcPct val="150000"/>
              </a:lnSpc>
              <a:buSzPct val="230000"/>
            </a:pPr>
            <a:r>
              <a:rPr lang="fr-FR" dirty="0"/>
              <a:t>Productions et distributions performantes (adaptation débits, programmation, détections présence…)</a:t>
            </a:r>
          </a:p>
          <a:p>
            <a:pPr marL="534988">
              <a:lnSpc>
                <a:spcPct val="150000"/>
              </a:lnSpc>
              <a:buSzPct val="230000"/>
            </a:pPr>
            <a:r>
              <a:rPr lang="fr-FR" dirty="0"/>
              <a:t>Réchauffage ECS solaire	</a:t>
            </a:r>
          </a:p>
          <a:p>
            <a:pPr marL="534988">
              <a:lnSpc>
                <a:spcPct val="150000"/>
              </a:lnSpc>
              <a:buSzPct val="230000"/>
            </a:pPr>
            <a:r>
              <a:rPr lang="fr-FR" dirty="0"/>
              <a:t>Récupération énergie (CTA, GF…)</a:t>
            </a:r>
          </a:p>
          <a:p>
            <a:pPr marL="534988">
              <a:lnSpc>
                <a:spcPct val="150000"/>
              </a:lnSpc>
              <a:buSzPct val="230000"/>
            </a:pPr>
            <a:r>
              <a:rPr lang="fr-FR" dirty="0"/>
              <a:t>Eclairage LED intégral, sondes luminosité…</a:t>
            </a:r>
          </a:p>
          <a:p>
            <a:pPr marL="534988">
              <a:lnSpc>
                <a:spcPct val="150000"/>
              </a:lnSpc>
              <a:buSzPct val="230000"/>
            </a:pPr>
            <a:r>
              <a:rPr lang="fr-FR" dirty="0"/>
              <a:t>Supervision de l’ensemble des installations et locaux</a:t>
            </a:r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Maîtrise énergétique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Réponses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3436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412776"/>
            <a:ext cx="8676456" cy="470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fr-FR" b="1" dirty="0"/>
              <a:t>Plan de comptage et suivi </a:t>
            </a:r>
            <a:endParaRPr lang="fr-FR" dirty="0"/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Comptage par usages et bâtiment (thermique, électricité, eau froide et ECS)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Sondes de mesure en continu (ambiance, ECS)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Supervision et tableaux de bord  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Seuils et alertes smartphone MOA </a:t>
            </a:r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Maîtrise énergétique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Réponses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569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412776"/>
            <a:ext cx="8676456" cy="470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 startAt="4"/>
            </a:pPr>
            <a:r>
              <a:rPr lang="fr-FR" b="1" dirty="0"/>
              <a:t>Engagements de performance</a:t>
            </a:r>
            <a:endParaRPr lang="fr-FR" dirty="0"/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Consommations de chauffage 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Consommations électriques CVC Eclairage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Températures et confort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Disponibilité des équipements</a:t>
            </a:r>
          </a:p>
          <a:p>
            <a:pPr marL="895350" indent="-360363">
              <a:lnSpc>
                <a:spcPct val="150000"/>
              </a:lnSpc>
              <a:buSzPct val="230000"/>
            </a:pPr>
            <a:r>
              <a:rPr lang="fr-FR" dirty="0"/>
              <a:t>Sensibilisation des utilisateurs</a:t>
            </a:r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Maîtrise énergétique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Réponses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93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412776"/>
            <a:ext cx="8676456" cy="470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tabLst>
                <a:tab pos="4845050" algn="l"/>
              </a:tabLst>
            </a:pPr>
            <a:r>
              <a:rPr lang="fr-FR" dirty="0"/>
              <a:t>Consommations de chauffage: </a:t>
            </a:r>
            <a:r>
              <a:rPr lang="fr-FR" b="1" dirty="0"/>
              <a:t>- 27% </a:t>
            </a:r>
            <a:r>
              <a:rPr lang="fr-FR" dirty="0"/>
              <a:t>(-46% iso m²)	</a:t>
            </a:r>
          </a:p>
          <a:p>
            <a:pPr>
              <a:lnSpc>
                <a:spcPct val="150000"/>
              </a:lnSpc>
              <a:buSzPct val="100000"/>
              <a:tabLst>
                <a:tab pos="4932363" algn="l"/>
              </a:tabLst>
            </a:pPr>
            <a:r>
              <a:rPr lang="fr-FR" dirty="0"/>
              <a:t>Consommations ECS:	</a:t>
            </a:r>
            <a:r>
              <a:rPr lang="fr-FR" b="1" dirty="0"/>
              <a:t>- 33%</a:t>
            </a:r>
          </a:p>
          <a:p>
            <a:pPr>
              <a:lnSpc>
                <a:spcPct val="150000"/>
              </a:lnSpc>
              <a:buSzPct val="100000"/>
              <a:tabLst>
                <a:tab pos="4932363" algn="l"/>
              </a:tabLst>
            </a:pPr>
            <a:r>
              <a:rPr lang="fr-FR" dirty="0"/>
              <a:t>Réchauffage ECS solaire:</a:t>
            </a:r>
            <a:r>
              <a:rPr lang="fr-FR" b="1" dirty="0"/>
              <a:t>	  50% </a:t>
            </a:r>
            <a:endParaRPr lang="fr-FR" dirty="0"/>
          </a:p>
          <a:p>
            <a:pPr>
              <a:lnSpc>
                <a:spcPct val="150000"/>
              </a:lnSpc>
              <a:buSzPct val="100000"/>
              <a:tabLst>
                <a:tab pos="4932363" algn="l"/>
              </a:tabLst>
            </a:pPr>
            <a:endParaRPr lang="fr-FR" b="1" dirty="0"/>
          </a:p>
          <a:p>
            <a:pPr>
              <a:lnSpc>
                <a:spcPct val="150000"/>
              </a:lnSpc>
              <a:buSzPct val="100000"/>
              <a:tabLst>
                <a:tab pos="4932363" algn="l"/>
              </a:tabLst>
            </a:pPr>
            <a:r>
              <a:rPr lang="fr-FR" b="1" dirty="0"/>
              <a:t>Prise en charge des dépassements à 100% par le prestataire	</a:t>
            </a:r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Maîtrise énergétique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Résultats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3919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352302"/>
            <a:ext cx="8229600" cy="5029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dirty="0"/>
              <a:t>Maître d’Ouvrage: </a:t>
            </a:r>
            <a:r>
              <a:rPr lang="fr-FR" b="1" dirty="0"/>
              <a:t>CHS le Valmont</a:t>
            </a:r>
          </a:p>
          <a:p>
            <a:pPr lvl="1"/>
            <a:r>
              <a:rPr lang="fr-FR" b="1" dirty="0"/>
              <a:t>M. ELDIN </a:t>
            </a:r>
            <a:r>
              <a:rPr lang="fr-FR" dirty="0"/>
              <a:t>Directeur</a:t>
            </a:r>
          </a:p>
          <a:p>
            <a:pPr lvl="1"/>
            <a:r>
              <a:rPr lang="fr-FR" b="1" dirty="0"/>
              <a:t>Mme SALLIER </a:t>
            </a:r>
            <a:r>
              <a:rPr lang="fr-FR" dirty="0"/>
              <a:t>Directrice adjointe économie</a:t>
            </a:r>
          </a:p>
          <a:p>
            <a:pPr lvl="1"/>
            <a:r>
              <a:rPr lang="fr-FR" b="1" dirty="0"/>
              <a:t>M. BOUVARD </a:t>
            </a:r>
            <a:r>
              <a:rPr lang="fr-FR" dirty="0"/>
              <a:t>Directeur des services techniques</a:t>
            </a:r>
          </a:p>
          <a:p>
            <a:pPr marL="457200" lvl="1" indent="0">
              <a:buNone/>
            </a:pPr>
            <a:r>
              <a:rPr lang="fr-FR" dirty="0"/>
              <a:t> </a:t>
            </a:r>
          </a:p>
          <a:p>
            <a:pPr marL="457200" lvl="1" indent="0">
              <a:buNone/>
            </a:pPr>
            <a:r>
              <a:rPr lang="fr-FR" b="1" dirty="0"/>
              <a:t>Assistant Technique à Maîtrise d’Ouvrage</a:t>
            </a:r>
          </a:p>
          <a:p>
            <a:pPr marL="457200" lvl="1" indent="0">
              <a:buNone/>
            </a:pPr>
            <a:r>
              <a:rPr lang="fr-FR" b="1" dirty="0"/>
              <a:t>SERL (Lyon)</a:t>
            </a:r>
            <a:r>
              <a:rPr lang="fr-FR" dirty="0"/>
              <a:t>	Aurélie GOUTAGNY : programme</a:t>
            </a:r>
          </a:p>
          <a:p>
            <a:pPr marL="457200" lvl="1" indent="0">
              <a:buNone/>
            </a:pPr>
            <a:r>
              <a:rPr lang="fr-FR" dirty="0"/>
              <a:t>			Patrick SIVAN : Responsable de projet  </a:t>
            </a:r>
          </a:p>
          <a:p>
            <a:pPr marL="457200" lvl="1" indent="0">
              <a:buNone/>
            </a:pPr>
            <a:r>
              <a:rPr lang="fr-FR" b="1" dirty="0"/>
              <a:t>ICADE</a:t>
            </a:r>
            <a:r>
              <a:rPr lang="fr-FR" dirty="0"/>
              <a:t>		Guillaume CAPY : </a:t>
            </a:r>
            <a:r>
              <a:rPr lang="fr-FR" dirty="0" err="1"/>
              <a:t>programmiste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b="1" dirty="0"/>
              <a:t>CLER Ingénierie</a:t>
            </a:r>
            <a:r>
              <a:rPr lang="fr-FR" dirty="0"/>
              <a:t>	Philippe LACAZE Ingénierie fluides et 				maintenance, efficacité énergétique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b="1" dirty="0"/>
              <a:t>Assistant juridique à Maîtrise d’Ouvrage</a:t>
            </a:r>
          </a:p>
          <a:p>
            <a:pPr marL="457200" lvl="1" indent="0">
              <a:buNone/>
            </a:pPr>
            <a:r>
              <a:rPr lang="fr-FR" dirty="0"/>
              <a:t>Cabinet CLEMENT	M. LANNOY 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LES INTERVENANTS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dirty="0"/>
              <a:t>Maître d’Ouvrage et ATMO</a:t>
            </a: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327919" y="3140968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323528" y="1341438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25800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dirty="0"/>
              <a:t>Rédaction du programme (fonctionnalité, fiche par locaux, prescriptions techniques et architecturales, entretien maintenance)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Organisation du suivi de l'opération (appel d'offres, sélection des divers prestataires)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Analyse des offres architecturales et techniques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Mise au point du marché du Concepteur Réalisateur Entretien Maintenance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Assistance en phase chantier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Suivi financier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Réception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LES MISSIONS 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69133" y="1536763"/>
            <a:ext cx="467543" cy="431378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469133" y="2340329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469133" y="3168676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469133" y="3767742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469133" y="4515574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469132" y="5106624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469131" y="5694501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dirty="0"/>
              <a:t>Equipe ATMO - Missions</a:t>
            </a:r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469131" y="1535035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132923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" y="1412776"/>
            <a:ext cx="8229600" cy="4702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Reconstruction à neuf de l’hébergement temps plein de psychiatrie (250lits)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Projet en procédure de type CCAEM (en cours)</a:t>
            </a:r>
          </a:p>
          <a:p>
            <a:pPr lvl="0"/>
            <a:endParaRPr lang="fr-FR" sz="3200" dirty="0"/>
          </a:p>
          <a:p>
            <a:pPr lvl="0"/>
            <a:r>
              <a:rPr lang="fr-FR" dirty="0"/>
              <a:t>Surface: 13 065 m² Surface Utile</a:t>
            </a:r>
          </a:p>
          <a:p>
            <a:pPr lvl="0"/>
            <a:endParaRPr lang="fr-FR" sz="3200" dirty="0"/>
          </a:p>
          <a:p>
            <a:pPr lvl="0"/>
            <a:r>
              <a:rPr lang="fr-FR" dirty="0"/>
              <a:t>Montant des travaux : 35 M€HT</a:t>
            </a:r>
          </a:p>
          <a:p>
            <a:pPr lvl="0"/>
            <a:endParaRPr lang="fr-FR" sz="3200" dirty="0"/>
          </a:p>
          <a:p>
            <a:pPr lvl="0"/>
            <a:r>
              <a:rPr lang="fr-FR" dirty="0"/>
              <a:t>Durée du chantier : 2 phases de 18 mois chacune</a:t>
            </a:r>
          </a:p>
          <a:p>
            <a:pPr lvl="0"/>
            <a:endParaRPr lang="fr-FR" sz="3200" dirty="0"/>
          </a:p>
          <a:p>
            <a:pPr lvl="0"/>
            <a:r>
              <a:rPr lang="fr-FR" dirty="0"/>
              <a:t>Signature du contrat avec l'entreprise : juillet 2017</a:t>
            </a:r>
          </a:p>
          <a:p>
            <a:pPr lvl="0"/>
            <a:endParaRPr lang="fr-FR" sz="3200" dirty="0"/>
          </a:p>
          <a:p>
            <a:pPr lvl="0"/>
            <a:r>
              <a:rPr lang="fr-FR" dirty="0"/>
              <a:t>Démarrage des travaux : 2ième TRI 2018</a:t>
            </a:r>
            <a:endParaRPr lang="fr-FR" sz="3200" dirty="0"/>
          </a:p>
        </p:txBody>
      </p:sp>
      <p:pic>
        <p:nvPicPr>
          <p:cNvPr id="7" name="Image 6" descr="Cler ingénier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336797" y="33091"/>
            <a:ext cx="5171307" cy="65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RAPPELS PROJET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69133" y="1536763"/>
            <a:ext cx="467543" cy="431378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469997" y="2205438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469131" y="2846584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469131" y="3487730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469131" y="4128876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469131" y="4770022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469131" y="5411168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469131" y="1535011"/>
            <a:ext cx="467543" cy="431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E75627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dirty="0"/>
              <a:t>Le projet - </a:t>
            </a:r>
            <a:r>
              <a:rPr lang="fr-FR" sz="2000" dirty="0"/>
              <a:t>Principales 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110554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5" y="1268760"/>
            <a:ext cx="4754880" cy="290169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dirty="0"/>
              <a:t>Le projet </a:t>
            </a:r>
            <a:r>
              <a:rPr lang="fr-FR" sz="2400" dirty="0"/>
              <a:t>– Quelques vues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84984"/>
            <a:ext cx="4392488" cy="3196711"/>
          </a:xfrm>
          <a:prstGeom prst="rect">
            <a:avLst/>
          </a:prstGeom>
        </p:spPr>
      </p:pic>
      <p:pic>
        <p:nvPicPr>
          <p:cNvPr id="9" name="Image 8" descr="Cler ingénieri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41" y="5517232"/>
            <a:ext cx="6121619" cy="122606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LOCALISATION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08" y="1273877"/>
            <a:ext cx="5998984" cy="431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3200" dirty="0"/>
              <a:t>Le projet </a:t>
            </a:r>
            <a:r>
              <a:rPr lang="fr-FR" sz="2400" dirty="0"/>
              <a:t>– Les limites</a:t>
            </a:r>
            <a:endParaRPr lang="fr-FR" sz="2000" dirty="0"/>
          </a:p>
        </p:txBody>
      </p:sp>
      <p:pic>
        <p:nvPicPr>
          <p:cNvPr id="9" name="Image 8" descr="Cler ingénieri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00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Le projet - Phasage</a:t>
            </a:r>
            <a:r>
              <a:rPr lang="fr-FR" sz="2800" baseline="0" dirty="0"/>
              <a:t> </a:t>
            </a:r>
            <a:endParaRPr lang="fr-FR" sz="2800" dirty="0"/>
          </a:p>
        </p:txBody>
      </p:sp>
      <p:sp>
        <p:nvSpPr>
          <p:cNvPr id="6" name="Titre 9"/>
          <p:cNvSpPr>
            <a:spLocks noGrp="1"/>
          </p:cNvSpPr>
          <p:nvPr>
            <p:ph type="title" hasCustomPrompt="1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PROJET ARCHITECTURAL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Phase 1: 132 lits 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 lnSpcReduction="10000"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/>
              <a:t></a:t>
            </a:r>
          </a:p>
        </p:txBody>
      </p:sp>
      <p:pic>
        <p:nvPicPr>
          <p:cNvPr id="9" name="Image 8" descr="Cler ingénieri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èche droite 9"/>
          <p:cNvSpPr/>
          <p:nvPr/>
        </p:nvSpPr>
        <p:spPr>
          <a:xfrm>
            <a:off x="467544" y="2124784"/>
            <a:ext cx="8136904" cy="1728192"/>
          </a:xfrm>
          <a:prstGeom prst="rightArrow">
            <a:avLst/>
          </a:prstGeom>
          <a:gradFill>
            <a:gsLst>
              <a:gs pos="0">
                <a:srgbClr val="FFF5E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932040" y="1764744"/>
            <a:ext cx="3746530" cy="223224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401944" y="4285024"/>
            <a:ext cx="152208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Démolitions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7467" y="3423378"/>
            <a:ext cx="142032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Réhabilitation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5383" y="2556832"/>
            <a:ext cx="152208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Construction 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4932040" y="1836752"/>
            <a:ext cx="12078" cy="4371876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93422" y="3420928"/>
            <a:ext cx="1594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4 unités polaires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UAEOC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Pédopsychiatrie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PC médical 1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Pharmacie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CAAR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Consultations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Equipes mobiles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Médecine travail	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77404" y="4285024"/>
            <a:ext cx="133840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Syndicats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Amicale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TGI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Salle de formation	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401944" y="528506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Fonctions relogées 	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866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6" name="Titre 9"/>
          <p:cNvSpPr>
            <a:spLocks noGrp="1"/>
          </p:cNvSpPr>
          <p:nvPr>
            <p:ph type="title" hasCustomPrompt="1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PROJET ARCHITECTURAL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Phase 2 : 118 lits 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 lnSpcReduction="10000"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/>
              <a:t></a:t>
            </a:r>
          </a:p>
        </p:txBody>
      </p:sp>
      <p:pic>
        <p:nvPicPr>
          <p:cNvPr id="9" name="Image 8" descr="Cler ingénieri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èche droite 9"/>
          <p:cNvSpPr/>
          <p:nvPr/>
        </p:nvSpPr>
        <p:spPr>
          <a:xfrm>
            <a:off x="3035397" y="2165751"/>
            <a:ext cx="5281020" cy="1728192"/>
          </a:xfrm>
          <a:prstGeom prst="rightArrow">
            <a:avLst/>
          </a:prstGeom>
          <a:gradFill>
            <a:gsLst>
              <a:gs pos="0">
                <a:srgbClr val="FFF5E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39552" y="2597799"/>
            <a:ext cx="2495845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Phase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3416" y="5187637"/>
            <a:ext cx="152208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Démolition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8939" y="4325991"/>
            <a:ext cx="142032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Réhabilitation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6855" y="3459445"/>
            <a:ext cx="152208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Construction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93109" y="4338990"/>
            <a:ext cx="157583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200" dirty="0"/>
              <a:t>2 unités polaires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200" dirty="0"/>
              <a:t>2 unités longue évolution </a:t>
            </a:r>
            <a:r>
              <a:rPr lang="fr-FR" sz="1200" dirty="0" err="1"/>
              <a:t>réhab</a:t>
            </a:r>
            <a:r>
              <a:rPr lang="fr-FR" sz="1200" dirty="0"/>
              <a:t>/réinsertion</a:t>
            </a:r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200" dirty="0" err="1"/>
              <a:t>Gérontopsychiatrie</a:t>
            </a:r>
            <a:endParaRPr lang="fr-FR" sz="1200" dirty="0"/>
          </a:p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200" dirty="0"/>
              <a:t>PC médical 2</a:t>
            </a:r>
            <a:r>
              <a:rPr lang="fr-FR" sz="1400" dirty="0"/>
              <a:t>	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568939" y="5146114"/>
            <a:ext cx="1414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>
              <a:lnSpc>
                <a:spcPct val="150000"/>
              </a:lnSpc>
              <a:buFontTx/>
              <a:buChar char="-"/>
            </a:pPr>
            <a:r>
              <a:rPr lang="fr-FR" sz="1400" dirty="0"/>
              <a:t>Administration	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998824" y="6051733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Fonctions relogées 	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035397" y="1930560"/>
            <a:ext cx="11458" cy="269646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Le projet - Phasage</a:t>
            </a:r>
            <a:r>
              <a:rPr lang="fr-FR" sz="2800" baseline="0" dirty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218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6" name="Titre 9"/>
          <p:cNvSpPr>
            <a:spLocks noGrp="1"/>
          </p:cNvSpPr>
          <p:nvPr>
            <p:ph type="title" hasCustomPrompt="1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PROJET ARCHITECTURAL</a:t>
            </a:r>
          </a:p>
        </p:txBody>
      </p:sp>
      <p:pic>
        <p:nvPicPr>
          <p:cNvPr id="9" name="Image 8" descr="Cler ingénieri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2" y="-2582"/>
            <a:ext cx="1312651" cy="69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èche droite 9"/>
          <p:cNvSpPr/>
          <p:nvPr/>
        </p:nvSpPr>
        <p:spPr>
          <a:xfrm>
            <a:off x="467544" y="2996952"/>
            <a:ext cx="8136904" cy="1728192"/>
          </a:xfrm>
          <a:prstGeom prst="rightArrow">
            <a:avLst/>
          </a:prstGeom>
          <a:gradFill>
            <a:gsLst>
              <a:gs pos="0">
                <a:srgbClr val="FFF5E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467544" y="3832026"/>
            <a:ext cx="0" cy="1100730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333172" y="2392746"/>
            <a:ext cx="4432" cy="1512168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056931" y="1708452"/>
            <a:ext cx="4431" cy="2160240"/>
          </a:xfrm>
          <a:prstGeom prst="line">
            <a:avLst/>
          </a:prstGeom>
          <a:ln w="98425"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87063" y="49641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Elaboration du programme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93366" y="5474277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Proposition n°1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3918811" y="3940700"/>
            <a:ext cx="0" cy="200946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782908" y="2392746"/>
            <a:ext cx="1" cy="1475946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195736" y="1188348"/>
            <a:ext cx="17281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Proposition n°2</a:t>
            </a:r>
          </a:p>
          <a:p>
            <a:pPr algn="ctr"/>
            <a:r>
              <a:rPr lang="fr-FR" sz="1600" b="1" dirty="0"/>
              <a:t>15/02/2017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987824" y="5928898"/>
            <a:ext cx="1796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Réunions groupes utilisateurs </a:t>
            </a:r>
          </a:p>
          <a:p>
            <a:pPr algn="ctr"/>
            <a:r>
              <a:rPr lang="fr-FR" sz="1600" dirty="0"/>
              <a:t>6/8/9 Mars 2017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5644443" y="3942222"/>
            <a:ext cx="6990" cy="1191938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6515529" y="3068960"/>
            <a:ext cx="687" cy="79973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635896" y="1876445"/>
            <a:ext cx="230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Rencontre candidats</a:t>
            </a:r>
          </a:p>
          <a:p>
            <a:pPr algn="ctr"/>
            <a:r>
              <a:rPr lang="fr-FR" sz="1600" dirty="0"/>
              <a:t>15/17/20/21/22 mars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787337" y="500726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Remise offre finale </a:t>
            </a:r>
          </a:p>
          <a:p>
            <a:pPr algn="ctr"/>
            <a:r>
              <a:rPr lang="fr-FR" sz="1600" dirty="0"/>
              <a:t>3 mai 2017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543418" y="2484185"/>
            <a:ext cx="194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Jury</a:t>
            </a:r>
          </a:p>
          <a:p>
            <a:pPr algn="ctr"/>
            <a:r>
              <a:rPr lang="fr-FR" sz="1600" dirty="0"/>
              <a:t>Mai 2017  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7379625" y="3953122"/>
            <a:ext cx="0" cy="77202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367766" y="4643280"/>
            <a:ext cx="209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Signature marché</a:t>
            </a:r>
          </a:p>
          <a:p>
            <a:pPr algn="ctr"/>
            <a:r>
              <a:rPr lang="fr-FR" sz="1600" dirty="0"/>
              <a:t>Juin 2017 </a:t>
            </a:r>
          </a:p>
        </p:txBody>
      </p:sp>
      <p:cxnSp>
        <p:nvCxnSpPr>
          <p:cNvPr id="63" name="Connecteur droit 62"/>
          <p:cNvCxnSpPr/>
          <p:nvPr/>
        </p:nvCxnSpPr>
        <p:spPr>
          <a:xfrm>
            <a:off x="2257462" y="3940700"/>
            <a:ext cx="4432" cy="1512168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67544" y="183611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Choix des 5 candidats 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452301" y="1944216"/>
            <a:ext cx="800219" cy="38610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ETUDES TRAVAUX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56931" y="3904914"/>
            <a:ext cx="1725977" cy="0"/>
          </a:xfrm>
          <a:prstGeom prst="straightConnector1">
            <a:avLst/>
          </a:prstGeom>
          <a:ln w="317500">
            <a:solidFill>
              <a:schemeClr val="bg1">
                <a:alpha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25419" y="3720248"/>
            <a:ext cx="144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ANALYSE APS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dirty="0"/>
              <a:t>Le projet – Planning</a:t>
            </a:r>
            <a:r>
              <a:rPr lang="fr-FR" sz="2800" baseline="0" dirty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36001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_x00e9_matique xmlns="14438f2e-f6d4-4b81-8bf4-cfa71676a56d">Modèles PowerPoint</Th_x00e9_matique>
    <DescriptionSERL xmlns="34297f50-4fda-40e4-b8d0-43b0b64d34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095B62E9B52A428A69C5A38C094298" ma:contentTypeVersion="7" ma:contentTypeDescription="Crée un document." ma:contentTypeScope="" ma:versionID="bc41f370a3e34cc14be43a817df59fbc">
  <xsd:schema xmlns:xsd="http://www.w3.org/2001/XMLSchema" xmlns:xs="http://www.w3.org/2001/XMLSchema" xmlns:p="http://schemas.microsoft.com/office/2006/metadata/properties" xmlns:ns2="14438f2e-f6d4-4b81-8bf4-cfa71676a56d" xmlns:ns3="34297f50-4fda-40e4-b8d0-43b0b64d34ae" xmlns:ns4="f2281314-e9c0-4c41-a225-d4de9591a129" targetNamespace="http://schemas.microsoft.com/office/2006/metadata/properties" ma:root="true" ma:fieldsID="b1e6ec47a605e2503ed989c53f63ccef" ns2:_="" ns3:_="" ns4:_="">
    <xsd:import namespace="14438f2e-f6d4-4b81-8bf4-cfa71676a56d"/>
    <xsd:import namespace="34297f50-4fda-40e4-b8d0-43b0b64d34ae"/>
    <xsd:import namespace="f2281314-e9c0-4c41-a225-d4de9591a129"/>
    <xsd:element name="properties">
      <xsd:complexType>
        <xsd:sequence>
          <xsd:element name="documentManagement">
            <xsd:complexType>
              <xsd:all>
                <xsd:element ref="ns2:Th_x00e9_matique"/>
                <xsd:element ref="ns3:DescriptionSERL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38f2e-f6d4-4b81-8bf4-cfa71676a56d" elementFormDefault="qualified">
    <xsd:import namespace="http://schemas.microsoft.com/office/2006/documentManagement/types"/>
    <xsd:import namespace="http://schemas.microsoft.com/office/infopath/2007/PartnerControls"/>
    <xsd:element name="Th_x00e9_matique" ma:index="1" ma:displayName="Thématique" ma:format="Dropdown" ma:internalName="Th_x00e9_matique">
      <xsd:simpleType>
        <xsd:restriction base="dms:Choice">
          <xsd:enumeration value="En-têtes de lettre Format Word"/>
          <xsd:enumeration value="Logos"/>
          <xsd:enumeration value="Modèles PowerPoint"/>
          <xsd:enumeration value="Modèles Word Filiales"/>
          <xsd:enumeration value="Modèles Word Groupe SERL"/>
          <xsd:enumeration value="Autr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97f50-4fda-40e4-b8d0-43b0b64d34ae" elementFormDefault="qualified">
    <xsd:import namespace="http://schemas.microsoft.com/office/2006/documentManagement/types"/>
    <xsd:import namespace="http://schemas.microsoft.com/office/infopath/2007/PartnerControls"/>
    <xsd:element name="DescriptionSERL" ma:index="2" nillable="true" ma:displayName="Description SERL" ma:description="Description du document" ma:internalName="DescriptionSERL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81314-e9c0-4c41-a225-d4de9591a1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9E2F7-7B7D-4619-A53F-152FA4F9E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3F6CF-AA55-470E-93F0-F8F01358E5D1}">
  <ds:schemaRefs>
    <ds:schemaRef ds:uri="http://purl.org/dc/elements/1.1/"/>
    <ds:schemaRef ds:uri="http://purl.org/dc/terms/"/>
    <ds:schemaRef ds:uri="14438f2e-f6d4-4b81-8bf4-cfa71676a56d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2281314-e9c0-4c41-a225-d4de9591a129"/>
    <ds:schemaRef ds:uri="34297f50-4fda-40e4-b8d0-43b0b64d34a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899C9A-442C-4A22-B8FE-28C810D4E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38f2e-f6d4-4b81-8bf4-cfa71676a56d"/>
    <ds:schemaRef ds:uri="34297f50-4fda-40e4-b8d0-43b0b64d34ae"/>
    <ds:schemaRef ds:uri="f2281314-e9c0-4c41-a225-d4de9591a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530</Words>
  <Application>Microsoft Office PowerPoint</Application>
  <PresentationFormat>Affichage à l'écran (4:3)</PresentationFormat>
  <Paragraphs>195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LOCALISATION</vt:lpstr>
      <vt:lpstr>PROJET ARCHITECTURAL</vt:lpstr>
      <vt:lpstr>PROJET ARCHITECTURAL</vt:lpstr>
      <vt:lpstr>PROJET ARCHITECTURAL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LECUELLE Peggy</dc:creator>
  <cp:lastModifiedBy>Philippe LACAZE</cp:lastModifiedBy>
  <cp:revision>110</cp:revision>
  <cp:lastPrinted>2017-02-14T10:26:39Z</cp:lastPrinted>
  <dcterms:created xsi:type="dcterms:W3CDTF">2011-10-14T12:17:40Z</dcterms:created>
  <dcterms:modified xsi:type="dcterms:W3CDTF">2017-03-20T22:30:35Z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0x010100E1095B62E9B52A428A69C5A38C094298</vt:lpwstr>
  </property>
</Properties>
</file>