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7"/>
  </p:notesMasterIdLst>
  <p:sldIdLst>
    <p:sldId id="256" r:id="rId2"/>
    <p:sldId id="395" r:id="rId3"/>
    <p:sldId id="349" r:id="rId4"/>
    <p:sldId id="325" r:id="rId5"/>
    <p:sldId id="416" r:id="rId6"/>
    <p:sldId id="415" r:id="rId7"/>
    <p:sldId id="353" r:id="rId8"/>
    <p:sldId id="320" r:id="rId9"/>
    <p:sldId id="402" r:id="rId10"/>
    <p:sldId id="354" r:id="rId11"/>
    <p:sldId id="290" r:id="rId12"/>
    <p:sldId id="288" r:id="rId13"/>
    <p:sldId id="358" r:id="rId14"/>
    <p:sldId id="355" r:id="rId15"/>
    <p:sldId id="401" r:id="rId16"/>
    <p:sldId id="376" r:id="rId17"/>
    <p:sldId id="360" r:id="rId18"/>
    <p:sldId id="363" r:id="rId19"/>
    <p:sldId id="364" r:id="rId20"/>
    <p:sldId id="286" r:id="rId21"/>
    <p:sldId id="287" r:id="rId22"/>
    <p:sldId id="403" r:id="rId23"/>
    <p:sldId id="365" r:id="rId24"/>
    <p:sldId id="366" r:id="rId25"/>
    <p:sldId id="370" r:id="rId26"/>
    <p:sldId id="372" r:id="rId27"/>
    <p:sldId id="373" r:id="rId28"/>
    <p:sldId id="400" r:id="rId29"/>
    <p:sldId id="379" r:id="rId30"/>
    <p:sldId id="380" r:id="rId31"/>
    <p:sldId id="356" r:id="rId32"/>
    <p:sldId id="391" r:id="rId33"/>
    <p:sldId id="405" r:id="rId34"/>
    <p:sldId id="382" r:id="rId35"/>
    <p:sldId id="386" r:id="rId36"/>
    <p:sldId id="383" r:id="rId37"/>
    <p:sldId id="384" r:id="rId38"/>
    <p:sldId id="404" r:id="rId39"/>
    <p:sldId id="392" r:id="rId40"/>
    <p:sldId id="335" r:id="rId41"/>
    <p:sldId id="385" r:id="rId42"/>
    <p:sldId id="390" r:id="rId43"/>
    <p:sldId id="407" r:id="rId44"/>
    <p:sldId id="298" r:id="rId45"/>
    <p:sldId id="393" r:id="rId46"/>
    <p:sldId id="408" r:id="rId47"/>
    <p:sldId id="297" r:id="rId48"/>
    <p:sldId id="409" r:id="rId49"/>
    <p:sldId id="315" r:id="rId50"/>
    <p:sldId id="411" r:id="rId51"/>
    <p:sldId id="318" r:id="rId52"/>
    <p:sldId id="412" r:id="rId53"/>
    <p:sldId id="316" r:id="rId54"/>
    <p:sldId id="413" r:id="rId55"/>
    <p:sldId id="378" r:id="rId5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2CB8493-BF54-48DD-854A-AD064AAEE387}">
          <p14:sldIdLst>
            <p14:sldId id="256"/>
            <p14:sldId id="395"/>
            <p14:sldId id="349"/>
            <p14:sldId id="325"/>
            <p14:sldId id="416"/>
            <p14:sldId id="415"/>
            <p14:sldId id="353"/>
            <p14:sldId id="320"/>
            <p14:sldId id="402"/>
            <p14:sldId id="354"/>
            <p14:sldId id="290"/>
            <p14:sldId id="288"/>
            <p14:sldId id="358"/>
            <p14:sldId id="355"/>
            <p14:sldId id="401"/>
            <p14:sldId id="376"/>
            <p14:sldId id="360"/>
            <p14:sldId id="363"/>
            <p14:sldId id="364"/>
            <p14:sldId id="286"/>
            <p14:sldId id="287"/>
            <p14:sldId id="403"/>
            <p14:sldId id="365"/>
            <p14:sldId id="366"/>
            <p14:sldId id="370"/>
            <p14:sldId id="372"/>
            <p14:sldId id="373"/>
            <p14:sldId id="400"/>
            <p14:sldId id="379"/>
            <p14:sldId id="380"/>
            <p14:sldId id="356"/>
            <p14:sldId id="391"/>
            <p14:sldId id="405"/>
            <p14:sldId id="382"/>
            <p14:sldId id="386"/>
            <p14:sldId id="383"/>
            <p14:sldId id="384"/>
            <p14:sldId id="404"/>
            <p14:sldId id="392"/>
            <p14:sldId id="335"/>
            <p14:sldId id="385"/>
            <p14:sldId id="390"/>
            <p14:sldId id="407"/>
            <p14:sldId id="298"/>
            <p14:sldId id="393"/>
            <p14:sldId id="408"/>
            <p14:sldId id="297"/>
            <p14:sldId id="409"/>
            <p14:sldId id="315"/>
            <p14:sldId id="411"/>
            <p14:sldId id="318"/>
            <p14:sldId id="412"/>
            <p14:sldId id="316"/>
            <p14:sldId id="413"/>
            <p14:sldId id="3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loe GUYON" initials="CG" lastIdx="13" clrIdx="0">
    <p:extLst>
      <p:ext uri="{19B8F6BF-5375-455C-9EA6-DF929625EA0E}">
        <p15:presenceInfo xmlns:p15="http://schemas.microsoft.com/office/powerpoint/2012/main" userId="S-1-5-21-3223820130-3898998050-3591865236-2156" providerId="AD"/>
      </p:ext>
    </p:extLst>
  </p:cmAuthor>
  <p:cmAuthor id="2" name="Sophie Moraly" initials="UW" lastIdx="9" clrIdx="1">
    <p:extLst>
      <p:ext uri="{19B8F6BF-5375-455C-9EA6-DF929625EA0E}">
        <p15:presenceInfo xmlns:p15="http://schemas.microsoft.com/office/powerpoint/2012/main" userId="Sophie Mora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9C4"/>
    <a:srgbClr val="CEC3DB"/>
    <a:srgbClr val="8064A2"/>
    <a:srgbClr val="B2A1C7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715" autoAdjust="0"/>
  </p:normalViewPr>
  <p:slideViewPr>
    <p:cSldViewPr snapToGrid="0" showGuides="1">
      <p:cViewPr varScale="1">
        <p:scale>
          <a:sx n="125" d="100"/>
          <a:sy n="125" d="100"/>
        </p:scale>
        <p:origin x="1378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data\donnees\1.Observation%20des%20besoins\1.2%20Etudes%20par%20commanditaire\1.2.1%20ARS%20-%20Observation\3%20Focus%20th&#233;matiques\ESAT\4.%20Quanti\FINESS\FINESS_PH_ARA_3112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data\donnees\1.Observation%20des%20besoins\1.2%20Etudes%20par%20commanditaire\1.2.1%20ARS%20-%20Observation\3%20Focus%20th&#233;matiques\ESAT\5.%20Questionnaire\BDD\BDD%20questionnaire%20ESAT%20V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3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data\donnees\1.Observation%20des%20besoins\1.2%20Etudes%20par%20commanditaire\1.2.1%20ARS%20-%20Observation\3%20Focus%20th&#233;matiques\ESAT\5.%20Questionnaire\BDD\Copie%20de%20BDD%20questionnaire%20ESAT%20V5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data\donnees\1.Observation%20des%20besoins\1.2%20Etudes%20par%20commanditaire\1.2.1%20ARS%20-%20Observation\3%20Focus%20th&#233;matiques\ESAT\5.%20Questionnaire\BDD\BDD%20questionnaire%20ESAT%20V4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.leturgeon\Documents\DOSSIERS%20SL\PROGRAMMES%20ARS\Programme%20de%20travail%20ARS%202019\TH%20ESAT\Rapport%20synth&#232;se\BDD%20questionnaire%20ESAT%20V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data\donnees\1.Observation%20des%20besoins\1.2%20Etudes%20par%20commanditaire\1.2.1%20ARS%20-%20Observation\3%20Focus%20th&#233;matiques\ESAT\5.%20Questionnaire\BDD\ESAT_activite_Dep_envoiCREAI1408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data\donnees\1.Observation%20des%20besoins\1.2%20Etudes%20par%20commanditaire\1.2.1%20ARS%20-%20Observation\3%20Focus%20th&#233;matiques\ESAT\5.%20Questionnaire\BDD\ESAT_activite_Dep_envoiCREAI1408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Rds\donnees\1.Observation%20des%20besoins\1.2%20Etudes%20par%20commanditaire\1.2.1%20ARS%20-%20Observation\3%20Focus%20th&#233;matiques\ESAT\5.%20Questionnaire\BDD\BDD%20questionnaire%20ESAT%20V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\\Srvdata\donnees\1.Observation%20des%20besoins\1.2%20Etudes%20par%20commanditaire\1.2.1%20ARS%20-%20Observation\3%20Focus%20th&#233;matiques\ESAT\5.%20Questionnaire\BDD\BDD%20questionnaire%20ESAT%20V3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.leturgeon\Documents\DOSSIERS%20SL\PROGRAMMES%20ARS\Programme%20de%20travail%20ARS%202019\TH%20ESAT\Rapport%20synth&#232;se\BDD%20questionnaire%20ESAT%20V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Taux d'équipement en ESAT </a:t>
            </a:r>
          </a:p>
          <a:p>
            <a:pPr>
              <a:defRPr/>
            </a:pP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pour 1 000 personnes âgées de 20 à 59 ans</a:t>
            </a:r>
          </a:p>
        </c:rich>
      </c:tx>
      <c:layout>
        <c:manualLayout>
          <c:xMode val="edge"/>
          <c:yMode val="edge"/>
          <c:x val="0.2451412554228358"/>
          <c:y val="1.0060362173038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8703829958085785E-2"/>
          <c:y val="0.12395164157987226"/>
          <c:w val="0.91892979224323013"/>
          <c:h val="0.651287068424415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graph!$B$1</c:f>
              <c:strCache>
                <c:ptCount val="1"/>
                <c:pt idx="0">
                  <c:v>Taux d'équipement en ESAT pour 1000 personnes âgées de 20 à 59 ans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4E-41DB-BD69-A5B8DC055911}"/>
              </c:ext>
            </c:extLst>
          </c:dPt>
          <c:dLbls>
            <c:dLbl>
              <c:idx val="1"/>
              <c:layout>
                <c:manualLayout>
                  <c:x val="-2.0504974555264053E-3"/>
                  <c:y val="1.5500485030925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4E-41DB-BD69-A5B8DC055911}"/>
                </c:ext>
              </c:extLst>
            </c:dLbl>
            <c:dLbl>
              <c:idx val="3"/>
              <c:layout>
                <c:manualLayout>
                  <c:x val="0"/>
                  <c:y val="1.2223581823886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4E-41DB-BD69-A5B8DC055911}"/>
                </c:ext>
              </c:extLst>
            </c:dLbl>
            <c:dLbl>
              <c:idx val="4"/>
              <c:layout>
                <c:manualLayout>
                  <c:x val="0"/>
                  <c:y val="9.30029101855506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F4E-41DB-BD69-A5B8DC055911}"/>
                </c:ext>
              </c:extLst>
            </c:dLbl>
            <c:dLbl>
              <c:idx val="6"/>
              <c:layout>
                <c:manualLayout>
                  <c:x val="0"/>
                  <c:y val="1.5500485030925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F4E-41DB-BD69-A5B8DC055911}"/>
                </c:ext>
              </c:extLst>
            </c:dLbl>
            <c:dLbl>
              <c:idx val="7"/>
              <c:layout>
                <c:manualLayout>
                  <c:x val="0"/>
                  <c:y val="9.30029101855523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F4E-41DB-BD69-A5B8DC055911}"/>
                </c:ext>
              </c:extLst>
            </c:dLbl>
            <c:dLbl>
              <c:idx val="8"/>
              <c:layout>
                <c:manualLayout>
                  <c:x val="0"/>
                  <c:y val="1.2400388024740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F4E-41DB-BD69-A5B8DC055911}"/>
                </c:ext>
              </c:extLst>
            </c:dLbl>
            <c:dLbl>
              <c:idx val="12"/>
              <c:layout>
                <c:manualLayout>
                  <c:x val="0"/>
                  <c:y val="3.1000970061849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4E-41DB-BD69-A5B8DC0559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graph!$A$2:$A$14</c:f>
              <c:strCache>
                <c:ptCount val="13"/>
                <c:pt idx="0">
                  <c:v>Ain</c:v>
                </c:pt>
                <c:pt idx="1">
                  <c:v>Allier</c:v>
                </c:pt>
                <c:pt idx="2">
                  <c:v>Ardèche</c:v>
                </c:pt>
                <c:pt idx="3">
                  <c:v>Cantal</c:v>
                </c:pt>
                <c:pt idx="4">
                  <c:v>Drôme</c:v>
                </c:pt>
                <c:pt idx="5">
                  <c:v>Isère</c:v>
                </c:pt>
                <c:pt idx="6">
                  <c:v>Loire</c:v>
                </c:pt>
                <c:pt idx="7">
                  <c:v>Haute-Loire</c:v>
                </c:pt>
                <c:pt idx="8">
                  <c:v>Puy-de-Dôme</c:v>
                </c:pt>
                <c:pt idx="9">
                  <c:v>Rhône</c:v>
                </c:pt>
                <c:pt idx="10">
                  <c:v>Savoie</c:v>
                </c:pt>
                <c:pt idx="11">
                  <c:v>Haute-Savoie</c:v>
                </c:pt>
                <c:pt idx="12">
                  <c:v>Auvergne-Rhône-Alpes</c:v>
                </c:pt>
              </c:strCache>
            </c:strRef>
          </c:cat>
          <c:val>
            <c:numRef>
              <c:f>graph!$B$2:$B$14</c:f>
              <c:numCache>
                <c:formatCode>0.00</c:formatCode>
                <c:ptCount val="13"/>
                <c:pt idx="0">
                  <c:v>3.0401116449493881</c:v>
                </c:pt>
                <c:pt idx="1">
                  <c:v>4.6352108408491652</c:v>
                </c:pt>
                <c:pt idx="2">
                  <c:v>4.2004377921079099</c:v>
                </c:pt>
                <c:pt idx="3">
                  <c:v>6.2807168629081351</c:v>
                </c:pt>
                <c:pt idx="4">
                  <c:v>4.0087702074743108</c:v>
                </c:pt>
                <c:pt idx="5">
                  <c:v>3.2219493733966647</c:v>
                </c:pt>
                <c:pt idx="6">
                  <c:v>3.68723237274367</c:v>
                </c:pt>
                <c:pt idx="7">
                  <c:v>4.3925503837652826</c:v>
                </c:pt>
                <c:pt idx="8">
                  <c:v>4.2400901287028079</c:v>
                </c:pt>
                <c:pt idx="9">
                  <c:v>3.1197960355863357</c:v>
                </c:pt>
                <c:pt idx="10">
                  <c:v>3.8987430231809697</c:v>
                </c:pt>
                <c:pt idx="11">
                  <c:v>2.9379043416476569</c:v>
                </c:pt>
                <c:pt idx="12">
                  <c:v>3.5377910769826446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4E-41DB-BD69-A5B8DC055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998080"/>
        <c:axId val="89999616"/>
      </c:barChart>
      <c:catAx>
        <c:axId val="8999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89999616"/>
        <c:crosses val="autoZero"/>
        <c:auto val="1"/>
        <c:lblAlgn val="ctr"/>
        <c:lblOffset val="100"/>
        <c:noMultiLvlLbl val="0"/>
      </c:catAx>
      <c:valAx>
        <c:axId val="89999616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9998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Répartition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des</a:t>
            </a:r>
            <a:r>
              <a:rPr lang="en-US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travailleurs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situation de handicap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région</a:t>
            </a:r>
            <a:r>
              <a:rPr lang="en-US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Auvergne-Rhône-Alpes, par </a:t>
            </a:r>
            <a:r>
              <a:rPr lang="en-US" sz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déficience</a:t>
            </a:r>
            <a:r>
              <a:rPr lang="en-US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principale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9.8451102300155746E-2"/>
          <c:y val="0.18267412716155554"/>
          <c:w val="0.57653134755440338"/>
          <c:h val="0.764475826383948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'Profil weurs'!$B$121</c:f>
              <c:strCache>
                <c:ptCount val="1"/>
                <c:pt idx="0">
                  <c:v>Déficiences intellectuelles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'Profil weurs'!$A$122:$A$134</c:f>
              <c:strCache>
                <c:ptCount val="1"/>
                <c:pt idx="0">
                  <c:v>Région</c:v>
                </c:pt>
              </c:strCache>
              <c:extLst/>
            </c:strRef>
          </c:cat>
          <c:val>
            <c:numRef>
              <c:f>'Profil weurs'!$B$122:$B$134</c:f>
              <c:numCache>
                <c:formatCode>0.0%</c:formatCode>
                <c:ptCount val="1"/>
                <c:pt idx="0">
                  <c:v>0.66038385403218869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3F46-4055-ABE6-4CA2A28A28E7}"/>
            </c:ext>
          </c:extLst>
        </c:ser>
        <c:ser>
          <c:idx val="1"/>
          <c:order val="1"/>
          <c:tx>
            <c:strRef>
              <c:f>'Profil weurs'!$C$121</c:f>
              <c:strCache>
                <c:ptCount val="1"/>
                <c:pt idx="0">
                  <c:v>Handicap psychique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'Profil weurs'!$A$122:$A$134</c:f>
              <c:strCache>
                <c:ptCount val="1"/>
                <c:pt idx="0">
                  <c:v>Région</c:v>
                </c:pt>
              </c:strCache>
              <c:extLst/>
            </c:strRef>
          </c:cat>
          <c:val>
            <c:numRef>
              <c:f>'Profil weurs'!$C$122:$C$134</c:f>
              <c:numCache>
                <c:formatCode>0.0%</c:formatCode>
                <c:ptCount val="1"/>
                <c:pt idx="0">
                  <c:v>0.27842327222652552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3F46-4055-ABE6-4CA2A28A28E7}"/>
            </c:ext>
          </c:extLst>
        </c:ser>
        <c:ser>
          <c:idx val="2"/>
          <c:order val="2"/>
          <c:tx>
            <c:strRef>
              <c:f>'Profil weurs'!$D$121</c:f>
              <c:strCache>
                <c:ptCount val="1"/>
                <c:pt idx="0">
                  <c:v>Trouble du syndrôme de l'autisme (TSA)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'Profil weurs'!$A$122:$A$134</c:f>
              <c:strCache>
                <c:ptCount val="1"/>
                <c:pt idx="0">
                  <c:v>Région</c:v>
                </c:pt>
              </c:strCache>
              <c:extLst/>
            </c:strRef>
          </c:cat>
          <c:val>
            <c:numRef>
              <c:f>'Profil weurs'!$D$122:$D$134</c:f>
              <c:numCache>
                <c:formatCode>0.0%</c:formatCode>
                <c:ptCount val="1"/>
                <c:pt idx="0">
                  <c:v>8.3483948704707808E-3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3F46-4055-ABE6-4CA2A28A28E7}"/>
            </c:ext>
          </c:extLst>
        </c:ser>
        <c:ser>
          <c:idx val="3"/>
          <c:order val="3"/>
          <c:tx>
            <c:strRef>
              <c:f>'Profil weurs'!$E$121</c:f>
              <c:strCache>
                <c:ptCount val="1"/>
                <c:pt idx="0">
                  <c:v>Troubles du comportement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'Profil weurs'!$A$122:$A$134</c:f>
              <c:strCache>
                <c:ptCount val="1"/>
                <c:pt idx="0">
                  <c:v>Région</c:v>
                </c:pt>
              </c:strCache>
              <c:extLst/>
            </c:strRef>
          </c:cat>
          <c:val>
            <c:numRef>
              <c:f>'Profil weurs'!$E$122:$E$134</c:f>
              <c:numCache>
                <c:formatCode>0.0%</c:formatCode>
                <c:ptCount val="1"/>
                <c:pt idx="0">
                  <c:v>7.2295378259746969E-3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3F46-4055-ABE6-4CA2A28A28E7}"/>
            </c:ext>
          </c:extLst>
        </c:ser>
        <c:ser>
          <c:idx val="4"/>
          <c:order val="4"/>
          <c:tx>
            <c:strRef>
              <c:f>'Profil weurs'!$F$121</c:f>
              <c:strCache>
                <c:ptCount val="1"/>
                <c:pt idx="0">
                  <c:v>Déficience motrice</c:v>
                </c:pt>
              </c:strCache>
            </c:strRef>
          </c:tx>
          <c:spPr>
            <a:solidFill>
              <a:schemeClr val="accent5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'Profil weurs'!$A$122:$A$134</c:f>
              <c:strCache>
                <c:ptCount val="1"/>
                <c:pt idx="0">
                  <c:v>Région</c:v>
                </c:pt>
              </c:strCache>
              <c:extLst/>
            </c:strRef>
          </c:cat>
          <c:val>
            <c:numRef>
              <c:f>'Profil weurs'!$F$122:$F$134</c:f>
              <c:numCache>
                <c:formatCode>0.0%</c:formatCode>
                <c:ptCount val="1"/>
                <c:pt idx="0">
                  <c:v>8.5205267234701784E-3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3F46-4055-ABE6-4CA2A28A28E7}"/>
            </c:ext>
          </c:extLst>
        </c:ser>
        <c:ser>
          <c:idx val="5"/>
          <c:order val="5"/>
          <c:tx>
            <c:strRef>
              <c:f>'Profil weurs'!$G$121</c:f>
              <c:strCache>
                <c:ptCount val="1"/>
                <c:pt idx="0">
                  <c:v>Déficience auditive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'Profil weurs'!$A$122:$A$134</c:f>
              <c:strCache>
                <c:ptCount val="1"/>
                <c:pt idx="0">
                  <c:v>Région</c:v>
                </c:pt>
              </c:strCache>
              <c:extLst/>
            </c:strRef>
          </c:cat>
          <c:val>
            <c:numRef>
              <c:f>'Profil weurs'!$G$122:$G$134</c:f>
              <c:numCache>
                <c:formatCode>0.0%</c:formatCode>
                <c:ptCount val="1"/>
                <c:pt idx="0">
                  <c:v>7.7459333849728895E-3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5-3F46-4055-ABE6-4CA2A28A28E7}"/>
            </c:ext>
          </c:extLst>
        </c:ser>
        <c:ser>
          <c:idx val="6"/>
          <c:order val="6"/>
          <c:tx>
            <c:strRef>
              <c:f>'Profil weurs'!$H$121</c:f>
              <c:strCache>
                <c:ptCount val="1"/>
                <c:pt idx="0">
                  <c:v>Déficience visuelle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'Profil weurs'!$A$122:$A$134</c:f>
              <c:strCache>
                <c:ptCount val="1"/>
                <c:pt idx="0">
                  <c:v>Région</c:v>
                </c:pt>
              </c:strCache>
              <c:extLst/>
            </c:strRef>
          </c:cat>
          <c:val>
            <c:numRef>
              <c:f>'Profil weurs'!$H$122:$H$134</c:f>
              <c:numCache>
                <c:formatCode>0.0%</c:formatCode>
                <c:ptCount val="1"/>
                <c:pt idx="0">
                  <c:v>7.3156037524743957E-3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6-3F46-4055-ABE6-4CA2A28A28E7}"/>
            </c:ext>
          </c:extLst>
        </c:ser>
        <c:ser>
          <c:idx val="7"/>
          <c:order val="7"/>
          <c:tx>
            <c:strRef>
              <c:f>'Profil weurs'!$I$121</c:f>
              <c:strCache>
                <c:ptCount val="1"/>
                <c:pt idx="0">
                  <c:v>Troubles cognitif spécifique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'Profil weurs'!$A$122:$A$134</c:f>
              <c:strCache>
                <c:ptCount val="1"/>
                <c:pt idx="0">
                  <c:v>Région</c:v>
                </c:pt>
              </c:strCache>
              <c:extLst/>
            </c:strRef>
          </c:cat>
          <c:val>
            <c:numRef>
              <c:f>'Profil weurs'!$I$122:$I$134</c:f>
              <c:numCache>
                <c:formatCode>0.0%</c:formatCode>
                <c:ptCount val="1"/>
                <c:pt idx="0">
                  <c:v>6.8852741199759019E-3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3F46-4055-ABE6-4CA2A28A28E7}"/>
            </c:ext>
          </c:extLst>
        </c:ser>
        <c:ser>
          <c:idx val="8"/>
          <c:order val="8"/>
          <c:tx>
            <c:strRef>
              <c:f>'Profil weurs'!$J$121</c:f>
              <c:strCache>
                <c:ptCount val="1"/>
                <c:pt idx="0">
                  <c:v>Polyhandicapés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'Profil weurs'!$A$122:$A$134</c:f>
              <c:strCache>
                <c:ptCount val="1"/>
                <c:pt idx="0">
                  <c:v>Région</c:v>
                </c:pt>
              </c:strCache>
              <c:extLst/>
            </c:strRef>
          </c:cat>
          <c:val>
            <c:numRef>
              <c:f>'Profil weurs'!$J$122:$J$134</c:f>
              <c:numCache>
                <c:formatCode>0.0%</c:formatCode>
                <c:ptCount val="1"/>
                <c:pt idx="0">
                  <c:v>7.0574059729752994E-3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3F46-4055-ABE6-4CA2A28A28E7}"/>
            </c:ext>
          </c:extLst>
        </c:ser>
        <c:ser>
          <c:idx val="9"/>
          <c:order val="9"/>
          <c:tx>
            <c:strRef>
              <c:f>'Profil weurs'!$K$121</c:f>
              <c:strCache>
                <c:ptCount val="1"/>
                <c:pt idx="0">
                  <c:v>Cérébro-lésées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'Profil weurs'!$A$122:$A$134</c:f>
              <c:strCache>
                <c:ptCount val="1"/>
                <c:pt idx="0">
                  <c:v>Région</c:v>
                </c:pt>
              </c:strCache>
              <c:extLst/>
            </c:strRef>
          </c:cat>
          <c:val>
            <c:numRef>
              <c:f>'Profil weurs'!$K$122:$K$134</c:f>
              <c:numCache>
                <c:formatCode>0.0%</c:formatCode>
                <c:ptCount val="1"/>
                <c:pt idx="0">
                  <c:v>8.0901970909716837E-3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9-3F46-4055-ABE6-4CA2A28A28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8059008"/>
        <c:axId val="118060544"/>
      </c:barChart>
      <c:catAx>
        <c:axId val="118059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18060544"/>
        <c:crosses val="autoZero"/>
        <c:auto val="1"/>
        <c:lblAlgn val="ctr"/>
        <c:lblOffset val="100"/>
        <c:noMultiLvlLbl val="0"/>
      </c:catAx>
      <c:valAx>
        <c:axId val="11806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805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84392904194369"/>
          <c:y val="0.16604823538688565"/>
          <c:w val="0.25118457469080957"/>
          <c:h val="0.637002241672580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200">
                <a:latin typeface="Arial" panose="020B0604020202020204" pitchFamily="34" charset="0"/>
                <a:cs typeface="Arial" panose="020B0604020202020204" pitchFamily="34" charset="0"/>
              </a:rPr>
              <a:t>Répartition</a:t>
            </a:r>
            <a:r>
              <a:rPr lang="fr-FR" sz="1200" baseline="0">
                <a:latin typeface="Arial" panose="020B0604020202020204" pitchFamily="34" charset="0"/>
                <a:cs typeface="Arial" panose="020B0604020202020204" pitchFamily="34" charset="0"/>
              </a:rPr>
              <a:t> du nombre de travailleurs entrés entre 2016 et 2018 selon la provenance</a:t>
            </a:r>
            <a:endParaRPr lang="fr-FR" sz="12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Entrées!$A$56</c:f>
              <c:strCache>
                <c:ptCount val="1"/>
                <c:pt idx="0">
                  <c:v>Auvergne-Rhône-Alpes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19-4B8F-ACDB-CE48F735139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19-4B8F-ACDB-CE48F735139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19-4B8F-ACDB-CE48F735139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219-4B8F-ACDB-CE48F735139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219-4B8F-ACDB-CE48F735139E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219-4B8F-ACDB-CE48F735139E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219-4B8F-ACDB-CE48F735139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219-4B8F-ACDB-CE48F735139E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219-4B8F-ACDB-CE48F735139E}"/>
              </c:ext>
            </c:extLst>
          </c:dPt>
          <c:dLbls>
            <c:dLbl>
              <c:idx val="0"/>
              <c:layout>
                <c:manualLayout>
                  <c:x val="8.3130743950734186E-3"/>
                  <c:y val="1.1530051319594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19-4B8F-ACDB-CE48F735139E}"/>
                </c:ext>
              </c:extLst>
            </c:dLbl>
            <c:dLbl>
              <c:idx val="1"/>
              <c:layout>
                <c:manualLayout>
                  <c:x val="6.2310034123329713E-3"/>
                  <c:y val="2.98383396350172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19-4B8F-ACDB-CE48F735139E}"/>
                </c:ext>
              </c:extLst>
            </c:dLbl>
            <c:dLbl>
              <c:idx val="2"/>
              <c:layout>
                <c:manualLayout>
                  <c:x val="4.154002274888647E-3"/>
                  <c:y val="5.96766792700367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19-4B8F-ACDB-CE48F735139E}"/>
                </c:ext>
              </c:extLst>
            </c:dLbl>
            <c:dLbl>
              <c:idx val="3"/>
              <c:layout>
                <c:manualLayout>
                  <c:x val="8.3080045497772939E-3"/>
                  <c:y val="2.9838339635018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19-4B8F-ACDB-CE48F735139E}"/>
                </c:ext>
              </c:extLst>
            </c:dLbl>
            <c:dLbl>
              <c:idx val="4"/>
              <c:layout>
                <c:manualLayout>
                  <c:x val="3.4468187084633335E-3"/>
                  <c:y val="5.76507282830387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19-4B8F-ACDB-CE48F735139E}"/>
                </c:ext>
              </c:extLst>
            </c:dLbl>
            <c:dLbl>
              <c:idx val="5"/>
              <c:layout>
                <c:manualLayout>
                  <c:x val="5.17028138543999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19-4B8F-ACDB-CE48F735139E}"/>
                </c:ext>
              </c:extLst>
            </c:dLbl>
            <c:dLbl>
              <c:idx val="8"/>
              <c:layout>
                <c:manualLayout>
                  <c:x val="4.154002274888647E-3"/>
                  <c:y val="5.96766792700364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219-4B8F-ACDB-CE48F73513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Entrées!$B$54:$J$54</c:f>
              <c:strCache>
                <c:ptCount val="9"/>
                <c:pt idx="0">
                  <c:v>IME/IMPRO</c:v>
                </c:pt>
                <c:pt idx="1">
                  <c:v>ITEP</c:v>
                </c:pt>
                <c:pt idx="2">
                  <c:v>SESSAD/SESSAD Pro</c:v>
                </c:pt>
                <c:pt idx="3">
                  <c:v>ULIS</c:v>
                </c:pt>
                <c:pt idx="4">
                  <c:v>Hôpital</c:v>
                </c:pt>
                <c:pt idx="5">
                  <c:v>Entreprises en milieu ordinaire</c:v>
                </c:pt>
                <c:pt idx="6">
                  <c:v>Entreprise adaptée</c:v>
                </c:pt>
                <c:pt idx="7">
                  <c:v>Autre ESAT</c:v>
                </c:pt>
                <c:pt idx="8">
                  <c:v>Autre</c:v>
                </c:pt>
              </c:strCache>
            </c:strRef>
          </c:cat>
          <c:val>
            <c:numRef>
              <c:f>Entrées!$B$56:$J$56</c:f>
              <c:numCache>
                <c:formatCode>0.0%</c:formatCode>
                <c:ptCount val="9"/>
                <c:pt idx="0">
                  <c:v>0.28671970624235005</c:v>
                </c:pt>
                <c:pt idx="1">
                  <c:v>1.2239902080783354E-2</c:v>
                </c:pt>
                <c:pt idx="2">
                  <c:v>1.2545899632802938E-2</c:v>
                </c:pt>
                <c:pt idx="3">
                  <c:v>9.7919216646266821E-3</c:v>
                </c:pt>
                <c:pt idx="4">
                  <c:v>2.7845777233782131E-2</c:v>
                </c:pt>
                <c:pt idx="5">
                  <c:v>5.2631578947368418E-2</c:v>
                </c:pt>
                <c:pt idx="6">
                  <c:v>2.3867809057527539E-2</c:v>
                </c:pt>
                <c:pt idx="7">
                  <c:v>0.13249694002447981</c:v>
                </c:pt>
                <c:pt idx="8">
                  <c:v>0.44186046511627908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219-4B8F-ACDB-CE48F7351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209536"/>
        <c:axId val="11821132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Entrées!$A$55</c15:sqref>
                        </c15:formulaRef>
                      </c:ext>
                    </c:extLst>
                    <c:strCache>
                      <c:ptCount val="1"/>
                      <c:pt idx="0">
                        <c:v>Haute-Savoie</c:v>
                      </c:pt>
                    </c:strCache>
                  </c:strRef>
                </c:tx>
                <c:spPr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0"/>
                    <c:layout>
                      <c:manualLayout>
                        <c:x val="0"/>
                        <c:y val="1.441268207075974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3-D219-4B8F-ACDB-CE48F735139E}"/>
                      </c:ext>
                    </c:extLst>
                  </c:dLbl>
                  <c:dLbl>
                    <c:idx val="1"/>
                    <c:layout>
                      <c:manualLayout>
                        <c:x val="-1.7234093542317615E-3"/>
                        <c:y val="1.4412682070759582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4-D219-4B8F-ACDB-CE48F735139E}"/>
                      </c:ext>
                    </c:extLst>
                  </c:dLbl>
                  <c:dLbl>
                    <c:idx val="2"/>
                    <c:layout>
                      <c:manualLayout>
                        <c:x val="0"/>
                        <c:y val="8.6727709346980323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5-D219-4B8F-ACDB-CE48F735139E}"/>
                      </c:ext>
                    </c:extLst>
                  </c:dLbl>
                  <c:dLbl>
                    <c:idx val="3"/>
                    <c:layout>
                      <c:manualLayout>
                        <c:x val="-1.7234093542317299E-3"/>
                        <c:y val="1.1530145656607749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6-D219-4B8F-ACDB-CE48F735139E}"/>
                      </c:ext>
                    </c:extLst>
                  </c:dLbl>
                  <c:dLbl>
                    <c:idx val="4"/>
                    <c:layout>
                      <c:manualLayout>
                        <c:x val="1.7234271284799997E-3"/>
                        <c:y val="5.7483529497763686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7-D219-4B8F-ACDB-CE48F735139E}"/>
                      </c:ext>
                    </c:extLst>
                  </c:dLbl>
                  <c:dLbl>
                    <c:idx val="5"/>
                    <c:layout>
                      <c:manualLayout>
                        <c:x val="-2.0770011374443235E-3"/>
                        <c:y val="5.9676679270036738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8-D219-4B8F-ACDB-CE48F735139E}"/>
                      </c:ext>
                    </c:extLst>
                  </c:dLbl>
                  <c:dLbl>
                    <c:idx val="6"/>
                    <c:layout>
                      <c:manualLayout>
                        <c:x val="0"/>
                        <c:y val="5.9676679270035645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9-D219-4B8F-ACDB-CE48F735139E}"/>
                      </c:ext>
                    </c:extLst>
                  </c:dLbl>
                  <c:dLbl>
                    <c:idx val="7"/>
                    <c:layout>
                      <c:manualLayout>
                        <c:x val="-1.7234093542317299E-3"/>
                        <c:y val="1.1530145656607644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A-D219-4B8F-ACDB-CE48F735139E}"/>
                      </c:ext>
                    </c:extLst>
                  </c:dLbl>
                  <c:dLbl>
                    <c:idx val="8"/>
                    <c:layout>
                      <c:manualLayout>
                        <c:x val="-5.8329387848889171E-3"/>
                        <c:y val="8.9515018905055102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B-D219-4B8F-ACDB-CE48F735139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Entrées!$B$54:$J$54</c15:sqref>
                        </c15:formulaRef>
                      </c:ext>
                    </c:extLst>
                    <c:strCache>
                      <c:ptCount val="9"/>
                      <c:pt idx="0">
                        <c:v>IME/IMPRO</c:v>
                      </c:pt>
                      <c:pt idx="1">
                        <c:v>ITEP</c:v>
                      </c:pt>
                      <c:pt idx="2">
                        <c:v>SESSAD/SESSAD Pro</c:v>
                      </c:pt>
                      <c:pt idx="3">
                        <c:v>ULIS</c:v>
                      </c:pt>
                      <c:pt idx="4">
                        <c:v>Hôpital</c:v>
                      </c:pt>
                      <c:pt idx="5">
                        <c:v>Entreprises en milieu ordinaire</c:v>
                      </c:pt>
                      <c:pt idx="6">
                        <c:v>Entreprise adaptée</c:v>
                      </c:pt>
                      <c:pt idx="7">
                        <c:v>Autre ESAT</c:v>
                      </c:pt>
                      <c:pt idx="8">
                        <c:v>Autre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Entrées!$B$55:$J$55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0.17667844522968199</c:v>
                      </c:pt>
                      <c:pt idx="1">
                        <c:v>0</c:v>
                      </c:pt>
                      <c:pt idx="2">
                        <c:v>1.7667844522968199E-2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3.5335689045936397E-2</c:v>
                      </c:pt>
                      <c:pt idx="6">
                        <c:v>0</c:v>
                      </c:pt>
                      <c:pt idx="7">
                        <c:v>4.9469964664310952E-2</c:v>
                      </c:pt>
                      <c:pt idx="8">
                        <c:v>0.72084805653710249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C-D219-4B8F-ACDB-CE48F735139E}"/>
                  </c:ext>
                </c:extLst>
              </c15:ser>
            </c15:filteredBarSeries>
          </c:ext>
        </c:extLst>
      </c:barChart>
      <c:catAx>
        <c:axId val="11820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18211328"/>
        <c:crosses val="autoZero"/>
        <c:auto val="1"/>
        <c:lblAlgn val="ctr"/>
        <c:lblOffset val="100"/>
        <c:noMultiLvlLbl val="0"/>
      </c:catAx>
      <c:valAx>
        <c:axId val="11821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8209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75000"/>
        </a:sysClr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Répartition par âge des travailleurs ayant cessé leur</a:t>
            </a:r>
            <a:r>
              <a:rPr lang="fr-FR" baseline="0"/>
              <a:t> activité professionnelle (retraite, orientations : FAM, MAS ...) entre 2016 et 2018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'Age sorties'!$C$21</c:f>
              <c:strCache>
                <c:ptCount val="1"/>
                <c:pt idx="0">
                  <c:v>Auvergne-Rhône-Alpes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3.2551541007893106E-3"/>
                  <c:y val="9.42614565399019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D9-43B9-B61B-22EC87F21279}"/>
                </c:ext>
              </c:extLst>
            </c:dLbl>
            <c:dLbl>
              <c:idx val="2"/>
              <c:layout>
                <c:manualLayout>
                  <c:x val="3.2551541007893106E-3"/>
                  <c:y val="1.2568194205320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D9-43B9-B61B-22EC87F21279}"/>
                </c:ext>
              </c:extLst>
            </c:dLbl>
            <c:dLbl>
              <c:idx val="3"/>
              <c:layout>
                <c:manualLayout>
                  <c:x val="3.2551541007893106E-3"/>
                  <c:y val="6.28409710266001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D9-43B9-B61B-22EC87F21279}"/>
                </c:ext>
              </c:extLst>
            </c:dLbl>
            <c:dLbl>
              <c:idx val="4"/>
              <c:layout>
                <c:manualLayout>
                  <c:x val="4.8827311511838471E-3"/>
                  <c:y val="6.28409710266012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D9-43B9-B61B-22EC87F21279}"/>
                </c:ext>
              </c:extLst>
            </c:dLbl>
            <c:dLbl>
              <c:idx val="5"/>
              <c:layout>
                <c:manualLayout>
                  <c:x val="3.2551541007891913E-3"/>
                  <c:y val="6.28409710266012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D9-43B9-B61B-22EC87F21279}"/>
                </c:ext>
              </c:extLst>
            </c:dLbl>
            <c:dLbl>
              <c:idx val="6"/>
              <c:layout>
                <c:manualLayout>
                  <c:x val="6.5103082015785024E-3"/>
                  <c:y val="1.2568194205320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D9-43B9-B61B-22EC87F21279}"/>
                </c:ext>
              </c:extLst>
            </c:dLbl>
            <c:dLbl>
              <c:idx val="7"/>
              <c:layout>
                <c:manualLayout>
                  <c:x val="6.5103082015786212E-3"/>
                  <c:y val="6.28409710266012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D9-43B9-B61B-22EC87F212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'Age sorties'!$A$22:$A$29</c:f>
              <c:strCache>
                <c:ptCount val="8"/>
                <c:pt idx="0">
                  <c:v>Moins de 25 ans</c:v>
                </c:pt>
                <c:pt idx="1">
                  <c:v>25 ans à 29 ans</c:v>
                </c:pt>
                <c:pt idx="2">
                  <c:v>30 ans à 34 ans</c:v>
                </c:pt>
                <c:pt idx="3">
                  <c:v>35 ans à 39 ans</c:v>
                </c:pt>
                <c:pt idx="4">
                  <c:v>40 ans à 44 ans</c:v>
                </c:pt>
                <c:pt idx="5">
                  <c:v>45 à 49 ans</c:v>
                </c:pt>
                <c:pt idx="6">
                  <c:v>50 ans à 54 ans</c:v>
                </c:pt>
                <c:pt idx="7">
                  <c:v>55 ans et plus</c:v>
                </c:pt>
              </c:strCache>
            </c:strRef>
          </c:cat>
          <c:val>
            <c:numRef>
              <c:f>'Age sorties'!$C$22:$C$29</c:f>
              <c:numCache>
                <c:formatCode>0.0%</c:formatCode>
                <c:ptCount val="8"/>
                <c:pt idx="0">
                  <c:v>9.1995841995842001E-2</c:v>
                </c:pt>
                <c:pt idx="1">
                  <c:v>9.9272349272349278E-2</c:v>
                </c:pt>
                <c:pt idx="2">
                  <c:v>7.2245322245322249E-2</c:v>
                </c:pt>
                <c:pt idx="3">
                  <c:v>5.8212058212058215E-2</c:v>
                </c:pt>
                <c:pt idx="4">
                  <c:v>6.6008316008316012E-2</c:v>
                </c:pt>
                <c:pt idx="5">
                  <c:v>8.8877338877338882E-2</c:v>
                </c:pt>
                <c:pt idx="6">
                  <c:v>0.11122661122661123</c:v>
                </c:pt>
                <c:pt idx="7">
                  <c:v>0.41216216216216217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4D9-43B9-B61B-22EC87F212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2556256"/>
        <c:axId val="50255527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'Age sorties'!$B$21</c15:sqref>
                        </c15:formulaRef>
                      </c:ext>
                    </c:extLst>
                    <c:strCache>
                      <c:ptCount val="1"/>
                      <c:pt idx="0">
                        <c:v>Savoie</c:v>
                      </c:pt>
                    </c:strCache>
                  </c:strRef>
                </c:tx>
                <c:spPr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0"/>
                    <c:layout>
                      <c:manualLayout>
                        <c:x val="0"/>
                        <c:y val="9.4261456539901922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8-14D9-43B9-B61B-22EC87F21279}"/>
                      </c:ext>
                    </c:extLst>
                  </c:dLbl>
                  <c:dLbl>
                    <c:idx val="1"/>
                    <c:layout>
                      <c:manualLayout>
                        <c:x val="-1.6275770503946553E-3"/>
                        <c:y val="6.2840971026600122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9-14D9-43B9-B61B-22EC87F21279}"/>
                      </c:ext>
                    </c:extLst>
                  </c:dLbl>
                  <c:dLbl>
                    <c:idx val="3"/>
                    <c:layout>
                      <c:manualLayout>
                        <c:x val="-5.9677135785772319E-17"/>
                        <c:y val="6.2840971026601276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A-14D9-43B9-B61B-22EC87F21279}"/>
                      </c:ext>
                    </c:extLst>
                  </c:dLbl>
                  <c:dLbl>
                    <c:idx val="4"/>
                    <c:layout>
                      <c:manualLayout>
                        <c:x val="0"/>
                        <c:y val="6.2840971026601276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B-14D9-43B9-B61B-22EC87F21279}"/>
                      </c:ext>
                    </c:extLst>
                  </c:dLbl>
                  <c:dLbl>
                    <c:idx val="5"/>
                    <c:layout>
                      <c:manualLayout>
                        <c:x val="-1.1935427157154464E-16"/>
                        <c:y val="1.25681942053202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C-14D9-43B9-B61B-22EC87F21279}"/>
                      </c:ext>
                    </c:extLst>
                  </c:dLbl>
                  <c:dLbl>
                    <c:idx val="6"/>
                    <c:layout>
                      <c:manualLayout>
                        <c:x val="-3.2551541007893106E-3"/>
                        <c:y val="0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D-14D9-43B9-B61B-22EC87F21279}"/>
                      </c:ext>
                    </c:extLst>
                  </c:dLbl>
                  <c:dLbl>
                    <c:idx val="7"/>
                    <c:layout>
                      <c:manualLayout>
                        <c:x val="-6.5103082015787409E-3"/>
                        <c:y val="6.2840971026600703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E-14D9-43B9-B61B-22EC87F2127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'Age sorties'!$A$22:$A$29</c15:sqref>
                        </c15:formulaRef>
                      </c:ext>
                    </c:extLst>
                    <c:strCache>
                      <c:ptCount val="8"/>
                      <c:pt idx="0">
                        <c:v>Moins de 25 ans</c:v>
                      </c:pt>
                      <c:pt idx="1">
                        <c:v>25 ans à 29 ans</c:v>
                      </c:pt>
                      <c:pt idx="2">
                        <c:v>30 ans à 34 ans</c:v>
                      </c:pt>
                      <c:pt idx="3">
                        <c:v>35 ans à 39 ans</c:v>
                      </c:pt>
                      <c:pt idx="4">
                        <c:v>40 ans à 44 ans</c:v>
                      </c:pt>
                      <c:pt idx="5">
                        <c:v>45 à 49 ans</c:v>
                      </c:pt>
                      <c:pt idx="6">
                        <c:v>50 ans à 54 ans</c:v>
                      </c:pt>
                      <c:pt idx="7">
                        <c:v>55 ans et plus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'Age sorties'!$B$22:$B$29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0</c:v>
                      </c:pt>
                      <c:pt idx="1">
                        <c:v>4.9382716049382713E-2</c:v>
                      </c:pt>
                      <c:pt idx="2">
                        <c:v>8.6419753086419748E-2</c:v>
                      </c:pt>
                      <c:pt idx="3">
                        <c:v>8.6419753086419748E-2</c:v>
                      </c:pt>
                      <c:pt idx="4">
                        <c:v>8.6419753086419748E-2</c:v>
                      </c:pt>
                      <c:pt idx="5">
                        <c:v>6.7901234567901231E-2</c:v>
                      </c:pt>
                      <c:pt idx="6">
                        <c:v>0.12345679012345678</c:v>
                      </c:pt>
                      <c:pt idx="7">
                        <c:v>0.5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F-14D9-43B9-B61B-22EC87F21279}"/>
                  </c:ext>
                </c:extLst>
              </c15:ser>
            </c15:filteredBarSeries>
          </c:ext>
        </c:extLst>
      </c:barChart>
      <c:catAx>
        <c:axId val="50255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2555272"/>
        <c:crosses val="autoZero"/>
        <c:auto val="1"/>
        <c:lblAlgn val="ctr"/>
        <c:lblOffset val="100"/>
        <c:noMultiLvlLbl val="0"/>
      </c:catAx>
      <c:valAx>
        <c:axId val="502555272"/>
        <c:scaling>
          <c:orientation val="minMax"/>
          <c:max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2556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Part des travailleurs mis à disposition au 31</a:t>
            </a:r>
            <a:r>
              <a:rPr lang="fr-FR" baseline="0"/>
              <a:t> décembre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'Mise dispo'!$B$36</c:f>
              <c:strCache>
                <c:ptCount val="1"/>
                <c:pt idx="0">
                  <c:v>Mise à disposition individuelle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53-4A22-B62E-3D93EB8DF2B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53-4A22-B62E-3D93EB8DF2B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C53-4A22-B62E-3D93EB8DF2B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C53-4A22-B62E-3D93EB8DF2B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C53-4A22-B62E-3D93EB8DF2B6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C53-4A22-B62E-3D93EB8DF2B6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C53-4A22-B62E-3D93EB8DF2B6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C53-4A22-B62E-3D93EB8DF2B6}"/>
              </c:ext>
            </c:extLst>
          </c:dPt>
          <c:dLbls>
            <c:dLbl>
              <c:idx val="10"/>
              <c:layout>
                <c:manualLayout>
                  <c:x val="1.0917331028891935E-16"/>
                  <c:y val="2.71840221307896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C53-4A22-B62E-3D93EB8DF2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'Mise dispo'!$A$37:$A$49</c:f>
              <c:strCache>
                <c:ptCount val="13"/>
                <c:pt idx="0">
                  <c:v>Ain</c:v>
                </c:pt>
                <c:pt idx="1">
                  <c:v>Allier</c:v>
                </c:pt>
                <c:pt idx="2">
                  <c:v>Ardèche</c:v>
                </c:pt>
                <c:pt idx="3">
                  <c:v>Cantal</c:v>
                </c:pt>
                <c:pt idx="4">
                  <c:v>Drôme</c:v>
                </c:pt>
                <c:pt idx="5">
                  <c:v>Isère</c:v>
                </c:pt>
                <c:pt idx="6">
                  <c:v>Loire</c:v>
                </c:pt>
                <c:pt idx="7">
                  <c:v>Haute-Loire</c:v>
                </c:pt>
                <c:pt idx="8">
                  <c:v>Puy-de-Dôme</c:v>
                </c:pt>
                <c:pt idx="9">
                  <c:v>Rhône</c:v>
                </c:pt>
                <c:pt idx="10">
                  <c:v>Savoie</c:v>
                </c:pt>
                <c:pt idx="11">
                  <c:v>Haute-Savoie</c:v>
                </c:pt>
                <c:pt idx="12">
                  <c:v>Région</c:v>
                </c:pt>
              </c:strCache>
            </c:strRef>
          </c:cat>
          <c:val>
            <c:numRef>
              <c:f>'Mise dispo'!$B$37:$B$49</c:f>
              <c:numCache>
                <c:formatCode>0.0</c:formatCode>
                <c:ptCount val="13"/>
                <c:pt idx="0">
                  <c:v>2.8301886792452833</c:v>
                </c:pt>
                <c:pt idx="1">
                  <c:v>8.3226632522407176</c:v>
                </c:pt>
                <c:pt idx="2">
                  <c:v>2.1276595744680851</c:v>
                </c:pt>
                <c:pt idx="3">
                  <c:v>2.1141649048625792</c:v>
                </c:pt>
                <c:pt idx="4">
                  <c:v>6.0544904137235118</c:v>
                </c:pt>
                <c:pt idx="5">
                  <c:v>4.0294840294840295</c:v>
                </c:pt>
                <c:pt idx="6">
                  <c:v>8.0318379160636759</c:v>
                </c:pt>
                <c:pt idx="7">
                  <c:v>4.2735042735042734</c:v>
                </c:pt>
                <c:pt idx="8">
                  <c:v>2.5605536332179932</c:v>
                </c:pt>
                <c:pt idx="9">
                  <c:v>6.8062827225130889</c:v>
                </c:pt>
                <c:pt idx="10">
                  <c:v>1.5094339622641511</c:v>
                </c:pt>
                <c:pt idx="11">
                  <c:v>2.3148148148148149</c:v>
                </c:pt>
                <c:pt idx="12">
                  <c:v>4.7843368173119387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C53-4A22-B62E-3D93EB8DF2B6}"/>
            </c:ext>
          </c:extLst>
        </c:ser>
        <c:ser>
          <c:idx val="1"/>
          <c:order val="1"/>
          <c:tx>
            <c:strRef>
              <c:f>'Mise dispo'!$C$36</c:f>
              <c:strCache>
                <c:ptCount val="1"/>
                <c:pt idx="0">
                  <c:v>Mise à disposition d'équipe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CC53-4A22-B62E-3D93EB8DF2B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CC53-4A22-B62E-3D93EB8DF2B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CC53-4A22-B62E-3D93EB8DF2B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CC53-4A22-B62E-3D93EB8DF2B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CC53-4A22-B62E-3D93EB8DF2B6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CC53-4A22-B62E-3D93EB8DF2B6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CC53-4A22-B62E-3D93EB8DF2B6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CC53-4A22-B62E-3D93EB8DF2B6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C53-4A22-B62E-3D93EB8DF2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'Mise dispo'!$A$37:$A$49</c:f>
              <c:strCache>
                <c:ptCount val="13"/>
                <c:pt idx="0">
                  <c:v>Ain</c:v>
                </c:pt>
                <c:pt idx="1">
                  <c:v>Allier</c:v>
                </c:pt>
                <c:pt idx="2">
                  <c:v>Ardèche</c:v>
                </c:pt>
                <c:pt idx="3">
                  <c:v>Cantal</c:v>
                </c:pt>
                <c:pt idx="4">
                  <c:v>Drôme</c:v>
                </c:pt>
                <c:pt idx="5">
                  <c:v>Isère</c:v>
                </c:pt>
                <c:pt idx="6">
                  <c:v>Loire</c:v>
                </c:pt>
                <c:pt idx="7">
                  <c:v>Haute-Loire</c:v>
                </c:pt>
                <c:pt idx="8">
                  <c:v>Puy-de-Dôme</c:v>
                </c:pt>
                <c:pt idx="9">
                  <c:v>Rhône</c:v>
                </c:pt>
                <c:pt idx="10">
                  <c:v>Savoie</c:v>
                </c:pt>
                <c:pt idx="11">
                  <c:v>Haute-Savoie</c:v>
                </c:pt>
                <c:pt idx="12">
                  <c:v>Région</c:v>
                </c:pt>
              </c:strCache>
            </c:strRef>
          </c:cat>
          <c:val>
            <c:numRef>
              <c:f>'Mise dispo'!$C$37:$C$49</c:f>
              <c:numCache>
                <c:formatCode>0.0</c:formatCode>
                <c:ptCount val="13"/>
                <c:pt idx="0">
                  <c:v>7.4292452830188678</c:v>
                </c:pt>
                <c:pt idx="1">
                  <c:v>4.225352112676056</c:v>
                </c:pt>
                <c:pt idx="2">
                  <c:v>0</c:v>
                </c:pt>
                <c:pt idx="3">
                  <c:v>8.456659619450317</c:v>
                </c:pt>
                <c:pt idx="4">
                  <c:v>4.6417759838546919</c:v>
                </c:pt>
                <c:pt idx="5">
                  <c:v>7.8132678132678128</c:v>
                </c:pt>
                <c:pt idx="6">
                  <c:v>10.564399421128799</c:v>
                </c:pt>
                <c:pt idx="7">
                  <c:v>12.393162393162394</c:v>
                </c:pt>
                <c:pt idx="8">
                  <c:v>9.688581314878892</c:v>
                </c:pt>
                <c:pt idx="9">
                  <c:v>7.8184991273996518</c:v>
                </c:pt>
                <c:pt idx="10">
                  <c:v>10.817610062893083</c:v>
                </c:pt>
                <c:pt idx="11">
                  <c:v>3.5185185185185186</c:v>
                </c:pt>
                <c:pt idx="12">
                  <c:v>7.6034152804357422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CC53-4A22-B62E-3D93EB8DF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4501240"/>
        <c:axId val="424502880"/>
      </c:barChart>
      <c:catAx>
        <c:axId val="424501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4502880"/>
        <c:crosses val="autoZero"/>
        <c:auto val="1"/>
        <c:lblAlgn val="ctr"/>
        <c:lblOffset val="100"/>
        <c:noMultiLvlLbl val="0"/>
      </c:catAx>
      <c:valAx>
        <c:axId val="424502880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4501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Lieu de stages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stage!$P$1</c:f>
              <c:strCache>
                <c:ptCount val="1"/>
                <c:pt idx="0">
                  <c:v>Entreprise adaptée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stage!$O$2:$O$14</c:f>
              <c:strCache>
                <c:ptCount val="1"/>
                <c:pt idx="0">
                  <c:v>Région</c:v>
                </c:pt>
              </c:strCache>
            </c:strRef>
          </c:cat>
          <c:val>
            <c:numRef>
              <c:f>stage!$P$2:$P$14</c:f>
              <c:numCache>
                <c:formatCode>0.0%</c:formatCode>
                <c:ptCount val="1"/>
                <c:pt idx="0">
                  <c:v>5.8620689655172413E-2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3-40C6-B4FF-ACF5B864405D}"/>
            </c:ext>
          </c:extLst>
        </c:ser>
        <c:ser>
          <c:idx val="1"/>
          <c:order val="1"/>
          <c:tx>
            <c:strRef>
              <c:f>stage!$Q$1</c:f>
              <c:strCache>
                <c:ptCount val="1"/>
                <c:pt idx="0">
                  <c:v>Entreprise du milieu ordinaire (hors entreprise adaptée)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stage!$O$2:$O$14</c:f>
              <c:strCache>
                <c:ptCount val="1"/>
                <c:pt idx="0">
                  <c:v>Région</c:v>
                </c:pt>
              </c:strCache>
            </c:strRef>
          </c:cat>
          <c:val>
            <c:numRef>
              <c:f>stage!$Q$2:$Q$14</c:f>
              <c:numCache>
                <c:formatCode>0.0%</c:formatCode>
                <c:ptCount val="1"/>
                <c:pt idx="0">
                  <c:v>0.43333333333333335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93-40C6-B4FF-ACF5B864405D}"/>
            </c:ext>
          </c:extLst>
        </c:ser>
        <c:ser>
          <c:idx val="2"/>
          <c:order val="2"/>
          <c:tx>
            <c:strRef>
              <c:f>stage!$R$1</c:f>
              <c:strCache>
                <c:ptCount val="1"/>
                <c:pt idx="0">
                  <c:v>Autre ESAT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stage!$O$2:$O$14</c:f>
              <c:strCache>
                <c:ptCount val="1"/>
                <c:pt idx="0">
                  <c:v>Région</c:v>
                </c:pt>
              </c:strCache>
            </c:strRef>
          </c:cat>
          <c:val>
            <c:numRef>
              <c:f>stage!$R$2:$R$14</c:f>
              <c:numCache>
                <c:formatCode>0.0%</c:formatCode>
                <c:ptCount val="1"/>
                <c:pt idx="0">
                  <c:v>0.38160919540229887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93-40C6-B4FF-ACF5B864405D}"/>
            </c:ext>
          </c:extLst>
        </c:ser>
        <c:ser>
          <c:idx val="3"/>
          <c:order val="3"/>
          <c:tx>
            <c:strRef>
              <c:f>stage!$S$1</c:f>
              <c:strCache>
                <c:ptCount val="1"/>
                <c:pt idx="0">
                  <c:v>Autre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stage!$O$2:$O$14</c:f>
              <c:strCache>
                <c:ptCount val="1"/>
                <c:pt idx="0">
                  <c:v>Région</c:v>
                </c:pt>
              </c:strCache>
            </c:strRef>
          </c:cat>
          <c:val>
            <c:numRef>
              <c:f>stage!$S$2:$S$14</c:f>
              <c:numCache>
                <c:formatCode>0.0%</c:formatCode>
                <c:ptCount val="1"/>
                <c:pt idx="0">
                  <c:v>0.12643678160919541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93-40C6-B4FF-ACF5B8644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356160056"/>
        <c:axId val="356168912"/>
      </c:barChart>
      <c:catAx>
        <c:axId val="356160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6168912"/>
        <c:crosses val="autoZero"/>
        <c:auto val="1"/>
        <c:lblAlgn val="ctr"/>
        <c:lblOffset val="100"/>
        <c:noMultiLvlLbl val="0"/>
      </c:catAx>
      <c:valAx>
        <c:axId val="356168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6160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en-US" baseline="0">
                <a:latin typeface="Arial" panose="020B0604020202020204" pitchFamily="34" charset="0"/>
                <a:cs typeface="Arial" panose="020B0604020202020204" pitchFamily="34" charset="0"/>
              </a:rPr>
              <a:t> d'hébergement des travailleurs d'ESAT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7499253933396056"/>
          <c:y val="1.77691068267509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logement!$A$37</c:f>
              <c:strCache>
                <c:ptCount val="1"/>
                <c:pt idx="0">
                  <c:v>Région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7.9123330166050031E-4"/>
                  <c:y val="1.5595749040322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78-4B5A-ABF4-26C0BA1E6E1A}"/>
                </c:ext>
              </c:extLst>
            </c:dLbl>
            <c:dLbl>
              <c:idx val="1"/>
              <c:layout>
                <c:manualLayout>
                  <c:x val="4.4655414908579463E-3"/>
                  <c:y val="1.2359294420532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78-4B5A-ABF4-26C0BA1E6E1A}"/>
                </c:ext>
              </c:extLst>
            </c:dLbl>
            <c:dLbl>
              <c:idx val="2"/>
              <c:layout>
                <c:manualLayout>
                  <c:x val="4.4655414908579463E-3"/>
                  <c:y val="1.2652650356778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78-4B5A-ABF4-26C0BA1E6E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logement!$B$35:$G$35</c:f>
              <c:strCache>
                <c:ptCount val="6"/>
                <c:pt idx="0">
                  <c:v>Logement individuel</c:v>
                </c:pt>
                <c:pt idx="1">
                  <c:v>Hébergé chez un parent, proche …</c:v>
                </c:pt>
                <c:pt idx="2">
                  <c:v>Foyer d'hébergement, autre type de structure collective médico-sociale</c:v>
                </c:pt>
                <c:pt idx="3">
                  <c:v>Famille d'accueil</c:v>
                </c:pt>
                <c:pt idx="4">
                  <c:v>Inconnu</c:v>
                </c:pt>
                <c:pt idx="5">
                  <c:v>Autre</c:v>
                </c:pt>
              </c:strCache>
            </c:strRef>
          </c:cat>
          <c:val>
            <c:numRef>
              <c:f>logement!$B$37:$G$37</c:f>
              <c:numCache>
                <c:formatCode>0.0%</c:formatCode>
                <c:ptCount val="6"/>
                <c:pt idx="0">
                  <c:v>0.3713229631911289</c:v>
                </c:pt>
                <c:pt idx="1">
                  <c:v>0.29824426305251811</c:v>
                </c:pt>
                <c:pt idx="2">
                  <c:v>0.31726474665023902</c:v>
                </c:pt>
                <c:pt idx="3">
                  <c:v>6.7765285692284001E-3</c:v>
                </c:pt>
                <c:pt idx="4">
                  <c:v>2.4641922069921452E-3</c:v>
                </c:pt>
                <c:pt idx="5">
                  <c:v>3.9273063298937315E-3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78-4B5A-ABF4-26C0BA1E6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4997672"/>
        <c:axId val="29500193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logement!$A$36</c15:sqref>
                        </c15:formulaRef>
                      </c:ext>
                    </c:extLst>
                    <c:strCache>
                      <c:ptCount val="1"/>
                      <c:pt idx="0">
                        <c:v>Haute-Savoie</c:v>
                      </c:pt>
                    </c:strCache>
                  </c:strRef>
                </c:tx>
                <c:spPr>
                  <a:solidFill>
                    <a:schemeClr val="accent4">
                      <a:lumMod val="40000"/>
                      <a:lumOff val="60000"/>
                    </a:schemeClr>
                  </a:solidFill>
                  <a:ln w="19050">
                    <a:solidFill>
                      <a:schemeClr val="lt1"/>
                    </a:solidFill>
                  </a:ln>
                  <a:effectLst/>
                </c:spPr>
                <c:invertIfNegative val="0"/>
                <c:dLbls>
                  <c:dLbl>
                    <c:idx val="0"/>
                    <c:layout>
                      <c:manualLayout>
                        <c:x val="-2.0466828731880242E-17"/>
                        <c:y val="1.544911802566594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4-B778-4B5A-ABF4-26C0BA1E6E1A}"/>
                      </c:ext>
                    </c:extLst>
                  </c:dLbl>
                  <c:dLbl>
                    <c:idx val="1"/>
                    <c:layout>
                      <c:manualLayout>
                        <c:x val="0"/>
                        <c:y val="1.2652650356778797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B778-4B5A-ABF4-26C0BA1E6E1A}"/>
                      </c:ext>
                    </c:extLst>
                  </c:dLbl>
                  <c:dLbl>
                    <c:idx val="2"/>
                    <c:layout>
                      <c:manualLayout>
                        <c:x val="-8.1867314927520966E-17"/>
                        <c:y val="1.2945973496432152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B778-4B5A-ABF4-26C0BA1E6E1A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logement!$B$35:$G$35</c15:sqref>
                        </c15:formulaRef>
                      </c:ext>
                    </c:extLst>
                    <c:strCache>
                      <c:ptCount val="6"/>
                      <c:pt idx="0">
                        <c:v>Logement individuel</c:v>
                      </c:pt>
                      <c:pt idx="1">
                        <c:v>Hébergé chez un parent, proche …</c:v>
                      </c:pt>
                      <c:pt idx="2">
                        <c:v>Foyer d'hébergement, autre type de structure collective médico-sociale</c:v>
                      </c:pt>
                      <c:pt idx="3">
                        <c:v>Famille d'accueil</c:v>
                      </c:pt>
                      <c:pt idx="4">
                        <c:v>Inconnu</c:v>
                      </c:pt>
                      <c:pt idx="5">
                        <c:v>Autre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logement!$B$36:$G$36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0.31980906921241048</c:v>
                      </c:pt>
                      <c:pt idx="1">
                        <c:v>0.33651551312649164</c:v>
                      </c:pt>
                      <c:pt idx="2">
                        <c:v>0.34367541766109783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B778-4B5A-ABF4-26C0BA1E6E1A}"/>
                  </c:ext>
                </c:extLst>
              </c15:ser>
            </c15:filteredBarSeries>
          </c:ext>
        </c:extLst>
      </c:barChart>
      <c:catAx>
        <c:axId val="294997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95001936"/>
        <c:crosses val="autoZero"/>
        <c:auto val="1"/>
        <c:lblAlgn val="ctr"/>
        <c:lblOffset val="100"/>
        <c:noMultiLvlLbl val="0"/>
      </c:catAx>
      <c:valAx>
        <c:axId val="295001936"/>
        <c:scaling>
          <c:orientation val="minMax"/>
          <c:max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499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Fonctionnement</a:t>
            </a:r>
            <a:r>
              <a:rPr lang="fr-FR" baseline="0"/>
              <a:t> des ESAT dans la région Auvergne-Rhône-Alpes</a:t>
            </a:r>
          </a:p>
          <a:p>
            <a:pPr>
              <a:defRPr/>
            </a:pPr>
            <a:r>
              <a:rPr lang="fr-FR" baseline="0"/>
              <a:t>Intégralement hors les murs / Section hors les murs / Pas de Section hors les murs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'Hors les murs'!$B$53</c:f>
              <c:strCache>
                <c:ptCount val="1"/>
                <c:pt idx="0">
                  <c:v>Intégralement hors les murs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'Hors les murs'!$A$54:$A$66</c:f>
              <c:strCache>
                <c:ptCount val="13"/>
                <c:pt idx="0">
                  <c:v>Ain</c:v>
                </c:pt>
                <c:pt idx="1">
                  <c:v>Allier</c:v>
                </c:pt>
                <c:pt idx="2">
                  <c:v>Ardèche</c:v>
                </c:pt>
                <c:pt idx="3">
                  <c:v>Cantal</c:v>
                </c:pt>
                <c:pt idx="4">
                  <c:v>Drôme</c:v>
                </c:pt>
                <c:pt idx="5">
                  <c:v>Isère</c:v>
                </c:pt>
                <c:pt idx="6">
                  <c:v>Loire</c:v>
                </c:pt>
                <c:pt idx="7">
                  <c:v>Haute-Loire</c:v>
                </c:pt>
                <c:pt idx="8">
                  <c:v>Puy-de-Dôme</c:v>
                </c:pt>
                <c:pt idx="9">
                  <c:v>Rhône</c:v>
                </c:pt>
                <c:pt idx="10">
                  <c:v>Savoie</c:v>
                </c:pt>
                <c:pt idx="11">
                  <c:v>Haute-Savoie</c:v>
                </c:pt>
                <c:pt idx="12">
                  <c:v>Région</c:v>
                </c:pt>
              </c:strCache>
            </c:strRef>
          </c:cat>
          <c:val>
            <c:numRef>
              <c:f>'Hors les murs'!$B$54:$B$66</c:f>
              <c:numCache>
                <c:formatCode>General</c:formatCode>
                <c:ptCount val="13"/>
                <c:pt idx="0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8">
                  <c:v>2</c:v>
                </c:pt>
                <c:pt idx="9">
                  <c:v>2</c:v>
                </c:pt>
                <c:pt idx="1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CF-412E-9FBB-6F1895322FF9}"/>
            </c:ext>
          </c:extLst>
        </c:ser>
        <c:ser>
          <c:idx val="1"/>
          <c:order val="1"/>
          <c:tx>
            <c:strRef>
              <c:f>'Hors les murs'!$C$53</c:f>
              <c:strCache>
                <c:ptCount val="1"/>
                <c:pt idx="0">
                  <c:v>Section hors les murs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'Hors les murs'!$A$54:$A$66</c:f>
              <c:strCache>
                <c:ptCount val="13"/>
                <c:pt idx="0">
                  <c:v>Ain</c:v>
                </c:pt>
                <c:pt idx="1">
                  <c:v>Allier</c:v>
                </c:pt>
                <c:pt idx="2">
                  <c:v>Ardèche</c:v>
                </c:pt>
                <c:pt idx="3">
                  <c:v>Cantal</c:v>
                </c:pt>
                <c:pt idx="4">
                  <c:v>Drôme</c:v>
                </c:pt>
                <c:pt idx="5">
                  <c:v>Isère</c:v>
                </c:pt>
                <c:pt idx="6">
                  <c:v>Loire</c:v>
                </c:pt>
                <c:pt idx="7">
                  <c:v>Haute-Loire</c:v>
                </c:pt>
                <c:pt idx="8">
                  <c:v>Puy-de-Dôme</c:v>
                </c:pt>
                <c:pt idx="9">
                  <c:v>Rhône</c:v>
                </c:pt>
                <c:pt idx="10">
                  <c:v>Savoie</c:v>
                </c:pt>
                <c:pt idx="11">
                  <c:v>Haute-Savoie</c:v>
                </c:pt>
                <c:pt idx="12">
                  <c:v>Région</c:v>
                </c:pt>
              </c:strCache>
            </c:strRef>
          </c:cat>
          <c:val>
            <c:numRef>
              <c:f>'Hors les murs'!$C$54:$C$66</c:f>
              <c:numCache>
                <c:formatCode>General</c:formatCode>
                <c:ptCount val="13"/>
                <c:pt idx="4">
                  <c:v>3</c:v>
                </c:pt>
                <c:pt idx="5">
                  <c:v>6</c:v>
                </c:pt>
                <c:pt idx="6">
                  <c:v>5</c:v>
                </c:pt>
                <c:pt idx="7">
                  <c:v>3</c:v>
                </c:pt>
                <c:pt idx="9">
                  <c:v>6</c:v>
                </c:pt>
                <c:pt idx="10">
                  <c:v>1</c:v>
                </c:pt>
                <c:pt idx="11">
                  <c:v>2</c:v>
                </c:pt>
                <c:pt idx="1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CF-412E-9FBB-6F1895322FF9}"/>
            </c:ext>
          </c:extLst>
        </c:ser>
        <c:ser>
          <c:idx val="2"/>
          <c:order val="2"/>
          <c:tx>
            <c:strRef>
              <c:f>'Hors les murs'!$D$53</c:f>
              <c:strCache>
                <c:ptCount val="1"/>
                <c:pt idx="0">
                  <c:v>Pas de section hors les murs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'Hors les murs'!$A$54:$A$66</c:f>
              <c:strCache>
                <c:ptCount val="13"/>
                <c:pt idx="0">
                  <c:v>Ain</c:v>
                </c:pt>
                <c:pt idx="1">
                  <c:v>Allier</c:v>
                </c:pt>
                <c:pt idx="2">
                  <c:v>Ardèche</c:v>
                </c:pt>
                <c:pt idx="3">
                  <c:v>Cantal</c:v>
                </c:pt>
                <c:pt idx="4">
                  <c:v>Drôme</c:v>
                </c:pt>
                <c:pt idx="5">
                  <c:v>Isère</c:v>
                </c:pt>
                <c:pt idx="6">
                  <c:v>Loire</c:v>
                </c:pt>
                <c:pt idx="7">
                  <c:v>Haute-Loire</c:v>
                </c:pt>
                <c:pt idx="8">
                  <c:v>Puy-de-Dôme</c:v>
                </c:pt>
                <c:pt idx="9">
                  <c:v>Rhône</c:v>
                </c:pt>
                <c:pt idx="10">
                  <c:v>Savoie</c:v>
                </c:pt>
                <c:pt idx="11">
                  <c:v>Haute-Savoie</c:v>
                </c:pt>
                <c:pt idx="12">
                  <c:v>Région</c:v>
                </c:pt>
              </c:strCache>
            </c:strRef>
          </c:cat>
          <c:val>
            <c:numRef>
              <c:f>'Hors les murs'!$D$54:$D$66</c:f>
              <c:numCache>
                <c:formatCode>General</c:formatCode>
                <c:ptCount val="13"/>
                <c:pt idx="0">
                  <c:v>9</c:v>
                </c:pt>
                <c:pt idx="1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10</c:v>
                </c:pt>
                <c:pt idx="5">
                  <c:v>5</c:v>
                </c:pt>
                <c:pt idx="6">
                  <c:v>9</c:v>
                </c:pt>
                <c:pt idx="7">
                  <c:v>3</c:v>
                </c:pt>
                <c:pt idx="8">
                  <c:v>15</c:v>
                </c:pt>
                <c:pt idx="9">
                  <c:v>10</c:v>
                </c:pt>
                <c:pt idx="10">
                  <c:v>5</c:v>
                </c:pt>
                <c:pt idx="11">
                  <c:v>6</c:v>
                </c:pt>
                <c:pt idx="12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CF-412E-9FBB-6F1895322FF9}"/>
            </c:ext>
          </c:extLst>
        </c:ser>
        <c:ser>
          <c:idx val="3"/>
          <c:order val="3"/>
          <c:tx>
            <c:strRef>
              <c:f>'Hors les murs'!$E$53</c:f>
              <c:strCache>
                <c:ptCount val="1"/>
                <c:pt idx="0">
                  <c:v>Sans réponse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CF-412E-9FBB-6F1895322FF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7CF-412E-9FBB-6F1895322FF9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CF-412E-9FBB-6F1895322F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'Hors les murs'!$A$54:$A$66</c:f>
              <c:strCache>
                <c:ptCount val="13"/>
                <c:pt idx="0">
                  <c:v>Ain</c:v>
                </c:pt>
                <c:pt idx="1">
                  <c:v>Allier</c:v>
                </c:pt>
                <c:pt idx="2">
                  <c:v>Ardèche</c:v>
                </c:pt>
                <c:pt idx="3">
                  <c:v>Cantal</c:v>
                </c:pt>
                <c:pt idx="4">
                  <c:v>Drôme</c:v>
                </c:pt>
                <c:pt idx="5">
                  <c:v>Isère</c:v>
                </c:pt>
                <c:pt idx="6">
                  <c:v>Loire</c:v>
                </c:pt>
                <c:pt idx="7">
                  <c:v>Haute-Loire</c:v>
                </c:pt>
                <c:pt idx="8">
                  <c:v>Puy-de-Dôme</c:v>
                </c:pt>
                <c:pt idx="9">
                  <c:v>Rhône</c:v>
                </c:pt>
                <c:pt idx="10">
                  <c:v>Savoie</c:v>
                </c:pt>
                <c:pt idx="11">
                  <c:v>Haute-Savoie</c:v>
                </c:pt>
                <c:pt idx="12">
                  <c:v>Région</c:v>
                </c:pt>
              </c:strCache>
            </c:strRef>
          </c:cat>
          <c:val>
            <c:numRef>
              <c:f>'Hors les murs'!$E$54:$E$66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0</c:v>
                </c:pt>
                <c:pt idx="8">
                  <c:v>2</c:v>
                </c:pt>
                <c:pt idx="9">
                  <c:v>3</c:v>
                </c:pt>
                <c:pt idx="10">
                  <c:v>0</c:v>
                </c:pt>
                <c:pt idx="11">
                  <c:v>1</c:v>
                </c:pt>
                <c:pt idx="1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CF-412E-9FBB-6F1895322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27040128"/>
        <c:axId val="127046016"/>
      </c:barChart>
      <c:catAx>
        <c:axId val="12704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7046016"/>
        <c:crosses val="autoZero"/>
        <c:auto val="1"/>
        <c:lblAlgn val="ctr"/>
        <c:lblOffset val="100"/>
        <c:noMultiLvlLbl val="0"/>
      </c:catAx>
      <c:valAx>
        <c:axId val="127046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7040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936644807007189"/>
          <c:y val="0.32353747299418506"/>
          <c:w val="0.25887642106696318"/>
          <c:h val="0.582064635731213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Les activités</a:t>
            </a:r>
            <a:r>
              <a:rPr lang="en-US" baseline="0"/>
              <a:t> dans les ESAT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Activite_ESAT_DEP!$P$32</c:f>
              <c:strCache>
                <c:ptCount val="1"/>
                <c:pt idx="0">
                  <c:v>Auvergne Rhône-Alpes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Activite_ESAT_DEP!$O$33:$O$42</c:f>
              <c:strCache>
                <c:ptCount val="10"/>
                <c:pt idx="0">
                  <c:v> Production agricole et agroalimentaire</c:v>
                </c:pt>
                <c:pt idx="1">
                  <c:v>Artisanat</c:v>
                </c:pt>
                <c:pt idx="2">
                  <c:v>Environnement/recyclage</c:v>
                </c:pt>
                <c:pt idx="3">
                  <c:v>Prestations administratives </c:v>
                </c:pt>
                <c:pt idx="4">
                  <c:v>Blanchisserie</c:v>
                </c:pt>
                <c:pt idx="5">
                  <c:v>Restauration/traiteur </c:v>
                </c:pt>
                <c:pt idx="6">
                  <c:v>Entretien/propreté</c:v>
                </c:pt>
                <c:pt idx="7">
                  <c:v>Prestation industrielle </c:v>
                </c:pt>
                <c:pt idx="8">
                  <c:v>Espaces verts</c:v>
                </c:pt>
                <c:pt idx="9">
                  <c:v> Montage/conditionnement </c:v>
                </c:pt>
              </c:strCache>
            </c:strRef>
          </c:cat>
          <c:val>
            <c:numRef>
              <c:f>Activite_ESAT_DEP!$P$33:$P$42</c:f>
              <c:numCache>
                <c:formatCode>0.0%</c:formatCode>
                <c:ptCount val="10"/>
                <c:pt idx="0">
                  <c:v>0.14788732394366197</c:v>
                </c:pt>
                <c:pt idx="1">
                  <c:v>0.21830985915492956</c:v>
                </c:pt>
                <c:pt idx="2">
                  <c:v>0.25352112676056338</c:v>
                </c:pt>
                <c:pt idx="3">
                  <c:v>0.30985915492957744</c:v>
                </c:pt>
                <c:pt idx="4">
                  <c:v>0.38028169014084506</c:v>
                </c:pt>
                <c:pt idx="5">
                  <c:v>0.44366197183098594</c:v>
                </c:pt>
                <c:pt idx="6">
                  <c:v>0.45774647887323944</c:v>
                </c:pt>
                <c:pt idx="7">
                  <c:v>0.5140845070422535</c:v>
                </c:pt>
                <c:pt idx="8">
                  <c:v>0.73943661971830987</c:v>
                </c:pt>
                <c:pt idx="9">
                  <c:v>0.87323943661971826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99-4E28-A1F8-863B4B8A2D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1382656"/>
        <c:axId val="152249856"/>
      </c:barChart>
      <c:catAx>
        <c:axId val="151382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fr-FR"/>
          </a:p>
        </c:txPr>
        <c:crossAx val="152249856"/>
        <c:crosses val="autoZero"/>
        <c:auto val="1"/>
        <c:lblAlgn val="ctr"/>
        <c:lblOffset val="100"/>
        <c:noMultiLvlLbl val="0"/>
      </c:catAx>
      <c:valAx>
        <c:axId val="152249856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151382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Nombre moyen d'activités professionnelles par ESAT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342248945242876E-2"/>
          <c:y val="0.16841595658853695"/>
          <c:w val="0.89768874700118073"/>
          <c:h val="0.603996808257984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Activite_ESAT_DEP!$P$15</c:f>
              <c:strCache>
                <c:ptCount val="1"/>
                <c:pt idx="0">
                  <c:v>Moyenne de Nb activite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BEC-4156-AE40-B8868F07F4C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BEC-4156-AE40-B8868F07F4C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BEC-4156-AE40-B8868F07F4C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BEC-4156-AE40-B8868F07F4C7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BEC-4156-AE40-B8868F07F4C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BEC-4156-AE40-B8868F07F4C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BEC-4156-AE40-B8868F07F4C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BEC-4156-AE40-B8868F07F4C7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BBEC-4156-AE40-B8868F07F4C7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A-BBEC-4156-AE40-B8868F07F4C7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Activite_ESAT_DEP!$O$16:$O$28</c:f>
              <c:strCache>
                <c:ptCount val="13"/>
                <c:pt idx="0">
                  <c:v>Ain</c:v>
                </c:pt>
                <c:pt idx="1">
                  <c:v>Allier</c:v>
                </c:pt>
                <c:pt idx="2">
                  <c:v>Ardèche</c:v>
                </c:pt>
                <c:pt idx="3">
                  <c:v>Cantal</c:v>
                </c:pt>
                <c:pt idx="4">
                  <c:v>Drôme</c:v>
                </c:pt>
                <c:pt idx="5">
                  <c:v>Isère</c:v>
                </c:pt>
                <c:pt idx="6">
                  <c:v>Loire</c:v>
                </c:pt>
                <c:pt idx="7">
                  <c:v>Haute-Loire</c:v>
                </c:pt>
                <c:pt idx="8">
                  <c:v>Puy-de-Dôme</c:v>
                </c:pt>
                <c:pt idx="9">
                  <c:v>Rhône</c:v>
                </c:pt>
                <c:pt idx="10">
                  <c:v>Savoie</c:v>
                </c:pt>
                <c:pt idx="11">
                  <c:v>Haute-Savoie</c:v>
                </c:pt>
                <c:pt idx="12">
                  <c:v>Région</c:v>
                </c:pt>
              </c:strCache>
            </c:strRef>
          </c:cat>
          <c:val>
            <c:numRef>
              <c:f>Activite_ESAT_DEP!$P$16:$P$28</c:f>
              <c:numCache>
                <c:formatCode>0.0</c:formatCode>
                <c:ptCount val="13"/>
                <c:pt idx="0">
                  <c:v>2.9</c:v>
                </c:pt>
                <c:pt idx="1">
                  <c:v>5.25</c:v>
                </c:pt>
                <c:pt idx="2">
                  <c:v>4.5999999999999996</c:v>
                </c:pt>
                <c:pt idx="3">
                  <c:v>4.5714285714285712</c:v>
                </c:pt>
                <c:pt idx="4">
                  <c:v>4.25</c:v>
                </c:pt>
                <c:pt idx="5">
                  <c:v>5.666666666666667</c:v>
                </c:pt>
                <c:pt idx="6">
                  <c:v>5.2777777777777777</c:v>
                </c:pt>
                <c:pt idx="7">
                  <c:v>4.384615384615385</c:v>
                </c:pt>
                <c:pt idx="8">
                  <c:v>4.7142857142857144</c:v>
                </c:pt>
                <c:pt idx="9">
                  <c:v>5.166666666666667</c:v>
                </c:pt>
                <c:pt idx="10">
                  <c:v>4.3636363636363633</c:v>
                </c:pt>
                <c:pt idx="11">
                  <c:v>3.5625</c:v>
                </c:pt>
                <c:pt idx="12">
                  <c:v>4.4890510948905114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BEC-4156-AE40-B8868F07F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361408"/>
        <c:axId val="151362944"/>
      </c:barChart>
      <c:catAx>
        <c:axId val="151361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fr-FR"/>
          </a:p>
        </c:txPr>
        <c:crossAx val="151362944"/>
        <c:crosses val="autoZero"/>
        <c:auto val="1"/>
        <c:lblAlgn val="ctr"/>
        <c:lblOffset val="100"/>
        <c:noMultiLvlLbl val="0"/>
      </c:catAx>
      <c:valAx>
        <c:axId val="15136294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513614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aseline="0"/>
              <a:t>Temps de travail des travailleurs d'ESAT de la région </a:t>
            </a:r>
          </a:p>
          <a:p>
            <a:pPr>
              <a:defRPr/>
            </a:pPr>
            <a:r>
              <a:rPr lang="fr-FR" baseline="0"/>
              <a:t>Auvergne-Rhône-Alpes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8219499247987254E-2"/>
          <c:y val="0.19205005520794993"/>
          <c:w val="0.75151493703736472"/>
          <c:h val="0.71520696460605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'Tps de w'!$F$22</c:f>
              <c:strCache>
                <c:ptCount val="1"/>
                <c:pt idx="0">
                  <c:v>Moins de 50%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'Tps de w'!$E$23:$E$35</c:f>
              <c:strCache>
                <c:ptCount val="1"/>
                <c:pt idx="0">
                  <c:v>Auvergne-Rhône-Alpes</c:v>
                </c:pt>
              </c:strCache>
            </c:strRef>
          </c:cat>
          <c:val>
            <c:numRef>
              <c:f>'Tps de w'!$F$23:$F$35</c:f>
              <c:numCache>
                <c:formatCode>0.0%</c:formatCode>
                <c:ptCount val="1"/>
                <c:pt idx="0">
                  <c:v>3.0248845179555953E-2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16-47F1-9899-0E45E3BFD738}"/>
            </c:ext>
          </c:extLst>
        </c:ser>
        <c:ser>
          <c:idx val="1"/>
          <c:order val="1"/>
          <c:tx>
            <c:strRef>
              <c:f>'Tps de w'!$G$22</c:f>
              <c:strCache>
                <c:ptCount val="1"/>
                <c:pt idx="0">
                  <c:v>Entre 50 et 79%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'Tps de w'!$E$23:$E$35</c:f>
              <c:strCache>
                <c:ptCount val="1"/>
                <c:pt idx="0">
                  <c:v>Auvergne-Rhône-Alpes</c:v>
                </c:pt>
              </c:strCache>
            </c:strRef>
          </c:cat>
          <c:val>
            <c:numRef>
              <c:f>'Tps de w'!$G$23:$G$35</c:f>
              <c:numCache>
                <c:formatCode>0.0%</c:formatCode>
                <c:ptCount val="1"/>
                <c:pt idx="0">
                  <c:v>0.15333035315154225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16-47F1-9899-0E45E3BFD738}"/>
            </c:ext>
          </c:extLst>
        </c:ser>
        <c:ser>
          <c:idx val="2"/>
          <c:order val="2"/>
          <c:tx>
            <c:strRef>
              <c:f>'Tps de w'!$H$22</c:f>
              <c:strCache>
                <c:ptCount val="1"/>
                <c:pt idx="0">
                  <c:v>Entre 80 et 99%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'Tps de w'!$E$23:$E$35</c:f>
              <c:strCache>
                <c:ptCount val="1"/>
                <c:pt idx="0">
                  <c:v>Auvergne-Rhône-Alpes</c:v>
                </c:pt>
              </c:strCache>
            </c:strRef>
          </c:cat>
          <c:val>
            <c:numRef>
              <c:f>'Tps de w'!$H$23:$H$35</c:f>
              <c:numCache>
                <c:formatCode>0.0%</c:formatCode>
                <c:ptCount val="1"/>
                <c:pt idx="0">
                  <c:v>6.3030844881537776E-2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16-47F1-9899-0E45E3BFD738}"/>
            </c:ext>
          </c:extLst>
        </c:ser>
        <c:ser>
          <c:idx val="3"/>
          <c:order val="3"/>
          <c:tx>
            <c:strRef>
              <c:f>'Tps de w'!$I$22</c:f>
              <c:strCache>
                <c:ptCount val="1"/>
                <c:pt idx="0">
                  <c:v>Temps plein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'Tps de w'!$E$23:$E$35</c:f>
              <c:strCache>
                <c:ptCount val="1"/>
                <c:pt idx="0">
                  <c:v>Auvergne-Rhône-Alpes</c:v>
                </c:pt>
              </c:strCache>
            </c:strRef>
          </c:cat>
          <c:val>
            <c:numRef>
              <c:f>'Tps de w'!$I$23:$I$35</c:f>
              <c:numCache>
                <c:formatCode>0.0%</c:formatCode>
                <c:ptCount val="1"/>
                <c:pt idx="0">
                  <c:v>0.75338995678736398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16-47F1-9899-0E45E3BFD7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413248"/>
        <c:axId val="127435520"/>
      </c:barChart>
      <c:catAx>
        <c:axId val="12741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7435520"/>
        <c:crosses val="autoZero"/>
        <c:auto val="1"/>
        <c:lblAlgn val="ctr"/>
        <c:lblOffset val="100"/>
        <c:noMultiLvlLbl val="0"/>
      </c:catAx>
      <c:valAx>
        <c:axId val="12743552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74132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Aménagez-vous de manière</a:t>
            </a:r>
            <a:r>
              <a:rPr lang="fr-FR" baseline="0"/>
              <a:t> ponctuelle les temps de travail ?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'Tps de w'!$L$48</c:f>
              <c:strCache>
                <c:ptCount val="1"/>
                <c:pt idx="0">
                  <c:v>Oui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DC-40E6-B448-CC06CDCECA3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DC-40E6-B448-CC06CDCECA3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DC-40E6-B448-CC06CDCECA3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DC-40E6-B448-CC06CDCECA3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DC-40E6-B448-CC06CDCECA3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DC-40E6-B448-CC06CDCECA3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DC-40E6-B448-CC06CDCECA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'Tps de w'!$K$49:$K$61</c:f>
              <c:strCache>
                <c:ptCount val="13"/>
                <c:pt idx="0">
                  <c:v>Ain</c:v>
                </c:pt>
                <c:pt idx="1">
                  <c:v>Allier</c:v>
                </c:pt>
                <c:pt idx="2">
                  <c:v>Ardèche</c:v>
                </c:pt>
                <c:pt idx="3">
                  <c:v>Cantal</c:v>
                </c:pt>
                <c:pt idx="4">
                  <c:v>Drôme</c:v>
                </c:pt>
                <c:pt idx="5">
                  <c:v>Isère</c:v>
                </c:pt>
                <c:pt idx="6">
                  <c:v>Loire</c:v>
                </c:pt>
                <c:pt idx="7">
                  <c:v>Haute-Loire</c:v>
                </c:pt>
                <c:pt idx="8">
                  <c:v>Puy-de-Dôme</c:v>
                </c:pt>
                <c:pt idx="9">
                  <c:v>Rhône</c:v>
                </c:pt>
                <c:pt idx="10">
                  <c:v>Savoie</c:v>
                </c:pt>
                <c:pt idx="11">
                  <c:v>Haute-Savoie</c:v>
                </c:pt>
                <c:pt idx="12">
                  <c:v>Région</c:v>
                </c:pt>
              </c:strCache>
            </c:strRef>
          </c:cat>
          <c:val>
            <c:numRef>
              <c:f>'Tps de w'!$L$49:$L$61</c:f>
              <c:numCache>
                <c:formatCode>0.0%</c:formatCode>
                <c:ptCount val="13"/>
                <c:pt idx="0">
                  <c:v>0.81818181818181823</c:v>
                </c:pt>
                <c:pt idx="1">
                  <c:v>0.75</c:v>
                </c:pt>
                <c:pt idx="2">
                  <c:v>0.8</c:v>
                </c:pt>
                <c:pt idx="3">
                  <c:v>1</c:v>
                </c:pt>
                <c:pt idx="4">
                  <c:v>0.94117647058823528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0.89473684210526316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0.94366197183098588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9DC-40E6-B448-CC06CDCECA34}"/>
            </c:ext>
          </c:extLst>
        </c:ser>
        <c:ser>
          <c:idx val="1"/>
          <c:order val="1"/>
          <c:tx>
            <c:strRef>
              <c:f>'Tps de w'!$M$48</c:f>
              <c:strCache>
                <c:ptCount val="1"/>
                <c:pt idx="0">
                  <c:v>Non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9DC-40E6-B448-CC06CDCECA3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9DC-40E6-B448-CC06CDCECA3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9DC-40E6-B448-CC06CDCECA3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9DC-40E6-B448-CC06CDCECA3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9DC-40E6-B448-CC06CDCECA3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9DC-40E6-B448-CC06CDCECA3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9DC-40E6-B448-CC06CDCECA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'Tps de w'!$K$49:$K$61</c:f>
              <c:strCache>
                <c:ptCount val="13"/>
                <c:pt idx="0">
                  <c:v>Ain</c:v>
                </c:pt>
                <c:pt idx="1">
                  <c:v>Allier</c:v>
                </c:pt>
                <c:pt idx="2">
                  <c:v>Ardèche</c:v>
                </c:pt>
                <c:pt idx="3">
                  <c:v>Cantal</c:v>
                </c:pt>
                <c:pt idx="4">
                  <c:v>Drôme</c:v>
                </c:pt>
                <c:pt idx="5">
                  <c:v>Isère</c:v>
                </c:pt>
                <c:pt idx="6">
                  <c:v>Loire</c:v>
                </c:pt>
                <c:pt idx="7">
                  <c:v>Haute-Loire</c:v>
                </c:pt>
                <c:pt idx="8">
                  <c:v>Puy-de-Dôme</c:v>
                </c:pt>
                <c:pt idx="9">
                  <c:v>Rhône</c:v>
                </c:pt>
                <c:pt idx="10">
                  <c:v>Savoie</c:v>
                </c:pt>
                <c:pt idx="11">
                  <c:v>Haute-Savoie</c:v>
                </c:pt>
                <c:pt idx="12">
                  <c:v>Région</c:v>
                </c:pt>
              </c:strCache>
            </c:strRef>
          </c:cat>
          <c:val>
            <c:numRef>
              <c:f>'Tps de w'!$M$49:$M$61</c:f>
              <c:numCache>
                <c:formatCode>0.0%</c:formatCode>
                <c:ptCount val="13"/>
                <c:pt idx="0">
                  <c:v>0.18181818181818182</c:v>
                </c:pt>
                <c:pt idx="1">
                  <c:v>0.25</c:v>
                </c:pt>
                <c:pt idx="2">
                  <c:v>0.2</c:v>
                </c:pt>
                <c:pt idx="3">
                  <c:v>0</c:v>
                </c:pt>
                <c:pt idx="4">
                  <c:v>5.8823529411764705E-2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0.10526315789473684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5.6338028169014086E-2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9DC-40E6-B448-CC06CDCECA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8062208"/>
        <c:axId val="128063744"/>
      </c:barChart>
      <c:catAx>
        <c:axId val="12806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8063744"/>
        <c:crosses val="autoZero"/>
        <c:auto val="1"/>
        <c:lblAlgn val="ctr"/>
        <c:lblOffset val="100"/>
        <c:noMultiLvlLbl val="0"/>
      </c:catAx>
      <c:valAx>
        <c:axId val="12806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806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Le</a:t>
            </a:r>
            <a:r>
              <a:rPr lang="fr-FR" baseline="0"/>
              <a:t> temps partiel peut-il être un obstacle à l'entrée de travailleurs dans votre ESAT ?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'Tps de w'!$L$66</c:f>
              <c:strCache>
                <c:ptCount val="1"/>
                <c:pt idx="0">
                  <c:v>Non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'Tps de w'!$K$67:$K$79</c:f>
              <c:strCache>
                <c:ptCount val="13"/>
                <c:pt idx="0">
                  <c:v>Ain</c:v>
                </c:pt>
                <c:pt idx="1">
                  <c:v>Allier</c:v>
                </c:pt>
                <c:pt idx="2">
                  <c:v>Ardèche</c:v>
                </c:pt>
                <c:pt idx="3">
                  <c:v>Cantal</c:v>
                </c:pt>
                <c:pt idx="4">
                  <c:v>Drôme</c:v>
                </c:pt>
                <c:pt idx="5">
                  <c:v>Isère</c:v>
                </c:pt>
                <c:pt idx="6">
                  <c:v>Loire</c:v>
                </c:pt>
                <c:pt idx="7">
                  <c:v>Haute-Loire</c:v>
                </c:pt>
                <c:pt idx="8">
                  <c:v>Puy-de-Dôme</c:v>
                </c:pt>
                <c:pt idx="9">
                  <c:v>Rhône</c:v>
                </c:pt>
                <c:pt idx="10">
                  <c:v>Savoie</c:v>
                </c:pt>
                <c:pt idx="11">
                  <c:v>Haute-Savoie</c:v>
                </c:pt>
                <c:pt idx="12">
                  <c:v>Région</c:v>
                </c:pt>
              </c:strCache>
            </c:strRef>
          </c:cat>
          <c:val>
            <c:numRef>
              <c:f>'Tps de w'!$L$67:$L$79</c:f>
              <c:numCache>
                <c:formatCode>0.0%</c:formatCode>
                <c:ptCount val="13"/>
                <c:pt idx="0">
                  <c:v>0.90909090909090906</c:v>
                </c:pt>
                <c:pt idx="1">
                  <c:v>1</c:v>
                </c:pt>
                <c:pt idx="2">
                  <c:v>0.8</c:v>
                </c:pt>
                <c:pt idx="3">
                  <c:v>1</c:v>
                </c:pt>
                <c:pt idx="4">
                  <c:v>0.76470588235294112</c:v>
                </c:pt>
                <c:pt idx="5">
                  <c:v>0.9285714285714286</c:v>
                </c:pt>
                <c:pt idx="6">
                  <c:v>0.82352941176470584</c:v>
                </c:pt>
                <c:pt idx="7">
                  <c:v>1</c:v>
                </c:pt>
                <c:pt idx="8">
                  <c:v>0.78947368421052633</c:v>
                </c:pt>
                <c:pt idx="9">
                  <c:v>0.7142857142857143</c:v>
                </c:pt>
                <c:pt idx="10">
                  <c:v>0.5</c:v>
                </c:pt>
                <c:pt idx="11">
                  <c:v>0.90909090909090906</c:v>
                </c:pt>
                <c:pt idx="12">
                  <c:v>0.83098591549295775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82-47E1-96F9-9BDB45A89CD7}"/>
            </c:ext>
          </c:extLst>
        </c:ser>
        <c:ser>
          <c:idx val="1"/>
          <c:order val="1"/>
          <c:tx>
            <c:strRef>
              <c:f>'Tps de w'!$M$66</c:f>
              <c:strCache>
                <c:ptCount val="1"/>
                <c:pt idx="0">
                  <c:v>Oui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82-47E1-96F9-9BDB45A89CD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82-47E1-96F9-9BDB45A89CD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82-47E1-96F9-9BDB45A89C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'Tps de w'!$K$67:$K$79</c:f>
              <c:strCache>
                <c:ptCount val="13"/>
                <c:pt idx="0">
                  <c:v>Ain</c:v>
                </c:pt>
                <c:pt idx="1">
                  <c:v>Allier</c:v>
                </c:pt>
                <c:pt idx="2">
                  <c:v>Ardèche</c:v>
                </c:pt>
                <c:pt idx="3">
                  <c:v>Cantal</c:v>
                </c:pt>
                <c:pt idx="4">
                  <c:v>Drôme</c:v>
                </c:pt>
                <c:pt idx="5">
                  <c:v>Isère</c:v>
                </c:pt>
                <c:pt idx="6">
                  <c:v>Loire</c:v>
                </c:pt>
                <c:pt idx="7">
                  <c:v>Haute-Loire</c:v>
                </c:pt>
                <c:pt idx="8">
                  <c:v>Puy-de-Dôme</c:v>
                </c:pt>
                <c:pt idx="9">
                  <c:v>Rhône</c:v>
                </c:pt>
                <c:pt idx="10">
                  <c:v>Savoie</c:v>
                </c:pt>
                <c:pt idx="11">
                  <c:v>Haute-Savoie</c:v>
                </c:pt>
                <c:pt idx="12">
                  <c:v>Région</c:v>
                </c:pt>
              </c:strCache>
            </c:strRef>
          </c:cat>
          <c:val>
            <c:numRef>
              <c:f>'Tps de w'!$M$67:$M$79</c:f>
              <c:numCache>
                <c:formatCode>0.0%</c:formatCode>
                <c:ptCount val="13"/>
                <c:pt idx="0">
                  <c:v>9.0909090909090912E-2</c:v>
                </c:pt>
                <c:pt idx="1">
                  <c:v>0</c:v>
                </c:pt>
                <c:pt idx="2">
                  <c:v>0.2</c:v>
                </c:pt>
                <c:pt idx="3">
                  <c:v>0</c:v>
                </c:pt>
                <c:pt idx="4">
                  <c:v>0.23529411764705882</c:v>
                </c:pt>
                <c:pt idx="5">
                  <c:v>7.1428571428571425E-2</c:v>
                </c:pt>
                <c:pt idx="6">
                  <c:v>0.17647058823529413</c:v>
                </c:pt>
                <c:pt idx="7">
                  <c:v>0</c:v>
                </c:pt>
                <c:pt idx="8">
                  <c:v>0.21052631578947367</c:v>
                </c:pt>
                <c:pt idx="9">
                  <c:v>0.2857142857142857</c:v>
                </c:pt>
                <c:pt idx="10">
                  <c:v>0.5</c:v>
                </c:pt>
                <c:pt idx="11">
                  <c:v>9.0909090909090912E-2</c:v>
                </c:pt>
                <c:pt idx="12">
                  <c:v>0.16901408450704225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82-47E1-96F9-9BDB45A89C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0595840"/>
        <c:axId val="150470656"/>
      </c:barChart>
      <c:catAx>
        <c:axId val="1505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470656"/>
        <c:crosses val="autoZero"/>
        <c:auto val="1"/>
        <c:lblAlgn val="ctr"/>
        <c:lblOffset val="100"/>
        <c:noMultiLvlLbl val="0"/>
      </c:catAx>
      <c:valAx>
        <c:axId val="150470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59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'Profil weurs'!$I$3</c:f>
              <c:strCache>
                <c:ptCount val="1"/>
                <c:pt idx="0">
                  <c:v>Taux de féminisation dans les ESAT de la région Auvergne-Rhône-Alpes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52-4EDA-85A9-7B6DC339420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'Profil weurs'!$H$4:$H$16</c:f>
              <c:strCache>
                <c:ptCount val="13"/>
                <c:pt idx="0">
                  <c:v>Ain</c:v>
                </c:pt>
                <c:pt idx="1">
                  <c:v>Allier</c:v>
                </c:pt>
                <c:pt idx="2">
                  <c:v>Ardèche</c:v>
                </c:pt>
                <c:pt idx="3">
                  <c:v>Cantal</c:v>
                </c:pt>
                <c:pt idx="4">
                  <c:v>Drôme</c:v>
                </c:pt>
                <c:pt idx="5">
                  <c:v>Isère</c:v>
                </c:pt>
                <c:pt idx="6">
                  <c:v>Loire</c:v>
                </c:pt>
                <c:pt idx="7">
                  <c:v>Haute-Loire</c:v>
                </c:pt>
                <c:pt idx="8">
                  <c:v>Puy-de-Dôme</c:v>
                </c:pt>
                <c:pt idx="9">
                  <c:v>Rhône</c:v>
                </c:pt>
                <c:pt idx="10">
                  <c:v>Savoie</c:v>
                </c:pt>
                <c:pt idx="11">
                  <c:v>Haute-Savoie</c:v>
                </c:pt>
                <c:pt idx="12">
                  <c:v>Auvergne-Rhône-Alpes</c:v>
                </c:pt>
              </c:strCache>
            </c:strRef>
          </c:cat>
          <c:val>
            <c:numRef>
              <c:f>'Profil weurs'!$I$4:$I$16</c:f>
              <c:numCache>
                <c:formatCode>0.0</c:formatCode>
                <c:ptCount val="13"/>
                <c:pt idx="0">
                  <c:v>43.356643356643353</c:v>
                </c:pt>
                <c:pt idx="1">
                  <c:v>35.2112676056338</c:v>
                </c:pt>
                <c:pt idx="2">
                  <c:v>39.952718676122934</c:v>
                </c:pt>
                <c:pt idx="3">
                  <c:v>41.350210970464133</c:v>
                </c:pt>
                <c:pt idx="4">
                  <c:v>43.390514631685164</c:v>
                </c:pt>
                <c:pt idx="5">
                  <c:v>44.86486486486487</c:v>
                </c:pt>
                <c:pt idx="6">
                  <c:v>40.316774658027363</c:v>
                </c:pt>
                <c:pt idx="7">
                  <c:v>41.666666666666671</c:v>
                </c:pt>
                <c:pt idx="8">
                  <c:v>38.754325259515568</c:v>
                </c:pt>
                <c:pt idx="9">
                  <c:v>40.802792321116925</c:v>
                </c:pt>
                <c:pt idx="10">
                  <c:v>40.25157232704403</c:v>
                </c:pt>
                <c:pt idx="11">
                  <c:v>38.518518518518519</c:v>
                </c:pt>
                <c:pt idx="12">
                  <c:v>40.980593942957952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52-4EDA-85A9-7B6DC3394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810688"/>
        <c:axId val="97820672"/>
      </c:barChart>
      <c:catAx>
        <c:axId val="9781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97820672"/>
        <c:crosses val="autoZero"/>
        <c:auto val="1"/>
        <c:lblAlgn val="ctr"/>
        <c:lblOffset val="100"/>
        <c:noMultiLvlLbl val="0"/>
      </c:catAx>
      <c:valAx>
        <c:axId val="9782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81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Répartition</a:t>
            </a:r>
            <a:r>
              <a:rPr lang="fr-FR" baseline="0"/>
              <a:t> par âge des travailleurs d'ESAT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Age!$C$99</c:f>
              <c:strCache>
                <c:ptCount val="1"/>
                <c:pt idx="0">
                  <c:v>Région Auvergne-Rhône-Alpes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66-423E-9CD2-46E8BD2EE8D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66-423E-9CD2-46E8BD2EE8D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66-423E-9CD2-46E8BD2EE8D2}"/>
              </c:ext>
            </c:extLst>
          </c:dPt>
          <c:dLbls>
            <c:dLbl>
              <c:idx val="0"/>
              <c:layout>
                <c:manualLayout>
                  <c:x val="4.3248176425316866E-3"/>
                  <c:y val="1.1933734883152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66-423E-9CD2-46E8BD2EE8D2}"/>
                </c:ext>
              </c:extLst>
            </c:dLbl>
            <c:dLbl>
              <c:idx val="1"/>
              <c:layout>
                <c:manualLayout>
                  <c:x val="6.6247504851194832E-3"/>
                  <c:y val="5.96686744157638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266-423E-9CD2-46E8BD2EE8D2}"/>
                </c:ext>
              </c:extLst>
            </c:dLbl>
            <c:dLbl>
              <c:idx val="2"/>
              <c:layout>
                <c:manualLayout>
                  <c:x val="2.2082501617064674E-3"/>
                  <c:y val="5.82803206134122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66-423E-9CD2-46E8BD2EE8D2}"/>
                </c:ext>
              </c:extLst>
            </c:dLbl>
            <c:dLbl>
              <c:idx val="3"/>
              <c:layout>
                <c:manualLayout>
                  <c:x val="6.624750485119524E-3"/>
                  <c:y val="2.9834337207881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266-423E-9CD2-46E8BD2EE8D2}"/>
                </c:ext>
              </c:extLst>
            </c:dLbl>
            <c:dLbl>
              <c:idx val="4"/>
              <c:layout>
                <c:manualLayout>
                  <c:x val="1.1041250808532459E-2"/>
                  <c:y val="8.95030116236457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266-423E-9CD2-46E8BD2EE8D2}"/>
                </c:ext>
              </c:extLst>
            </c:dLbl>
            <c:dLbl>
              <c:idx val="5"/>
              <c:layout>
                <c:manualLayout>
                  <c:x val="1.078487184944759E-2"/>
                  <c:y val="1.4882581820765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266-423E-9CD2-46E8BD2EE8D2}"/>
                </c:ext>
              </c:extLst>
            </c:dLbl>
            <c:dLbl>
              <c:idx val="6"/>
              <c:layout>
                <c:manualLayout>
                  <c:x val="1.0903713337830977E-2"/>
                  <c:y val="1.1933734883152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66-423E-9CD2-46E8BD2EE8D2}"/>
                </c:ext>
              </c:extLst>
            </c:dLbl>
            <c:dLbl>
              <c:idx val="7"/>
              <c:layout>
                <c:manualLayout>
                  <c:x val="4.3705965405239989E-3"/>
                  <c:y val="1.4917168603940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66-423E-9CD2-46E8BD2EE8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Age!$A$100:$A$107</c:f>
              <c:strCache>
                <c:ptCount val="8"/>
                <c:pt idx="0">
                  <c:v>Moins de 25 ans</c:v>
                </c:pt>
                <c:pt idx="1">
                  <c:v>25 ans à 29 ans</c:v>
                </c:pt>
                <c:pt idx="2">
                  <c:v>30 ans à 34 ans</c:v>
                </c:pt>
                <c:pt idx="3">
                  <c:v>35 ans à 39 ans</c:v>
                </c:pt>
                <c:pt idx="4">
                  <c:v>40 ans à 44 ans</c:v>
                </c:pt>
                <c:pt idx="5">
                  <c:v>45 à 49 ans</c:v>
                </c:pt>
                <c:pt idx="6">
                  <c:v>50 ans à 54 ans</c:v>
                </c:pt>
                <c:pt idx="7">
                  <c:v>55 ans et plus</c:v>
                </c:pt>
              </c:strCache>
            </c:strRef>
          </c:cat>
          <c:val>
            <c:numRef>
              <c:f>Age!$C$100:$C$107</c:f>
              <c:numCache>
                <c:formatCode>0.0%</c:formatCode>
                <c:ptCount val="8"/>
                <c:pt idx="0">
                  <c:v>0.11493655858128664</c:v>
                </c:pt>
                <c:pt idx="1">
                  <c:v>0.13920011872078356</c:v>
                </c:pt>
                <c:pt idx="2">
                  <c:v>0.13534169325517548</c:v>
                </c:pt>
                <c:pt idx="3">
                  <c:v>0.12955405505676337</c:v>
                </c:pt>
                <c:pt idx="4">
                  <c:v>0.12005639237218965</c:v>
                </c:pt>
                <c:pt idx="5">
                  <c:v>0.13133486681012094</c:v>
                </c:pt>
                <c:pt idx="6">
                  <c:v>0.12309861245084218</c:v>
                </c:pt>
                <c:pt idx="7">
                  <c:v>0.10647770275283817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266-423E-9CD2-46E8BD2EE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737728"/>
        <c:axId val="9775180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Age!$B$99</c15:sqref>
                        </c15:formulaRef>
                      </c:ext>
                    </c:extLst>
                    <c:strCache>
                      <c:ptCount val="1"/>
                      <c:pt idx="0">
                        <c:v>Haute-Savoie</c:v>
                      </c:pt>
                    </c:strCache>
                  </c:strRef>
                </c:tx>
                <c:spPr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0"/>
                    <c:layout>
                      <c:manualLayout>
                        <c:x val="-1.1041250808532549E-2"/>
                        <c:y val="8.9503011623645705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C-E266-423E-9CD2-46E8BD2EE8D2}"/>
                      </c:ext>
                    </c:extLst>
                  </c:dLbl>
                  <c:dLbl>
                    <c:idx val="1"/>
                    <c:layout>
                      <c:manualLayout>
                        <c:x val="-8.8330006468260308E-3"/>
                        <c:y val="1.193373488315276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D-E266-423E-9CD2-46E8BD2EE8D2}"/>
                      </c:ext>
                    </c:extLst>
                  </c:dLbl>
                  <c:dLbl>
                    <c:idx val="2"/>
                    <c:layout>
                      <c:manualLayout>
                        <c:x val="-4.4165003234130154E-3"/>
                        <c:y val="1.1933734883152707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E-E266-423E-9CD2-46E8BD2EE8D2}"/>
                      </c:ext>
                    </c:extLst>
                  </c:dLbl>
                  <c:dLbl>
                    <c:idx val="3"/>
                    <c:layout>
                      <c:manualLayout>
                        <c:x val="-4.4165003234130969E-3"/>
                        <c:y val="1.193373488315276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F-E266-423E-9CD2-46E8BD2EE8D2}"/>
                      </c:ext>
                    </c:extLst>
                  </c:dLbl>
                  <c:dLbl>
                    <c:idx val="4"/>
                    <c:layout>
                      <c:manualLayout>
                        <c:x val="-6.4668495036821093E-3"/>
                        <c:y val="1.1899007038450269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0-E266-423E-9CD2-46E8BD2EE8D2}"/>
                      </c:ext>
                    </c:extLst>
                  </c:dLbl>
                  <c:dLbl>
                    <c:idx val="5"/>
                    <c:layout>
                      <c:manualLayout>
                        <c:x val="-2.2082501617065077E-3"/>
                        <c:y val="1.193373488315276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1-E266-423E-9CD2-46E8BD2EE8D2}"/>
                      </c:ext>
                    </c:extLst>
                  </c:dLbl>
                  <c:dLbl>
                    <c:idx val="6"/>
                    <c:layout>
                      <c:manualLayout>
                        <c:x val="-6.624750485119524E-3"/>
                        <c:y val="1.1933734883152707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2-E266-423E-9CD2-46E8BD2EE8D2}"/>
                      </c:ext>
                    </c:extLst>
                  </c:dLbl>
                  <c:dLbl>
                    <c:idx val="7"/>
                    <c:layout>
                      <c:manualLayout>
                        <c:x val="0"/>
                        <c:y val="1.1933734883152707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3-E266-423E-9CD2-46E8BD2EE8D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Age!$A$100:$A$107</c15:sqref>
                        </c15:formulaRef>
                      </c:ext>
                    </c:extLst>
                    <c:strCache>
                      <c:ptCount val="8"/>
                      <c:pt idx="0">
                        <c:v>Moins de 25 ans</c:v>
                      </c:pt>
                      <c:pt idx="1">
                        <c:v>25 ans à 29 ans</c:v>
                      </c:pt>
                      <c:pt idx="2">
                        <c:v>30 ans à 34 ans</c:v>
                      </c:pt>
                      <c:pt idx="3">
                        <c:v>35 ans à 39 ans</c:v>
                      </c:pt>
                      <c:pt idx="4">
                        <c:v>40 ans à 44 ans</c:v>
                      </c:pt>
                      <c:pt idx="5">
                        <c:v>45 à 49 ans</c:v>
                      </c:pt>
                      <c:pt idx="6">
                        <c:v>50 ans à 54 ans</c:v>
                      </c:pt>
                      <c:pt idx="7">
                        <c:v>55 ans et plus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Age!$B$100:$B$107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9.166666666666666E-2</c:v>
                      </c:pt>
                      <c:pt idx="1">
                        <c:v>0.14537037037037037</c:v>
                      </c:pt>
                      <c:pt idx="2">
                        <c:v>0.12777777777777777</c:v>
                      </c:pt>
                      <c:pt idx="3">
                        <c:v>0.12777777777777777</c:v>
                      </c:pt>
                      <c:pt idx="4">
                        <c:v>0.12222222222222222</c:v>
                      </c:pt>
                      <c:pt idx="5">
                        <c:v>0.12222222222222222</c:v>
                      </c:pt>
                      <c:pt idx="6">
                        <c:v>0.12407407407407407</c:v>
                      </c:pt>
                      <c:pt idx="7">
                        <c:v>0.1388888888888889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4-E266-423E-9CD2-46E8BD2EE8D2}"/>
                  </c:ext>
                </c:extLst>
              </c15:ser>
            </c15:filteredBarSeries>
          </c:ext>
        </c:extLst>
      </c:barChart>
      <c:catAx>
        <c:axId val="9773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751808"/>
        <c:crosses val="autoZero"/>
        <c:auto val="1"/>
        <c:lblAlgn val="ctr"/>
        <c:lblOffset val="100"/>
        <c:noMultiLvlLbl val="0"/>
      </c:catAx>
      <c:valAx>
        <c:axId val="97751808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737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0.71579</cdr:x>
      <cdr:y>0.93858</cdr:y>
    </cdr:from>
    <cdr:to>
      <cdr:x>0.74488</cdr:x>
      <cdr:y>0.97697</cdr:y>
    </cdr:to>
    <cdr:pic>
      <cdr:nvPicPr>
        <cdr:cNvPr id="2" name="Image 1">
          <a:extLst xmlns:a="http://schemas.openxmlformats.org/drawingml/2006/main">
            <a:ext uri="{FF2B5EF4-FFF2-40B4-BE49-F238E27FC236}">
              <a16:creationId xmlns:a16="http://schemas.microsoft.com/office/drawing/2014/main" id="{6BA98379-D587-4337-B013-6EDEAAFCA1BB}"/>
            </a:ext>
          </a:extLst>
        </cdr:cNvPr>
        <cdr:cNvPicPr/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9999" t="34286" r="40001" b="20000"/>
        <a:stretch xmlns:a="http://schemas.openxmlformats.org/drawingml/2006/main"/>
      </cdr:blipFill>
      <cdr:spPr bwMode="auto">
        <a:xfrm xmlns:a="http://schemas.openxmlformats.org/drawingml/2006/main">
          <a:off x="4218940" y="3726180"/>
          <a:ext cx="171450" cy="15240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xtLst xmlns:a="http://schemas.openxmlformats.org/drawingml/2006/main">
          <a:ext uri="{53640926-AAD7-44D8-BBD7-CCE9431645EC}">
            <a14:shadowObscured xmlns:a14="http://schemas.microsoft.com/office/drawing/2010/main"/>
          </a:ext>
        </a:ex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B844C-E4DB-4156-907F-EE32F8B3BA05}" type="datetimeFigureOut">
              <a:rPr lang="fr-FR" smtClean="0"/>
              <a:t>08/12/2020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D38C2-5233-4CB9-8AC4-A56E946A4C8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902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3891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2445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1489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2136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2780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671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9477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453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150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5858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Haute-Loire</a:t>
            </a:r>
            <a:r>
              <a:rPr lang="fr-FR" baseline="0" dirty="0"/>
              <a:t> et Allier : est-ce que c’est lié à la pyramide des âges des travailleurs, au manque d’offre sur le territoire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363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7032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126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5946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Haute-Loire</a:t>
            </a:r>
            <a:r>
              <a:rPr lang="fr-FR" baseline="0" dirty="0"/>
              <a:t> et Allier : est-ce que c’est lié à la pyramide des âges des travailleurs, au manque d’offre sur le territoire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887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D38C2-5233-4CB9-8AC4-A56E946A4C82}" type="slidenum">
              <a:rPr lang="fr-FR" smtClean="0"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5245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hyperlink" Target="http://www.creai-ara.org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i-ara.org/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i-ara.org/" TargetMode="External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i-ara.org/" TargetMode="Externa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0" y="7815"/>
            <a:ext cx="9144000" cy="684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5168" y="1714586"/>
            <a:ext cx="5040924" cy="4204287"/>
          </a:xfr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143" y="379087"/>
            <a:ext cx="2410992" cy="1335500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6822801" y="6333902"/>
            <a:ext cx="1752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En partenariat</a:t>
            </a:r>
            <a:r>
              <a:rPr lang="fr-FR" sz="800" baseline="0" dirty="0">
                <a:latin typeface="Arial" panose="020B0604020202020204" pitchFamily="34" charset="0"/>
                <a:cs typeface="Arial" panose="020B0604020202020204" pitchFamily="34" charset="0"/>
              </a:rPr>
              <a:t> avec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4215776" y="6253985"/>
            <a:ext cx="1975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fr-FR" sz="1600" b="1" dirty="0">
                <a:solidFill>
                  <a:srgbClr val="00C9C4"/>
                </a:solidFill>
                <a:hlinkClick r:id="rId4"/>
              </a:rPr>
              <a:t>www.creai-ara.org</a:t>
            </a:r>
            <a:endParaRPr lang="fr-FR" sz="1600" b="1" dirty="0">
              <a:solidFill>
                <a:srgbClr val="00C9C4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794" y="5918874"/>
            <a:ext cx="921961" cy="62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4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1"/>
            <a:ext cx="9144000" cy="68453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2103437"/>
            <a:ext cx="7886700" cy="2351332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687388" y="6252658"/>
            <a:ext cx="2745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fr-FR" sz="1600" b="1" dirty="0">
                <a:solidFill>
                  <a:srgbClr val="00C9C4"/>
                </a:solidFill>
                <a:hlinkClick r:id="rId3"/>
              </a:rPr>
              <a:t>www.creai-ara.org</a:t>
            </a:r>
            <a:endParaRPr lang="fr-FR" sz="1600" b="1" dirty="0">
              <a:solidFill>
                <a:srgbClr val="00C9C4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455" y="5745550"/>
            <a:ext cx="936000" cy="81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9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4" name="ZoneTexte 3"/>
          <p:cNvSpPr txBox="1"/>
          <p:nvPr userDrawn="1"/>
        </p:nvSpPr>
        <p:spPr>
          <a:xfrm>
            <a:off x="687388" y="6252658"/>
            <a:ext cx="2745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fr-FR" sz="1600" b="1" dirty="0">
                <a:solidFill>
                  <a:srgbClr val="00C9C4"/>
                </a:solidFill>
                <a:hlinkClick r:id="rId3"/>
              </a:rPr>
              <a:t>www.creai-ara.org</a:t>
            </a:r>
            <a:endParaRPr lang="fr-FR" sz="1600" b="1" dirty="0">
              <a:solidFill>
                <a:srgbClr val="00C9C4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455" y="5745550"/>
            <a:ext cx="936000" cy="8148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2103437"/>
            <a:ext cx="7886700" cy="2351332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7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4" name="ZoneTexte 3"/>
          <p:cNvSpPr txBox="1"/>
          <p:nvPr userDrawn="1"/>
        </p:nvSpPr>
        <p:spPr>
          <a:xfrm>
            <a:off x="687388" y="6252658"/>
            <a:ext cx="2745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fr-FR" sz="1600" b="1" dirty="0">
                <a:solidFill>
                  <a:srgbClr val="00C9C4"/>
                </a:solidFill>
                <a:hlinkClick r:id="rId3"/>
              </a:rPr>
              <a:t>www.creai-ara.org</a:t>
            </a:r>
            <a:endParaRPr lang="fr-FR" sz="1600" b="1" dirty="0">
              <a:solidFill>
                <a:srgbClr val="00C9C4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455" y="5745550"/>
            <a:ext cx="936000" cy="8148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2103437"/>
            <a:ext cx="7886700" cy="2351332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7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1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4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5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://www.creai-ara.org/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11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Troisième niveau </a:t>
            </a:r>
            <a:r>
              <a:rPr lang="fr-FR" altLang="fr-FR" dirty="0"/>
              <a:t>Oculi </a:t>
            </a:r>
            <a:r>
              <a:rPr lang="fr-FR" altLang="fr-FR" dirty="0" err="1"/>
              <a:t>fugitant</a:t>
            </a:r>
            <a:r>
              <a:rPr lang="fr-FR" altLang="fr-FR" dirty="0"/>
              <a:t> </a:t>
            </a:r>
            <a:r>
              <a:rPr lang="fr-FR" altLang="fr-FR" dirty="0" err="1"/>
              <a:t>uitanique</a:t>
            </a:r>
            <a:r>
              <a:rPr lang="fr-FR" altLang="fr-FR" dirty="0"/>
              <a:t> et </a:t>
            </a:r>
            <a:r>
              <a:rPr lang="fr-FR" altLang="fr-FR" dirty="0" err="1"/>
              <a:t>alte</a:t>
            </a:r>
            <a:r>
              <a:rPr lang="fr-FR" altLang="fr-FR" dirty="0"/>
              <a:t> </a:t>
            </a:r>
            <a:r>
              <a:rPr lang="fr-FR" altLang="fr-FR" dirty="0" err="1"/>
              <a:t>aera</a:t>
            </a:r>
            <a:r>
              <a:rPr lang="fr-FR" altLang="fr-FR" dirty="0"/>
              <a:t> per </a:t>
            </a:r>
            <a:r>
              <a:rPr lang="fr-FR" altLang="fr-FR" dirty="0" err="1"/>
              <a:t>purum</a:t>
            </a:r>
            <a:r>
              <a:rPr lang="fr-FR" altLang="fr-FR" dirty="0"/>
              <a:t> </a:t>
            </a:r>
            <a:r>
              <a:rPr lang="fr-FR" altLang="fr-FR" dirty="0" err="1"/>
              <a:t>grauiter</a:t>
            </a:r>
            <a:r>
              <a:rPr lang="fr-FR" altLang="fr-FR" dirty="0"/>
              <a:t> que est acer </a:t>
            </a:r>
            <a:r>
              <a:rPr lang="fr-FR" altLang="fr-FR" dirty="0" err="1"/>
              <a:t>adurit</a:t>
            </a:r>
            <a:r>
              <a:rPr lang="fr-FR" altLang="fr-FR" dirty="0"/>
              <a:t> </a:t>
            </a:r>
            <a:r>
              <a:rPr lang="fr-FR" altLang="fr-FR" dirty="0" err="1"/>
              <a:t>saepe</a:t>
            </a:r>
            <a:r>
              <a:rPr lang="fr-FR" altLang="fr-FR" dirty="0"/>
              <a:t> </a:t>
            </a:r>
            <a:r>
              <a:rPr lang="fr-FR" altLang="fr-FR" dirty="0" err="1"/>
              <a:t>oculos</a:t>
            </a:r>
            <a:r>
              <a:rPr lang="fr-FR" altLang="fr-FR" dirty="0"/>
              <a:t>, </a:t>
            </a:r>
            <a:r>
              <a:rPr lang="fr-FR" altLang="fr-FR" dirty="0" err="1"/>
              <a:t>Lurida</a:t>
            </a:r>
            <a:r>
              <a:rPr lang="fr-FR" altLang="fr-FR" dirty="0"/>
              <a:t> </a:t>
            </a:r>
            <a:r>
              <a:rPr lang="fr-FR" altLang="fr-FR" dirty="0" err="1"/>
              <a:t>praeterea</a:t>
            </a:r>
            <a:r>
              <a:rPr lang="fr-FR" altLang="fr-FR" dirty="0"/>
              <a:t> fi </a:t>
            </a:r>
            <a:r>
              <a:rPr lang="fr-FR" altLang="fr-FR" dirty="0" err="1"/>
              <a:t>unt</a:t>
            </a:r>
            <a:r>
              <a:rPr lang="fr-FR" altLang="fr-FR" dirty="0"/>
              <a:t> </a:t>
            </a:r>
            <a:r>
              <a:rPr lang="fr-FR" altLang="fr-FR" dirty="0" err="1"/>
              <a:t>quaecumque</a:t>
            </a:r>
            <a:r>
              <a:rPr lang="fr-FR" altLang="fr-FR" dirty="0"/>
              <a:t> tu </a:t>
            </a:r>
            <a:r>
              <a:rPr lang="fr-FR" altLang="fr-FR" dirty="0" err="1"/>
              <a:t>rerum</a:t>
            </a:r>
            <a:r>
              <a:rPr lang="fr-FR" altLang="fr-FR" dirty="0"/>
              <a:t>, </a:t>
            </a:r>
            <a:r>
              <a:rPr lang="fr-FR" altLang="fr-FR" dirty="0" err="1"/>
              <a:t>multaque</a:t>
            </a:r>
            <a:r>
              <a:rPr lang="fr-FR" altLang="fr-FR" dirty="0"/>
              <a:t> </a:t>
            </a:r>
            <a:r>
              <a:rPr lang="fr-FR" altLang="fr-FR" dirty="0" err="1"/>
              <a:t>sunt</a:t>
            </a:r>
            <a:r>
              <a:rPr lang="fr-FR" altLang="fr-FR" dirty="0"/>
              <a:t> </a:t>
            </a:r>
            <a:r>
              <a:rPr lang="fr-FR" altLang="fr-FR" dirty="0" err="1"/>
              <a:t>oculis</a:t>
            </a:r>
            <a:r>
              <a:rPr lang="fr-FR" altLang="fr-FR" dirty="0"/>
              <a:t> in </a:t>
            </a:r>
            <a:r>
              <a:rPr lang="fr-FR" altLang="fr-FR" dirty="0" err="1"/>
              <a:t>eorum</a:t>
            </a:r>
            <a:r>
              <a:rPr lang="fr-FR" altLang="fr-FR" dirty="0"/>
              <a:t> </a:t>
            </a:r>
            <a:r>
              <a:rPr lang="fr-FR" altLang="fr-FR" dirty="0" err="1"/>
              <a:t>sunt</a:t>
            </a:r>
            <a:r>
              <a:rPr lang="fr-FR" altLang="fr-FR" dirty="0"/>
              <a:t>.</a:t>
            </a:r>
          </a:p>
          <a:p>
            <a:pPr lvl="1"/>
            <a:r>
              <a:rPr lang="fr-FR" dirty="0"/>
              <a:t>Deuxième niveau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Troisième niveau </a:t>
            </a:r>
            <a:r>
              <a:rPr lang="fr-FR" altLang="fr-FR" dirty="0"/>
              <a:t>Oculi </a:t>
            </a:r>
            <a:r>
              <a:rPr lang="fr-FR" altLang="fr-FR" dirty="0" err="1"/>
              <a:t>fugitant</a:t>
            </a:r>
            <a:r>
              <a:rPr lang="fr-FR" altLang="fr-FR" dirty="0"/>
              <a:t> </a:t>
            </a:r>
            <a:r>
              <a:rPr lang="fr-FR" altLang="fr-FR" dirty="0" err="1"/>
              <a:t>uitanique</a:t>
            </a:r>
            <a:r>
              <a:rPr lang="fr-FR" altLang="fr-FR" dirty="0"/>
              <a:t> et </a:t>
            </a:r>
            <a:r>
              <a:rPr lang="fr-FR" altLang="fr-FR" dirty="0" err="1"/>
              <a:t>alte</a:t>
            </a:r>
            <a:r>
              <a:rPr lang="fr-FR" altLang="fr-FR" dirty="0"/>
              <a:t> </a:t>
            </a:r>
            <a:r>
              <a:rPr lang="fr-FR" altLang="fr-FR" dirty="0" err="1"/>
              <a:t>aera</a:t>
            </a:r>
            <a:r>
              <a:rPr lang="fr-FR" altLang="fr-FR" dirty="0"/>
              <a:t> per </a:t>
            </a:r>
            <a:r>
              <a:rPr lang="fr-FR" altLang="fr-FR" dirty="0" err="1"/>
              <a:t>purum</a:t>
            </a:r>
            <a:r>
              <a:rPr lang="fr-FR" altLang="fr-FR" dirty="0"/>
              <a:t> </a:t>
            </a:r>
            <a:r>
              <a:rPr lang="fr-FR" altLang="fr-FR" dirty="0" err="1"/>
              <a:t>grauiter</a:t>
            </a:r>
            <a:r>
              <a:rPr lang="fr-FR" altLang="fr-FR" dirty="0"/>
              <a:t> que est acer </a:t>
            </a:r>
            <a:r>
              <a:rPr lang="fr-FR" altLang="fr-FR" dirty="0" err="1"/>
              <a:t>adurit</a:t>
            </a:r>
            <a:r>
              <a:rPr lang="fr-FR" altLang="fr-FR" dirty="0"/>
              <a:t> </a:t>
            </a:r>
            <a:r>
              <a:rPr lang="fr-FR" altLang="fr-FR" dirty="0" err="1"/>
              <a:t>saepe</a:t>
            </a:r>
            <a:r>
              <a:rPr lang="fr-FR" altLang="fr-FR" dirty="0"/>
              <a:t> </a:t>
            </a:r>
            <a:r>
              <a:rPr lang="fr-FR" altLang="fr-FR" dirty="0" err="1"/>
              <a:t>oculos</a:t>
            </a:r>
            <a:r>
              <a:rPr lang="fr-FR" altLang="fr-FR" dirty="0"/>
              <a:t>, </a:t>
            </a:r>
            <a:r>
              <a:rPr lang="fr-FR" altLang="fr-FR" dirty="0" err="1"/>
              <a:t>Lurida</a:t>
            </a:r>
            <a:r>
              <a:rPr lang="fr-FR" altLang="fr-FR" dirty="0"/>
              <a:t> </a:t>
            </a:r>
            <a:r>
              <a:rPr lang="fr-FR" altLang="fr-FR" dirty="0" err="1"/>
              <a:t>praeterea</a:t>
            </a:r>
            <a:r>
              <a:rPr lang="fr-FR" altLang="fr-FR" dirty="0"/>
              <a:t> fi </a:t>
            </a:r>
            <a:r>
              <a:rPr lang="fr-FR" altLang="fr-FR" dirty="0" err="1"/>
              <a:t>unt</a:t>
            </a:r>
            <a:r>
              <a:rPr lang="fr-FR" altLang="fr-FR" dirty="0"/>
              <a:t> </a:t>
            </a:r>
            <a:r>
              <a:rPr lang="fr-FR" altLang="fr-FR" dirty="0" err="1"/>
              <a:t>quaecumque</a:t>
            </a:r>
            <a:r>
              <a:rPr lang="fr-FR" altLang="fr-FR" dirty="0"/>
              <a:t> tu </a:t>
            </a:r>
            <a:r>
              <a:rPr lang="fr-FR" altLang="fr-FR" dirty="0" err="1"/>
              <a:t>rerum</a:t>
            </a:r>
            <a:r>
              <a:rPr lang="fr-FR" altLang="fr-FR" dirty="0"/>
              <a:t>, </a:t>
            </a:r>
            <a:r>
              <a:rPr lang="fr-FR" altLang="fr-FR" dirty="0" err="1"/>
              <a:t>multaque</a:t>
            </a:r>
            <a:r>
              <a:rPr lang="fr-FR" altLang="fr-FR" dirty="0"/>
              <a:t> </a:t>
            </a:r>
            <a:r>
              <a:rPr lang="fr-FR" altLang="fr-FR" dirty="0" err="1"/>
              <a:t>sunt</a:t>
            </a:r>
            <a:r>
              <a:rPr lang="fr-FR" altLang="fr-FR" dirty="0"/>
              <a:t> </a:t>
            </a:r>
            <a:r>
              <a:rPr lang="fr-FR" altLang="fr-FR" dirty="0" err="1"/>
              <a:t>oculis</a:t>
            </a:r>
            <a:r>
              <a:rPr lang="fr-FR" altLang="fr-FR" dirty="0"/>
              <a:t> in </a:t>
            </a:r>
            <a:r>
              <a:rPr lang="fr-FR" altLang="fr-FR" dirty="0" err="1"/>
              <a:t>eorum</a:t>
            </a:r>
            <a:r>
              <a:rPr lang="fr-FR" altLang="fr-FR" dirty="0"/>
              <a:t> </a:t>
            </a:r>
            <a:r>
              <a:rPr lang="fr-FR" altLang="fr-FR" dirty="0" err="1"/>
              <a:t>sunt</a:t>
            </a:r>
            <a:r>
              <a:rPr lang="fr-FR" altLang="fr-FR" dirty="0"/>
              <a:t>.</a:t>
            </a:r>
          </a:p>
          <a:p>
            <a:pPr lvl="1"/>
            <a:r>
              <a:rPr lang="fr-FR" dirty="0"/>
              <a:t>Deuxième niveau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Troisième niveau </a:t>
            </a:r>
            <a:r>
              <a:rPr lang="fr-FR" altLang="fr-FR" dirty="0"/>
              <a:t>Oculi </a:t>
            </a:r>
            <a:r>
              <a:rPr lang="fr-FR" altLang="fr-FR" dirty="0" err="1"/>
              <a:t>fugitant</a:t>
            </a:r>
            <a:r>
              <a:rPr lang="fr-FR" altLang="fr-FR" dirty="0"/>
              <a:t> </a:t>
            </a:r>
            <a:r>
              <a:rPr lang="fr-FR" altLang="fr-FR" dirty="0" err="1"/>
              <a:t>uitanique</a:t>
            </a:r>
            <a:r>
              <a:rPr lang="fr-FR" altLang="fr-FR" dirty="0"/>
              <a:t> et </a:t>
            </a:r>
            <a:r>
              <a:rPr lang="fr-FR" altLang="fr-FR" dirty="0" err="1"/>
              <a:t>alte</a:t>
            </a:r>
            <a:r>
              <a:rPr lang="fr-FR" altLang="fr-FR" dirty="0"/>
              <a:t> </a:t>
            </a:r>
            <a:r>
              <a:rPr lang="fr-FR" altLang="fr-FR" dirty="0" err="1"/>
              <a:t>aera</a:t>
            </a:r>
            <a:r>
              <a:rPr lang="fr-FR" altLang="fr-FR" dirty="0"/>
              <a:t> per </a:t>
            </a:r>
            <a:r>
              <a:rPr lang="fr-FR" altLang="fr-FR" dirty="0" err="1"/>
              <a:t>purum</a:t>
            </a:r>
            <a:r>
              <a:rPr lang="fr-FR" altLang="fr-FR" dirty="0"/>
              <a:t> </a:t>
            </a:r>
            <a:r>
              <a:rPr lang="fr-FR" altLang="fr-FR" dirty="0" err="1"/>
              <a:t>grauiter</a:t>
            </a:r>
            <a:r>
              <a:rPr lang="fr-FR" altLang="fr-FR" dirty="0"/>
              <a:t> que est acer </a:t>
            </a:r>
            <a:r>
              <a:rPr lang="fr-FR" altLang="fr-FR" dirty="0" err="1"/>
              <a:t>adurit</a:t>
            </a:r>
            <a:r>
              <a:rPr lang="fr-FR" altLang="fr-FR" dirty="0"/>
              <a:t> </a:t>
            </a:r>
            <a:r>
              <a:rPr lang="fr-FR" altLang="fr-FR" dirty="0" err="1"/>
              <a:t>saepe</a:t>
            </a:r>
            <a:r>
              <a:rPr lang="fr-FR" altLang="fr-FR" dirty="0"/>
              <a:t> </a:t>
            </a:r>
            <a:r>
              <a:rPr lang="fr-FR" altLang="fr-FR" dirty="0" err="1"/>
              <a:t>oculos</a:t>
            </a:r>
            <a:r>
              <a:rPr lang="fr-FR" altLang="fr-FR" dirty="0"/>
              <a:t>, </a:t>
            </a:r>
            <a:r>
              <a:rPr lang="fr-FR" altLang="fr-FR" dirty="0" err="1"/>
              <a:t>Lurida</a:t>
            </a:r>
            <a:r>
              <a:rPr lang="fr-FR" altLang="fr-FR" dirty="0"/>
              <a:t> </a:t>
            </a:r>
            <a:r>
              <a:rPr lang="fr-FR" altLang="fr-FR" dirty="0" err="1"/>
              <a:t>praeterea</a:t>
            </a:r>
            <a:r>
              <a:rPr lang="fr-FR" altLang="fr-FR" dirty="0"/>
              <a:t> fi </a:t>
            </a:r>
            <a:r>
              <a:rPr lang="fr-FR" altLang="fr-FR" dirty="0" err="1"/>
              <a:t>unt</a:t>
            </a:r>
            <a:r>
              <a:rPr lang="fr-FR" altLang="fr-FR" dirty="0"/>
              <a:t> </a:t>
            </a:r>
            <a:r>
              <a:rPr lang="fr-FR" altLang="fr-FR" dirty="0" err="1"/>
              <a:t>quaecumque</a:t>
            </a:r>
            <a:r>
              <a:rPr lang="fr-FR" altLang="fr-FR" dirty="0"/>
              <a:t> tu </a:t>
            </a:r>
            <a:r>
              <a:rPr lang="fr-FR" altLang="fr-FR" dirty="0" err="1"/>
              <a:t>rerum</a:t>
            </a:r>
            <a:r>
              <a:rPr lang="fr-FR" altLang="fr-FR" dirty="0"/>
              <a:t>, </a:t>
            </a:r>
            <a:r>
              <a:rPr lang="fr-FR" altLang="fr-FR" dirty="0" err="1"/>
              <a:t>multaque</a:t>
            </a:r>
            <a:r>
              <a:rPr lang="fr-FR" altLang="fr-FR" dirty="0"/>
              <a:t> </a:t>
            </a:r>
            <a:r>
              <a:rPr lang="fr-FR" altLang="fr-FR" dirty="0" err="1"/>
              <a:t>sunt</a:t>
            </a:r>
            <a:r>
              <a:rPr lang="fr-FR" altLang="fr-FR" dirty="0"/>
              <a:t> </a:t>
            </a:r>
            <a:r>
              <a:rPr lang="fr-FR" altLang="fr-FR" dirty="0" err="1"/>
              <a:t>oculis</a:t>
            </a:r>
            <a:r>
              <a:rPr lang="fr-FR" altLang="fr-FR" dirty="0"/>
              <a:t> in </a:t>
            </a:r>
            <a:r>
              <a:rPr lang="fr-FR" altLang="fr-FR" dirty="0" err="1"/>
              <a:t>eorum</a:t>
            </a:r>
            <a:r>
              <a:rPr lang="fr-FR" altLang="fr-FR" dirty="0"/>
              <a:t> </a:t>
            </a:r>
            <a:r>
              <a:rPr lang="fr-FR" altLang="fr-FR" dirty="0" err="1"/>
              <a:t>sunt</a:t>
            </a:r>
            <a:r>
              <a:rPr lang="fr-FR" altLang="fr-FR" dirty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alt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87388" y="6252658"/>
            <a:ext cx="2745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fr-FR" sz="1600" b="1" dirty="0">
                <a:solidFill>
                  <a:srgbClr val="00C9C4"/>
                </a:solidFill>
                <a:hlinkClick r:id="rId10"/>
              </a:rPr>
              <a:t>www.creai-ara.org</a:t>
            </a:r>
            <a:endParaRPr lang="fr-FR" sz="1600" b="1" dirty="0">
              <a:solidFill>
                <a:srgbClr val="00C9C4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455" y="5745550"/>
            <a:ext cx="936000" cy="8148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-690" y="5968222"/>
            <a:ext cx="57785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0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9" r:id="rId3"/>
    <p:sldLayoutId id="2147483670" r:id="rId4"/>
    <p:sldLayoutId id="2147483662" r:id="rId5"/>
    <p:sldLayoutId id="2147483664" r:id="rId6"/>
    <p:sldLayoutId id="2147483666" r:id="rId7"/>
    <p:sldLayoutId id="214748366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C9C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C000"/>
        </a:buClr>
        <a:buSzPct val="80000"/>
        <a:buFont typeface="Wingdings 3" panose="05040102010807070707" pitchFamily="18" charset="2"/>
        <a:buChar char="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" userDrawn="1">
          <p15:clr>
            <a:srgbClr val="F26B43"/>
          </p15:clr>
        </p15:guide>
        <p15:guide id="3" orient="horz" pos="4110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45167" y="1863969"/>
            <a:ext cx="5096609" cy="4054904"/>
          </a:xfrm>
        </p:spPr>
        <p:txBody>
          <a:bodyPr/>
          <a:lstStyle/>
          <a:p>
            <a:r>
              <a:rPr lang="fr-FR" sz="3600" dirty="0"/>
              <a:t>Etude régionale sur les ESAT et leurs travailleurs</a:t>
            </a:r>
            <a:br>
              <a:rPr lang="fr-FR" sz="3600" dirty="0"/>
            </a:br>
            <a:br>
              <a:rPr lang="fr-FR" dirty="0"/>
            </a:br>
            <a:r>
              <a:rPr lang="fr-FR" sz="2400" i="1" dirty="0"/>
              <a:t>Données pour la région Auvergne-Rhône-Alpes</a:t>
            </a:r>
            <a:endParaRPr lang="fr-FR" sz="3600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5" y="117529"/>
            <a:ext cx="1600201" cy="15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30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1.3. Fonctionnement des ESAT</a:t>
            </a:r>
            <a:br>
              <a:rPr lang="fr-FR" dirty="0"/>
            </a:br>
            <a:r>
              <a:rPr lang="fr-FR" sz="3200" i="1" dirty="0"/>
              <a:t>Données questionnaire au 31 décembre 2018</a:t>
            </a:r>
          </a:p>
        </p:txBody>
      </p:sp>
    </p:spTree>
    <p:extLst>
      <p:ext uri="{BB962C8B-B14F-4D97-AF65-F5344CB8AC3E}">
        <p14:creationId xmlns:p14="http://schemas.microsoft.com/office/powerpoint/2010/main" val="3702366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249" y="198073"/>
            <a:ext cx="8348093" cy="918694"/>
          </a:xfrm>
        </p:spPr>
        <p:txBody>
          <a:bodyPr>
            <a:noAutofit/>
          </a:bodyPr>
          <a:lstStyle/>
          <a:p>
            <a:r>
              <a:rPr lang="fr-FR" sz="2400" dirty="0"/>
              <a:t>Fonctionnement des ESAT dans la région Auvergne-Rhône-Alpes</a:t>
            </a:r>
            <a:endParaRPr lang="fr-FR" sz="24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2772807" y="5111645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3707031"/>
              </p:ext>
            </p:extLst>
          </p:nvPr>
        </p:nvGraphicFramePr>
        <p:xfrm>
          <a:off x="1483270" y="1187616"/>
          <a:ext cx="5997575" cy="3853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0060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0685" y="0"/>
            <a:ext cx="7886700" cy="727213"/>
          </a:xfrm>
        </p:spPr>
        <p:txBody>
          <a:bodyPr>
            <a:noAutofit/>
          </a:bodyPr>
          <a:lstStyle/>
          <a:p>
            <a:r>
              <a:rPr lang="fr-FR" sz="2400" dirty="0"/>
              <a:t>ESAT intégralement hors les murs, par département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929442"/>
              </p:ext>
            </p:extLst>
          </p:nvPr>
        </p:nvGraphicFramePr>
        <p:xfrm>
          <a:off x="370685" y="655266"/>
          <a:ext cx="5687217" cy="502222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48069">
                  <a:extLst>
                    <a:ext uri="{9D8B030D-6E8A-4147-A177-3AD203B41FA5}">
                      <a16:colId xmlns:a16="http://schemas.microsoft.com/office/drawing/2014/main" val="2399985065"/>
                    </a:ext>
                  </a:extLst>
                </a:gridCol>
                <a:gridCol w="1800092">
                  <a:extLst>
                    <a:ext uri="{9D8B030D-6E8A-4147-A177-3AD203B41FA5}">
                      <a16:colId xmlns:a16="http://schemas.microsoft.com/office/drawing/2014/main" val="3024968557"/>
                    </a:ext>
                  </a:extLst>
                </a:gridCol>
                <a:gridCol w="942472">
                  <a:extLst>
                    <a:ext uri="{9D8B030D-6E8A-4147-A177-3AD203B41FA5}">
                      <a16:colId xmlns:a16="http://schemas.microsoft.com/office/drawing/2014/main" val="3168360691"/>
                    </a:ext>
                  </a:extLst>
                </a:gridCol>
                <a:gridCol w="1796584">
                  <a:extLst>
                    <a:ext uri="{9D8B030D-6E8A-4147-A177-3AD203B41FA5}">
                      <a16:colId xmlns:a16="http://schemas.microsoft.com/office/drawing/2014/main" val="2885487391"/>
                    </a:ext>
                  </a:extLst>
                </a:gridCol>
              </a:tblGrid>
              <a:tr h="559753"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Nbre d’ESAT </a:t>
                      </a:r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intégralement</a:t>
                      </a:r>
                      <a:r>
                        <a:rPr lang="fr-FR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ou avec une section hors les murs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ESAT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 des ESAT</a:t>
                      </a:r>
                      <a:r>
                        <a:rPr lang="fr-FR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intégralement ou avec une section hors les murs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585876"/>
                  </a:ext>
                </a:extLst>
              </a:tr>
              <a:tr h="324301">
                <a:tc>
                  <a:txBody>
                    <a:bodyPr/>
                    <a:lstStyle/>
                    <a:p>
                      <a:pPr algn="ctr"/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4057541"/>
                  </a:ext>
                </a:extLst>
              </a:tr>
              <a:tr h="307656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7262032"/>
                  </a:ext>
                </a:extLst>
              </a:tr>
              <a:tr h="32430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Ardèche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6363292"/>
                  </a:ext>
                </a:extLst>
              </a:tr>
              <a:tr h="32430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729922"/>
                  </a:ext>
                </a:extLst>
              </a:tr>
              <a:tr h="32430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Drôme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2783651"/>
                  </a:ext>
                </a:extLst>
              </a:tr>
              <a:tr h="32430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Isère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6638439"/>
                  </a:ext>
                </a:extLst>
              </a:tr>
              <a:tr h="32430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392794"/>
                  </a:ext>
                </a:extLst>
              </a:tr>
              <a:tr h="32430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Haute-Loire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8256083"/>
                  </a:ext>
                </a:extLst>
              </a:tr>
              <a:tr h="32430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Puy-de-Dôme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7331310"/>
                  </a:ext>
                </a:extLst>
              </a:tr>
              <a:tr h="32430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Rhône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352037"/>
                  </a:ext>
                </a:extLst>
              </a:tr>
              <a:tr h="32430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Savoie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4887902"/>
                  </a:ext>
                </a:extLst>
              </a:tr>
              <a:tr h="32430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Haute-Savoie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1443603"/>
                  </a:ext>
                </a:extLst>
              </a:tr>
              <a:tr h="324301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9298699"/>
                  </a:ext>
                </a:extLst>
              </a:tr>
            </a:tbl>
          </a:graphicData>
        </a:graphic>
      </p:graphicFrame>
      <p:sp>
        <p:nvSpPr>
          <p:cNvPr id="10" name="Espace réservé du contenu 3"/>
          <p:cNvSpPr txBox="1">
            <a:spLocks/>
          </p:cNvSpPr>
          <p:nvPr/>
        </p:nvSpPr>
        <p:spPr>
          <a:xfrm>
            <a:off x="6179332" y="2348194"/>
            <a:ext cx="2792362" cy="121946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SzPct val="80000"/>
              <a:buFont typeface="Wingdings 3" panose="05040102010807070707" pitchFamily="18" charset="2"/>
              <a:buChar char="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400" b="0" dirty="0"/>
              <a:t>Dans la région, il y a 38 ESAT intégralement hors les murs ou avec une section hors les murs, soit 27,3% des répondants de la région.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0685" y="5681022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</p:spTree>
    <p:extLst>
      <p:ext uri="{BB962C8B-B14F-4D97-AF65-F5344CB8AC3E}">
        <p14:creationId xmlns:p14="http://schemas.microsoft.com/office/powerpoint/2010/main" val="2110819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09407"/>
            <a:ext cx="7886700" cy="611476"/>
          </a:xfrm>
        </p:spPr>
        <p:txBody>
          <a:bodyPr>
            <a:noAutofit/>
          </a:bodyPr>
          <a:lstStyle/>
          <a:p>
            <a:r>
              <a:rPr lang="fr-FR" sz="2400" dirty="0"/>
              <a:t>ESAT de transition</a:t>
            </a:r>
            <a:endParaRPr lang="fr-FR" sz="2400" i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100885"/>
              </p:ext>
            </p:extLst>
          </p:nvPr>
        </p:nvGraphicFramePr>
        <p:xfrm>
          <a:off x="1561042" y="1207548"/>
          <a:ext cx="5543359" cy="277053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43059">
                  <a:extLst>
                    <a:ext uri="{9D8B030D-6E8A-4147-A177-3AD203B41FA5}">
                      <a16:colId xmlns:a16="http://schemas.microsoft.com/office/drawing/2014/main" val="4017032574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4283035165"/>
                    </a:ext>
                  </a:extLst>
                </a:gridCol>
              </a:tblGrid>
              <a:tr h="867108">
                <a:tc>
                  <a:txBody>
                    <a:bodyPr/>
                    <a:lstStyle/>
                    <a:p>
                      <a:pPr algn="ctr"/>
                      <a:endParaRPr lang="fr-FR" sz="28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Région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3928303"/>
                  </a:ext>
                </a:extLst>
              </a:tr>
              <a:tr h="8671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/>
                        <a:t>Nbre d’ESAT avec des places de transition</a:t>
                      </a:r>
                      <a:endParaRPr lang="fr-FR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19 ESAT</a:t>
                      </a:r>
                      <a:r>
                        <a:rPr lang="fr-FR" sz="1600" baseline="0" dirty="0"/>
                        <a:t> sur 137</a:t>
                      </a:r>
                      <a:endParaRPr lang="fr-FR" sz="16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(14% ESAT)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0317717"/>
                  </a:ext>
                </a:extLst>
              </a:tr>
              <a:tr h="967291"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Nbre</a:t>
                      </a:r>
                      <a:r>
                        <a:rPr lang="fr-FR" sz="1600" kern="1200" baseline="0" dirty="0"/>
                        <a:t> de places de transition</a:t>
                      </a:r>
                      <a:endParaRPr lang="fr-FR" sz="1200" b="0" i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566 places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(sur 17 répondants)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(4,5%</a:t>
                      </a:r>
                      <a:r>
                        <a:rPr lang="fr-FR" sz="1600" baseline="0" dirty="0"/>
                        <a:t> des places autorisées en région</a:t>
                      </a:r>
                      <a:r>
                        <a:rPr lang="fr-FR" sz="1600" dirty="0"/>
                        <a:t>)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5992048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138163" y="3983563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691" y="4476315"/>
            <a:ext cx="8000809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Orientations issues du schéma régional de santé 2018 – 2023 :</a:t>
            </a:r>
          </a:p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ESAT de transition : chaque département doit développer des places de transition. </a:t>
            </a:r>
            <a:endParaRPr lang="fr-FR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71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15657"/>
            <a:ext cx="7886700" cy="689951"/>
          </a:xfrm>
        </p:spPr>
        <p:txBody>
          <a:bodyPr>
            <a:normAutofit/>
          </a:bodyPr>
          <a:lstStyle/>
          <a:p>
            <a:r>
              <a:rPr lang="fr-FR" sz="2400" dirty="0"/>
              <a:t>Activités proposées 1/2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28650" y="5389684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6846902" y="1785775"/>
            <a:ext cx="2004646" cy="116728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SzPct val="80000"/>
              <a:buFont typeface="Wingdings 3" panose="05040102010807070707" pitchFamily="18" charset="2"/>
              <a:buChar char="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400" b="0" dirty="0"/>
              <a:t>Dans les ESAT de la région, 87% des ESAT proposent des activités de montage et conditionnement.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4624013"/>
              </p:ext>
            </p:extLst>
          </p:nvPr>
        </p:nvGraphicFramePr>
        <p:xfrm>
          <a:off x="352931" y="1369710"/>
          <a:ext cx="6149340" cy="3754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2599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8177"/>
            <a:ext cx="7886700" cy="800125"/>
          </a:xfrm>
        </p:spPr>
        <p:txBody>
          <a:bodyPr>
            <a:normAutofit/>
          </a:bodyPr>
          <a:lstStyle/>
          <a:p>
            <a:r>
              <a:rPr lang="fr-FR" sz="2400" dirty="0"/>
              <a:t>Activités proposées 2/2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8650" y="4646801"/>
            <a:ext cx="7469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Dans la région, les ESAT proposent en moyenne 4,5 activités professionnelles différentes.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9488112"/>
              </p:ext>
            </p:extLst>
          </p:nvPr>
        </p:nvGraphicFramePr>
        <p:xfrm>
          <a:off x="904607" y="1103025"/>
          <a:ext cx="6917149" cy="3349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3801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541" y="234511"/>
            <a:ext cx="7886700" cy="734469"/>
          </a:xfrm>
        </p:spPr>
        <p:txBody>
          <a:bodyPr>
            <a:noAutofit/>
          </a:bodyPr>
          <a:lstStyle/>
          <a:p>
            <a:pPr algn="just"/>
            <a:r>
              <a:rPr lang="fr-FR" sz="2400" dirty="0"/>
              <a:t>Pratiques en matière de politique de rémunération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47786"/>
              </p:ext>
            </p:extLst>
          </p:nvPr>
        </p:nvGraphicFramePr>
        <p:xfrm>
          <a:off x="1533872" y="1870073"/>
          <a:ext cx="5543359" cy="275902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43059">
                  <a:extLst>
                    <a:ext uri="{9D8B030D-6E8A-4147-A177-3AD203B41FA5}">
                      <a16:colId xmlns:a16="http://schemas.microsoft.com/office/drawing/2014/main" val="39013107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765307926"/>
                    </a:ext>
                  </a:extLst>
                </a:gridCol>
              </a:tblGrid>
              <a:tr h="911503">
                <a:tc>
                  <a:txBody>
                    <a:bodyPr/>
                    <a:lstStyle/>
                    <a:p>
                      <a:pPr algn="ctr"/>
                      <a:endParaRPr lang="fr-FR" sz="28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Région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861777"/>
                  </a:ext>
                </a:extLst>
              </a:tr>
              <a:tr h="9115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/>
                        <a:t>Part des ESAT pratiquant une rémunération</a:t>
                      </a:r>
                      <a:r>
                        <a:rPr lang="fr-FR" sz="1050" dirty="0"/>
                        <a:t> </a:t>
                      </a:r>
                      <a:r>
                        <a:rPr lang="fr-FR" sz="1600" kern="1200" dirty="0"/>
                        <a:t>variable</a:t>
                      </a:r>
                    </a:p>
                    <a:p>
                      <a:pPr algn="ctr"/>
                      <a:endParaRPr lang="fr-FR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42,8%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(59 sur 138 ESAT)</a:t>
                      </a:r>
                    </a:p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6785723"/>
                  </a:ext>
                </a:extLst>
              </a:tr>
              <a:tr h="936019"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Part des ESAT ayant</a:t>
                      </a:r>
                      <a:r>
                        <a:rPr lang="fr-FR" sz="1600" kern="1200" baseline="0" dirty="0"/>
                        <a:t> mis en place une gratification facultative </a:t>
                      </a:r>
                      <a:r>
                        <a:rPr lang="fr-FR" sz="1200" kern="1200" dirty="0"/>
                        <a:t>(prime de fin d’année, chèque cadeau …)</a:t>
                      </a:r>
                      <a:endParaRPr lang="fr-FR" sz="1200" b="0" i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72%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(102</a:t>
                      </a:r>
                      <a:r>
                        <a:rPr lang="fr-FR" sz="1600" baseline="0" dirty="0"/>
                        <a:t> sur </a:t>
                      </a:r>
                      <a:r>
                        <a:rPr lang="fr-FR" sz="1600" dirty="0"/>
                        <a:t>141 ESAT)</a:t>
                      </a:r>
                      <a:endParaRPr lang="fr-FR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648994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195542" y="4771832"/>
            <a:ext cx="48816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</p:spTree>
    <p:extLst>
      <p:ext uri="{BB962C8B-B14F-4D97-AF65-F5344CB8AC3E}">
        <p14:creationId xmlns:p14="http://schemas.microsoft.com/office/powerpoint/2010/main" val="3288340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43057"/>
            <a:ext cx="7886700" cy="649423"/>
          </a:xfrm>
        </p:spPr>
        <p:txBody>
          <a:bodyPr>
            <a:normAutofit/>
          </a:bodyPr>
          <a:lstStyle/>
          <a:p>
            <a:r>
              <a:rPr lang="fr-FR" sz="2400" dirty="0"/>
              <a:t>Rémunération versée par l’ESAT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182024"/>
              </p:ext>
            </p:extLst>
          </p:nvPr>
        </p:nvGraphicFramePr>
        <p:xfrm>
          <a:off x="1597718" y="2971401"/>
          <a:ext cx="5450967" cy="251855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90673">
                  <a:extLst>
                    <a:ext uri="{9D8B030D-6E8A-4147-A177-3AD203B41FA5}">
                      <a16:colId xmlns:a16="http://schemas.microsoft.com/office/drawing/2014/main" val="3901310708"/>
                    </a:ext>
                  </a:extLst>
                </a:gridCol>
                <a:gridCol w="2360294">
                  <a:extLst>
                    <a:ext uri="{9D8B030D-6E8A-4147-A177-3AD203B41FA5}">
                      <a16:colId xmlns:a16="http://schemas.microsoft.com/office/drawing/2014/main" val="2765307926"/>
                    </a:ext>
                  </a:extLst>
                </a:gridCol>
              </a:tblGrid>
              <a:tr h="698342">
                <a:tc>
                  <a:txBody>
                    <a:bodyPr/>
                    <a:lstStyle/>
                    <a:p>
                      <a:pPr algn="ctr"/>
                      <a:r>
                        <a:rPr lang="fr-FR" sz="1800" kern="1200" dirty="0"/>
                        <a:t>Rémunération</a:t>
                      </a:r>
                      <a:r>
                        <a:rPr lang="fr-FR" sz="1800" kern="1200" baseline="0" dirty="0"/>
                        <a:t> versée par l’ESAT</a:t>
                      </a:r>
                      <a:endParaRPr lang="fr-FR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Région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861777"/>
                  </a:ext>
                </a:extLst>
              </a:tr>
              <a:tr h="5917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/>
                        <a:t>Minimum</a:t>
                      </a:r>
                      <a:endParaRPr lang="fr-FR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5%</a:t>
                      </a:r>
                      <a:endParaRPr lang="fr-FR" sz="16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6785723"/>
                  </a:ext>
                </a:extLst>
              </a:tr>
              <a:tr h="539931"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Maximum</a:t>
                      </a: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19%</a:t>
                      </a:r>
                      <a:endParaRPr lang="fr-FR" sz="16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648994"/>
                  </a:ext>
                </a:extLst>
              </a:tr>
              <a:tr h="688575"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En Moyenne</a:t>
                      </a: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9,7%</a:t>
                      </a:r>
                      <a:endParaRPr lang="fr-FR" sz="16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6885470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06830" y="663077"/>
            <a:ext cx="88174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La rémunération garantie est comprise entre 55,7% et 110,7% du SMIC. Elle se compose : </a:t>
            </a:r>
          </a:p>
          <a:p>
            <a:pPr marL="285750" indent="-285750" algn="just">
              <a:buFontTx/>
              <a:buChar char="-"/>
            </a:pPr>
            <a:r>
              <a:rPr lang="fr-FR" sz="1600" dirty="0"/>
              <a:t>D’une part financée par l’ESAT, qui ne peut être inférieure à 5%,</a:t>
            </a:r>
          </a:p>
          <a:p>
            <a:pPr marL="285750" indent="-285750" algn="just">
              <a:buFontTx/>
              <a:buChar char="-"/>
            </a:pPr>
            <a:r>
              <a:rPr lang="fr-FR" sz="1600" dirty="0"/>
              <a:t>D’une aide au poste financée par l’Etat, qui ne peut être supérieure à 50,7%.</a:t>
            </a:r>
          </a:p>
          <a:p>
            <a:pPr marL="285750" indent="-285750" algn="just">
              <a:buFontTx/>
              <a:buChar char="-"/>
            </a:pPr>
            <a:endParaRPr lang="fr-FR" sz="1600" dirty="0"/>
          </a:p>
          <a:p>
            <a:pPr algn="just"/>
            <a:r>
              <a:rPr lang="fr-FR" sz="1600" dirty="0"/>
              <a:t>La part financée par l’ESAT impacte le niveau de l’aide au poste. En effet, lorsque la part financée par l’ESAT est comprise entre 5 et 20%, l’aide au poste est de 50,7%. Lorsque la part financée par l’ESAT est supérieure à 20% alors l’aide au poste est réduite de 0,5% pour chaque hausse de 1% de la part de l’ESAT.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17556" y="5569051"/>
            <a:ext cx="49311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</p:spTree>
    <p:extLst>
      <p:ext uri="{BB962C8B-B14F-4D97-AF65-F5344CB8AC3E}">
        <p14:creationId xmlns:p14="http://schemas.microsoft.com/office/powerpoint/2010/main" val="1615457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1.4. Organisation des temps de travail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022100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0440"/>
            <a:ext cx="7886700" cy="727364"/>
          </a:xfrm>
        </p:spPr>
        <p:txBody>
          <a:bodyPr>
            <a:noAutofit/>
          </a:bodyPr>
          <a:lstStyle/>
          <a:p>
            <a:r>
              <a:rPr lang="fr-FR" sz="2400" dirty="0"/>
              <a:t>Répartition des travailleurs selon le temps de travail, au 31/12/2018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65050" y="4605516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500-00000A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488858"/>
              </p:ext>
            </p:extLst>
          </p:nvPr>
        </p:nvGraphicFramePr>
        <p:xfrm>
          <a:off x="214235" y="1208075"/>
          <a:ext cx="6606290" cy="3468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7062085" y="2615628"/>
            <a:ext cx="1895475" cy="95410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Dans la région, 75,3% des travailleurs d’ESAT sont à temps plein. </a:t>
            </a:r>
          </a:p>
        </p:txBody>
      </p:sp>
    </p:spTree>
    <p:extLst>
      <p:ext uri="{BB962C8B-B14F-4D97-AF65-F5344CB8AC3E}">
        <p14:creationId xmlns:p14="http://schemas.microsoft.com/office/powerpoint/2010/main" val="3883476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0292" y="448408"/>
            <a:ext cx="7860323" cy="3332284"/>
          </a:xfrm>
          <a:prstGeom prst="rect">
            <a:avLst/>
          </a:prstGeom>
          <a:solidFill>
            <a:srgbClr val="00C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55964" y="529937"/>
            <a:ext cx="7211291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 1 : </a:t>
            </a:r>
          </a:p>
          <a:p>
            <a:pPr algn="ctr"/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Présentation des ESAT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80292" y="3985314"/>
            <a:ext cx="8062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Sources de données : </a:t>
            </a:r>
          </a:p>
          <a:p>
            <a:pPr marL="285750" indent="-285750">
              <a:buFontTx/>
              <a:buChar char="-"/>
            </a:pPr>
            <a:r>
              <a:rPr lang="fr-FR" i="1" dirty="0"/>
              <a:t>FINESS au 31/12/2018</a:t>
            </a:r>
          </a:p>
          <a:p>
            <a:pPr marL="285750" indent="-285750">
              <a:buFontTx/>
              <a:buChar char="-"/>
            </a:pPr>
            <a:r>
              <a:rPr lang="fr-FR" i="1" dirty="0"/>
              <a:t>Questionnaire ARS Auvergne-Rhône-Alpes et CREAI Auvergne-Rhône-Alpes à destination de tous les ESAT de la région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2548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7104" y="198073"/>
            <a:ext cx="7886700" cy="727213"/>
          </a:xfrm>
        </p:spPr>
        <p:txBody>
          <a:bodyPr>
            <a:normAutofit/>
          </a:bodyPr>
          <a:lstStyle/>
          <a:p>
            <a:r>
              <a:rPr lang="fr-FR" sz="2400" dirty="0"/>
              <a:t>Aménagement du temps de travail 1/2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427700" y="2181016"/>
            <a:ext cx="2469696" cy="95410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5,6% des ESAT de la région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déclarent ne pas aménager de manière ponctuelle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les temps de travail.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7569" y="5261723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108405670"/>
              </p:ext>
            </p:extLst>
          </p:nvPr>
        </p:nvGraphicFramePr>
        <p:xfrm>
          <a:off x="567104" y="1116443"/>
          <a:ext cx="5798820" cy="414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8199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9590" y="375931"/>
            <a:ext cx="7886700" cy="727213"/>
          </a:xfrm>
        </p:spPr>
        <p:txBody>
          <a:bodyPr>
            <a:normAutofit/>
          </a:bodyPr>
          <a:lstStyle/>
          <a:p>
            <a:r>
              <a:rPr lang="fr-FR" sz="2400" dirty="0"/>
              <a:t>Aménagement du temps de travail 2/2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433389" y="2209108"/>
            <a:ext cx="2469696" cy="95410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17% des ESAT de la région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déclarent que le temps partiel peut être un obstacle à l’entrée.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08158" y="5228468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3805565901"/>
              </p:ext>
            </p:extLst>
          </p:nvPr>
        </p:nvGraphicFramePr>
        <p:xfrm>
          <a:off x="172008" y="1281003"/>
          <a:ext cx="6070202" cy="3591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6607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0292" y="448408"/>
            <a:ext cx="7860323" cy="3332284"/>
          </a:xfrm>
          <a:prstGeom prst="rect">
            <a:avLst/>
          </a:prstGeom>
          <a:solidFill>
            <a:srgbClr val="00C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55964" y="529937"/>
            <a:ext cx="7211291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 2 : </a:t>
            </a:r>
          </a:p>
          <a:p>
            <a:pPr algn="ctr"/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Présentation des parcours des travailleurs en situation de handicap</a:t>
            </a:r>
            <a:endParaRPr lang="fr-FR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580292" y="3985314"/>
            <a:ext cx="80625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Source de données : </a:t>
            </a:r>
          </a:p>
          <a:p>
            <a:pPr marL="285750" indent="-285750">
              <a:buFontTx/>
              <a:buChar char="-"/>
            </a:pPr>
            <a:r>
              <a:rPr lang="fr-FR" i="1" dirty="0"/>
              <a:t>MDPH au 31/12/2018</a:t>
            </a:r>
          </a:p>
          <a:p>
            <a:pPr marL="285750" indent="-285750">
              <a:buFontTx/>
              <a:buChar char="-"/>
            </a:pPr>
            <a:r>
              <a:rPr lang="fr-FR" i="1" dirty="0"/>
              <a:t>CAF au 31/12/2017</a:t>
            </a:r>
          </a:p>
          <a:p>
            <a:pPr marL="285750" indent="-285750">
              <a:buFontTx/>
              <a:buChar char="-"/>
            </a:pPr>
            <a:r>
              <a:rPr lang="fr-FR" i="1" dirty="0"/>
              <a:t>INSEE 2016</a:t>
            </a:r>
          </a:p>
          <a:p>
            <a:pPr marL="285750" indent="-285750">
              <a:buFontTx/>
              <a:buChar char="-"/>
            </a:pPr>
            <a:r>
              <a:rPr lang="fr-FR" i="1" dirty="0"/>
              <a:t>Questionnaire ARS Auvergne-Rhône-Alpes et CREAI Auvergne-Rhône-Alpes à destination de tous les ESAT de la région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7557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2.1. Travailleurs en situation de handicap</a:t>
            </a:r>
          </a:p>
        </p:txBody>
      </p:sp>
    </p:spTree>
    <p:extLst>
      <p:ext uri="{BB962C8B-B14F-4D97-AF65-F5344CB8AC3E}">
        <p14:creationId xmlns:p14="http://schemas.microsoft.com/office/powerpoint/2010/main" val="578424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00050" y="157308"/>
            <a:ext cx="7886700" cy="933737"/>
          </a:xfrm>
        </p:spPr>
        <p:txBody>
          <a:bodyPr>
            <a:normAutofit/>
          </a:bodyPr>
          <a:lstStyle/>
          <a:p>
            <a:r>
              <a:rPr lang="fr-FR" sz="2400" dirty="0"/>
              <a:t>Bénéficiaires de l’AAH au 31/12/2017 1/2</a:t>
            </a:r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7716101"/>
              </p:ext>
            </p:extLst>
          </p:nvPr>
        </p:nvGraphicFramePr>
        <p:xfrm>
          <a:off x="836669" y="1091045"/>
          <a:ext cx="5310414" cy="3874355"/>
        </p:xfrm>
        <a:graphic>
          <a:graphicData uri="http://schemas.openxmlformats.org/drawingml/2006/table">
            <a:tbl>
              <a:tblPr/>
              <a:tblGrid>
                <a:gridCol w="1673378">
                  <a:extLst>
                    <a:ext uri="{9D8B030D-6E8A-4147-A177-3AD203B41FA5}">
                      <a16:colId xmlns:a16="http://schemas.microsoft.com/office/drawing/2014/main" val="35130324"/>
                    </a:ext>
                  </a:extLst>
                </a:gridCol>
                <a:gridCol w="1297722">
                  <a:extLst>
                    <a:ext uri="{9D8B030D-6E8A-4147-A177-3AD203B41FA5}">
                      <a16:colId xmlns:a16="http://schemas.microsoft.com/office/drawing/2014/main" val="882808311"/>
                    </a:ext>
                  </a:extLst>
                </a:gridCol>
                <a:gridCol w="1195270">
                  <a:extLst>
                    <a:ext uri="{9D8B030D-6E8A-4147-A177-3AD203B41FA5}">
                      <a16:colId xmlns:a16="http://schemas.microsoft.com/office/drawing/2014/main" val="771416940"/>
                    </a:ext>
                  </a:extLst>
                </a:gridCol>
                <a:gridCol w="1144044">
                  <a:extLst>
                    <a:ext uri="{9D8B030D-6E8A-4147-A177-3AD203B41FA5}">
                      <a16:colId xmlns:a16="http://schemas.microsoft.com/office/drawing/2014/main" val="3608257854"/>
                    </a:ext>
                  </a:extLst>
                </a:gridCol>
              </a:tblGrid>
              <a:tr h="882863"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</a:t>
                      </a:r>
                      <a:b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à 59 ans</a:t>
                      </a:r>
                      <a:b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2016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Nbre bénéficiaires AAH au 31/12/2017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Taux de bénéficiaire de l'AAH pour 100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973408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325 317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6 682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34291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Allier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155 117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8 389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119698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Ardèche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152 127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739811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67 349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2 658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058384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Drôme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244 464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7 845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353068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Isère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638 123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16 326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515861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Loire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363 145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14 242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775140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Haute-Loire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107 227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5 136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93897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Puy-de-Dôme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326 644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9 910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692518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Rhône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968 012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28 311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215942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Savoie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217 506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6 136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495115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Haute-Savoie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427 856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7 295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103753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Région</a:t>
                      </a:r>
                      <a:r>
                        <a:rPr lang="fr-FR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Auvergne-Rhône-Alpes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3 992 887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118 776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762425"/>
                  </a:ext>
                </a:extLst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6352374" y="2662441"/>
            <a:ext cx="2665639" cy="73866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Dans la région, 3% des personnes âgées de 20 à 59 ans bénéficient de l’AAH.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02492" y="5060527"/>
            <a:ext cx="26498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CAF 31/12/2017 et INSEE 2016</a:t>
            </a:r>
          </a:p>
        </p:txBody>
      </p:sp>
    </p:spTree>
    <p:extLst>
      <p:ext uri="{BB962C8B-B14F-4D97-AF65-F5344CB8AC3E}">
        <p14:creationId xmlns:p14="http://schemas.microsoft.com/office/powerpoint/2010/main" val="2905178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541" y="126858"/>
            <a:ext cx="7886700" cy="734469"/>
          </a:xfrm>
        </p:spPr>
        <p:txBody>
          <a:bodyPr>
            <a:normAutofit/>
          </a:bodyPr>
          <a:lstStyle/>
          <a:p>
            <a:r>
              <a:rPr lang="fr-FR" sz="2400" dirty="0"/>
              <a:t>Bénéficiaires de l’AAH au 31/12/2017 2/2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805748"/>
              </p:ext>
            </p:extLst>
          </p:nvPr>
        </p:nvGraphicFramePr>
        <p:xfrm>
          <a:off x="1129138" y="1341689"/>
          <a:ext cx="5393703" cy="382867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44863">
                  <a:extLst>
                    <a:ext uri="{9D8B030D-6E8A-4147-A177-3AD203B41FA5}">
                      <a16:colId xmlns:a16="http://schemas.microsoft.com/office/drawing/2014/main" val="3901310708"/>
                    </a:ext>
                  </a:extLst>
                </a:gridCol>
                <a:gridCol w="2948840">
                  <a:extLst>
                    <a:ext uri="{9D8B030D-6E8A-4147-A177-3AD203B41FA5}">
                      <a16:colId xmlns:a16="http://schemas.microsoft.com/office/drawing/2014/main" val="2765307926"/>
                    </a:ext>
                  </a:extLst>
                </a:gridCol>
              </a:tblGrid>
              <a:tr h="652346">
                <a:tc>
                  <a:txBody>
                    <a:bodyPr/>
                    <a:lstStyle/>
                    <a:p>
                      <a:pPr algn="ctr"/>
                      <a:endParaRPr lang="fr-FR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Région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861777"/>
                  </a:ext>
                </a:extLst>
              </a:tr>
              <a:tr h="4636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baseline="0" dirty="0"/>
                        <a:t>Bénéficiaires AAH</a:t>
                      </a:r>
                      <a:endParaRPr lang="fr-FR" sz="16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118 776 bénéficiaires</a:t>
                      </a:r>
                      <a:endParaRPr lang="fr-F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6785723"/>
                  </a:ext>
                </a:extLst>
              </a:tr>
              <a:tr h="757018"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Répartition</a:t>
                      </a:r>
                      <a:r>
                        <a:rPr lang="fr-FR" sz="1600" kern="1200" baseline="0" dirty="0"/>
                        <a:t> des bénéficiaires AAH hommes/femmes</a:t>
                      </a: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51,3% d’hommes</a:t>
                      </a:r>
                    </a:p>
                    <a:p>
                      <a:pPr algn="ctr"/>
                      <a:r>
                        <a:rPr lang="fr-FR" sz="1600" kern="1200" dirty="0"/>
                        <a:t> 48,7% de femmes</a:t>
                      </a:r>
                      <a:endParaRPr lang="fr-FR" sz="16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648994"/>
                  </a:ext>
                </a:extLst>
              </a:tr>
              <a:tr h="984123"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Taux d’incapacité</a:t>
                      </a: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Entre 50 et 80% : 37,7%</a:t>
                      </a:r>
                      <a:br>
                        <a:rPr lang="fr-FR" sz="1600" dirty="0"/>
                      </a:br>
                      <a:endParaRPr lang="fr-FR" sz="1600" dirty="0"/>
                    </a:p>
                    <a:p>
                      <a:pPr algn="ctr"/>
                      <a:r>
                        <a:rPr lang="fr-FR" sz="1600" dirty="0"/>
                        <a:t>Supérieur à 80% : 62,2%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6138189"/>
                  </a:ext>
                </a:extLst>
              </a:tr>
              <a:tr h="757018"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Taux de bénéficiaires</a:t>
                      </a:r>
                      <a:r>
                        <a:rPr lang="fr-FR" sz="1600" kern="1200" baseline="0" dirty="0"/>
                        <a:t> </a:t>
                      </a:r>
                      <a:r>
                        <a:rPr lang="fr-FR" sz="1600" kern="1200" baseline="0"/>
                        <a:t>pour 100 </a:t>
                      </a:r>
                      <a:r>
                        <a:rPr lang="fr-FR" sz="1600" kern="1200" baseline="0" dirty="0"/>
                        <a:t>personnes de 20 à 59 ans</a:t>
                      </a: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3%</a:t>
                      </a:r>
                      <a:endParaRPr lang="fr-FR" sz="16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6885470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3991190" y="5227449"/>
            <a:ext cx="29417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CAF au 31/12/2017 et INSEE 2016</a:t>
            </a:r>
          </a:p>
        </p:txBody>
      </p:sp>
    </p:spTree>
    <p:extLst>
      <p:ext uri="{BB962C8B-B14F-4D97-AF65-F5344CB8AC3E}">
        <p14:creationId xmlns:p14="http://schemas.microsoft.com/office/powerpoint/2010/main" val="3655673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3719" y="80313"/>
            <a:ext cx="7886700" cy="804107"/>
          </a:xfrm>
        </p:spPr>
        <p:txBody>
          <a:bodyPr>
            <a:normAutofit/>
          </a:bodyPr>
          <a:lstStyle/>
          <a:p>
            <a:pPr algn="just"/>
            <a:r>
              <a:rPr lang="fr-FR" sz="2400" dirty="0"/>
              <a:t>Nombre de travailleurs en ESAT recensés dans le questionnaire au 31/12/2018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8768" y="1079293"/>
            <a:ext cx="7886700" cy="1184222"/>
          </a:xfrm>
        </p:spPr>
        <p:txBody>
          <a:bodyPr>
            <a:normAutofit/>
          </a:bodyPr>
          <a:lstStyle/>
          <a:p>
            <a:pPr algn="just"/>
            <a:r>
              <a:rPr lang="fr-FR" sz="1600" dirty="0"/>
              <a:t> </a:t>
            </a:r>
            <a:r>
              <a:rPr lang="fr-FR" sz="1600" b="0" dirty="0"/>
              <a:t>13 546 travailleurs en situation de handicap (TH) recensés dans l’enquête</a:t>
            </a:r>
          </a:p>
          <a:p>
            <a:pPr algn="just"/>
            <a:r>
              <a:rPr lang="fr-FR" sz="1600" b="0" dirty="0"/>
              <a:t> 41% des TH de la région sont des femmes.</a:t>
            </a:r>
          </a:p>
          <a:p>
            <a:pPr marL="0" indent="0" algn="just">
              <a:buNone/>
            </a:pPr>
            <a:r>
              <a:rPr lang="fr-FR" sz="1600" b="0" i="1" dirty="0"/>
              <a:t>Le taux de féminisation au sein de la population active de la région est de 48,4%. </a:t>
            </a:r>
            <a:endParaRPr lang="fr-FR" sz="1600" b="0" dirty="0"/>
          </a:p>
          <a:p>
            <a:endParaRPr lang="fr-FR" b="0" dirty="0"/>
          </a:p>
          <a:p>
            <a:endParaRPr lang="fr-FR" b="0" dirty="0"/>
          </a:p>
          <a:p>
            <a:endParaRPr lang="fr-FR" b="0" dirty="0"/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300748"/>
              </p:ext>
            </p:extLst>
          </p:nvPr>
        </p:nvGraphicFramePr>
        <p:xfrm>
          <a:off x="1698448" y="2166079"/>
          <a:ext cx="5387340" cy="3268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663908" y="5368062"/>
            <a:ext cx="56946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Questionnaire ARS Auvergne-Rhône-Alpes et CREAI Auvergne-Rhône-Alpes au 31/12/2018</a:t>
            </a:r>
          </a:p>
        </p:txBody>
      </p:sp>
    </p:spTree>
    <p:extLst>
      <p:ext uri="{BB962C8B-B14F-4D97-AF65-F5344CB8AC3E}">
        <p14:creationId xmlns:p14="http://schemas.microsoft.com/office/powerpoint/2010/main" val="2789971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4458" y="34139"/>
            <a:ext cx="8140471" cy="832578"/>
          </a:xfrm>
        </p:spPr>
        <p:txBody>
          <a:bodyPr>
            <a:normAutofit/>
          </a:bodyPr>
          <a:lstStyle/>
          <a:p>
            <a:r>
              <a:rPr lang="fr-FR" sz="2400" dirty="0"/>
              <a:t>Age des travailleurs au sein de l’ESAT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01649" y="5574323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5880750"/>
              </p:ext>
            </p:extLst>
          </p:nvPr>
        </p:nvGraphicFramePr>
        <p:xfrm>
          <a:off x="1128673" y="866717"/>
          <a:ext cx="5760720" cy="417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4484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892" y="189281"/>
            <a:ext cx="8911652" cy="822556"/>
          </a:xfrm>
        </p:spPr>
        <p:txBody>
          <a:bodyPr>
            <a:normAutofit/>
          </a:bodyPr>
          <a:lstStyle/>
          <a:p>
            <a:r>
              <a:rPr lang="fr-FR" sz="2400" dirty="0"/>
              <a:t>Déficience principale des travailleurs au sein de l’ESAT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272120"/>
              </p:ext>
            </p:extLst>
          </p:nvPr>
        </p:nvGraphicFramePr>
        <p:xfrm>
          <a:off x="233844" y="1011837"/>
          <a:ext cx="3894876" cy="408033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947438">
                  <a:extLst>
                    <a:ext uri="{9D8B030D-6E8A-4147-A177-3AD203B41FA5}">
                      <a16:colId xmlns:a16="http://schemas.microsoft.com/office/drawing/2014/main" val="3481000128"/>
                    </a:ext>
                  </a:extLst>
                </a:gridCol>
                <a:gridCol w="1947438">
                  <a:extLst>
                    <a:ext uri="{9D8B030D-6E8A-4147-A177-3AD203B41FA5}">
                      <a16:colId xmlns:a16="http://schemas.microsoft.com/office/drawing/2014/main" val="415630613"/>
                    </a:ext>
                  </a:extLst>
                </a:gridCol>
              </a:tblGrid>
              <a:tr h="501770"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3200" kern="1200" dirty="0"/>
                        <a:t>Région</a:t>
                      </a:r>
                      <a:endParaRPr lang="fr-FR" sz="3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7851372"/>
                  </a:ext>
                </a:extLst>
              </a:tr>
              <a:tr h="406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Déficiences intellectuelles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66,0%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fr-FR" sz="1000" u="none" strike="noStrike" kern="1200" dirty="0">
                          <a:effectLst/>
                        </a:rPr>
                        <a:t>(7 673 TH)</a:t>
                      </a:r>
                      <a:endParaRPr lang="fr-FR" sz="1000" b="0" i="1" u="none" strike="noStrike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246048"/>
                  </a:ext>
                </a:extLst>
              </a:tr>
              <a:tr h="31565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Handicap psychique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27,8%</a:t>
                      </a:r>
                    </a:p>
                    <a:p>
                      <a:pPr algn="ctr" fontAlgn="ctr"/>
                      <a:r>
                        <a:rPr lang="fr-FR" sz="1000" u="none" strike="noStrike" kern="1200" dirty="0">
                          <a:effectLst/>
                        </a:rPr>
                        <a:t>(3 235 TH)</a:t>
                      </a:r>
                      <a:endParaRPr lang="fr-FR" sz="1000" b="0" i="1" u="none" strike="noStrike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55930880"/>
                  </a:ext>
                </a:extLst>
              </a:tr>
              <a:tr h="4383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Trouble du syndrôme de l'autisme (TSA)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0,8%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fr-FR" sz="1000" u="none" strike="noStrike" kern="1200" dirty="0">
                          <a:effectLst/>
                        </a:rPr>
                        <a:t>(97 TH)</a:t>
                      </a:r>
                      <a:endParaRPr lang="fr-FR" sz="1000" b="0" i="1" u="none" strike="noStrike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2431136"/>
                  </a:ext>
                </a:extLst>
              </a:tr>
              <a:tr h="406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Troubles du comportement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0,7%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fr-FR" sz="1000" u="none" strike="noStrike" kern="1200" dirty="0">
                          <a:effectLst/>
                        </a:rPr>
                        <a:t>(84 TH)</a:t>
                      </a:r>
                      <a:endParaRPr lang="fr-FR" sz="1000" b="0" i="1" u="none" strike="noStrike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6682173"/>
                  </a:ext>
                </a:extLst>
              </a:tr>
              <a:tr h="31565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Déficience motrice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0,9%</a:t>
                      </a:r>
                    </a:p>
                    <a:p>
                      <a:pPr algn="ctr" fontAlgn="ctr"/>
                      <a:r>
                        <a:rPr lang="fr-FR" sz="1000" u="none" strike="noStrike" kern="1200" dirty="0">
                          <a:effectLst/>
                        </a:rPr>
                        <a:t>(99 TH)</a:t>
                      </a:r>
                      <a:endParaRPr lang="fr-FR" sz="1000" b="0" i="1" u="none" strike="noStrike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6534929"/>
                  </a:ext>
                </a:extLst>
              </a:tr>
              <a:tr h="31565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Déficience auditive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0,8%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fr-FR" sz="1000" u="none" strike="noStrike" kern="1200" dirty="0">
                          <a:effectLst/>
                        </a:rPr>
                        <a:t>(90 TH)</a:t>
                      </a:r>
                      <a:endParaRPr lang="fr-FR" sz="1000" b="0" i="1" u="none" strike="noStrike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0759964"/>
                  </a:ext>
                </a:extLst>
              </a:tr>
              <a:tr h="31565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Déficience visuelle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0,7%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fr-FR" sz="1000" u="none" strike="noStrike" kern="1200" dirty="0">
                          <a:effectLst/>
                        </a:rPr>
                        <a:t>(85 TH)</a:t>
                      </a:r>
                      <a:endParaRPr lang="fr-FR" sz="1000" b="0" i="1" u="none" strike="noStrike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7771455"/>
                  </a:ext>
                </a:extLst>
              </a:tr>
              <a:tr h="406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Troubles cognitif spécifique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0,7%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fr-FR" sz="1000" u="none" strike="noStrike" kern="1200" dirty="0">
                          <a:effectLst/>
                        </a:rPr>
                        <a:t>(80 TH)</a:t>
                      </a:r>
                      <a:endParaRPr lang="fr-FR" sz="1000" b="0" i="1" u="none" strike="noStrike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2295981"/>
                  </a:ext>
                </a:extLst>
              </a:tr>
              <a:tr h="31565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Polyhandicapés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0,7%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fr-FR" sz="1000" u="none" strike="noStrike" kern="1200" dirty="0">
                          <a:effectLst/>
                        </a:rPr>
                        <a:t>(82 TH)</a:t>
                      </a:r>
                      <a:endParaRPr lang="fr-FR" sz="1000" b="0" i="1" u="none" strike="noStrike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4183354"/>
                  </a:ext>
                </a:extLst>
              </a:tr>
              <a:tr h="31565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Cérébro-lésées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0,8%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fr-FR" sz="1000" u="none" strike="noStrike" kern="1200" dirty="0">
                          <a:effectLst/>
                        </a:rPr>
                        <a:t>(94 TH)</a:t>
                      </a:r>
                      <a:endParaRPr lang="fr-FR" sz="1000" b="0" i="1" u="none" strike="noStrike" kern="1200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8894517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64893" y="5212987"/>
            <a:ext cx="39638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4160968"/>
              </p:ext>
            </p:extLst>
          </p:nvPr>
        </p:nvGraphicFramePr>
        <p:xfrm>
          <a:off x="4399612" y="1011837"/>
          <a:ext cx="4579496" cy="4080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0944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2.2. Parcours des travailleurs en situation de handicap</a:t>
            </a:r>
          </a:p>
        </p:txBody>
      </p:sp>
    </p:spTree>
    <p:extLst>
      <p:ext uri="{BB962C8B-B14F-4D97-AF65-F5344CB8AC3E}">
        <p14:creationId xmlns:p14="http://schemas.microsoft.com/office/powerpoint/2010/main" val="24261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1.1 Présentation de l’offre départementale</a:t>
            </a:r>
            <a:br>
              <a:rPr lang="fr-FR" dirty="0"/>
            </a:br>
            <a:r>
              <a:rPr lang="fr-FR" sz="2400" i="1" dirty="0"/>
              <a:t>Données FINESS au 31 décembre 2018</a:t>
            </a:r>
          </a:p>
        </p:txBody>
      </p:sp>
    </p:spTree>
    <p:extLst>
      <p:ext uri="{BB962C8B-B14F-4D97-AF65-F5344CB8AC3E}">
        <p14:creationId xmlns:p14="http://schemas.microsoft.com/office/powerpoint/2010/main" val="2347539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4833" y="365127"/>
            <a:ext cx="8671809" cy="926858"/>
          </a:xfrm>
        </p:spPr>
        <p:txBody>
          <a:bodyPr>
            <a:normAutofit/>
          </a:bodyPr>
          <a:lstStyle/>
          <a:p>
            <a:r>
              <a:rPr lang="fr-FR" sz="2400" dirty="0"/>
              <a:t>Entrées au sein des ESAT du département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11040" y="4914901"/>
            <a:ext cx="8321919" cy="4484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1200" b="0" i="1" dirty="0"/>
              <a:t>* Il s’agit ici des travailleurs entrés entre 2016 et 2018 au sein d’un ESAT. Ainsi il peut s’agir de nouveaux travailleurs d’ESAT ou de travailleurs ayant souhaité changer d’ESAT.</a:t>
            </a:r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772257" y="1690689"/>
            <a:ext cx="7886700" cy="28255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SzPct val="80000"/>
              <a:buFont typeface="Wingdings 3" panose="05040102010807070707" pitchFamily="18" charset="2"/>
              <a:buChar char="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0" dirty="0"/>
              <a:t> Entre 2016 et 2018 : 3 374 travailleurs sont entrés en ESAT :</a:t>
            </a:r>
          </a:p>
          <a:p>
            <a:pPr lvl="1"/>
            <a:r>
              <a:rPr lang="fr-FR" sz="1600" dirty="0"/>
              <a:t>2016 : 1 047 TH</a:t>
            </a:r>
          </a:p>
          <a:p>
            <a:pPr lvl="1"/>
            <a:r>
              <a:rPr lang="fr-FR" sz="1600" dirty="0"/>
              <a:t>2017 : 1 156 TH</a:t>
            </a:r>
          </a:p>
          <a:p>
            <a:pPr lvl="1"/>
            <a:r>
              <a:rPr lang="fr-FR" sz="1600" dirty="0"/>
              <a:t>2018 : 1 171 TH</a:t>
            </a:r>
          </a:p>
          <a:p>
            <a:pPr marL="0" indent="0" algn="just">
              <a:buFont typeface="Wingdings 3" panose="05040102010807070707" pitchFamily="18" charset="2"/>
              <a:buNone/>
            </a:pPr>
            <a:endParaRPr lang="fr-FR" sz="2000" b="0" dirty="0">
              <a:sym typeface="Wingdings" panose="05000000000000000000" pitchFamily="2" charset="2"/>
            </a:endParaRPr>
          </a:p>
          <a:p>
            <a:pPr algn="just"/>
            <a:r>
              <a:rPr lang="fr-FR" sz="1800" b="0" dirty="0">
                <a:sym typeface="Wingdings" panose="05000000000000000000" pitchFamily="2" charset="2"/>
              </a:rPr>
              <a:t> En moyenne, dans la région 8,3% de l’effectif de travailleurs de l’ESAT se renouvelle annuellement (+ 1 124 TH annuellement).</a:t>
            </a:r>
          </a:p>
          <a:p>
            <a:pPr marL="0" indent="0" algn="just">
              <a:buNone/>
            </a:pPr>
            <a:r>
              <a:rPr lang="fr-FR" sz="1800" b="0" dirty="0">
                <a:sym typeface="Wingdings" panose="05000000000000000000" pitchFamily="2" charset="2"/>
              </a:rPr>
              <a:t> </a:t>
            </a:r>
            <a:br>
              <a:rPr lang="fr-FR" sz="1800" b="0" dirty="0">
                <a:sym typeface="Wingdings" panose="05000000000000000000" pitchFamily="2" charset="2"/>
              </a:rPr>
            </a:b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3757646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661" y="155143"/>
            <a:ext cx="8547964" cy="530356"/>
          </a:xfrm>
        </p:spPr>
        <p:txBody>
          <a:bodyPr>
            <a:normAutofit/>
          </a:bodyPr>
          <a:lstStyle/>
          <a:p>
            <a:pPr algn="just"/>
            <a:r>
              <a:rPr lang="fr-FR" sz="2400" dirty="0"/>
              <a:t>Provenance des travailleurs entrés entre 2016 et 2018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7223" y="4870035"/>
            <a:ext cx="8484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* Lorsque les ESAT ont précisé une provenance autre, il s’agissait le plus souvent du domicile, sans autre accompagnement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407223" y="5393255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900-000005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3974254"/>
              </p:ext>
            </p:extLst>
          </p:nvPr>
        </p:nvGraphicFramePr>
        <p:xfrm>
          <a:off x="1010724" y="757004"/>
          <a:ext cx="6679230" cy="3859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0504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26135"/>
            <a:ext cx="7886700" cy="840219"/>
          </a:xfrm>
        </p:spPr>
        <p:txBody>
          <a:bodyPr>
            <a:normAutofit/>
          </a:bodyPr>
          <a:lstStyle/>
          <a:p>
            <a:pPr algn="just"/>
            <a:r>
              <a:rPr lang="fr-FR" sz="2400" dirty="0"/>
              <a:t>Formation des travailleurs en 2018</a:t>
            </a:r>
          </a:p>
        </p:txBody>
      </p:sp>
      <p:graphicFrame>
        <p:nvGraphicFramePr>
          <p:cNvPr id="4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622860"/>
              </p:ext>
            </p:extLst>
          </p:nvPr>
        </p:nvGraphicFramePr>
        <p:xfrm>
          <a:off x="1221339" y="1307506"/>
          <a:ext cx="6701322" cy="375442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278547">
                  <a:extLst>
                    <a:ext uri="{9D8B030D-6E8A-4147-A177-3AD203B41FA5}">
                      <a16:colId xmlns:a16="http://schemas.microsoft.com/office/drawing/2014/main" val="3901310708"/>
                    </a:ext>
                  </a:extLst>
                </a:gridCol>
                <a:gridCol w="3422775">
                  <a:extLst>
                    <a:ext uri="{9D8B030D-6E8A-4147-A177-3AD203B41FA5}">
                      <a16:colId xmlns:a16="http://schemas.microsoft.com/office/drawing/2014/main" val="2765307926"/>
                    </a:ext>
                  </a:extLst>
                </a:gridCol>
              </a:tblGrid>
              <a:tr h="522145">
                <a:tc>
                  <a:txBody>
                    <a:bodyPr/>
                    <a:lstStyle/>
                    <a:p>
                      <a:pPr algn="ctr"/>
                      <a:endParaRPr lang="fr-F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Région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861777"/>
                  </a:ext>
                </a:extLst>
              </a:tr>
              <a:tr h="11119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baseline="0" dirty="0"/>
                        <a:t>Nombre de TH d’ESAT ayant effectué une formation organisée par un OPCA (UNIFAF, FAFSEA, ANFH, OPCALIA)</a:t>
                      </a:r>
                      <a:endParaRPr lang="fr-FR" sz="14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4 097 TH 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soit 30% des TH de la région</a:t>
                      </a:r>
                      <a:endParaRPr lang="fr-FR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9700158"/>
                  </a:ext>
                </a:extLst>
              </a:tr>
              <a:tr h="10084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baseline="0" dirty="0"/>
                        <a:t>Nombre d’heures de formation</a:t>
                      </a:r>
                      <a:endParaRPr lang="fr-FR" sz="14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68 650 heures de formation soit en moyenne entre</a:t>
                      </a:r>
                      <a:r>
                        <a:rPr lang="fr-FR" sz="1600" baseline="0" dirty="0"/>
                        <a:t> 16 et 17h</a:t>
                      </a:r>
                      <a:r>
                        <a:rPr lang="fr-FR" sz="1600" dirty="0"/>
                        <a:t> de formation par travailleur</a:t>
                      </a:r>
                      <a:endParaRPr lang="fr-FR" sz="1600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6785723"/>
                  </a:ext>
                </a:extLst>
              </a:tr>
              <a:tr h="11119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baseline="0" dirty="0"/>
                        <a:t>Nombre de TH ayant bénéficié d’une démarche de reconnaissance des savoir-faire et des compétences</a:t>
                      </a:r>
                      <a:endParaRPr lang="fr-FR" sz="14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558 TH,</a:t>
                      </a:r>
                      <a:r>
                        <a:rPr lang="fr-FR" sz="1600" baseline="0" dirty="0"/>
                        <a:t> </a:t>
                      </a:r>
                      <a:r>
                        <a:rPr lang="fr-FR" sz="1600" dirty="0"/>
                        <a:t>soit </a:t>
                      </a:r>
                      <a:r>
                        <a:rPr lang="fr-FR" sz="1600" kern="1200" dirty="0"/>
                        <a:t>4,1% des travailleurs</a:t>
                      </a:r>
                      <a:endParaRPr lang="fr-FR" sz="1600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5152232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917447" y="5071465"/>
            <a:ext cx="50648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</p:spTree>
    <p:extLst>
      <p:ext uri="{BB962C8B-B14F-4D97-AF65-F5344CB8AC3E}">
        <p14:creationId xmlns:p14="http://schemas.microsoft.com/office/powerpoint/2010/main" val="3830988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56619" y="238510"/>
            <a:ext cx="8255578" cy="1325563"/>
          </a:xfrm>
        </p:spPr>
        <p:txBody>
          <a:bodyPr>
            <a:normAutofit/>
          </a:bodyPr>
          <a:lstStyle/>
          <a:p>
            <a:r>
              <a:rPr lang="fr-FR" sz="2400" dirty="0"/>
              <a:t>Sorties des travailleurs de l’ESAT</a:t>
            </a:r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356619" y="1564073"/>
            <a:ext cx="8433156" cy="2825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SzPct val="80000"/>
              <a:buFont typeface="Wingdings 3" panose="05040102010807070707" pitchFamily="18" charset="2"/>
              <a:buChar char="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0" dirty="0"/>
              <a:t> Entre 2016 et 2018 : 3 241 travailleurs ont quitté l’ESAT :</a:t>
            </a:r>
          </a:p>
          <a:p>
            <a:pPr lvl="1"/>
            <a:r>
              <a:rPr lang="fr-FR" sz="1600" dirty="0"/>
              <a:t>2016 : 960 TH</a:t>
            </a:r>
          </a:p>
          <a:p>
            <a:pPr lvl="1"/>
            <a:r>
              <a:rPr lang="fr-FR" sz="1600" dirty="0"/>
              <a:t>2017 : 1 084 TH</a:t>
            </a:r>
          </a:p>
          <a:p>
            <a:pPr lvl="1"/>
            <a:r>
              <a:rPr lang="fr-FR" sz="1600" dirty="0"/>
              <a:t>2018 : 1 197 TH</a:t>
            </a:r>
          </a:p>
          <a:p>
            <a:pPr marL="0" indent="0" algn="just">
              <a:buFont typeface="Wingdings 3" panose="05040102010807070707" pitchFamily="18" charset="2"/>
              <a:buNone/>
            </a:pPr>
            <a:endParaRPr lang="fr-FR" sz="2000" b="0" dirty="0">
              <a:sym typeface="Wingdings" panose="05000000000000000000" pitchFamily="2" charset="2"/>
            </a:endParaRPr>
          </a:p>
          <a:p>
            <a:pPr algn="just"/>
            <a:r>
              <a:rPr lang="fr-FR" sz="1800" b="0" dirty="0">
                <a:sym typeface="Wingdings" panose="05000000000000000000" pitchFamily="2" charset="2"/>
              </a:rPr>
              <a:t> En moyenne, 7,9% des travailleurs d’ESAT de la région quittent l’ESAT  tous les ans (- 1 081 TH en moyenne par an dans la région).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835524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72786" y="240117"/>
            <a:ext cx="7886700" cy="763928"/>
          </a:xfrm>
        </p:spPr>
        <p:txBody>
          <a:bodyPr>
            <a:noAutofit/>
          </a:bodyPr>
          <a:lstStyle/>
          <a:p>
            <a:pPr algn="just"/>
            <a:r>
              <a:rPr lang="fr-FR" sz="2400" dirty="0"/>
              <a:t>Destination de sorties des travailleurs ayant quitté l’ESAT entre 2016 et 2018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2786" y="5671427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81528" y="5082287"/>
            <a:ext cx="6200162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NB : les données sont calculées sur l’ensemble des travailleurs ayant quitté l’ESAT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762" y="1086733"/>
            <a:ext cx="6540766" cy="391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32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400050" y="146916"/>
            <a:ext cx="7886700" cy="839788"/>
          </a:xfrm>
        </p:spPr>
        <p:txBody>
          <a:bodyPr>
            <a:noAutofit/>
          </a:bodyPr>
          <a:lstStyle/>
          <a:p>
            <a:pPr algn="just"/>
            <a:r>
              <a:rPr lang="fr-FR" sz="2400" dirty="0"/>
              <a:t>Taux de sorties annuel moyen des travailleurs d’ESAT entre 2016 et 2018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1450" y="5172064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588930" y="1481831"/>
            <a:ext cx="2145323" cy="28931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Entre 2016 et 2018, le taux de sorties annuel moyen vers un emploi en milieu ordinaire (hors entreprise adaptée) serait de 0,57%.</a:t>
            </a:r>
          </a:p>
          <a:p>
            <a:pPr algn="just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NB : les données sont calculées sur l’effectif de travailleurs au 31/12/2018</a:t>
            </a:r>
          </a:p>
          <a:p>
            <a:pPr algn="just"/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6" y="1140117"/>
            <a:ext cx="5998846" cy="38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91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97711" y="237535"/>
            <a:ext cx="8601740" cy="746701"/>
          </a:xfrm>
        </p:spPr>
        <p:txBody>
          <a:bodyPr>
            <a:normAutofit/>
          </a:bodyPr>
          <a:lstStyle/>
          <a:p>
            <a:r>
              <a:rPr lang="fr-FR" sz="2400" dirty="0"/>
              <a:t>Droit à la retraite des travailleurs de l’ESAT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061110"/>
              </p:ext>
            </p:extLst>
          </p:nvPr>
        </p:nvGraphicFramePr>
        <p:xfrm>
          <a:off x="488850" y="1397177"/>
          <a:ext cx="4012812" cy="35016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79332">
                  <a:extLst>
                    <a:ext uri="{9D8B030D-6E8A-4147-A177-3AD203B41FA5}">
                      <a16:colId xmlns:a16="http://schemas.microsoft.com/office/drawing/2014/main" val="3901310708"/>
                    </a:ext>
                  </a:extLst>
                </a:gridCol>
                <a:gridCol w="2133480">
                  <a:extLst>
                    <a:ext uri="{9D8B030D-6E8A-4147-A177-3AD203B41FA5}">
                      <a16:colId xmlns:a16="http://schemas.microsoft.com/office/drawing/2014/main" val="2765307926"/>
                    </a:ext>
                  </a:extLst>
                </a:gridCol>
              </a:tblGrid>
              <a:tr h="1162456">
                <a:tc>
                  <a:txBody>
                    <a:bodyPr/>
                    <a:lstStyle/>
                    <a:p>
                      <a:pPr algn="ctr"/>
                      <a:endParaRPr lang="fr-FR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/>
                        <a:t>Région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861777"/>
                  </a:ext>
                </a:extLst>
              </a:tr>
              <a:tr h="11575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baseline="0" dirty="0"/>
                        <a:t>Départ pour retraite entre 2016 et 2018</a:t>
                      </a:r>
                      <a:endParaRPr lang="fr-FR" sz="14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/>
                        <a:t>604 travailleurs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/>
                        <a:t>18,6%</a:t>
                      </a:r>
                      <a:r>
                        <a:rPr lang="fr-FR" sz="1400" kern="1200" baseline="0" dirty="0"/>
                        <a:t> des travailleurs sortis</a:t>
                      </a:r>
                      <a:endParaRPr lang="fr-F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6785723"/>
                  </a:ext>
                </a:extLst>
              </a:tr>
              <a:tr h="1181693"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/>
                        <a:t>Travailleurs susceptibles</a:t>
                      </a:r>
                      <a:r>
                        <a:rPr lang="fr-FR" sz="1400" kern="1200" baseline="0" dirty="0"/>
                        <a:t> de prendre leur retraite d’ici 2021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/>
                        <a:t>840</a:t>
                      </a:r>
                      <a:r>
                        <a:rPr lang="fr-FR" sz="1400" dirty="0"/>
                        <a:t> travailleurs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/>
                        <a:t>6,2% </a:t>
                      </a:r>
                      <a:r>
                        <a:rPr lang="fr-FR" sz="1400" dirty="0"/>
                        <a:t>des travailleurs en ESAT au 31 décembre 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648994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5076093" y="2778678"/>
            <a:ext cx="3170359" cy="73866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Les ESAT de la région estiment que d’ici 2021, 840 TH partiront à la retraite, soit 6,2% des TH en ESAT.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25537" y="5057869"/>
            <a:ext cx="48505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</p:spTree>
    <p:extLst>
      <p:ext uri="{BB962C8B-B14F-4D97-AF65-F5344CB8AC3E}">
        <p14:creationId xmlns:p14="http://schemas.microsoft.com/office/powerpoint/2010/main" val="4119079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831" y="178091"/>
            <a:ext cx="7886700" cy="1037646"/>
          </a:xfrm>
        </p:spPr>
        <p:txBody>
          <a:bodyPr>
            <a:normAutofit/>
          </a:bodyPr>
          <a:lstStyle/>
          <a:p>
            <a:r>
              <a:rPr lang="fr-FR" sz="2400" dirty="0"/>
              <a:t>Age des travailleurs ayant cessé leur activité professionnelle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07869" y="5231423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D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3949383"/>
              </p:ext>
            </p:extLst>
          </p:nvPr>
        </p:nvGraphicFramePr>
        <p:xfrm>
          <a:off x="420831" y="1355146"/>
          <a:ext cx="7265685" cy="3736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4437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0292" y="448408"/>
            <a:ext cx="7860323" cy="3332284"/>
          </a:xfrm>
          <a:prstGeom prst="rect">
            <a:avLst/>
          </a:prstGeom>
          <a:solidFill>
            <a:srgbClr val="00C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04807" y="828875"/>
            <a:ext cx="721129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 3 : </a:t>
            </a:r>
          </a:p>
          <a:p>
            <a:pPr algn="ctr"/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Inscription de l’ESAT dans son bassin territorial</a:t>
            </a:r>
            <a:endParaRPr lang="fr-FR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580292" y="3985314"/>
            <a:ext cx="806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Source de données : </a:t>
            </a:r>
          </a:p>
          <a:p>
            <a:pPr marL="285750" indent="-285750">
              <a:buFontTx/>
              <a:buChar char="-"/>
            </a:pPr>
            <a:r>
              <a:rPr lang="fr-FR" i="1" dirty="0"/>
              <a:t>Questionnaire ARS Auvergne-Rhône-Alpes et CREAI Auvergne-Rhône-Alpes à destination de tous les ESAT de la région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0537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3.1. Mise à disposition</a:t>
            </a:r>
          </a:p>
        </p:txBody>
      </p:sp>
    </p:spTree>
    <p:extLst>
      <p:ext uri="{BB962C8B-B14F-4D97-AF65-F5344CB8AC3E}">
        <p14:creationId xmlns:p14="http://schemas.microsoft.com/office/powerpoint/2010/main" val="509220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2426" y="23386"/>
            <a:ext cx="8823755" cy="1014481"/>
          </a:xfrm>
        </p:spPr>
        <p:txBody>
          <a:bodyPr>
            <a:normAutofit fontScale="90000"/>
          </a:bodyPr>
          <a:lstStyle/>
          <a:p>
            <a:pPr algn="just"/>
            <a:r>
              <a:rPr lang="fr-FR" sz="2800" dirty="0"/>
              <a:t>Offre en ESAT dans la région Auvergne-Rhône-Alpes 1/3</a:t>
            </a:r>
            <a:br>
              <a:rPr lang="fr-FR" sz="2800" dirty="0"/>
            </a:br>
            <a:r>
              <a:rPr lang="fr-FR" sz="1600" i="1" dirty="0"/>
              <a:t>Source: FINESS au 31/12/2018</a:t>
            </a:r>
            <a:endParaRPr lang="fr-FR" sz="10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2532" y="1037867"/>
            <a:ext cx="8403649" cy="1056583"/>
          </a:xfrm>
        </p:spPr>
        <p:txBody>
          <a:bodyPr>
            <a:noAutofit/>
          </a:bodyPr>
          <a:lstStyle/>
          <a:p>
            <a:pPr algn="just"/>
            <a:r>
              <a:rPr lang="fr-FR" sz="1800" b="0" dirty="0"/>
              <a:t>198 ESAT en région et 14 126 places</a:t>
            </a:r>
          </a:p>
          <a:p>
            <a:pPr algn="just"/>
            <a:r>
              <a:rPr lang="fr-FR" sz="1800" b="0" dirty="0"/>
              <a:t>Taux d’équipement : 3,54 places ESAT pour 1 000 personnes de 20 à 59 ans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96" y="1824444"/>
            <a:ext cx="5482588" cy="379533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493895" y="5619778"/>
            <a:ext cx="19337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FINESS au 31/12/2018</a:t>
            </a:r>
          </a:p>
        </p:txBody>
      </p:sp>
    </p:spTree>
    <p:extLst>
      <p:ext uri="{BB962C8B-B14F-4D97-AF65-F5344CB8AC3E}">
        <p14:creationId xmlns:p14="http://schemas.microsoft.com/office/powerpoint/2010/main" val="17059431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9751" y="185010"/>
            <a:ext cx="8163239" cy="607470"/>
          </a:xfrm>
        </p:spPr>
        <p:txBody>
          <a:bodyPr>
            <a:noAutofit/>
          </a:bodyPr>
          <a:lstStyle/>
          <a:p>
            <a:r>
              <a:rPr lang="fr-FR" sz="2400" dirty="0"/>
              <a:t>Part des travailleurs mis à disposition au 31 décembre 2018, par département</a:t>
            </a:r>
            <a:endParaRPr lang="fr-FR" sz="2400" i="1" dirty="0"/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646469" y="893717"/>
            <a:ext cx="8083120" cy="4663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SzPct val="80000"/>
              <a:buFont typeface="Wingdings 3" panose="05040102010807070707" pitchFamily="18" charset="2"/>
              <a:buChar char="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endParaRPr lang="fr-FR" sz="1800" b="0" dirty="0"/>
          </a:p>
        </p:txBody>
      </p:sp>
      <p:sp>
        <p:nvSpPr>
          <p:cNvPr id="5" name="ZoneTexte 4"/>
          <p:cNvSpPr txBox="1"/>
          <p:nvPr/>
        </p:nvSpPr>
        <p:spPr>
          <a:xfrm>
            <a:off x="519751" y="5578902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330226"/>
              </p:ext>
            </p:extLst>
          </p:nvPr>
        </p:nvGraphicFramePr>
        <p:xfrm>
          <a:off x="646468" y="1152269"/>
          <a:ext cx="7530665" cy="3914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69074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4833" y="230556"/>
            <a:ext cx="8447894" cy="746701"/>
          </a:xfrm>
        </p:spPr>
        <p:txBody>
          <a:bodyPr>
            <a:noAutofit/>
          </a:bodyPr>
          <a:lstStyle/>
          <a:p>
            <a:r>
              <a:rPr lang="fr-FR" sz="2400" dirty="0"/>
              <a:t>Travailleurs mis à disposition au 31 décembre 2018</a:t>
            </a:r>
          </a:p>
        </p:txBody>
      </p:sp>
      <p:graphicFrame>
        <p:nvGraphicFramePr>
          <p:cNvPr id="5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33857"/>
              </p:ext>
            </p:extLst>
          </p:nvPr>
        </p:nvGraphicFramePr>
        <p:xfrm>
          <a:off x="1678782" y="1307973"/>
          <a:ext cx="5599995" cy="383395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22661">
                  <a:extLst>
                    <a:ext uri="{9D8B030D-6E8A-4147-A177-3AD203B41FA5}">
                      <a16:colId xmlns:a16="http://schemas.microsoft.com/office/drawing/2014/main" val="3901310708"/>
                    </a:ext>
                  </a:extLst>
                </a:gridCol>
                <a:gridCol w="2977334">
                  <a:extLst>
                    <a:ext uri="{9D8B030D-6E8A-4147-A177-3AD203B41FA5}">
                      <a16:colId xmlns:a16="http://schemas.microsoft.com/office/drawing/2014/main" val="2765307926"/>
                    </a:ext>
                  </a:extLst>
                </a:gridCol>
              </a:tblGrid>
              <a:tr h="712016">
                <a:tc>
                  <a:txBody>
                    <a:bodyPr/>
                    <a:lstStyle/>
                    <a:p>
                      <a:pPr algn="ctr"/>
                      <a:endParaRPr lang="fr-F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Région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861777"/>
                  </a:ext>
                </a:extLst>
              </a:tr>
              <a:tr h="14112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baseline="0" dirty="0"/>
                        <a:t>Nombre de TH mis à disposition au 31 décembre 2018</a:t>
                      </a:r>
                      <a:endParaRPr lang="fr-FR" sz="16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/>
                        <a:t>1 683 TH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Mise à dispo individuelle</a:t>
                      </a:r>
                      <a:r>
                        <a:rPr lang="fr-FR" sz="1400" baseline="0" dirty="0"/>
                        <a:t> : 650 TH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aseline="0" dirty="0"/>
                        <a:t>Mise à dispo collective : 1 033 TH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kern="12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/>
                        <a:t>12,4%</a:t>
                      </a:r>
                      <a:r>
                        <a:rPr lang="fr-FR" sz="1600" kern="1200" baseline="0" dirty="0"/>
                        <a:t> des TH de la région</a:t>
                      </a:r>
                      <a:endParaRPr lang="fr-F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9700158"/>
                  </a:ext>
                </a:extLst>
              </a:tr>
              <a:tr h="8877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baseline="0" dirty="0"/>
                        <a:t>Nombre d’ESAT avec au moins un TH mis à disposition au 31/12/2018</a:t>
                      </a:r>
                      <a:endParaRPr lang="fr-FR" sz="16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104 ESAT </a:t>
                      </a:r>
                      <a:r>
                        <a:rPr lang="fr-FR" sz="1600" kern="1200" baseline="0" dirty="0"/>
                        <a:t>sur 142 (73,2%)</a:t>
                      </a:r>
                      <a:endParaRPr lang="fr-FR" sz="16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6785723"/>
                  </a:ext>
                </a:extLst>
              </a:tr>
              <a:tr h="7806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baseline="0" dirty="0"/>
                        <a:t>Nombre d’ESAT sans TH mis à disposition entre 2016 et 2018</a:t>
                      </a:r>
                      <a:endParaRPr lang="fr-FR" sz="16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30 ESAT </a:t>
                      </a:r>
                      <a:r>
                        <a:rPr lang="fr-FR" sz="1600" kern="1200" baseline="0" dirty="0"/>
                        <a:t>soit 21,2%</a:t>
                      </a:r>
                      <a:endParaRPr lang="fr-FR" sz="16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675514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464135" y="5527071"/>
            <a:ext cx="48146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</p:spTree>
    <p:extLst>
      <p:ext uri="{BB962C8B-B14F-4D97-AF65-F5344CB8AC3E}">
        <p14:creationId xmlns:p14="http://schemas.microsoft.com/office/powerpoint/2010/main" val="831152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2813" y="472393"/>
            <a:ext cx="8163239" cy="607470"/>
          </a:xfrm>
        </p:spPr>
        <p:txBody>
          <a:bodyPr>
            <a:noAutofit/>
          </a:bodyPr>
          <a:lstStyle/>
          <a:p>
            <a:r>
              <a:rPr lang="fr-FR" sz="2400" dirty="0"/>
              <a:t>Organisation des mises à disposition</a:t>
            </a:r>
            <a:endParaRPr lang="fr-FR" sz="2400" i="1" dirty="0"/>
          </a:p>
        </p:txBody>
      </p:sp>
      <p:graphicFrame>
        <p:nvGraphicFramePr>
          <p:cNvPr id="4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3101979"/>
              </p:ext>
            </p:extLst>
          </p:nvPr>
        </p:nvGraphicFramePr>
        <p:xfrm>
          <a:off x="1472711" y="1862982"/>
          <a:ext cx="5521675" cy="294737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85981">
                  <a:extLst>
                    <a:ext uri="{9D8B030D-6E8A-4147-A177-3AD203B41FA5}">
                      <a16:colId xmlns:a16="http://schemas.microsoft.com/office/drawing/2014/main" val="3901310708"/>
                    </a:ext>
                  </a:extLst>
                </a:gridCol>
                <a:gridCol w="2935694">
                  <a:extLst>
                    <a:ext uri="{9D8B030D-6E8A-4147-A177-3AD203B41FA5}">
                      <a16:colId xmlns:a16="http://schemas.microsoft.com/office/drawing/2014/main" val="2765307926"/>
                    </a:ext>
                  </a:extLst>
                </a:gridCol>
              </a:tblGrid>
              <a:tr h="1057116">
                <a:tc>
                  <a:txBody>
                    <a:bodyPr/>
                    <a:lstStyle/>
                    <a:p>
                      <a:pPr algn="ctr"/>
                      <a:r>
                        <a:rPr lang="fr-FR" sz="1800" kern="1200" dirty="0"/>
                        <a:t>Temps partagés</a:t>
                      </a:r>
                      <a:r>
                        <a:rPr lang="fr-FR" sz="1800" kern="1200" baseline="0" dirty="0"/>
                        <a:t> entre mise à disposition et travail au sein de l’ESAT*</a:t>
                      </a:r>
                      <a:endParaRPr lang="fr-F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Région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861777"/>
                  </a:ext>
                </a:extLst>
              </a:tr>
              <a:tr h="9451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baseline="0" dirty="0"/>
                        <a:t>Nombre d’ESAT avec des temps partagés</a:t>
                      </a:r>
                      <a:endParaRPr lang="fr-FR" sz="16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/>
                        <a:t>88 ESAT</a:t>
                      </a:r>
                      <a:endParaRPr lang="fr-F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9700158"/>
                  </a:ext>
                </a:extLst>
              </a:tr>
              <a:tr h="9451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baseline="0" dirty="0"/>
                        <a:t>Nombre de TH concernés</a:t>
                      </a:r>
                      <a:endParaRPr lang="fr-FR" sz="16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748</a:t>
                      </a:r>
                      <a:endParaRPr lang="fr-FR" sz="1600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6785723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03960" y="5338902"/>
            <a:ext cx="834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 Parmi les ESAT ne fonctionnant pas intégralement hors les murs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96483" y="4985345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</p:spTree>
    <p:extLst>
      <p:ext uri="{BB962C8B-B14F-4D97-AF65-F5344CB8AC3E}">
        <p14:creationId xmlns:p14="http://schemas.microsoft.com/office/powerpoint/2010/main" val="3612426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3.2. Stages effectués par les travailleurs d’ESAT</a:t>
            </a:r>
          </a:p>
        </p:txBody>
      </p:sp>
    </p:spTree>
    <p:extLst>
      <p:ext uri="{BB962C8B-B14F-4D97-AF65-F5344CB8AC3E}">
        <p14:creationId xmlns:p14="http://schemas.microsoft.com/office/powerpoint/2010/main" val="2925266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16617"/>
          </a:xfrm>
        </p:spPr>
        <p:txBody>
          <a:bodyPr>
            <a:noAutofit/>
          </a:bodyPr>
          <a:lstStyle/>
          <a:p>
            <a:r>
              <a:rPr lang="fr-FR" sz="2400" dirty="0"/>
              <a:t>Organisation des stages en 2018 1/2</a:t>
            </a:r>
            <a:endParaRPr lang="fr-FR" sz="2400" i="1" dirty="0"/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446313" y="881743"/>
            <a:ext cx="4013720" cy="3341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SzPct val="80000"/>
              <a:buFont typeface="Wingdings 3" panose="05040102010807070707" pitchFamily="18" charset="2"/>
              <a:buChar char="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endParaRPr lang="fr-FR" sz="1800" b="0" dirty="0"/>
          </a:p>
        </p:txBody>
      </p:sp>
      <p:graphicFrame>
        <p:nvGraphicFramePr>
          <p:cNvPr id="9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4563781"/>
              </p:ext>
            </p:extLst>
          </p:nvPr>
        </p:nvGraphicFramePr>
        <p:xfrm>
          <a:off x="1974079" y="1820254"/>
          <a:ext cx="5194174" cy="27605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32602">
                  <a:extLst>
                    <a:ext uri="{9D8B030D-6E8A-4147-A177-3AD203B41FA5}">
                      <a16:colId xmlns:a16="http://schemas.microsoft.com/office/drawing/2014/main" val="3901310708"/>
                    </a:ext>
                  </a:extLst>
                </a:gridCol>
                <a:gridCol w="2761572">
                  <a:extLst>
                    <a:ext uri="{9D8B030D-6E8A-4147-A177-3AD203B41FA5}">
                      <a16:colId xmlns:a16="http://schemas.microsoft.com/office/drawing/2014/main" val="2765307926"/>
                    </a:ext>
                  </a:extLst>
                </a:gridCol>
              </a:tblGrid>
              <a:tr h="916438">
                <a:tc>
                  <a:txBody>
                    <a:bodyPr/>
                    <a:lstStyle/>
                    <a:p>
                      <a:pPr algn="ctr"/>
                      <a:endParaRPr lang="fr-FR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Région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861777"/>
                  </a:ext>
                </a:extLst>
              </a:tr>
              <a:tr h="9125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baseline="0" dirty="0"/>
                        <a:t>Nombre de stages en 2018</a:t>
                      </a:r>
                      <a:endParaRPr lang="fr-FR" sz="16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870</a:t>
                      </a:r>
                      <a:endParaRPr lang="fr-F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6785723"/>
                  </a:ext>
                </a:extLst>
              </a:tr>
              <a:tr h="931603"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Part</a:t>
                      </a:r>
                      <a:r>
                        <a:rPr lang="fr-FR" sz="1600" kern="1200" baseline="0" dirty="0"/>
                        <a:t> des ESAT ayant organisé au moins un stage en 2018</a:t>
                      </a:r>
                      <a:endParaRPr lang="fr-FR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91%,</a:t>
                      </a:r>
                      <a:r>
                        <a:rPr lang="fr-FR" sz="1600" baseline="0" dirty="0"/>
                        <a:t> </a:t>
                      </a:r>
                      <a:r>
                        <a:rPr lang="fr-FR" sz="1600" dirty="0"/>
                        <a:t>soit 130 ESAT sur 142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648994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269771" y="4580840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</p:spTree>
    <p:extLst>
      <p:ext uri="{BB962C8B-B14F-4D97-AF65-F5344CB8AC3E}">
        <p14:creationId xmlns:p14="http://schemas.microsoft.com/office/powerpoint/2010/main" val="2240025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16617"/>
          </a:xfrm>
        </p:spPr>
        <p:txBody>
          <a:bodyPr>
            <a:noAutofit/>
          </a:bodyPr>
          <a:lstStyle/>
          <a:p>
            <a:r>
              <a:rPr lang="fr-FR" sz="2400" dirty="0"/>
              <a:t>Organisation des stages en 2018 2/2</a:t>
            </a:r>
            <a:endParaRPr lang="fr-FR" sz="2400" i="1" dirty="0"/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446313" y="881743"/>
            <a:ext cx="4013720" cy="3341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SzPct val="80000"/>
              <a:buFont typeface="Wingdings 3" panose="05040102010807070707" pitchFamily="18" charset="2"/>
              <a:buChar char="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endParaRPr lang="fr-FR" sz="1800" b="0" dirty="0"/>
          </a:p>
        </p:txBody>
      </p:sp>
      <p:sp>
        <p:nvSpPr>
          <p:cNvPr id="11" name="ZoneTexte 10"/>
          <p:cNvSpPr txBox="1"/>
          <p:nvPr/>
        </p:nvSpPr>
        <p:spPr>
          <a:xfrm>
            <a:off x="6142063" y="2133114"/>
            <a:ext cx="2674620" cy="116955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En 2018, dans la région, 43,3% des stages réalisés ont eu lieu au sein d’une entreprise ordinaire (hors entreprise adaptée).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46313" y="5486400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000000-0008-0000-0E00-000007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498565"/>
              </p:ext>
            </p:extLst>
          </p:nvPr>
        </p:nvGraphicFramePr>
        <p:xfrm>
          <a:off x="1702214" y="881743"/>
          <a:ext cx="4009038" cy="3945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1156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3.3. MISPE et stages découvertes de personnes extérieures à l’ESAT</a:t>
            </a:r>
          </a:p>
        </p:txBody>
      </p:sp>
    </p:spTree>
    <p:extLst>
      <p:ext uri="{BB962C8B-B14F-4D97-AF65-F5344CB8AC3E}">
        <p14:creationId xmlns:p14="http://schemas.microsoft.com/office/powerpoint/2010/main" val="2243420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3"/>
          <p:cNvSpPr txBox="1">
            <a:spLocks/>
          </p:cNvSpPr>
          <p:nvPr/>
        </p:nvSpPr>
        <p:spPr>
          <a:xfrm>
            <a:off x="446313" y="881743"/>
            <a:ext cx="8083120" cy="832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SzPct val="80000"/>
              <a:buFont typeface="Wingdings 3" panose="05040102010807070707" pitchFamily="18" charset="2"/>
              <a:buChar char="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endParaRPr lang="fr-FR" sz="1800" b="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46313" y="105314"/>
            <a:ext cx="8163239" cy="591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C9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400" dirty="0"/>
              <a:t>Mise en situation de travail au sein de l’ESAT </a:t>
            </a:r>
            <a:endParaRPr lang="fr-FR" sz="2400" i="1" dirty="0"/>
          </a:p>
        </p:txBody>
      </p:sp>
      <p:graphicFrame>
        <p:nvGraphicFramePr>
          <p:cNvPr id="10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294250"/>
              </p:ext>
            </p:extLst>
          </p:nvPr>
        </p:nvGraphicFramePr>
        <p:xfrm>
          <a:off x="1121811" y="1273322"/>
          <a:ext cx="4530484" cy="399974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155">
                  <a:extLst>
                    <a:ext uri="{9D8B030D-6E8A-4147-A177-3AD203B41FA5}">
                      <a16:colId xmlns:a16="http://schemas.microsoft.com/office/drawing/2014/main" val="2029345836"/>
                    </a:ext>
                  </a:extLst>
                </a:gridCol>
                <a:gridCol w="1656279">
                  <a:extLst>
                    <a:ext uri="{9D8B030D-6E8A-4147-A177-3AD203B41FA5}">
                      <a16:colId xmlns:a16="http://schemas.microsoft.com/office/drawing/2014/main" val="3901310708"/>
                    </a:ext>
                  </a:extLst>
                </a:gridCol>
                <a:gridCol w="1677050">
                  <a:extLst>
                    <a:ext uri="{9D8B030D-6E8A-4147-A177-3AD203B41FA5}">
                      <a16:colId xmlns:a16="http://schemas.microsoft.com/office/drawing/2014/main" val="2765307926"/>
                    </a:ext>
                  </a:extLst>
                </a:gridCol>
              </a:tblGrid>
              <a:tr h="517943">
                <a:tc>
                  <a:txBody>
                    <a:bodyPr/>
                    <a:lstStyle/>
                    <a:p>
                      <a:pPr algn="ctr"/>
                      <a:endParaRPr lang="fr-FR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/>
                        <a:t>Région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861777"/>
                  </a:ext>
                </a:extLst>
              </a:tr>
              <a:tr h="63316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baseline="0" dirty="0"/>
                        <a:t>MISPE (hors stage)</a:t>
                      </a:r>
                      <a:endParaRPr lang="fr-FR" sz="14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baseline="0" dirty="0"/>
                        <a:t>Nombre de personnes</a:t>
                      </a:r>
                      <a:endParaRPr lang="fr-FR" sz="14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/>
                        <a:t>355 TH</a:t>
                      </a:r>
                      <a:endParaRPr lang="fr-FR" sz="1400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6785723"/>
                  </a:ext>
                </a:extLst>
              </a:tr>
              <a:tr h="969824">
                <a:tc vMerge="1">
                  <a:txBody>
                    <a:bodyPr/>
                    <a:lstStyle/>
                    <a:p>
                      <a:pPr algn="ctr"/>
                      <a:endParaRPr lang="fr-FR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/>
                        <a:t>Part</a:t>
                      </a:r>
                      <a:r>
                        <a:rPr lang="fr-FR" sz="1400" kern="1200" baseline="0" dirty="0"/>
                        <a:t> des ESAT ayant réalisé au moins une MISPE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57%,</a:t>
                      </a:r>
                      <a:r>
                        <a:rPr lang="fr-FR" sz="1400" baseline="0" dirty="0"/>
                        <a:t> soit 77 ESAT sur 134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648994"/>
                  </a:ext>
                </a:extLst>
              </a:tr>
              <a:tr h="90898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baseline="0" dirty="0"/>
                        <a:t>Stages dans l’ESAT (pour des personnes extérieures à l’ESAT*)</a:t>
                      </a:r>
                      <a:endParaRPr lang="fr-FR" sz="14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/>
                        <a:t>Nombre</a:t>
                      </a:r>
                      <a:r>
                        <a:rPr lang="fr-FR" sz="1400" kern="1200" baseline="0" dirty="0"/>
                        <a:t> de personnes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2 271 stagiaires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(118 ESAT sur 125 ont précisé le nombre de stagiaires)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717535"/>
                  </a:ext>
                </a:extLst>
              </a:tr>
              <a:tr h="969824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/>
                        <a:t>Part</a:t>
                      </a:r>
                      <a:r>
                        <a:rPr lang="fr-FR" sz="1400" kern="1200" baseline="0" dirty="0"/>
                        <a:t> des ESAT ayant accueilli au moins un stagiaire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90,5%,</a:t>
                      </a:r>
                      <a:r>
                        <a:rPr lang="fr-FR" sz="1400" baseline="0" dirty="0"/>
                        <a:t> </a:t>
                      </a:r>
                      <a:r>
                        <a:rPr lang="fr-FR" sz="1400" dirty="0"/>
                        <a:t>soit 125 ESAT sur 138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0163975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41852" y="5616460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939755" y="2492039"/>
            <a:ext cx="2879677" cy="116955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Dans la région, 2 626 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ont réalisé une MISPE ou un stage dans un ESAT du département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ce qui représente 19,3% de l’effectif de travailleurs en région.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828800" y="5315132"/>
            <a:ext cx="38234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* Ex : jeunes en ULIS, en IMPRO, travailleurs d’un autre ESAT …</a:t>
            </a:r>
          </a:p>
        </p:txBody>
      </p:sp>
    </p:spTree>
    <p:extLst>
      <p:ext uri="{BB962C8B-B14F-4D97-AF65-F5344CB8AC3E}">
        <p14:creationId xmlns:p14="http://schemas.microsoft.com/office/powerpoint/2010/main" val="248409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3.4. Liens avec les entreprises</a:t>
            </a:r>
          </a:p>
        </p:txBody>
      </p:sp>
    </p:spTree>
    <p:extLst>
      <p:ext uri="{BB962C8B-B14F-4D97-AF65-F5344CB8AC3E}">
        <p14:creationId xmlns:p14="http://schemas.microsoft.com/office/powerpoint/2010/main" val="2292759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6374" y="225392"/>
            <a:ext cx="4805804" cy="455482"/>
          </a:xfrm>
        </p:spPr>
        <p:txBody>
          <a:bodyPr>
            <a:noAutofit/>
          </a:bodyPr>
          <a:lstStyle/>
          <a:p>
            <a:pPr algn="ctr"/>
            <a:r>
              <a:rPr lang="fr-FR" sz="2400" dirty="0"/>
              <a:t>Liens avec les entreprises</a:t>
            </a:r>
            <a:endParaRPr lang="fr-FR" sz="2400" i="1" dirty="0"/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446313" y="881743"/>
            <a:ext cx="4013720" cy="3341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SzPct val="80000"/>
              <a:buFont typeface="Wingdings 3" panose="05040102010807070707" pitchFamily="18" charset="2"/>
              <a:buChar char="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endParaRPr lang="fr-FR" sz="1800" b="0" dirty="0"/>
          </a:p>
        </p:txBody>
      </p:sp>
      <p:graphicFrame>
        <p:nvGraphicFramePr>
          <p:cNvPr id="10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9784123"/>
              </p:ext>
            </p:extLst>
          </p:nvPr>
        </p:nvGraphicFramePr>
        <p:xfrm>
          <a:off x="1650195" y="1444240"/>
          <a:ext cx="4871983" cy="3616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81709">
                  <a:extLst>
                    <a:ext uri="{9D8B030D-6E8A-4147-A177-3AD203B41FA5}">
                      <a16:colId xmlns:a16="http://schemas.microsoft.com/office/drawing/2014/main" val="3901310708"/>
                    </a:ext>
                  </a:extLst>
                </a:gridCol>
                <a:gridCol w="2590274">
                  <a:extLst>
                    <a:ext uri="{9D8B030D-6E8A-4147-A177-3AD203B41FA5}">
                      <a16:colId xmlns:a16="http://schemas.microsoft.com/office/drawing/2014/main" val="2765307926"/>
                    </a:ext>
                  </a:extLst>
                </a:gridCol>
              </a:tblGrid>
              <a:tr h="849578">
                <a:tc>
                  <a:txBody>
                    <a:bodyPr/>
                    <a:lstStyle/>
                    <a:p>
                      <a:pPr algn="ctr"/>
                      <a:endParaRPr lang="fr-FR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/>
                        <a:t>Région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861777"/>
                  </a:ext>
                </a:extLst>
              </a:tr>
              <a:tr h="10395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baseline="0" dirty="0"/>
                        <a:t>Nombre d’ESAT avec du personnel dédié à l’insertion professionnelle en MO</a:t>
                      </a:r>
                      <a:endParaRPr lang="fr-FR" sz="14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62% soit 86 ESAT</a:t>
                      </a:r>
                      <a:r>
                        <a:rPr lang="fr-FR" sz="1400" baseline="0" dirty="0"/>
                        <a:t> sur 139</a:t>
                      </a:r>
                      <a:endParaRPr lang="fr-F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6785723"/>
                  </a:ext>
                </a:extLst>
              </a:tr>
              <a:tr h="863637"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/>
                        <a:t>Nombre de professionnels dédiés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142 professionnels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3782287"/>
                  </a:ext>
                </a:extLst>
              </a:tr>
              <a:tr h="863637"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/>
                        <a:t>Nombre d’ETP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111,2 ETP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648994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771863" y="5230227"/>
            <a:ext cx="49737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</p:spTree>
    <p:extLst>
      <p:ext uri="{BB962C8B-B14F-4D97-AF65-F5344CB8AC3E}">
        <p14:creationId xmlns:p14="http://schemas.microsoft.com/office/powerpoint/2010/main" val="1487973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833" y="65324"/>
            <a:ext cx="8761751" cy="871562"/>
          </a:xfrm>
        </p:spPr>
        <p:txBody>
          <a:bodyPr>
            <a:normAutofit/>
          </a:bodyPr>
          <a:lstStyle/>
          <a:p>
            <a:r>
              <a:rPr lang="fr-FR" sz="2500" dirty="0"/>
              <a:t>Offre en ESAT dans la région Auvergne-Rhône-Alpes 2/3</a:t>
            </a:r>
            <a:br>
              <a:rPr lang="fr-FR" dirty="0"/>
            </a:br>
            <a:r>
              <a:rPr lang="fr-FR" sz="1400" i="1" dirty="0"/>
              <a:t>Source: FINESS au 31/12/2018</a:t>
            </a:r>
            <a:endParaRPr lang="fr-FR" sz="1400" dirty="0"/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2736939879"/>
              </p:ext>
            </p:extLst>
          </p:nvPr>
        </p:nvGraphicFramePr>
        <p:xfrm>
          <a:off x="322288" y="1143548"/>
          <a:ext cx="6558198" cy="4041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740025" y="5264308"/>
            <a:ext cx="28331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FINESS au 31/12/2018 et INSEE 2016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80486" y="1536492"/>
            <a:ext cx="20011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/>
              <a:t> </a:t>
            </a:r>
          </a:p>
          <a:p>
            <a:pPr algn="just"/>
            <a:r>
              <a:rPr lang="fr-FR" sz="1100" dirty="0"/>
              <a:t>La région Auvergne-Rhône-Alpes comptabilise en moyenne 3,5 places en ESAT pour 1 000 adultes âgés de 20 à 59 ans. Ce taux d’équipement varie entre les départements : c’est dans le département du Cantal qu’il est le plus élevé (6,28) et dans le département de la Haute-Savoie qu’il est le plus faible (2,94).</a:t>
            </a:r>
          </a:p>
          <a:p>
            <a:pPr algn="just"/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0171825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3.5. Marchés publics</a:t>
            </a:r>
          </a:p>
        </p:txBody>
      </p:sp>
    </p:spTree>
    <p:extLst>
      <p:ext uri="{BB962C8B-B14F-4D97-AF65-F5344CB8AC3E}">
        <p14:creationId xmlns:p14="http://schemas.microsoft.com/office/powerpoint/2010/main" val="15365701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7103" y="198073"/>
            <a:ext cx="8163239" cy="607470"/>
          </a:xfrm>
        </p:spPr>
        <p:txBody>
          <a:bodyPr>
            <a:noAutofit/>
          </a:bodyPr>
          <a:lstStyle/>
          <a:p>
            <a:r>
              <a:rPr lang="fr-FR" sz="2400" dirty="0"/>
              <a:t>Marchés publics</a:t>
            </a:r>
            <a:endParaRPr lang="fr-FR" sz="2400" i="1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334567"/>
              </p:ext>
            </p:extLst>
          </p:nvPr>
        </p:nvGraphicFramePr>
        <p:xfrm>
          <a:off x="2012661" y="1304331"/>
          <a:ext cx="5272122" cy="385001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69107">
                  <a:extLst>
                    <a:ext uri="{9D8B030D-6E8A-4147-A177-3AD203B41FA5}">
                      <a16:colId xmlns:a16="http://schemas.microsoft.com/office/drawing/2014/main" val="3901310708"/>
                    </a:ext>
                  </a:extLst>
                </a:gridCol>
                <a:gridCol w="2803015">
                  <a:extLst>
                    <a:ext uri="{9D8B030D-6E8A-4147-A177-3AD203B41FA5}">
                      <a16:colId xmlns:a16="http://schemas.microsoft.com/office/drawing/2014/main" val="2765307926"/>
                    </a:ext>
                  </a:extLst>
                </a:gridCol>
              </a:tblGrid>
              <a:tr h="870853">
                <a:tc>
                  <a:txBody>
                    <a:bodyPr/>
                    <a:lstStyle/>
                    <a:p>
                      <a:pPr algn="ctr"/>
                      <a:endParaRPr lang="fr-FR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/>
                        <a:t>Région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861777"/>
                  </a:ext>
                </a:extLst>
              </a:tr>
              <a:tr h="8671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baseline="0" dirty="0"/>
                        <a:t>Part des ESAT répondant à des marchés publics</a:t>
                      </a:r>
                      <a:endParaRPr lang="fr-FR" sz="14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/>
                        <a:t>64%, soit 89 ESAT sur 139</a:t>
                      </a:r>
                      <a:endParaRPr lang="fr-F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6785723"/>
                  </a:ext>
                </a:extLst>
              </a:tr>
              <a:tr h="267442">
                <a:tc>
                  <a:txBody>
                    <a:bodyPr/>
                    <a:lstStyle/>
                    <a:p>
                      <a:pPr algn="ctr"/>
                      <a:endParaRPr lang="fr-FR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6228891"/>
                  </a:ext>
                </a:extLst>
              </a:tr>
              <a:tr h="903603"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/>
                        <a:t>Part des ESAT déclarant</a:t>
                      </a:r>
                      <a:r>
                        <a:rPr lang="fr-FR" sz="1400" kern="1200" baseline="0" dirty="0"/>
                        <a:t> connaître les marchés publics réservés aux ESAT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8</a:t>
                      </a:r>
                      <a:r>
                        <a:rPr lang="fr-FR" sz="1400"/>
                        <a:t>0</a:t>
                      </a:r>
                      <a:r>
                        <a:rPr lang="fr-FR" sz="1400" dirty="0"/>
                        <a:t>%, </a:t>
                      </a:r>
                      <a:r>
                        <a:rPr lang="fr-FR" sz="1400"/>
                        <a:t>soit 112 </a:t>
                      </a:r>
                      <a:r>
                        <a:rPr lang="fr-FR" sz="1400" dirty="0"/>
                        <a:t>ESAT sur</a:t>
                      </a:r>
                      <a:r>
                        <a:rPr lang="fr-FR" sz="1400" baseline="0" dirty="0"/>
                        <a:t> 140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076744"/>
                  </a:ext>
                </a:extLst>
              </a:tr>
              <a:tr h="903603"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/>
                        <a:t>Part des ESAT répondant à des marchés</a:t>
                      </a:r>
                      <a:r>
                        <a:rPr lang="fr-FR" sz="1400" kern="1200" baseline="0" dirty="0"/>
                        <a:t> publics réservés aux ESAT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56,4%,</a:t>
                      </a:r>
                      <a:r>
                        <a:rPr lang="fr-FR" sz="1400" baseline="0" dirty="0"/>
                        <a:t> soit 79 ESAT sur 140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3782287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415292" y="5323669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</p:spTree>
    <p:extLst>
      <p:ext uri="{BB962C8B-B14F-4D97-AF65-F5344CB8AC3E}">
        <p14:creationId xmlns:p14="http://schemas.microsoft.com/office/powerpoint/2010/main" val="32307798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3.6. Transports</a:t>
            </a:r>
          </a:p>
        </p:txBody>
      </p:sp>
    </p:spTree>
    <p:extLst>
      <p:ext uri="{BB962C8B-B14F-4D97-AF65-F5344CB8AC3E}">
        <p14:creationId xmlns:p14="http://schemas.microsoft.com/office/powerpoint/2010/main" val="3985228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7103" y="198073"/>
            <a:ext cx="8163239" cy="607470"/>
          </a:xfrm>
        </p:spPr>
        <p:txBody>
          <a:bodyPr>
            <a:noAutofit/>
          </a:bodyPr>
          <a:lstStyle/>
          <a:p>
            <a:r>
              <a:rPr lang="fr-FR" sz="2400" dirty="0"/>
              <a:t>Service de transports</a:t>
            </a:r>
            <a:endParaRPr lang="fr-FR" sz="2400" i="1" dirty="0"/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446313" y="881743"/>
            <a:ext cx="8083120" cy="3341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SzPct val="80000"/>
              <a:buFont typeface="Wingdings 3" panose="05040102010807070707" pitchFamily="18" charset="2"/>
              <a:buChar char="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endParaRPr lang="fr-FR" sz="1800" b="0" dirty="0"/>
          </a:p>
        </p:txBody>
      </p:sp>
      <p:graphicFrame>
        <p:nvGraphicFramePr>
          <p:cNvPr id="10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638157"/>
              </p:ext>
            </p:extLst>
          </p:nvPr>
        </p:nvGraphicFramePr>
        <p:xfrm>
          <a:off x="1727035" y="1512606"/>
          <a:ext cx="5521675" cy="37429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85981">
                  <a:extLst>
                    <a:ext uri="{9D8B030D-6E8A-4147-A177-3AD203B41FA5}">
                      <a16:colId xmlns:a16="http://schemas.microsoft.com/office/drawing/2014/main" val="3901310708"/>
                    </a:ext>
                  </a:extLst>
                </a:gridCol>
                <a:gridCol w="2935694">
                  <a:extLst>
                    <a:ext uri="{9D8B030D-6E8A-4147-A177-3AD203B41FA5}">
                      <a16:colId xmlns:a16="http://schemas.microsoft.com/office/drawing/2014/main" val="2765307926"/>
                    </a:ext>
                  </a:extLst>
                </a:gridCol>
              </a:tblGrid>
              <a:tr h="929046">
                <a:tc>
                  <a:txBody>
                    <a:bodyPr/>
                    <a:lstStyle/>
                    <a:p>
                      <a:pPr algn="ctr"/>
                      <a:endParaRPr lang="fr-FR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Région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861777"/>
                  </a:ext>
                </a:extLst>
              </a:tr>
              <a:tr h="9251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baseline="0" dirty="0"/>
                        <a:t>Part des ESAT desservis par les transports publics</a:t>
                      </a:r>
                      <a:endParaRPr lang="fr-FR" sz="16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65,7%, soit 92 ESAT sur 140</a:t>
                      </a:r>
                      <a:endParaRPr lang="fr-F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6785723"/>
                  </a:ext>
                </a:extLst>
              </a:tr>
              <a:tr h="944420"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Part d’ESAT</a:t>
                      </a:r>
                      <a:r>
                        <a:rPr lang="fr-FR" sz="1600" kern="1200" baseline="0" dirty="0"/>
                        <a:t> avec un transport spécifique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57,4%, soit 81 ESAT sur 141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3782287"/>
                  </a:ext>
                </a:extLst>
              </a:tr>
              <a:tr h="944420"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/>
                        <a:t>Part d’ESAT sans transport</a:t>
                      </a:r>
                      <a:r>
                        <a:rPr lang="fr-FR" sz="1600" kern="1200" baseline="0" dirty="0"/>
                        <a:t> public ni spécifique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5,7%, soit</a:t>
                      </a:r>
                      <a:r>
                        <a:rPr lang="fr-FR" sz="1600" baseline="0" dirty="0"/>
                        <a:t> 8 ESAT sur 141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648994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267024" y="5340337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</p:spTree>
    <p:extLst>
      <p:ext uri="{BB962C8B-B14F-4D97-AF65-F5344CB8AC3E}">
        <p14:creationId xmlns:p14="http://schemas.microsoft.com/office/powerpoint/2010/main" val="17446170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3.7. Logement</a:t>
            </a:r>
          </a:p>
        </p:txBody>
      </p:sp>
    </p:spTree>
    <p:extLst>
      <p:ext uri="{BB962C8B-B14F-4D97-AF65-F5344CB8AC3E}">
        <p14:creationId xmlns:p14="http://schemas.microsoft.com/office/powerpoint/2010/main" val="23641507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122" y="227454"/>
            <a:ext cx="7886700" cy="679451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Logement des travailleurs au sein de l’ESAT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25178" y="4872718"/>
            <a:ext cx="5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Enquête ESAT – ARS Auvergne-Rhône-Alpes et CREAI Auvergne-Rhône-Alpes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1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5906451"/>
              </p:ext>
            </p:extLst>
          </p:nvPr>
        </p:nvGraphicFramePr>
        <p:xfrm>
          <a:off x="1376085" y="1229961"/>
          <a:ext cx="5492137" cy="3573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10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816" y="68357"/>
            <a:ext cx="8832274" cy="761976"/>
          </a:xfrm>
        </p:spPr>
        <p:txBody>
          <a:bodyPr>
            <a:normAutofit fontScale="90000"/>
          </a:bodyPr>
          <a:lstStyle/>
          <a:p>
            <a:pPr algn="just"/>
            <a:r>
              <a:rPr lang="fr-FR" sz="2800" dirty="0"/>
              <a:t>Offre en ESAT dans la région Auvergne-Rhône-Alpes 3/3 </a:t>
            </a:r>
            <a:r>
              <a:rPr lang="fr-FR" sz="1600" i="1" dirty="0"/>
              <a:t>Source: FINESS au 31/12/2018</a:t>
            </a:r>
            <a:endParaRPr lang="fr-FR" sz="1000" i="1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881493"/>
              </p:ext>
            </p:extLst>
          </p:nvPr>
        </p:nvGraphicFramePr>
        <p:xfrm>
          <a:off x="857916" y="918149"/>
          <a:ext cx="7199296" cy="2549026"/>
        </p:xfrm>
        <a:graphic>
          <a:graphicData uri="http://schemas.openxmlformats.org/drawingml/2006/table">
            <a:tbl>
              <a:tblPr firstRow="1" lastRow="1">
                <a:tableStyleId>{5C22544A-7EE6-4342-B048-85BDC9FD1C3A}</a:tableStyleId>
              </a:tblPr>
              <a:tblGrid>
                <a:gridCol w="2554480">
                  <a:extLst>
                    <a:ext uri="{9D8B030D-6E8A-4147-A177-3AD203B41FA5}">
                      <a16:colId xmlns:a16="http://schemas.microsoft.com/office/drawing/2014/main" val="2684073678"/>
                    </a:ext>
                  </a:extLst>
                </a:gridCol>
                <a:gridCol w="1548272">
                  <a:extLst>
                    <a:ext uri="{9D8B030D-6E8A-4147-A177-3AD203B41FA5}">
                      <a16:colId xmlns:a16="http://schemas.microsoft.com/office/drawing/2014/main" val="835991668"/>
                    </a:ext>
                  </a:extLst>
                </a:gridCol>
                <a:gridCol w="1548272">
                  <a:extLst>
                    <a:ext uri="{9D8B030D-6E8A-4147-A177-3AD203B41FA5}">
                      <a16:colId xmlns:a16="http://schemas.microsoft.com/office/drawing/2014/main" val="1470149542"/>
                    </a:ext>
                  </a:extLst>
                </a:gridCol>
                <a:gridCol w="1548272">
                  <a:extLst>
                    <a:ext uri="{9D8B030D-6E8A-4147-A177-3AD203B41FA5}">
                      <a16:colId xmlns:a16="http://schemas.microsoft.com/office/drawing/2014/main" val="1197176092"/>
                    </a:ext>
                  </a:extLst>
                </a:gridCol>
              </a:tblGrid>
              <a:tr h="3747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Répartition des ESAT par autorisation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Nombre d'ESAT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Nombre de places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Répartition des places en %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199951050"/>
                  </a:ext>
                </a:extLst>
              </a:tr>
              <a:tr h="29261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Déficience intellectuelle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134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10 138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>
                          <a:effectLst/>
                        </a:rPr>
                        <a:t>71,77%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291359411"/>
                  </a:ext>
                </a:extLst>
              </a:tr>
              <a:tr h="2091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Handicap psychique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48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1 578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>
                          <a:effectLst/>
                        </a:rPr>
                        <a:t>11,17%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943547628"/>
                  </a:ext>
                </a:extLst>
              </a:tr>
              <a:tr h="1269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Toutes déficiences sans autre indication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>
                          <a:effectLst/>
                        </a:rPr>
                        <a:t>26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1 353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>
                          <a:effectLst/>
                        </a:rPr>
                        <a:t>9,58%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000750217"/>
                  </a:ext>
                </a:extLst>
              </a:tr>
              <a:tr h="1323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Déficience motrice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8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442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>
                          <a:effectLst/>
                        </a:rPr>
                        <a:t>3,13%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51551451"/>
                  </a:ext>
                </a:extLst>
              </a:tr>
              <a:tr h="1269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err="1">
                          <a:effectLst/>
                        </a:rPr>
                        <a:t>Cérébro</a:t>
                      </a:r>
                      <a:r>
                        <a:rPr lang="fr-FR" sz="1000" u="none" strike="noStrike" dirty="0">
                          <a:effectLst/>
                        </a:rPr>
                        <a:t>-lésés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9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262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>
                          <a:effectLst/>
                        </a:rPr>
                        <a:t>1,85%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764429873"/>
                  </a:ext>
                </a:extLst>
              </a:tr>
              <a:tr h="1269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Déficience visuelle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4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224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>
                          <a:effectLst/>
                        </a:rPr>
                        <a:t>1,59%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261059239"/>
                  </a:ext>
                </a:extLst>
              </a:tr>
              <a:tr h="1269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Polyhandicap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1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58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>
                          <a:effectLst/>
                        </a:rPr>
                        <a:t>0,41%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403818838"/>
                  </a:ext>
                </a:extLst>
              </a:tr>
              <a:tr h="2009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Difficultés psychologiques avec troubles du comportement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4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50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>
                          <a:effectLst/>
                        </a:rPr>
                        <a:t>0,35%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563034579"/>
                  </a:ext>
                </a:extLst>
              </a:tr>
              <a:tr h="2061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TSA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>
                          <a:effectLst/>
                        </a:rPr>
                        <a:t>3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19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0,13%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444515702"/>
                  </a:ext>
                </a:extLst>
              </a:tr>
              <a:tr h="1269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Handicap cognitif spécifique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>
                          <a:effectLst/>
                        </a:rPr>
                        <a:t>1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2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0,01%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715763649"/>
                  </a:ext>
                </a:extLst>
              </a:tr>
              <a:tr h="2091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Total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238*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14 126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100%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367919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43123" y="5094332"/>
            <a:ext cx="7710957" cy="73866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Orientations issues du schéma régional de santé 2018 – 2023 :</a:t>
            </a:r>
          </a:p>
          <a:p>
            <a:pPr marL="0" lvl="1"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Handicap psychique : objectif du PRS 2 : 20% des places d’ESAT doivent être dédiées aux personnes avec un handicap psychique.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275377" y="3415509"/>
            <a:ext cx="19991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FINESS au 31/12/2018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40558" y="3590773"/>
            <a:ext cx="7634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*N.B : Les ESAT pouvant disposer de plusieurs autorisations, la répartition du nombre d’ESAT par autorisation est supérieure au nombre d’ESAT dans la région.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43123" y="3927054"/>
            <a:ext cx="7710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 </a:t>
            </a:r>
          </a:p>
          <a:p>
            <a:r>
              <a:rPr lang="fr-FR" sz="1200" dirty="0"/>
              <a:t>Au 31 décembre 2018, parmi les places autorisées d’ESAT de la région Auvergne-Rhône-Alpes, il y a notamment :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134 ESAT avec des places fléchées pour personnes avec une déficience intellectuelle, soit 71,8 % des places de la région,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48 ESAT avec des places fléchées pour les personnes avec un handicap psychique, soit 11,17% des places de la région,</a:t>
            </a:r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892117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0945" y="39061"/>
            <a:ext cx="8728364" cy="835986"/>
          </a:xfrm>
        </p:spPr>
        <p:txBody>
          <a:bodyPr>
            <a:normAutofit/>
          </a:bodyPr>
          <a:lstStyle/>
          <a:p>
            <a:r>
              <a:rPr lang="fr-FR" sz="2500" dirty="0"/>
              <a:t>Offre en ESMS dans la région</a:t>
            </a:r>
            <a:endParaRPr lang="fr-FR" sz="2500" i="1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3424483"/>
              </p:ext>
            </p:extLst>
          </p:nvPr>
        </p:nvGraphicFramePr>
        <p:xfrm>
          <a:off x="2586907" y="970886"/>
          <a:ext cx="3248198" cy="3835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24099">
                  <a:extLst>
                    <a:ext uri="{9D8B030D-6E8A-4147-A177-3AD203B41FA5}">
                      <a16:colId xmlns:a16="http://schemas.microsoft.com/office/drawing/2014/main" val="4286158373"/>
                    </a:ext>
                  </a:extLst>
                </a:gridCol>
                <a:gridCol w="1624099">
                  <a:extLst>
                    <a:ext uri="{9D8B030D-6E8A-4147-A177-3AD203B41FA5}">
                      <a16:colId xmlns:a16="http://schemas.microsoft.com/office/drawing/2014/main" val="2724543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/>
                        <a:t>Taux d’équipement</a:t>
                      </a:r>
                      <a:r>
                        <a:rPr lang="fr-FR" sz="1600" i="1" baseline="0" dirty="0"/>
                        <a:t> régional*</a:t>
                      </a:r>
                      <a:endParaRPr lang="fr-FR" sz="16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6398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ESAT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/>
                        <a:t>3,54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241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Foyer</a:t>
                      </a:r>
                      <a:r>
                        <a:rPr lang="fr-FR" sz="1600" baseline="0" dirty="0"/>
                        <a:t> d’hébergement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/>
                        <a:t>1,54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2905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Foyer</a:t>
                      </a:r>
                      <a:r>
                        <a:rPr lang="fr-FR" sz="1600" baseline="0" dirty="0"/>
                        <a:t> de vie + Foyer polyvalent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/>
                        <a:t>1,98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0219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FAM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/>
                        <a:t>1,12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6853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MAS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/>
                        <a:t>0,71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652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SAVS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/>
                        <a:t>1,43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8983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SAMSAH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/>
                        <a:t>0,30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113354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23400" y="5523673"/>
            <a:ext cx="8515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*Les taux d’équipement sont calculés sur le nombre de personnes âgées de 20 à 59 ans, données INSEE 31/12/2016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087042" y="4831925"/>
            <a:ext cx="2748064" cy="254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Source : FINESS au 31/12/2018 et INSEE 2016</a:t>
            </a:r>
          </a:p>
        </p:txBody>
      </p:sp>
    </p:spTree>
    <p:extLst>
      <p:ext uri="{BB962C8B-B14F-4D97-AF65-F5344CB8AC3E}">
        <p14:creationId xmlns:p14="http://schemas.microsoft.com/office/powerpoint/2010/main" val="798499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1.2. Présentation des ESAT ayant répondu au questionnaire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9687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19857" y="162904"/>
            <a:ext cx="7886700" cy="830628"/>
          </a:xfrm>
        </p:spPr>
        <p:txBody>
          <a:bodyPr/>
          <a:lstStyle/>
          <a:p>
            <a:r>
              <a:rPr lang="fr-FR" dirty="0"/>
              <a:t>Méthode d’enquête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31934" y="993532"/>
            <a:ext cx="7886700" cy="4678804"/>
          </a:xfrm>
        </p:spPr>
        <p:txBody>
          <a:bodyPr>
            <a:normAutofit/>
          </a:bodyPr>
          <a:lstStyle/>
          <a:p>
            <a:r>
              <a:rPr lang="fr-FR" sz="1800" b="0" dirty="0"/>
              <a:t> Questionnaire issu de l’enquête nationale relative aux ESAT, dans le cadre du rapport de la performance</a:t>
            </a:r>
          </a:p>
          <a:p>
            <a:endParaRPr lang="fr-FR" sz="1800" b="0" dirty="0"/>
          </a:p>
          <a:p>
            <a:r>
              <a:rPr lang="fr-FR" sz="1800" b="0" dirty="0"/>
              <a:t> ARS, COPIL et CREAI ont modifié le questionnaire au regard des enjeux de l’étude</a:t>
            </a:r>
          </a:p>
          <a:p>
            <a:endParaRPr lang="fr-FR" sz="1800" b="0" dirty="0"/>
          </a:p>
          <a:p>
            <a:r>
              <a:rPr lang="fr-FR" sz="1800" b="0" dirty="0"/>
              <a:t> Envoi du questionnaire par l’ARS</a:t>
            </a:r>
          </a:p>
          <a:p>
            <a:r>
              <a:rPr lang="fr-FR" sz="1800" b="0" dirty="0"/>
              <a:t> Période de remplissage : lundi 18 mars au lundi 2 avril puis relance téléphonique jusqu’au vendredi 5 avril</a:t>
            </a:r>
          </a:p>
          <a:p>
            <a:endParaRPr lang="fr-FR" sz="1800" b="0" dirty="0"/>
          </a:p>
          <a:p>
            <a:r>
              <a:rPr lang="fr-FR" sz="1800" b="0" dirty="0"/>
              <a:t> Très bonne mobilisation des ESAT : </a:t>
            </a:r>
          </a:p>
          <a:p>
            <a:pPr lvl="1" algn="just"/>
            <a:r>
              <a:rPr lang="fr-FR" sz="1600" dirty="0"/>
              <a:t>155 ESAT principaux se sont connectés à l’enquête sur les 163 </a:t>
            </a:r>
          </a:p>
          <a:p>
            <a:pPr lvl="2" algn="just"/>
            <a:r>
              <a:rPr lang="fr-FR" sz="1100" dirty="0"/>
              <a:t>138 ont répondu entièrement au questionnaire</a:t>
            </a:r>
          </a:p>
          <a:p>
            <a:pPr lvl="2" algn="just"/>
            <a:r>
              <a:rPr lang="fr-FR" sz="1100" dirty="0"/>
              <a:t>17 ont répondu partiellement au questionnaire</a:t>
            </a:r>
          </a:p>
          <a:p>
            <a:pPr lvl="2" algn="just"/>
            <a:r>
              <a:rPr lang="fr-FR" sz="1100" b="1" dirty="0">
                <a:solidFill>
                  <a:schemeClr val="accent5">
                    <a:lumMod val="75000"/>
                  </a:schemeClr>
                </a:solidFill>
              </a:rPr>
              <a:t>142 ESAT principaux retenus</a:t>
            </a:r>
          </a:p>
          <a:p>
            <a:pPr lvl="1"/>
            <a:endParaRPr lang="fr-FR" sz="1800" b="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87" y="59471"/>
            <a:ext cx="1037494" cy="103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25438"/>
      </p:ext>
    </p:extLst>
  </p:cSld>
  <p:clrMapOvr>
    <a:masterClrMapping/>
  </p:clrMapOvr>
</p:sld>
</file>

<file path=ppt/theme/theme1.xml><?xml version="1.0" encoding="utf-8"?>
<a:theme xmlns:a="http://schemas.openxmlformats.org/drawingml/2006/main" name="CREAI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CREAI" id="{305EA07F-983B-4931-80DE-C432FA21529A}" vid="{4FA3A59D-5AA9-46B1-8EF1-ABD6B2A03F5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6384</TotalTime>
  <Words>2993</Words>
  <Application>Microsoft Office PowerPoint</Application>
  <PresentationFormat>Affichage à l'écran (4:3)</PresentationFormat>
  <Paragraphs>538</Paragraphs>
  <Slides>55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0" baseType="lpstr">
      <vt:lpstr>Arial</vt:lpstr>
      <vt:lpstr>Calibri</vt:lpstr>
      <vt:lpstr>Wingdings</vt:lpstr>
      <vt:lpstr>Wingdings 3</vt:lpstr>
      <vt:lpstr>CREAI</vt:lpstr>
      <vt:lpstr>Etude régionale sur les ESAT et leurs travailleurs  Données pour la région Auvergne-Rhône-Alpes</vt:lpstr>
      <vt:lpstr>Présentation PowerPoint</vt:lpstr>
      <vt:lpstr>1.1 Présentation de l’offre départementale Données FINESS au 31 décembre 2018</vt:lpstr>
      <vt:lpstr>Offre en ESAT dans la région Auvergne-Rhône-Alpes 1/3 Source: FINESS au 31/12/2018</vt:lpstr>
      <vt:lpstr>Offre en ESAT dans la région Auvergne-Rhône-Alpes 2/3 Source: FINESS au 31/12/2018</vt:lpstr>
      <vt:lpstr>Offre en ESAT dans la région Auvergne-Rhône-Alpes 3/3 Source: FINESS au 31/12/2018</vt:lpstr>
      <vt:lpstr>Offre en ESMS dans la région</vt:lpstr>
      <vt:lpstr>1.2. Présentation des ESAT ayant répondu au questionnaire</vt:lpstr>
      <vt:lpstr>Méthode d’enquête</vt:lpstr>
      <vt:lpstr>1.3. Fonctionnement des ESAT Données questionnaire au 31 décembre 2018</vt:lpstr>
      <vt:lpstr>Fonctionnement des ESAT dans la région Auvergne-Rhône-Alpes</vt:lpstr>
      <vt:lpstr>ESAT intégralement hors les murs, par département</vt:lpstr>
      <vt:lpstr>ESAT de transition</vt:lpstr>
      <vt:lpstr>Activités proposées 1/2</vt:lpstr>
      <vt:lpstr>Activités proposées 2/2</vt:lpstr>
      <vt:lpstr>Pratiques en matière de politique de rémunération</vt:lpstr>
      <vt:lpstr>Rémunération versée par l’ESAT</vt:lpstr>
      <vt:lpstr>1.4. Organisation des temps de travail</vt:lpstr>
      <vt:lpstr>Répartition des travailleurs selon le temps de travail, au 31/12/2018</vt:lpstr>
      <vt:lpstr>Aménagement du temps de travail 1/2</vt:lpstr>
      <vt:lpstr>Aménagement du temps de travail 2/2</vt:lpstr>
      <vt:lpstr>Présentation PowerPoint</vt:lpstr>
      <vt:lpstr>2.1. Travailleurs en situation de handicap</vt:lpstr>
      <vt:lpstr>Bénéficiaires de l’AAH au 31/12/2017 1/2</vt:lpstr>
      <vt:lpstr>Bénéficiaires de l’AAH au 31/12/2017 2/2</vt:lpstr>
      <vt:lpstr>Nombre de travailleurs en ESAT recensés dans le questionnaire au 31/12/2018</vt:lpstr>
      <vt:lpstr>Age des travailleurs au sein de l’ESAT</vt:lpstr>
      <vt:lpstr>Déficience principale des travailleurs au sein de l’ESAT</vt:lpstr>
      <vt:lpstr>2.2. Parcours des travailleurs en situation de handicap</vt:lpstr>
      <vt:lpstr>Entrées au sein des ESAT du département</vt:lpstr>
      <vt:lpstr>Provenance des travailleurs entrés entre 2016 et 2018</vt:lpstr>
      <vt:lpstr>Formation des travailleurs en 2018</vt:lpstr>
      <vt:lpstr>Sorties des travailleurs de l’ESAT</vt:lpstr>
      <vt:lpstr>Destination de sorties des travailleurs ayant quitté l’ESAT entre 2016 et 2018 </vt:lpstr>
      <vt:lpstr>Taux de sorties annuel moyen des travailleurs d’ESAT entre 2016 et 2018</vt:lpstr>
      <vt:lpstr>Droit à la retraite des travailleurs de l’ESAT</vt:lpstr>
      <vt:lpstr>Age des travailleurs ayant cessé leur activité professionnelle</vt:lpstr>
      <vt:lpstr>Présentation PowerPoint</vt:lpstr>
      <vt:lpstr>3.1. Mise à disposition</vt:lpstr>
      <vt:lpstr>Part des travailleurs mis à disposition au 31 décembre 2018, par département</vt:lpstr>
      <vt:lpstr>Travailleurs mis à disposition au 31 décembre 2018</vt:lpstr>
      <vt:lpstr>Organisation des mises à disposition</vt:lpstr>
      <vt:lpstr>3.2. Stages effectués par les travailleurs d’ESAT</vt:lpstr>
      <vt:lpstr>Organisation des stages en 2018 1/2</vt:lpstr>
      <vt:lpstr>Organisation des stages en 2018 2/2</vt:lpstr>
      <vt:lpstr>3.3. MISPE et stages découvertes de personnes extérieures à l’ESAT</vt:lpstr>
      <vt:lpstr>Présentation PowerPoint</vt:lpstr>
      <vt:lpstr>3.4. Liens avec les entreprises</vt:lpstr>
      <vt:lpstr>Liens avec les entreprises</vt:lpstr>
      <vt:lpstr>3.5. Marchés publics</vt:lpstr>
      <vt:lpstr>Marchés publics</vt:lpstr>
      <vt:lpstr>3.6. Transports</vt:lpstr>
      <vt:lpstr>Service de transports</vt:lpstr>
      <vt:lpstr>3.7. Logement</vt:lpstr>
      <vt:lpstr>Logement des travailleurs au sein de l’ESAT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Cliquez pour ajouter un titre</dc:title>
  <dc:creator>Eva Trojanowski</dc:creator>
  <cp:lastModifiedBy>Sophie MORALY</cp:lastModifiedBy>
  <cp:revision>567</cp:revision>
  <dcterms:created xsi:type="dcterms:W3CDTF">2018-07-26T11:09:05Z</dcterms:created>
  <dcterms:modified xsi:type="dcterms:W3CDTF">2020-12-08T15:42:42Z</dcterms:modified>
</cp:coreProperties>
</file>