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7" r:id="rId2"/>
  </p:sldMasterIdLst>
  <p:notesMasterIdLst>
    <p:notesMasterId r:id="rId67"/>
  </p:notesMasterIdLst>
  <p:handoutMasterIdLst>
    <p:handoutMasterId r:id="rId68"/>
  </p:handoutMasterIdLst>
  <p:sldIdLst>
    <p:sldId id="365" r:id="rId3"/>
    <p:sldId id="341" r:id="rId4"/>
    <p:sldId id="360" r:id="rId5"/>
    <p:sldId id="364" r:id="rId6"/>
    <p:sldId id="366" r:id="rId7"/>
    <p:sldId id="372" r:id="rId8"/>
    <p:sldId id="374" r:id="rId9"/>
    <p:sldId id="369" r:id="rId10"/>
    <p:sldId id="370" r:id="rId11"/>
    <p:sldId id="371" r:id="rId12"/>
    <p:sldId id="375" r:id="rId13"/>
    <p:sldId id="376" r:id="rId14"/>
    <p:sldId id="380" r:id="rId15"/>
    <p:sldId id="413" r:id="rId16"/>
    <p:sldId id="414" r:id="rId17"/>
    <p:sldId id="415" r:id="rId18"/>
    <p:sldId id="416" r:id="rId19"/>
    <p:sldId id="418" r:id="rId20"/>
    <p:sldId id="419" r:id="rId21"/>
    <p:sldId id="420" r:id="rId22"/>
    <p:sldId id="422" r:id="rId23"/>
    <p:sldId id="423" r:id="rId24"/>
    <p:sldId id="433" r:id="rId25"/>
    <p:sldId id="381" r:id="rId26"/>
    <p:sldId id="435" r:id="rId27"/>
    <p:sldId id="382" r:id="rId28"/>
    <p:sldId id="383" r:id="rId29"/>
    <p:sldId id="384" r:id="rId30"/>
    <p:sldId id="386" r:id="rId31"/>
    <p:sldId id="387" r:id="rId32"/>
    <p:sldId id="388" r:id="rId33"/>
    <p:sldId id="389" r:id="rId34"/>
    <p:sldId id="391" r:id="rId35"/>
    <p:sldId id="392" r:id="rId36"/>
    <p:sldId id="393" r:id="rId37"/>
    <p:sldId id="394" r:id="rId38"/>
    <p:sldId id="395" r:id="rId39"/>
    <p:sldId id="396" r:id="rId40"/>
    <p:sldId id="397" r:id="rId41"/>
    <p:sldId id="398" r:id="rId42"/>
    <p:sldId id="399" r:id="rId43"/>
    <p:sldId id="400" r:id="rId44"/>
    <p:sldId id="401" r:id="rId45"/>
    <p:sldId id="402" r:id="rId46"/>
    <p:sldId id="403" r:id="rId47"/>
    <p:sldId id="404" r:id="rId48"/>
    <p:sldId id="405" r:id="rId49"/>
    <p:sldId id="406" r:id="rId50"/>
    <p:sldId id="407" r:id="rId51"/>
    <p:sldId id="408" r:id="rId52"/>
    <p:sldId id="434" r:id="rId53"/>
    <p:sldId id="431" r:id="rId54"/>
    <p:sldId id="424" r:id="rId55"/>
    <p:sldId id="432" r:id="rId56"/>
    <p:sldId id="426" r:id="rId57"/>
    <p:sldId id="427" r:id="rId58"/>
    <p:sldId id="428" r:id="rId59"/>
    <p:sldId id="429" r:id="rId60"/>
    <p:sldId id="430" r:id="rId61"/>
    <p:sldId id="436" r:id="rId62"/>
    <p:sldId id="410" r:id="rId63"/>
    <p:sldId id="411" r:id="rId64"/>
    <p:sldId id="378" r:id="rId65"/>
    <p:sldId id="379" r:id="rId66"/>
  </p:sldIdLst>
  <p:sldSz cx="12192000" cy="6858000"/>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9312"/>
    <a:srgbClr val="D3A113"/>
    <a:srgbClr val="D8860E"/>
    <a:srgbClr val="A0A800"/>
    <a:srgbClr val="FFFFFF"/>
    <a:srgbClr val="FF6F63"/>
    <a:srgbClr val="00AC8C"/>
    <a:srgbClr val="000091"/>
    <a:srgbClr val="5770BE"/>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50" autoAdjust="0"/>
    <p:restoredTop sz="94660"/>
  </p:normalViewPr>
  <p:slideViewPr>
    <p:cSldViewPr snapToGrid="0">
      <p:cViewPr varScale="1">
        <p:scale>
          <a:sx n="109" d="100"/>
          <a:sy n="109" d="100"/>
        </p:scale>
        <p:origin x="108" y="150"/>
      </p:cViewPr>
      <p:guideLst/>
    </p:cSldViewPr>
  </p:slideViewPr>
  <p:notesTextViewPr>
    <p:cViewPr>
      <p:scale>
        <a:sx n="1" d="1"/>
        <a:sy n="1" d="1"/>
      </p:scale>
      <p:origin x="0" y="0"/>
    </p:cViewPr>
  </p:notesTextViewPr>
  <p:notesViewPr>
    <p:cSldViewPr snapToGrid="0">
      <p:cViewPr varScale="1">
        <p:scale>
          <a:sx n="87" d="100"/>
          <a:sy n="87" d="100"/>
        </p:scale>
        <p:origin x="369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F4A06C-4AC2-4C56-8205-5CC575753E93}"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fr-FR"/>
        </a:p>
      </dgm:t>
    </dgm:pt>
    <dgm:pt modelId="{74A52B27-649D-41B4-AF80-4794B9056517}">
      <dgm:prSet phldrT="[Texte]" custT="1"/>
      <dgm:spPr/>
      <dgm:t>
        <a:bodyPr/>
        <a:lstStyle/>
        <a:p>
          <a:r>
            <a:rPr lang="fr-FR" sz="1600" dirty="0" smtClean="0"/>
            <a:t>Contrat avec 1 volet</a:t>
          </a:r>
          <a:endParaRPr lang="fr-FR" sz="1600" dirty="0"/>
        </a:p>
      </dgm:t>
    </dgm:pt>
    <dgm:pt modelId="{F051496C-B5BD-4EE5-A066-420E6E81C4D5}" type="parTrans" cxnId="{972FAF9C-70D0-43BC-AD0B-FB7B7FFED354}">
      <dgm:prSet/>
      <dgm:spPr/>
      <dgm:t>
        <a:bodyPr/>
        <a:lstStyle/>
        <a:p>
          <a:endParaRPr lang="fr-FR"/>
        </a:p>
      </dgm:t>
    </dgm:pt>
    <dgm:pt modelId="{021FD987-980A-4198-9063-C4E9C3A43043}" type="sibTrans" cxnId="{972FAF9C-70D0-43BC-AD0B-FB7B7FFED354}">
      <dgm:prSet custT="1"/>
      <dgm:spPr>
        <a:solidFill>
          <a:schemeClr val="bg2">
            <a:lumMod val="60000"/>
            <a:lumOff val="40000"/>
          </a:schemeClr>
        </a:solidFill>
      </dgm:spPr>
      <dgm:t>
        <a:bodyPr/>
        <a:lstStyle/>
        <a:p>
          <a:r>
            <a:rPr lang="fr-FR" sz="1600" dirty="0" smtClean="0">
              <a:solidFill>
                <a:schemeClr val="tx1"/>
              </a:solidFill>
            </a:rPr>
            <a:t>Contrat avec 3 indicateurs nationaux et 3 indicateurs régionaux</a:t>
          </a:r>
          <a:endParaRPr lang="fr-FR" sz="1600" dirty="0">
            <a:solidFill>
              <a:schemeClr val="tx1"/>
            </a:solidFill>
          </a:endParaRPr>
        </a:p>
      </dgm:t>
    </dgm:pt>
    <dgm:pt modelId="{24524284-D2DB-472F-A8B1-5005844E2C59}">
      <dgm:prSet phldrT="[Texte]"/>
      <dgm:spPr>
        <a:solidFill>
          <a:schemeClr val="tx2">
            <a:lumMod val="60000"/>
            <a:lumOff val="40000"/>
          </a:schemeClr>
        </a:solidFill>
      </dgm:spPr>
      <dgm:t>
        <a:bodyPr/>
        <a:lstStyle/>
        <a:p>
          <a:r>
            <a:rPr lang="fr-FR" dirty="0" smtClean="0"/>
            <a:t>Contrat avec 1 indicateur régional </a:t>
          </a:r>
          <a:endParaRPr lang="fr-FR" dirty="0"/>
        </a:p>
      </dgm:t>
    </dgm:pt>
    <dgm:pt modelId="{A8A617B8-2447-4256-8723-123D4558C103}" type="parTrans" cxnId="{DBA274FE-0386-4108-90C6-709693CC459A}">
      <dgm:prSet/>
      <dgm:spPr/>
      <dgm:t>
        <a:bodyPr/>
        <a:lstStyle/>
        <a:p>
          <a:endParaRPr lang="fr-FR"/>
        </a:p>
      </dgm:t>
    </dgm:pt>
    <dgm:pt modelId="{3CEA9048-8E4C-4382-A1CE-8665D9A1E9F7}" type="sibTrans" cxnId="{DBA274FE-0386-4108-90C6-709693CC459A}">
      <dgm:prSet/>
      <dgm:spPr>
        <a:solidFill>
          <a:srgbClr val="FFC000"/>
        </a:solidFill>
      </dgm:spPr>
      <dgm:t>
        <a:bodyPr/>
        <a:lstStyle/>
        <a:p>
          <a:endParaRPr lang="fr-FR"/>
        </a:p>
      </dgm:t>
    </dgm:pt>
    <dgm:pt modelId="{972318F6-1174-4B19-8EE8-C596BE882DC5}">
      <dgm:prSet phldrT="[Texte]"/>
      <dgm:spPr>
        <a:solidFill>
          <a:srgbClr val="7030A0"/>
        </a:solidFill>
      </dgm:spPr>
      <dgm:t>
        <a:bodyPr/>
        <a:lstStyle/>
        <a:p>
          <a:r>
            <a:rPr lang="fr-FR" dirty="0" smtClean="0"/>
            <a:t>Contrat avec 1 indicateur national</a:t>
          </a:r>
          <a:endParaRPr lang="fr-FR" dirty="0"/>
        </a:p>
      </dgm:t>
    </dgm:pt>
    <dgm:pt modelId="{305D8B5D-D3FB-466F-BA9F-98CF2201FA4D}" type="parTrans" cxnId="{E9BCE451-3942-469A-82C9-6A4CD8A6E84F}">
      <dgm:prSet/>
      <dgm:spPr/>
      <dgm:t>
        <a:bodyPr/>
        <a:lstStyle/>
        <a:p>
          <a:endParaRPr lang="fr-FR"/>
        </a:p>
      </dgm:t>
    </dgm:pt>
    <dgm:pt modelId="{B9AF0FCA-D07A-417D-8FE6-DD8BA4AAF1EC}" type="sibTrans" cxnId="{E9BCE451-3942-469A-82C9-6A4CD8A6E84F}">
      <dgm:prSet custT="1"/>
      <dgm:spPr/>
      <dgm:t>
        <a:bodyPr/>
        <a:lstStyle/>
        <a:p>
          <a:r>
            <a:rPr lang="fr-FR" sz="1600" dirty="0" smtClean="0">
              <a:solidFill>
                <a:schemeClr val="tx1"/>
              </a:solidFill>
            </a:rPr>
            <a:t>Contrat avec  2 indicateurs nationaux et 7 indicateurs régionaux </a:t>
          </a:r>
          <a:endParaRPr lang="fr-FR" sz="1600" dirty="0">
            <a:solidFill>
              <a:schemeClr val="tx1"/>
            </a:solidFill>
          </a:endParaRPr>
        </a:p>
      </dgm:t>
    </dgm:pt>
    <dgm:pt modelId="{45D1634A-AD0E-4B0A-9D90-ECD60EA50302}" type="pres">
      <dgm:prSet presAssocID="{A3F4A06C-4AC2-4C56-8205-5CC575753E93}" presName="Name0" presStyleCnt="0">
        <dgm:presLayoutVars>
          <dgm:chMax/>
          <dgm:chPref/>
          <dgm:dir/>
          <dgm:animLvl val="lvl"/>
        </dgm:presLayoutVars>
      </dgm:prSet>
      <dgm:spPr/>
      <dgm:t>
        <a:bodyPr/>
        <a:lstStyle/>
        <a:p>
          <a:endParaRPr lang="fr-FR"/>
        </a:p>
      </dgm:t>
    </dgm:pt>
    <dgm:pt modelId="{4E2C8510-A0D4-421E-9C7D-14066E4F87C1}" type="pres">
      <dgm:prSet presAssocID="{74A52B27-649D-41B4-AF80-4794B9056517}" presName="composite" presStyleCnt="0"/>
      <dgm:spPr/>
    </dgm:pt>
    <dgm:pt modelId="{9464B162-2EE2-4D5B-B0BB-64A563DEB0A1}" type="pres">
      <dgm:prSet presAssocID="{74A52B27-649D-41B4-AF80-4794B9056517}" presName="Parent1" presStyleLbl="node1" presStyleIdx="0" presStyleCnt="6" custLinFactNeighborX="2335" custLinFactNeighborY="504">
        <dgm:presLayoutVars>
          <dgm:chMax val="1"/>
          <dgm:chPref val="1"/>
          <dgm:bulletEnabled val="1"/>
        </dgm:presLayoutVars>
      </dgm:prSet>
      <dgm:spPr/>
      <dgm:t>
        <a:bodyPr/>
        <a:lstStyle/>
        <a:p>
          <a:endParaRPr lang="fr-FR"/>
        </a:p>
      </dgm:t>
    </dgm:pt>
    <dgm:pt modelId="{56617B63-A53C-4F3E-BF4B-1BC94AB45993}" type="pres">
      <dgm:prSet presAssocID="{74A52B27-649D-41B4-AF80-4794B9056517}" presName="Childtext1" presStyleLbl="revTx" presStyleIdx="0" presStyleCnt="3">
        <dgm:presLayoutVars>
          <dgm:chMax val="0"/>
          <dgm:chPref val="0"/>
          <dgm:bulletEnabled val="1"/>
        </dgm:presLayoutVars>
      </dgm:prSet>
      <dgm:spPr/>
      <dgm:t>
        <a:bodyPr/>
        <a:lstStyle/>
        <a:p>
          <a:endParaRPr lang="fr-FR"/>
        </a:p>
      </dgm:t>
    </dgm:pt>
    <dgm:pt modelId="{EC033566-68C8-4971-BE75-DF3C52533CAB}" type="pres">
      <dgm:prSet presAssocID="{74A52B27-649D-41B4-AF80-4794B9056517}" presName="BalanceSpacing" presStyleCnt="0"/>
      <dgm:spPr/>
    </dgm:pt>
    <dgm:pt modelId="{8F1342F7-2B5A-44AF-B886-BAB28C19EF4B}" type="pres">
      <dgm:prSet presAssocID="{74A52B27-649D-41B4-AF80-4794B9056517}" presName="BalanceSpacing1" presStyleCnt="0"/>
      <dgm:spPr/>
    </dgm:pt>
    <dgm:pt modelId="{A605DC6D-0EED-4065-8446-928B050866E4}" type="pres">
      <dgm:prSet presAssocID="{021FD987-980A-4198-9063-C4E9C3A43043}" presName="Accent1Text" presStyleLbl="node1" presStyleIdx="1" presStyleCnt="6" custScaleX="103039" custScaleY="98631"/>
      <dgm:spPr/>
      <dgm:t>
        <a:bodyPr/>
        <a:lstStyle/>
        <a:p>
          <a:endParaRPr lang="fr-FR"/>
        </a:p>
      </dgm:t>
    </dgm:pt>
    <dgm:pt modelId="{380D27BB-1F72-452F-8DF0-1B894EAA1011}" type="pres">
      <dgm:prSet presAssocID="{021FD987-980A-4198-9063-C4E9C3A43043}" presName="spaceBetweenRectangles" presStyleCnt="0"/>
      <dgm:spPr/>
    </dgm:pt>
    <dgm:pt modelId="{02BBACD2-8615-49EB-9EDD-84844A255C0E}" type="pres">
      <dgm:prSet presAssocID="{24524284-D2DB-472F-A8B1-5005844E2C59}" presName="composite" presStyleCnt="0"/>
      <dgm:spPr/>
    </dgm:pt>
    <dgm:pt modelId="{537ADD87-17A6-46B6-80BD-C8D8C1FAB13A}" type="pres">
      <dgm:prSet presAssocID="{24524284-D2DB-472F-A8B1-5005844E2C59}" presName="Parent1" presStyleLbl="node1" presStyleIdx="2" presStyleCnt="6">
        <dgm:presLayoutVars>
          <dgm:chMax val="1"/>
          <dgm:chPref val="1"/>
          <dgm:bulletEnabled val="1"/>
        </dgm:presLayoutVars>
      </dgm:prSet>
      <dgm:spPr/>
      <dgm:t>
        <a:bodyPr/>
        <a:lstStyle/>
        <a:p>
          <a:endParaRPr lang="fr-FR"/>
        </a:p>
      </dgm:t>
    </dgm:pt>
    <dgm:pt modelId="{50DDA143-5E15-4B1E-87CA-14EF8E0C224B}" type="pres">
      <dgm:prSet presAssocID="{24524284-D2DB-472F-A8B1-5005844E2C59}" presName="Childtext1" presStyleLbl="revTx" presStyleIdx="1" presStyleCnt="3">
        <dgm:presLayoutVars>
          <dgm:chMax val="0"/>
          <dgm:chPref val="0"/>
          <dgm:bulletEnabled val="1"/>
        </dgm:presLayoutVars>
      </dgm:prSet>
      <dgm:spPr/>
      <dgm:t>
        <a:bodyPr/>
        <a:lstStyle/>
        <a:p>
          <a:endParaRPr lang="fr-FR"/>
        </a:p>
      </dgm:t>
    </dgm:pt>
    <dgm:pt modelId="{D835AB07-2403-43E1-85D1-664C094C61ED}" type="pres">
      <dgm:prSet presAssocID="{24524284-D2DB-472F-A8B1-5005844E2C59}" presName="BalanceSpacing" presStyleCnt="0"/>
      <dgm:spPr/>
    </dgm:pt>
    <dgm:pt modelId="{B5E04147-5C3E-4E83-BD34-3BD677069958}" type="pres">
      <dgm:prSet presAssocID="{24524284-D2DB-472F-A8B1-5005844E2C59}" presName="BalanceSpacing1" presStyleCnt="0"/>
      <dgm:spPr/>
    </dgm:pt>
    <dgm:pt modelId="{CFA058AF-9EA6-4E63-935E-782CC4E26B62}" type="pres">
      <dgm:prSet presAssocID="{3CEA9048-8E4C-4382-A1CE-8665D9A1E9F7}" presName="Accent1Text" presStyleLbl="node1" presStyleIdx="3" presStyleCnt="6"/>
      <dgm:spPr/>
      <dgm:t>
        <a:bodyPr/>
        <a:lstStyle/>
        <a:p>
          <a:endParaRPr lang="fr-FR"/>
        </a:p>
      </dgm:t>
    </dgm:pt>
    <dgm:pt modelId="{AA3DA84D-1D0B-4140-A347-593BD4D59C4E}" type="pres">
      <dgm:prSet presAssocID="{3CEA9048-8E4C-4382-A1CE-8665D9A1E9F7}" presName="spaceBetweenRectangles" presStyleCnt="0"/>
      <dgm:spPr/>
    </dgm:pt>
    <dgm:pt modelId="{E2779B1F-6AF0-4A92-94CB-F4826DB900EF}" type="pres">
      <dgm:prSet presAssocID="{972318F6-1174-4B19-8EE8-C596BE882DC5}" presName="composite" presStyleCnt="0"/>
      <dgm:spPr/>
    </dgm:pt>
    <dgm:pt modelId="{F78C8C69-FC28-4503-8142-E7AF68AF8432}" type="pres">
      <dgm:prSet presAssocID="{972318F6-1174-4B19-8EE8-C596BE882DC5}" presName="Parent1" presStyleLbl="node1" presStyleIdx="4" presStyleCnt="6">
        <dgm:presLayoutVars>
          <dgm:chMax val="1"/>
          <dgm:chPref val="1"/>
          <dgm:bulletEnabled val="1"/>
        </dgm:presLayoutVars>
      </dgm:prSet>
      <dgm:spPr/>
      <dgm:t>
        <a:bodyPr/>
        <a:lstStyle/>
        <a:p>
          <a:endParaRPr lang="fr-FR"/>
        </a:p>
      </dgm:t>
    </dgm:pt>
    <dgm:pt modelId="{9D028374-BB6E-431B-A529-DBBF7FF70F89}" type="pres">
      <dgm:prSet presAssocID="{972318F6-1174-4B19-8EE8-C596BE882DC5}" presName="Childtext1" presStyleLbl="revTx" presStyleIdx="2" presStyleCnt="3">
        <dgm:presLayoutVars>
          <dgm:chMax val="0"/>
          <dgm:chPref val="0"/>
          <dgm:bulletEnabled val="1"/>
        </dgm:presLayoutVars>
      </dgm:prSet>
      <dgm:spPr/>
      <dgm:t>
        <a:bodyPr/>
        <a:lstStyle/>
        <a:p>
          <a:endParaRPr lang="fr-FR"/>
        </a:p>
      </dgm:t>
    </dgm:pt>
    <dgm:pt modelId="{EF7DCD24-C04C-4C90-AFBB-B8CD6B441DDE}" type="pres">
      <dgm:prSet presAssocID="{972318F6-1174-4B19-8EE8-C596BE882DC5}" presName="BalanceSpacing" presStyleCnt="0"/>
      <dgm:spPr/>
    </dgm:pt>
    <dgm:pt modelId="{4CCEADF6-90EA-4173-AFAB-A8FCA2274B7D}" type="pres">
      <dgm:prSet presAssocID="{972318F6-1174-4B19-8EE8-C596BE882DC5}" presName="BalanceSpacing1" presStyleCnt="0"/>
      <dgm:spPr/>
    </dgm:pt>
    <dgm:pt modelId="{E630D25B-73F3-4B56-A132-3385DD7A1CFF}" type="pres">
      <dgm:prSet presAssocID="{B9AF0FCA-D07A-417D-8FE6-DD8BA4AAF1EC}" presName="Accent1Text" presStyleLbl="node1" presStyleIdx="5" presStyleCnt="6" custScaleX="101867"/>
      <dgm:spPr/>
      <dgm:t>
        <a:bodyPr/>
        <a:lstStyle/>
        <a:p>
          <a:endParaRPr lang="fr-FR"/>
        </a:p>
      </dgm:t>
    </dgm:pt>
  </dgm:ptLst>
  <dgm:cxnLst>
    <dgm:cxn modelId="{9942E157-BC9A-4ADC-8C21-95C66C3EEADE}" type="presOf" srcId="{3CEA9048-8E4C-4382-A1CE-8665D9A1E9F7}" destId="{CFA058AF-9EA6-4E63-935E-782CC4E26B62}" srcOrd="0" destOrd="0" presId="urn:microsoft.com/office/officeart/2008/layout/AlternatingHexagons"/>
    <dgm:cxn modelId="{E9BCE451-3942-469A-82C9-6A4CD8A6E84F}" srcId="{A3F4A06C-4AC2-4C56-8205-5CC575753E93}" destId="{972318F6-1174-4B19-8EE8-C596BE882DC5}" srcOrd="2" destOrd="0" parTransId="{305D8B5D-D3FB-466F-BA9F-98CF2201FA4D}" sibTransId="{B9AF0FCA-D07A-417D-8FE6-DD8BA4AAF1EC}"/>
    <dgm:cxn modelId="{4A32E0D8-1395-4644-9AC5-961FF6CB5616}" type="presOf" srcId="{B9AF0FCA-D07A-417D-8FE6-DD8BA4AAF1EC}" destId="{E630D25B-73F3-4B56-A132-3385DD7A1CFF}" srcOrd="0" destOrd="0" presId="urn:microsoft.com/office/officeart/2008/layout/AlternatingHexagons"/>
    <dgm:cxn modelId="{9F7C6307-1D98-49E4-83C6-707B81B07D1B}" type="presOf" srcId="{A3F4A06C-4AC2-4C56-8205-5CC575753E93}" destId="{45D1634A-AD0E-4B0A-9D90-ECD60EA50302}" srcOrd="0" destOrd="0" presId="urn:microsoft.com/office/officeart/2008/layout/AlternatingHexagons"/>
    <dgm:cxn modelId="{EB4C178C-8352-4A86-82A0-1704359D5384}" type="presOf" srcId="{972318F6-1174-4B19-8EE8-C596BE882DC5}" destId="{F78C8C69-FC28-4503-8142-E7AF68AF8432}" srcOrd="0" destOrd="0" presId="urn:microsoft.com/office/officeart/2008/layout/AlternatingHexagons"/>
    <dgm:cxn modelId="{972FAF9C-70D0-43BC-AD0B-FB7B7FFED354}" srcId="{A3F4A06C-4AC2-4C56-8205-5CC575753E93}" destId="{74A52B27-649D-41B4-AF80-4794B9056517}" srcOrd="0" destOrd="0" parTransId="{F051496C-B5BD-4EE5-A066-420E6E81C4D5}" sibTransId="{021FD987-980A-4198-9063-C4E9C3A43043}"/>
    <dgm:cxn modelId="{1FEB07D8-CBDE-4EBA-B22D-8A88E21091D1}" type="presOf" srcId="{021FD987-980A-4198-9063-C4E9C3A43043}" destId="{A605DC6D-0EED-4065-8446-928B050866E4}" srcOrd="0" destOrd="0" presId="urn:microsoft.com/office/officeart/2008/layout/AlternatingHexagons"/>
    <dgm:cxn modelId="{DBA274FE-0386-4108-90C6-709693CC459A}" srcId="{A3F4A06C-4AC2-4C56-8205-5CC575753E93}" destId="{24524284-D2DB-472F-A8B1-5005844E2C59}" srcOrd="1" destOrd="0" parTransId="{A8A617B8-2447-4256-8723-123D4558C103}" sibTransId="{3CEA9048-8E4C-4382-A1CE-8665D9A1E9F7}"/>
    <dgm:cxn modelId="{16143644-D8F5-4D37-9AEF-38F4B727D70B}" type="presOf" srcId="{74A52B27-649D-41B4-AF80-4794B9056517}" destId="{9464B162-2EE2-4D5B-B0BB-64A563DEB0A1}" srcOrd="0" destOrd="0" presId="urn:microsoft.com/office/officeart/2008/layout/AlternatingHexagons"/>
    <dgm:cxn modelId="{43C8139F-3FE4-448C-9404-88FB7B3C5965}" type="presOf" srcId="{24524284-D2DB-472F-A8B1-5005844E2C59}" destId="{537ADD87-17A6-46B6-80BD-C8D8C1FAB13A}" srcOrd="0" destOrd="0" presId="urn:microsoft.com/office/officeart/2008/layout/AlternatingHexagons"/>
    <dgm:cxn modelId="{2CF633FF-0559-424E-9F6E-CF9BD0ACB869}" type="presParOf" srcId="{45D1634A-AD0E-4B0A-9D90-ECD60EA50302}" destId="{4E2C8510-A0D4-421E-9C7D-14066E4F87C1}" srcOrd="0" destOrd="0" presId="urn:microsoft.com/office/officeart/2008/layout/AlternatingHexagons"/>
    <dgm:cxn modelId="{830F0D2C-1A8F-4190-BF6A-25E615AA96A7}" type="presParOf" srcId="{4E2C8510-A0D4-421E-9C7D-14066E4F87C1}" destId="{9464B162-2EE2-4D5B-B0BB-64A563DEB0A1}" srcOrd="0" destOrd="0" presId="urn:microsoft.com/office/officeart/2008/layout/AlternatingHexagons"/>
    <dgm:cxn modelId="{AF1C8C0F-A00B-4BA8-84E8-EA42917AD941}" type="presParOf" srcId="{4E2C8510-A0D4-421E-9C7D-14066E4F87C1}" destId="{56617B63-A53C-4F3E-BF4B-1BC94AB45993}" srcOrd="1" destOrd="0" presId="urn:microsoft.com/office/officeart/2008/layout/AlternatingHexagons"/>
    <dgm:cxn modelId="{D2E24C3B-3284-46B3-851D-C467095496D1}" type="presParOf" srcId="{4E2C8510-A0D4-421E-9C7D-14066E4F87C1}" destId="{EC033566-68C8-4971-BE75-DF3C52533CAB}" srcOrd="2" destOrd="0" presId="urn:microsoft.com/office/officeart/2008/layout/AlternatingHexagons"/>
    <dgm:cxn modelId="{6EC1CB0D-D6B1-49D2-8508-95FC49D4ADCD}" type="presParOf" srcId="{4E2C8510-A0D4-421E-9C7D-14066E4F87C1}" destId="{8F1342F7-2B5A-44AF-B886-BAB28C19EF4B}" srcOrd="3" destOrd="0" presId="urn:microsoft.com/office/officeart/2008/layout/AlternatingHexagons"/>
    <dgm:cxn modelId="{B9BE856F-93CC-4F3C-9E1A-F35D204D72A0}" type="presParOf" srcId="{4E2C8510-A0D4-421E-9C7D-14066E4F87C1}" destId="{A605DC6D-0EED-4065-8446-928B050866E4}" srcOrd="4" destOrd="0" presId="urn:microsoft.com/office/officeart/2008/layout/AlternatingHexagons"/>
    <dgm:cxn modelId="{EA56E3EA-E30A-4D36-B5E1-09766740D2D9}" type="presParOf" srcId="{45D1634A-AD0E-4B0A-9D90-ECD60EA50302}" destId="{380D27BB-1F72-452F-8DF0-1B894EAA1011}" srcOrd="1" destOrd="0" presId="urn:microsoft.com/office/officeart/2008/layout/AlternatingHexagons"/>
    <dgm:cxn modelId="{21F3C632-F398-46B4-AD22-06A8F1E6828D}" type="presParOf" srcId="{45D1634A-AD0E-4B0A-9D90-ECD60EA50302}" destId="{02BBACD2-8615-49EB-9EDD-84844A255C0E}" srcOrd="2" destOrd="0" presId="urn:microsoft.com/office/officeart/2008/layout/AlternatingHexagons"/>
    <dgm:cxn modelId="{CE6184F0-6CD2-4C54-9937-912CD22118C5}" type="presParOf" srcId="{02BBACD2-8615-49EB-9EDD-84844A255C0E}" destId="{537ADD87-17A6-46B6-80BD-C8D8C1FAB13A}" srcOrd="0" destOrd="0" presId="urn:microsoft.com/office/officeart/2008/layout/AlternatingHexagons"/>
    <dgm:cxn modelId="{DADB665C-AF67-4C18-81DE-B58CD949188B}" type="presParOf" srcId="{02BBACD2-8615-49EB-9EDD-84844A255C0E}" destId="{50DDA143-5E15-4B1E-87CA-14EF8E0C224B}" srcOrd="1" destOrd="0" presId="urn:microsoft.com/office/officeart/2008/layout/AlternatingHexagons"/>
    <dgm:cxn modelId="{83D8BDFC-07DF-4D94-8D08-DFFD7851E5F7}" type="presParOf" srcId="{02BBACD2-8615-49EB-9EDD-84844A255C0E}" destId="{D835AB07-2403-43E1-85D1-664C094C61ED}" srcOrd="2" destOrd="0" presId="urn:microsoft.com/office/officeart/2008/layout/AlternatingHexagons"/>
    <dgm:cxn modelId="{31C62A0F-5647-4276-AD8B-E74256D46AFA}" type="presParOf" srcId="{02BBACD2-8615-49EB-9EDD-84844A255C0E}" destId="{B5E04147-5C3E-4E83-BD34-3BD677069958}" srcOrd="3" destOrd="0" presId="urn:microsoft.com/office/officeart/2008/layout/AlternatingHexagons"/>
    <dgm:cxn modelId="{F542AD77-8507-475B-AF63-36018827D97F}" type="presParOf" srcId="{02BBACD2-8615-49EB-9EDD-84844A255C0E}" destId="{CFA058AF-9EA6-4E63-935E-782CC4E26B62}" srcOrd="4" destOrd="0" presId="urn:microsoft.com/office/officeart/2008/layout/AlternatingHexagons"/>
    <dgm:cxn modelId="{5ADDEC00-DC48-4FDD-83F4-CE6B18371172}" type="presParOf" srcId="{45D1634A-AD0E-4B0A-9D90-ECD60EA50302}" destId="{AA3DA84D-1D0B-4140-A347-593BD4D59C4E}" srcOrd="3" destOrd="0" presId="urn:microsoft.com/office/officeart/2008/layout/AlternatingHexagons"/>
    <dgm:cxn modelId="{896A3800-5079-4028-BA3A-D3E3E658874B}" type="presParOf" srcId="{45D1634A-AD0E-4B0A-9D90-ECD60EA50302}" destId="{E2779B1F-6AF0-4A92-94CB-F4826DB900EF}" srcOrd="4" destOrd="0" presId="urn:microsoft.com/office/officeart/2008/layout/AlternatingHexagons"/>
    <dgm:cxn modelId="{E481FB58-1A4F-4497-A65C-19422A4B7E60}" type="presParOf" srcId="{E2779B1F-6AF0-4A92-94CB-F4826DB900EF}" destId="{F78C8C69-FC28-4503-8142-E7AF68AF8432}" srcOrd="0" destOrd="0" presId="urn:microsoft.com/office/officeart/2008/layout/AlternatingHexagons"/>
    <dgm:cxn modelId="{94492ED4-FF40-405F-A1B7-2AE788D32540}" type="presParOf" srcId="{E2779B1F-6AF0-4A92-94CB-F4826DB900EF}" destId="{9D028374-BB6E-431B-A529-DBBF7FF70F89}" srcOrd="1" destOrd="0" presId="urn:microsoft.com/office/officeart/2008/layout/AlternatingHexagons"/>
    <dgm:cxn modelId="{6BC28CB0-09F4-46D9-8982-DA35093C1A43}" type="presParOf" srcId="{E2779B1F-6AF0-4A92-94CB-F4826DB900EF}" destId="{EF7DCD24-C04C-4C90-AFBB-B8CD6B441DDE}" srcOrd="2" destOrd="0" presId="urn:microsoft.com/office/officeart/2008/layout/AlternatingHexagons"/>
    <dgm:cxn modelId="{99F24639-CAEB-4A78-AB8E-FC516E69C22C}" type="presParOf" srcId="{E2779B1F-6AF0-4A92-94CB-F4826DB900EF}" destId="{4CCEADF6-90EA-4173-AFAB-A8FCA2274B7D}" srcOrd="3" destOrd="0" presId="urn:microsoft.com/office/officeart/2008/layout/AlternatingHexagons"/>
    <dgm:cxn modelId="{397919E8-4DD1-4259-BFBC-ABFD64198530}" type="presParOf" srcId="{E2779B1F-6AF0-4A92-94CB-F4826DB900EF}" destId="{E630D25B-73F3-4B56-A132-3385DD7A1CFF}"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62EB5D3-591B-4EBF-A035-BC2AB1D49C28}" type="doc">
      <dgm:prSet loTypeId="urn:microsoft.com/office/officeart/2008/layout/VerticalCurvedList" loCatId="list" qsTypeId="urn:microsoft.com/office/officeart/2005/8/quickstyle/simple1" qsCatId="simple" csTypeId="urn:microsoft.com/office/officeart/2005/8/colors/accent3_2" csCatId="accent3" phldr="1"/>
      <dgm:spPr/>
      <dgm:t>
        <a:bodyPr/>
        <a:lstStyle/>
        <a:p>
          <a:endParaRPr lang="fr-FR"/>
        </a:p>
      </dgm:t>
    </dgm:pt>
    <dgm:pt modelId="{7E0D2D9C-B5ED-4E08-9537-0C88FC1F6957}">
      <dgm:prSet phldrT="[Texte]" custT="1"/>
      <dgm:spPr/>
      <dgm:t>
        <a:bodyPr/>
        <a:lstStyle/>
        <a:p>
          <a:r>
            <a:rPr lang="fr-FR" sz="1800" b="1" u="sng" dirty="0" smtClean="0"/>
            <a:t>Promotion des activités de PC :</a:t>
          </a:r>
          <a:r>
            <a:rPr lang="fr-FR" sz="1800" dirty="0" smtClean="0"/>
            <a:t> Les activités de PC sont coordonnées, suivies et analysées</a:t>
          </a:r>
          <a:endParaRPr lang="fr-FR" sz="1800" dirty="0"/>
        </a:p>
      </dgm:t>
    </dgm:pt>
    <dgm:pt modelId="{6AA05E01-E908-4D61-B7B6-BB013F85AFC7}" type="parTrans" cxnId="{16BC841C-4157-4BB3-8764-75C5F26BE577}">
      <dgm:prSet/>
      <dgm:spPr/>
      <dgm:t>
        <a:bodyPr/>
        <a:lstStyle/>
        <a:p>
          <a:endParaRPr lang="fr-FR" sz="1400"/>
        </a:p>
      </dgm:t>
    </dgm:pt>
    <dgm:pt modelId="{C931ED9F-A1C8-4E70-A089-B42D43A34E54}" type="sibTrans" cxnId="{16BC841C-4157-4BB3-8764-75C5F26BE577}">
      <dgm:prSet/>
      <dgm:spPr/>
      <dgm:t>
        <a:bodyPr/>
        <a:lstStyle/>
        <a:p>
          <a:endParaRPr lang="fr-FR" sz="1400"/>
        </a:p>
      </dgm:t>
    </dgm:pt>
    <dgm:pt modelId="{5BBD43DD-D7B6-41FE-953F-5132054C4AC2}" type="pres">
      <dgm:prSet presAssocID="{562EB5D3-591B-4EBF-A035-BC2AB1D49C28}" presName="Name0" presStyleCnt="0">
        <dgm:presLayoutVars>
          <dgm:chMax val="7"/>
          <dgm:chPref val="7"/>
          <dgm:dir/>
        </dgm:presLayoutVars>
      </dgm:prSet>
      <dgm:spPr/>
      <dgm:t>
        <a:bodyPr/>
        <a:lstStyle/>
        <a:p>
          <a:endParaRPr lang="fr-FR"/>
        </a:p>
      </dgm:t>
    </dgm:pt>
    <dgm:pt modelId="{8D59A472-AFC8-4A96-AA60-D5473E6316AA}" type="pres">
      <dgm:prSet presAssocID="{562EB5D3-591B-4EBF-A035-BC2AB1D49C28}" presName="Name1" presStyleCnt="0"/>
      <dgm:spPr/>
    </dgm:pt>
    <dgm:pt modelId="{EA1F0FFD-AD0C-4584-8C68-27E7C38A1BCF}" type="pres">
      <dgm:prSet presAssocID="{562EB5D3-591B-4EBF-A035-BC2AB1D49C28}" presName="cycle" presStyleCnt="0"/>
      <dgm:spPr/>
    </dgm:pt>
    <dgm:pt modelId="{960B69D1-AA05-4BC4-82C3-903864FFD7AF}" type="pres">
      <dgm:prSet presAssocID="{562EB5D3-591B-4EBF-A035-BC2AB1D49C28}" presName="srcNode" presStyleLbl="node1" presStyleIdx="0" presStyleCnt="1"/>
      <dgm:spPr/>
    </dgm:pt>
    <dgm:pt modelId="{E46665C5-4F5F-4CC7-83F5-19D86027F90A}" type="pres">
      <dgm:prSet presAssocID="{562EB5D3-591B-4EBF-A035-BC2AB1D49C28}" presName="conn" presStyleLbl="parChTrans1D2" presStyleIdx="0" presStyleCnt="1"/>
      <dgm:spPr/>
      <dgm:t>
        <a:bodyPr/>
        <a:lstStyle/>
        <a:p>
          <a:endParaRPr lang="fr-FR"/>
        </a:p>
      </dgm:t>
    </dgm:pt>
    <dgm:pt modelId="{C4FEA1FA-43D7-42EF-A665-E6C32EB3BA45}" type="pres">
      <dgm:prSet presAssocID="{562EB5D3-591B-4EBF-A035-BC2AB1D49C28}" presName="extraNode" presStyleLbl="node1" presStyleIdx="0" presStyleCnt="1"/>
      <dgm:spPr/>
    </dgm:pt>
    <dgm:pt modelId="{16F39C2F-8ED3-42BD-BB01-7F71BC527D54}" type="pres">
      <dgm:prSet presAssocID="{562EB5D3-591B-4EBF-A035-BC2AB1D49C28}" presName="dstNode" presStyleLbl="node1" presStyleIdx="0" presStyleCnt="1"/>
      <dgm:spPr/>
    </dgm:pt>
    <dgm:pt modelId="{12BAAE09-79E1-469C-A331-96211DC4CECE}" type="pres">
      <dgm:prSet presAssocID="{7E0D2D9C-B5ED-4E08-9537-0C88FC1F6957}" presName="text_1" presStyleLbl="node1" presStyleIdx="0" presStyleCnt="1">
        <dgm:presLayoutVars>
          <dgm:bulletEnabled val="1"/>
        </dgm:presLayoutVars>
      </dgm:prSet>
      <dgm:spPr/>
      <dgm:t>
        <a:bodyPr/>
        <a:lstStyle/>
        <a:p>
          <a:endParaRPr lang="fr-FR"/>
        </a:p>
      </dgm:t>
    </dgm:pt>
    <dgm:pt modelId="{CBF6A9B4-6D46-4FE1-ACF5-1415314D3AA6}" type="pres">
      <dgm:prSet presAssocID="{7E0D2D9C-B5ED-4E08-9537-0C88FC1F6957}" presName="accent_1" presStyleCnt="0"/>
      <dgm:spPr/>
    </dgm:pt>
    <dgm:pt modelId="{3F6085A4-AF8F-4B66-8F9B-AB9913B8ABF7}" type="pres">
      <dgm:prSet presAssocID="{7E0D2D9C-B5ED-4E08-9537-0C88FC1F6957}" presName="accentRepeatNode" presStyleLbl="solidFgAcc1" presStyleIdx="0" presStyleCnt="1"/>
      <dgm:spPr/>
      <dgm:t>
        <a:bodyPr/>
        <a:lstStyle/>
        <a:p>
          <a:endParaRPr lang="fr-FR"/>
        </a:p>
      </dgm:t>
    </dgm:pt>
  </dgm:ptLst>
  <dgm:cxnLst>
    <dgm:cxn modelId="{1BBD1EC7-9328-41EF-842D-51D6C3179155}" type="presOf" srcId="{C931ED9F-A1C8-4E70-A089-B42D43A34E54}" destId="{E46665C5-4F5F-4CC7-83F5-19D86027F90A}" srcOrd="0" destOrd="0" presId="urn:microsoft.com/office/officeart/2008/layout/VerticalCurvedList"/>
    <dgm:cxn modelId="{72742A8D-2F6D-4DC5-9FEF-2D0112BB1484}" type="presOf" srcId="{7E0D2D9C-B5ED-4E08-9537-0C88FC1F6957}" destId="{12BAAE09-79E1-469C-A331-96211DC4CECE}" srcOrd="0" destOrd="0" presId="urn:microsoft.com/office/officeart/2008/layout/VerticalCurvedList"/>
    <dgm:cxn modelId="{FC7A73B6-53E3-4222-9AC4-65967762A0C0}" type="presOf" srcId="{562EB5D3-591B-4EBF-A035-BC2AB1D49C28}" destId="{5BBD43DD-D7B6-41FE-953F-5132054C4AC2}" srcOrd="0" destOrd="0" presId="urn:microsoft.com/office/officeart/2008/layout/VerticalCurvedList"/>
    <dgm:cxn modelId="{16BC841C-4157-4BB3-8764-75C5F26BE577}" srcId="{562EB5D3-591B-4EBF-A035-BC2AB1D49C28}" destId="{7E0D2D9C-B5ED-4E08-9537-0C88FC1F6957}" srcOrd="0" destOrd="0" parTransId="{6AA05E01-E908-4D61-B7B6-BB013F85AFC7}" sibTransId="{C931ED9F-A1C8-4E70-A089-B42D43A34E54}"/>
    <dgm:cxn modelId="{38BE1199-A924-48BC-92F8-703B8A50C853}" type="presParOf" srcId="{5BBD43DD-D7B6-41FE-953F-5132054C4AC2}" destId="{8D59A472-AFC8-4A96-AA60-D5473E6316AA}" srcOrd="0" destOrd="0" presId="urn:microsoft.com/office/officeart/2008/layout/VerticalCurvedList"/>
    <dgm:cxn modelId="{AABE4E36-622F-4AE0-8905-01FDBC843D39}" type="presParOf" srcId="{8D59A472-AFC8-4A96-AA60-D5473E6316AA}" destId="{EA1F0FFD-AD0C-4584-8C68-27E7C38A1BCF}" srcOrd="0" destOrd="0" presId="urn:microsoft.com/office/officeart/2008/layout/VerticalCurvedList"/>
    <dgm:cxn modelId="{AC84185B-8FEB-4087-8D49-1DE1DCCB11DB}" type="presParOf" srcId="{EA1F0FFD-AD0C-4584-8C68-27E7C38A1BCF}" destId="{960B69D1-AA05-4BC4-82C3-903864FFD7AF}" srcOrd="0" destOrd="0" presId="urn:microsoft.com/office/officeart/2008/layout/VerticalCurvedList"/>
    <dgm:cxn modelId="{E47002FD-6312-4ACE-8FC0-FAC034A85759}" type="presParOf" srcId="{EA1F0FFD-AD0C-4584-8C68-27E7C38A1BCF}" destId="{E46665C5-4F5F-4CC7-83F5-19D86027F90A}" srcOrd="1" destOrd="0" presId="urn:microsoft.com/office/officeart/2008/layout/VerticalCurvedList"/>
    <dgm:cxn modelId="{ACF186A2-8F92-43B6-B65B-772166C92283}" type="presParOf" srcId="{EA1F0FFD-AD0C-4584-8C68-27E7C38A1BCF}" destId="{C4FEA1FA-43D7-42EF-A665-E6C32EB3BA45}" srcOrd="2" destOrd="0" presId="urn:microsoft.com/office/officeart/2008/layout/VerticalCurvedList"/>
    <dgm:cxn modelId="{AC367309-B96B-4D21-B5C6-610C28B22E3D}" type="presParOf" srcId="{EA1F0FFD-AD0C-4584-8C68-27E7C38A1BCF}" destId="{16F39C2F-8ED3-42BD-BB01-7F71BC527D54}" srcOrd="3" destOrd="0" presId="urn:microsoft.com/office/officeart/2008/layout/VerticalCurvedList"/>
    <dgm:cxn modelId="{727A81E1-1220-477E-9269-8D6494165135}" type="presParOf" srcId="{8D59A472-AFC8-4A96-AA60-D5473E6316AA}" destId="{12BAAE09-79E1-469C-A331-96211DC4CECE}" srcOrd="1" destOrd="0" presId="urn:microsoft.com/office/officeart/2008/layout/VerticalCurvedList"/>
    <dgm:cxn modelId="{01DD2532-B1C6-443A-8DA7-D3409C4478C4}" type="presParOf" srcId="{8D59A472-AFC8-4A96-AA60-D5473E6316AA}" destId="{CBF6A9B4-6D46-4FE1-ACF5-1415314D3AA6}" srcOrd="2" destOrd="0" presId="urn:microsoft.com/office/officeart/2008/layout/VerticalCurvedList"/>
    <dgm:cxn modelId="{B7669204-FDFF-4733-8670-3CB4EAEE5A60}" type="presParOf" srcId="{CBF6A9B4-6D46-4FE1-ACF5-1415314D3AA6}" destId="{3F6085A4-AF8F-4B66-8F9B-AB9913B8ABF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57C1520-1F66-46C7-B7AC-FEE5E9A5347F}" type="doc">
      <dgm:prSet loTypeId="urn:microsoft.com/office/officeart/2005/8/layout/chevron1" loCatId="process" qsTypeId="urn:microsoft.com/office/officeart/2005/8/quickstyle/simple3" qsCatId="simple" csTypeId="urn:microsoft.com/office/officeart/2005/8/colors/accent3_3" csCatId="accent3" phldr="1"/>
      <dgm:spPr/>
      <dgm:t>
        <a:bodyPr/>
        <a:lstStyle/>
        <a:p>
          <a:endParaRPr lang="fr-FR"/>
        </a:p>
      </dgm:t>
    </dgm:pt>
    <dgm:pt modelId="{67E1BF1B-9BFA-4104-8491-973AB57017B7}">
      <dgm:prSet phldrT="[Texte]" custT="1"/>
      <dgm:spPr/>
      <dgm:t>
        <a:bodyPr/>
        <a:lstStyle/>
        <a:p>
          <a:r>
            <a:rPr lang="fr-FR" sz="1400" b="1" dirty="0" smtClean="0">
              <a:solidFill>
                <a:schemeClr val="accent3">
                  <a:lumMod val="50000"/>
                </a:schemeClr>
              </a:solidFill>
            </a:rPr>
            <a:t>Analyse pharmaceutique de niveau 2 et/ou 3 : déploiement et suivi</a:t>
          </a:r>
          <a:endParaRPr lang="fr-FR" sz="1400" b="1" dirty="0">
            <a:solidFill>
              <a:schemeClr val="accent3">
                <a:lumMod val="50000"/>
              </a:schemeClr>
            </a:solidFill>
          </a:endParaRPr>
        </a:p>
      </dgm:t>
    </dgm:pt>
    <dgm:pt modelId="{508F1561-3253-4CF1-B406-17F4D4AC9B8E}" type="parTrans" cxnId="{C04077FB-E4BF-4FB0-BCB0-9142843B2DE9}">
      <dgm:prSet/>
      <dgm:spPr/>
      <dgm:t>
        <a:bodyPr/>
        <a:lstStyle/>
        <a:p>
          <a:endParaRPr lang="fr-FR" sz="3200"/>
        </a:p>
      </dgm:t>
    </dgm:pt>
    <dgm:pt modelId="{B2E64AD6-9F02-428F-BCF8-B416805FAED7}" type="sibTrans" cxnId="{C04077FB-E4BF-4FB0-BCB0-9142843B2DE9}">
      <dgm:prSet/>
      <dgm:spPr/>
      <dgm:t>
        <a:bodyPr/>
        <a:lstStyle/>
        <a:p>
          <a:endParaRPr lang="fr-FR" sz="3200"/>
        </a:p>
      </dgm:t>
    </dgm:pt>
    <dgm:pt modelId="{A4C81A84-015E-46E2-83C8-BA60B9671FF9}">
      <dgm:prSet phldrT="[Texte]" custT="1"/>
      <dgm:spPr/>
      <dgm:t>
        <a:bodyPr/>
        <a:lstStyle/>
        <a:p>
          <a:r>
            <a:rPr lang="fr-FR" sz="1400" b="1" dirty="0" smtClean="0">
              <a:solidFill>
                <a:schemeClr val="accent3">
                  <a:lumMod val="50000"/>
                </a:schemeClr>
              </a:solidFill>
            </a:rPr>
            <a:t>Suivi des IP mis en place</a:t>
          </a:r>
          <a:endParaRPr lang="fr-FR" sz="1400" b="1" dirty="0">
            <a:solidFill>
              <a:schemeClr val="accent3">
                <a:lumMod val="50000"/>
              </a:schemeClr>
            </a:solidFill>
          </a:endParaRPr>
        </a:p>
      </dgm:t>
    </dgm:pt>
    <dgm:pt modelId="{179E1CAC-0B9E-48AA-A076-42E01D1A5490}" type="parTrans" cxnId="{9092CE50-70A1-487B-988A-0205CA60E2EA}">
      <dgm:prSet/>
      <dgm:spPr/>
      <dgm:t>
        <a:bodyPr/>
        <a:lstStyle/>
        <a:p>
          <a:endParaRPr lang="fr-FR" sz="3200"/>
        </a:p>
      </dgm:t>
    </dgm:pt>
    <dgm:pt modelId="{09B335E7-4B77-47E0-993A-2778FAE2F974}" type="sibTrans" cxnId="{9092CE50-70A1-487B-988A-0205CA60E2EA}">
      <dgm:prSet/>
      <dgm:spPr/>
      <dgm:t>
        <a:bodyPr/>
        <a:lstStyle/>
        <a:p>
          <a:endParaRPr lang="fr-FR" sz="3200"/>
        </a:p>
      </dgm:t>
    </dgm:pt>
    <dgm:pt modelId="{3FB40669-9AFF-4496-9D5B-3BC0F8A8E32A}">
      <dgm:prSet phldrT="[Texte]" custT="1"/>
      <dgm:spPr/>
      <dgm:t>
        <a:bodyPr/>
        <a:lstStyle/>
        <a:p>
          <a:r>
            <a:rPr lang="fr-FR" sz="1400" b="1" dirty="0" smtClean="0">
              <a:solidFill>
                <a:schemeClr val="accent3">
                  <a:lumMod val="50000"/>
                </a:schemeClr>
              </a:solidFill>
            </a:rPr>
            <a:t>Evaluation et suivi des actions de pharmacie clinique</a:t>
          </a:r>
          <a:endParaRPr lang="fr-FR" sz="1400" b="1" dirty="0">
            <a:solidFill>
              <a:schemeClr val="accent3">
                <a:lumMod val="50000"/>
              </a:schemeClr>
            </a:solidFill>
          </a:endParaRPr>
        </a:p>
      </dgm:t>
    </dgm:pt>
    <dgm:pt modelId="{34D7A90E-D375-4660-B3A5-21733A4432F6}" type="parTrans" cxnId="{3ADE3C90-D36B-442C-9181-031FBD68499A}">
      <dgm:prSet/>
      <dgm:spPr/>
      <dgm:t>
        <a:bodyPr/>
        <a:lstStyle/>
        <a:p>
          <a:endParaRPr lang="fr-FR" sz="3200"/>
        </a:p>
      </dgm:t>
    </dgm:pt>
    <dgm:pt modelId="{9D027D71-4028-49B2-B683-6D07E1E7310C}" type="sibTrans" cxnId="{3ADE3C90-D36B-442C-9181-031FBD68499A}">
      <dgm:prSet/>
      <dgm:spPr/>
      <dgm:t>
        <a:bodyPr/>
        <a:lstStyle/>
        <a:p>
          <a:endParaRPr lang="fr-FR" sz="3200"/>
        </a:p>
      </dgm:t>
    </dgm:pt>
    <dgm:pt modelId="{5153B3D7-98BA-4858-B991-3AB2A6DFABD5}" type="pres">
      <dgm:prSet presAssocID="{057C1520-1F66-46C7-B7AC-FEE5E9A5347F}" presName="Name0" presStyleCnt="0">
        <dgm:presLayoutVars>
          <dgm:dir/>
          <dgm:animLvl val="lvl"/>
          <dgm:resizeHandles val="exact"/>
        </dgm:presLayoutVars>
      </dgm:prSet>
      <dgm:spPr/>
      <dgm:t>
        <a:bodyPr/>
        <a:lstStyle/>
        <a:p>
          <a:endParaRPr lang="fr-FR"/>
        </a:p>
      </dgm:t>
    </dgm:pt>
    <dgm:pt modelId="{A4BD6509-639B-44D1-91BD-B81274968600}" type="pres">
      <dgm:prSet presAssocID="{67E1BF1B-9BFA-4104-8491-973AB57017B7}" presName="parTxOnly" presStyleLbl="node1" presStyleIdx="0" presStyleCnt="3" custScaleX="114902" custLinFactNeighborX="-26451" custLinFactNeighborY="2129">
        <dgm:presLayoutVars>
          <dgm:chMax val="0"/>
          <dgm:chPref val="0"/>
          <dgm:bulletEnabled val="1"/>
        </dgm:presLayoutVars>
      </dgm:prSet>
      <dgm:spPr/>
      <dgm:t>
        <a:bodyPr/>
        <a:lstStyle/>
        <a:p>
          <a:endParaRPr lang="fr-FR"/>
        </a:p>
      </dgm:t>
    </dgm:pt>
    <dgm:pt modelId="{F3B06A28-C763-4551-B28F-27D2C95EC817}" type="pres">
      <dgm:prSet presAssocID="{B2E64AD6-9F02-428F-BCF8-B416805FAED7}" presName="parTxOnlySpace" presStyleCnt="0"/>
      <dgm:spPr/>
    </dgm:pt>
    <dgm:pt modelId="{D6AA1274-C81F-4DA7-A908-2E0F6EFA805E}" type="pres">
      <dgm:prSet presAssocID="{A4C81A84-015E-46E2-83C8-BA60B9671FF9}" presName="parTxOnly" presStyleLbl="node1" presStyleIdx="1" presStyleCnt="3">
        <dgm:presLayoutVars>
          <dgm:chMax val="0"/>
          <dgm:chPref val="0"/>
          <dgm:bulletEnabled val="1"/>
        </dgm:presLayoutVars>
      </dgm:prSet>
      <dgm:spPr/>
      <dgm:t>
        <a:bodyPr/>
        <a:lstStyle/>
        <a:p>
          <a:endParaRPr lang="fr-FR"/>
        </a:p>
      </dgm:t>
    </dgm:pt>
    <dgm:pt modelId="{81E61026-07A2-4B8C-80E0-8FB9B791C6BC}" type="pres">
      <dgm:prSet presAssocID="{09B335E7-4B77-47E0-993A-2778FAE2F974}" presName="parTxOnlySpace" presStyleCnt="0"/>
      <dgm:spPr/>
    </dgm:pt>
    <dgm:pt modelId="{AB2E9E56-83E7-47B1-B60A-426E1A95CB34}" type="pres">
      <dgm:prSet presAssocID="{3FB40669-9AFF-4496-9D5B-3BC0F8A8E32A}" presName="parTxOnly" presStyleLbl="node1" presStyleIdx="2" presStyleCnt="3">
        <dgm:presLayoutVars>
          <dgm:chMax val="0"/>
          <dgm:chPref val="0"/>
          <dgm:bulletEnabled val="1"/>
        </dgm:presLayoutVars>
      </dgm:prSet>
      <dgm:spPr/>
      <dgm:t>
        <a:bodyPr/>
        <a:lstStyle/>
        <a:p>
          <a:endParaRPr lang="fr-FR"/>
        </a:p>
      </dgm:t>
    </dgm:pt>
  </dgm:ptLst>
  <dgm:cxnLst>
    <dgm:cxn modelId="{3ADE3C90-D36B-442C-9181-031FBD68499A}" srcId="{057C1520-1F66-46C7-B7AC-FEE5E9A5347F}" destId="{3FB40669-9AFF-4496-9D5B-3BC0F8A8E32A}" srcOrd="2" destOrd="0" parTransId="{34D7A90E-D375-4660-B3A5-21733A4432F6}" sibTransId="{9D027D71-4028-49B2-B683-6D07E1E7310C}"/>
    <dgm:cxn modelId="{67D6AF34-1C4B-44EE-979A-66E08C6D3135}" type="presOf" srcId="{67E1BF1B-9BFA-4104-8491-973AB57017B7}" destId="{A4BD6509-639B-44D1-91BD-B81274968600}" srcOrd="0" destOrd="0" presId="urn:microsoft.com/office/officeart/2005/8/layout/chevron1"/>
    <dgm:cxn modelId="{9092CE50-70A1-487B-988A-0205CA60E2EA}" srcId="{057C1520-1F66-46C7-B7AC-FEE5E9A5347F}" destId="{A4C81A84-015E-46E2-83C8-BA60B9671FF9}" srcOrd="1" destOrd="0" parTransId="{179E1CAC-0B9E-48AA-A076-42E01D1A5490}" sibTransId="{09B335E7-4B77-47E0-993A-2778FAE2F974}"/>
    <dgm:cxn modelId="{C04077FB-E4BF-4FB0-BCB0-9142843B2DE9}" srcId="{057C1520-1F66-46C7-B7AC-FEE5E9A5347F}" destId="{67E1BF1B-9BFA-4104-8491-973AB57017B7}" srcOrd="0" destOrd="0" parTransId="{508F1561-3253-4CF1-B406-17F4D4AC9B8E}" sibTransId="{B2E64AD6-9F02-428F-BCF8-B416805FAED7}"/>
    <dgm:cxn modelId="{406EC2D2-8CA0-4D18-A3B0-E71EDDD23E3A}" type="presOf" srcId="{A4C81A84-015E-46E2-83C8-BA60B9671FF9}" destId="{D6AA1274-C81F-4DA7-A908-2E0F6EFA805E}" srcOrd="0" destOrd="0" presId="urn:microsoft.com/office/officeart/2005/8/layout/chevron1"/>
    <dgm:cxn modelId="{6F54D926-590D-48F7-B51D-DB60806226C1}" type="presOf" srcId="{3FB40669-9AFF-4496-9D5B-3BC0F8A8E32A}" destId="{AB2E9E56-83E7-47B1-B60A-426E1A95CB34}" srcOrd="0" destOrd="0" presId="urn:microsoft.com/office/officeart/2005/8/layout/chevron1"/>
    <dgm:cxn modelId="{B422B3D5-BC30-4AFD-9F27-96CE7C9D1E74}" type="presOf" srcId="{057C1520-1F66-46C7-B7AC-FEE5E9A5347F}" destId="{5153B3D7-98BA-4858-B991-3AB2A6DFABD5}" srcOrd="0" destOrd="0" presId="urn:microsoft.com/office/officeart/2005/8/layout/chevron1"/>
    <dgm:cxn modelId="{D8F4993D-56A1-491A-95CA-6F9D05A52B6C}" type="presParOf" srcId="{5153B3D7-98BA-4858-B991-3AB2A6DFABD5}" destId="{A4BD6509-639B-44D1-91BD-B81274968600}" srcOrd="0" destOrd="0" presId="urn:microsoft.com/office/officeart/2005/8/layout/chevron1"/>
    <dgm:cxn modelId="{D22FE3F3-BD9F-40F5-A953-66F74308C57C}" type="presParOf" srcId="{5153B3D7-98BA-4858-B991-3AB2A6DFABD5}" destId="{F3B06A28-C763-4551-B28F-27D2C95EC817}" srcOrd="1" destOrd="0" presId="urn:microsoft.com/office/officeart/2005/8/layout/chevron1"/>
    <dgm:cxn modelId="{CA1F9CE2-5209-4AD8-A9A5-932E220C2EDD}" type="presParOf" srcId="{5153B3D7-98BA-4858-B991-3AB2A6DFABD5}" destId="{D6AA1274-C81F-4DA7-A908-2E0F6EFA805E}" srcOrd="2" destOrd="0" presId="urn:microsoft.com/office/officeart/2005/8/layout/chevron1"/>
    <dgm:cxn modelId="{07A6DA5A-9C9B-4E23-8619-FF7DE33FB490}" type="presParOf" srcId="{5153B3D7-98BA-4858-B991-3AB2A6DFABD5}" destId="{81E61026-07A2-4B8C-80E0-8FB9B791C6BC}" srcOrd="3" destOrd="0" presId="urn:microsoft.com/office/officeart/2005/8/layout/chevron1"/>
    <dgm:cxn modelId="{C4BC6D94-A039-420A-B9A6-8B57BF4F470D}" type="presParOf" srcId="{5153B3D7-98BA-4858-B991-3AB2A6DFABD5}" destId="{AB2E9E56-83E7-47B1-B60A-426E1A95CB3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62EB5D3-591B-4EBF-A035-BC2AB1D49C28}" type="doc">
      <dgm:prSet loTypeId="urn:microsoft.com/office/officeart/2008/layout/VerticalCurvedList" loCatId="list" qsTypeId="urn:microsoft.com/office/officeart/2005/8/quickstyle/simple1" qsCatId="simple" csTypeId="urn:microsoft.com/office/officeart/2005/8/colors/accent3_2" csCatId="accent3" phldr="1"/>
      <dgm:spPr/>
      <dgm:t>
        <a:bodyPr/>
        <a:lstStyle/>
        <a:p>
          <a:endParaRPr lang="fr-FR"/>
        </a:p>
      </dgm:t>
    </dgm:pt>
    <dgm:pt modelId="{7E0D2D9C-B5ED-4E08-9537-0C88FC1F6957}">
      <dgm:prSet phldrT="[Texte]" custT="1"/>
      <dgm:spPr/>
      <dgm:t>
        <a:bodyPr/>
        <a:lstStyle/>
        <a:p>
          <a:r>
            <a:rPr lang="fr-FR" sz="1400" b="1" u="sng" dirty="0" smtClean="0"/>
            <a:t>Promotion des activités de PC :</a:t>
          </a:r>
          <a:r>
            <a:rPr lang="fr-FR" sz="1400" dirty="0" smtClean="0"/>
            <a:t> Les activités de PC sont coordonnées, suivies et analysées</a:t>
          </a:r>
          <a:endParaRPr lang="fr-FR" sz="1400" dirty="0"/>
        </a:p>
      </dgm:t>
    </dgm:pt>
    <dgm:pt modelId="{6AA05E01-E908-4D61-B7B6-BB013F85AFC7}" type="parTrans" cxnId="{16BC841C-4157-4BB3-8764-75C5F26BE577}">
      <dgm:prSet/>
      <dgm:spPr/>
      <dgm:t>
        <a:bodyPr/>
        <a:lstStyle/>
        <a:p>
          <a:endParaRPr lang="fr-FR" sz="1400"/>
        </a:p>
      </dgm:t>
    </dgm:pt>
    <dgm:pt modelId="{C931ED9F-A1C8-4E70-A089-B42D43A34E54}" type="sibTrans" cxnId="{16BC841C-4157-4BB3-8764-75C5F26BE577}">
      <dgm:prSet/>
      <dgm:spPr/>
      <dgm:t>
        <a:bodyPr/>
        <a:lstStyle/>
        <a:p>
          <a:endParaRPr lang="fr-FR" sz="1400"/>
        </a:p>
      </dgm:t>
    </dgm:pt>
    <dgm:pt modelId="{5BBD43DD-D7B6-41FE-953F-5132054C4AC2}" type="pres">
      <dgm:prSet presAssocID="{562EB5D3-591B-4EBF-A035-BC2AB1D49C28}" presName="Name0" presStyleCnt="0">
        <dgm:presLayoutVars>
          <dgm:chMax val="7"/>
          <dgm:chPref val="7"/>
          <dgm:dir/>
        </dgm:presLayoutVars>
      </dgm:prSet>
      <dgm:spPr/>
      <dgm:t>
        <a:bodyPr/>
        <a:lstStyle/>
        <a:p>
          <a:endParaRPr lang="fr-FR"/>
        </a:p>
      </dgm:t>
    </dgm:pt>
    <dgm:pt modelId="{8D59A472-AFC8-4A96-AA60-D5473E6316AA}" type="pres">
      <dgm:prSet presAssocID="{562EB5D3-591B-4EBF-A035-BC2AB1D49C28}" presName="Name1" presStyleCnt="0"/>
      <dgm:spPr/>
    </dgm:pt>
    <dgm:pt modelId="{EA1F0FFD-AD0C-4584-8C68-27E7C38A1BCF}" type="pres">
      <dgm:prSet presAssocID="{562EB5D3-591B-4EBF-A035-BC2AB1D49C28}" presName="cycle" presStyleCnt="0"/>
      <dgm:spPr/>
    </dgm:pt>
    <dgm:pt modelId="{960B69D1-AA05-4BC4-82C3-903864FFD7AF}" type="pres">
      <dgm:prSet presAssocID="{562EB5D3-591B-4EBF-A035-BC2AB1D49C28}" presName="srcNode" presStyleLbl="node1" presStyleIdx="0" presStyleCnt="1"/>
      <dgm:spPr/>
    </dgm:pt>
    <dgm:pt modelId="{E46665C5-4F5F-4CC7-83F5-19D86027F90A}" type="pres">
      <dgm:prSet presAssocID="{562EB5D3-591B-4EBF-A035-BC2AB1D49C28}" presName="conn" presStyleLbl="parChTrans1D2" presStyleIdx="0" presStyleCnt="1"/>
      <dgm:spPr/>
      <dgm:t>
        <a:bodyPr/>
        <a:lstStyle/>
        <a:p>
          <a:endParaRPr lang="fr-FR"/>
        </a:p>
      </dgm:t>
    </dgm:pt>
    <dgm:pt modelId="{C4FEA1FA-43D7-42EF-A665-E6C32EB3BA45}" type="pres">
      <dgm:prSet presAssocID="{562EB5D3-591B-4EBF-A035-BC2AB1D49C28}" presName="extraNode" presStyleLbl="node1" presStyleIdx="0" presStyleCnt="1"/>
      <dgm:spPr/>
    </dgm:pt>
    <dgm:pt modelId="{16F39C2F-8ED3-42BD-BB01-7F71BC527D54}" type="pres">
      <dgm:prSet presAssocID="{562EB5D3-591B-4EBF-A035-BC2AB1D49C28}" presName="dstNode" presStyleLbl="node1" presStyleIdx="0" presStyleCnt="1"/>
      <dgm:spPr/>
    </dgm:pt>
    <dgm:pt modelId="{12BAAE09-79E1-469C-A331-96211DC4CECE}" type="pres">
      <dgm:prSet presAssocID="{7E0D2D9C-B5ED-4E08-9537-0C88FC1F6957}" presName="text_1" presStyleLbl="node1" presStyleIdx="0" presStyleCnt="1">
        <dgm:presLayoutVars>
          <dgm:bulletEnabled val="1"/>
        </dgm:presLayoutVars>
      </dgm:prSet>
      <dgm:spPr/>
      <dgm:t>
        <a:bodyPr/>
        <a:lstStyle/>
        <a:p>
          <a:endParaRPr lang="fr-FR"/>
        </a:p>
      </dgm:t>
    </dgm:pt>
    <dgm:pt modelId="{CBF6A9B4-6D46-4FE1-ACF5-1415314D3AA6}" type="pres">
      <dgm:prSet presAssocID="{7E0D2D9C-B5ED-4E08-9537-0C88FC1F6957}" presName="accent_1" presStyleCnt="0"/>
      <dgm:spPr/>
    </dgm:pt>
    <dgm:pt modelId="{3F6085A4-AF8F-4B66-8F9B-AB9913B8ABF7}" type="pres">
      <dgm:prSet presAssocID="{7E0D2D9C-B5ED-4E08-9537-0C88FC1F6957}" presName="accentRepeatNode" presStyleLbl="solidFgAcc1" presStyleIdx="0" presStyleCnt="1"/>
      <dgm:spPr/>
      <dgm:t>
        <a:bodyPr/>
        <a:lstStyle/>
        <a:p>
          <a:endParaRPr lang="fr-FR"/>
        </a:p>
      </dgm:t>
    </dgm:pt>
  </dgm:ptLst>
  <dgm:cxnLst>
    <dgm:cxn modelId="{1BBD1EC7-9328-41EF-842D-51D6C3179155}" type="presOf" srcId="{C931ED9F-A1C8-4E70-A089-B42D43A34E54}" destId="{E46665C5-4F5F-4CC7-83F5-19D86027F90A}" srcOrd="0" destOrd="0" presId="urn:microsoft.com/office/officeart/2008/layout/VerticalCurvedList"/>
    <dgm:cxn modelId="{72742A8D-2F6D-4DC5-9FEF-2D0112BB1484}" type="presOf" srcId="{7E0D2D9C-B5ED-4E08-9537-0C88FC1F6957}" destId="{12BAAE09-79E1-469C-A331-96211DC4CECE}" srcOrd="0" destOrd="0" presId="urn:microsoft.com/office/officeart/2008/layout/VerticalCurvedList"/>
    <dgm:cxn modelId="{FC7A73B6-53E3-4222-9AC4-65967762A0C0}" type="presOf" srcId="{562EB5D3-591B-4EBF-A035-BC2AB1D49C28}" destId="{5BBD43DD-D7B6-41FE-953F-5132054C4AC2}" srcOrd="0" destOrd="0" presId="urn:microsoft.com/office/officeart/2008/layout/VerticalCurvedList"/>
    <dgm:cxn modelId="{16BC841C-4157-4BB3-8764-75C5F26BE577}" srcId="{562EB5D3-591B-4EBF-A035-BC2AB1D49C28}" destId="{7E0D2D9C-B5ED-4E08-9537-0C88FC1F6957}" srcOrd="0" destOrd="0" parTransId="{6AA05E01-E908-4D61-B7B6-BB013F85AFC7}" sibTransId="{C931ED9F-A1C8-4E70-A089-B42D43A34E54}"/>
    <dgm:cxn modelId="{38BE1199-A924-48BC-92F8-703B8A50C853}" type="presParOf" srcId="{5BBD43DD-D7B6-41FE-953F-5132054C4AC2}" destId="{8D59A472-AFC8-4A96-AA60-D5473E6316AA}" srcOrd="0" destOrd="0" presId="urn:microsoft.com/office/officeart/2008/layout/VerticalCurvedList"/>
    <dgm:cxn modelId="{AABE4E36-622F-4AE0-8905-01FDBC843D39}" type="presParOf" srcId="{8D59A472-AFC8-4A96-AA60-D5473E6316AA}" destId="{EA1F0FFD-AD0C-4584-8C68-27E7C38A1BCF}" srcOrd="0" destOrd="0" presId="urn:microsoft.com/office/officeart/2008/layout/VerticalCurvedList"/>
    <dgm:cxn modelId="{AC84185B-8FEB-4087-8D49-1DE1DCCB11DB}" type="presParOf" srcId="{EA1F0FFD-AD0C-4584-8C68-27E7C38A1BCF}" destId="{960B69D1-AA05-4BC4-82C3-903864FFD7AF}" srcOrd="0" destOrd="0" presId="urn:microsoft.com/office/officeart/2008/layout/VerticalCurvedList"/>
    <dgm:cxn modelId="{E47002FD-6312-4ACE-8FC0-FAC034A85759}" type="presParOf" srcId="{EA1F0FFD-AD0C-4584-8C68-27E7C38A1BCF}" destId="{E46665C5-4F5F-4CC7-83F5-19D86027F90A}" srcOrd="1" destOrd="0" presId="urn:microsoft.com/office/officeart/2008/layout/VerticalCurvedList"/>
    <dgm:cxn modelId="{ACF186A2-8F92-43B6-B65B-772166C92283}" type="presParOf" srcId="{EA1F0FFD-AD0C-4584-8C68-27E7C38A1BCF}" destId="{C4FEA1FA-43D7-42EF-A665-E6C32EB3BA45}" srcOrd="2" destOrd="0" presId="urn:microsoft.com/office/officeart/2008/layout/VerticalCurvedList"/>
    <dgm:cxn modelId="{AC367309-B96B-4D21-B5C6-610C28B22E3D}" type="presParOf" srcId="{EA1F0FFD-AD0C-4584-8C68-27E7C38A1BCF}" destId="{16F39C2F-8ED3-42BD-BB01-7F71BC527D54}" srcOrd="3" destOrd="0" presId="urn:microsoft.com/office/officeart/2008/layout/VerticalCurvedList"/>
    <dgm:cxn modelId="{727A81E1-1220-477E-9269-8D6494165135}" type="presParOf" srcId="{8D59A472-AFC8-4A96-AA60-D5473E6316AA}" destId="{12BAAE09-79E1-469C-A331-96211DC4CECE}" srcOrd="1" destOrd="0" presId="urn:microsoft.com/office/officeart/2008/layout/VerticalCurvedList"/>
    <dgm:cxn modelId="{01DD2532-B1C6-443A-8DA7-D3409C4478C4}" type="presParOf" srcId="{8D59A472-AFC8-4A96-AA60-D5473E6316AA}" destId="{CBF6A9B4-6D46-4FE1-ACF5-1415314D3AA6}" srcOrd="2" destOrd="0" presId="urn:microsoft.com/office/officeart/2008/layout/VerticalCurvedList"/>
    <dgm:cxn modelId="{B7669204-FDFF-4733-8670-3CB4EAEE5A60}" type="presParOf" srcId="{CBF6A9B4-6D46-4FE1-ACF5-1415314D3AA6}" destId="{3F6085A4-AF8F-4B66-8F9B-AB9913B8ABF7}"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57C1520-1F66-46C7-B7AC-FEE5E9A5347F}" type="doc">
      <dgm:prSet loTypeId="urn:microsoft.com/office/officeart/2005/8/layout/chevron1" loCatId="process" qsTypeId="urn:microsoft.com/office/officeart/2005/8/quickstyle/simple3" qsCatId="simple" csTypeId="urn:microsoft.com/office/officeart/2005/8/colors/accent3_3" csCatId="accent3" phldr="1"/>
      <dgm:spPr/>
      <dgm:t>
        <a:bodyPr/>
        <a:lstStyle/>
        <a:p>
          <a:endParaRPr lang="fr-FR"/>
        </a:p>
      </dgm:t>
    </dgm:pt>
    <dgm:pt modelId="{67E1BF1B-9BFA-4104-8491-973AB57017B7}">
      <dgm:prSet phldrT="[Texte]"/>
      <dgm:spPr/>
      <dgm:t>
        <a:bodyPr/>
        <a:lstStyle/>
        <a:p>
          <a:r>
            <a:rPr lang="fr-FR" dirty="0" smtClean="0"/>
            <a:t>Projet de conciliation rédigé et validé</a:t>
          </a:r>
          <a:endParaRPr lang="fr-FR" dirty="0"/>
        </a:p>
      </dgm:t>
    </dgm:pt>
    <dgm:pt modelId="{508F1561-3253-4CF1-B406-17F4D4AC9B8E}" type="parTrans" cxnId="{C04077FB-E4BF-4FB0-BCB0-9142843B2DE9}">
      <dgm:prSet/>
      <dgm:spPr/>
      <dgm:t>
        <a:bodyPr/>
        <a:lstStyle/>
        <a:p>
          <a:endParaRPr lang="fr-FR"/>
        </a:p>
      </dgm:t>
    </dgm:pt>
    <dgm:pt modelId="{B2E64AD6-9F02-428F-BCF8-B416805FAED7}" type="sibTrans" cxnId="{C04077FB-E4BF-4FB0-BCB0-9142843B2DE9}">
      <dgm:prSet/>
      <dgm:spPr/>
      <dgm:t>
        <a:bodyPr/>
        <a:lstStyle/>
        <a:p>
          <a:endParaRPr lang="fr-FR"/>
        </a:p>
      </dgm:t>
    </dgm:pt>
    <dgm:pt modelId="{A4C81A84-015E-46E2-83C8-BA60B9671FF9}">
      <dgm:prSet phldrT="[Texte]"/>
      <dgm:spPr/>
      <dgm:t>
        <a:bodyPr/>
        <a:lstStyle/>
        <a:p>
          <a:r>
            <a:rPr lang="fr-FR" dirty="0" smtClean="0"/>
            <a:t>Evaluation de l’activité de conciliation</a:t>
          </a:r>
          <a:endParaRPr lang="fr-FR" dirty="0"/>
        </a:p>
      </dgm:t>
    </dgm:pt>
    <dgm:pt modelId="{179E1CAC-0B9E-48AA-A076-42E01D1A5490}" type="parTrans" cxnId="{9092CE50-70A1-487B-988A-0205CA60E2EA}">
      <dgm:prSet/>
      <dgm:spPr/>
      <dgm:t>
        <a:bodyPr/>
        <a:lstStyle/>
        <a:p>
          <a:endParaRPr lang="fr-FR"/>
        </a:p>
      </dgm:t>
    </dgm:pt>
    <dgm:pt modelId="{09B335E7-4B77-47E0-993A-2778FAE2F974}" type="sibTrans" cxnId="{9092CE50-70A1-487B-988A-0205CA60E2EA}">
      <dgm:prSet/>
      <dgm:spPr/>
      <dgm:t>
        <a:bodyPr/>
        <a:lstStyle/>
        <a:p>
          <a:endParaRPr lang="fr-FR"/>
        </a:p>
      </dgm:t>
    </dgm:pt>
    <dgm:pt modelId="{3FB40669-9AFF-4496-9D5B-3BC0F8A8E32A}">
      <dgm:prSet phldrT="[Texte]"/>
      <dgm:spPr/>
      <dgm:t>
        <a:bodyPr/>
        <a:lstStyle/>
        <a:p>
          <a:r>
            <a:rPr lang="fr-FR" dirty="0" smtClean="0"/>
            <a:t>Evaluation du lien ville-hôpital</a:t>
          </a:r>
          <a:endParaRPr lang="fr-FR" dirty="0"/>
        </a:p>
      </dgm:t>
    </dgm:pt>
    <dgm:pt modelId="{34D7A90E-D375-4660-B3A5-21733A4432F6}" type="parTrans" cxnId="{3ADE3C90-D36B-442C-9181-031FBD68499A}">
      <dgm:prSet/>
      <dgm:spPr/>
      <dgm:t>
        <a:bodyPr/>
        <a:lstStyle/>
        <a:p>
          <a:endParaRPr lang="fr-FR"/>
        </a:p>
      </dgm:t>
    </dgm:pt>
    <dgm:pt modelId="{9D027D71-4028-49B2-B683-6D07E1E7310C}" type="sibTrans" cxnId="{3ADE3C90-D36B-442C-9181-031FBD68499A}">
      <dgm:prSet/>
      <dgm:spPr/>
      <dgm:t>
        <a:bodyPr/>
        <a:lstStyle/>
        <a:p>
          <a:endParaRPr lang="fr-FR"/>
        </a:p>
      </dgm:t>
    </dgm:pt>
    <dgm:pt modelId="{5153B3D7-98BA-4858-B991-3AB2A6DFABD5}" type="pres">
      <dgm:prSet presAssocID="{057C1520-1F66-46C7-B7AC-FEE5E9A5347F}" presName="Name0" presStyleCnt="0">
        <dgm:presLayoutVars>
          <dgm:dir/>
          <dgm:animLvl val="lvl"/>
          <dgm:resizeHandles val="exact"/>
        </dgm:presLayoutVars>
      </dgm:prSet>
      <dgm:spPr/>
      <dgm:t>
        <a:bodyPr/>
        <a:lstStyle/>
        <a:p>
          <a:endParaRPr lang="fr-FR"/>
        </a:p>
      </dgm:t>
    </dgm:pt>
    <dgm:pt modelId="{A4BD6509-639B-44D1-91BD-B81274968600}" type="pres">
      <dgm:prSet presAssocID="{67E1BF1B-9BFA-4104-8491-973AB57017B7}" presName="parTxOnly" presStyleLbl="node1" presStyleIdx="0" presStyleCnt="3" custScaleX="84913" custLinFactNeighborY="2855">
        <dgm:presLayoutVars>
          <dgm:chMax val="0"/>
          <dgm:chPref val="0"/>
          <dgm:bulletEnabled val="1"/>
        </dgm:presLayoutVars>
      </dgm:prSet>
      <dgm:spPr/>
      <dgm:t>
        <a:bodyPr/>
        <a:lstStyle/>
        <a:p>
          <a:endParaRPr lang="fr-FR"/>
        </a:p>
      </dgm:t>
    </dgm:pt>
    <dgm:pt modelId="{F3B06A28-C763-4551-B28F-27D2C95EC817}" type="pres">
      <dgm:prSet presAssocID="{B2E64AD6-9F02-428F-BCF8-B416805FAED7}" presName="parTxOnlySpace" presStyleCnt="0"/>
      <dgm:spPr/>
    </dgm:pt>
    <dgm:pt modelId="{D6AA1274-C81F-4DA7-A908-2E0F6EFA805E}" type="pres">
      <dgm:prSet presAssocID="{A4C81A84-015E-46E2-83C8-BA60B9671FF9}" presName="parTxOnly" presStyleLbl="node1" presStyleIdx="1" presStyleCnt="3">
        <dgm:presLayoutVars>
          <dgm:chMax val="0"/>
          <dgm:chPref val="0"/>
          <dgm:bulletEnabled val="1"/>
        </dgm:presLayoutVars>
      </dgm:prSet>
      <dgm:spPr/>
      <dgm:t>
        <a:bodyPr/>
        <a:lstStyle/>
        <a:p>
          <a:endParaRPr lang="fr-FR"/>
        </a:p>
      </dgm:t>
    </dgm:pt>
    <dgm:pt modelId="{81E61026-07A2-4B8C-80E0-8FB9B791C6BC}" type="pres">
      <dgm:prSet presAssocID="{09B335E7-4B77-47E0-993A-2778FAE2F974}" presName="parTxOnlySpace" presStyleCnt="0"/>
      <dgm:spPr/>
    </dgm:pt>
    <dgm:pt modelId="{AB2E9E56-83E7-47B1-B60A-426E1A95CB34}" type="pres">
      <dgm:prSet presAssocID="{3FB40669-9AFF-4496-9D5B-3BC0F8A8E32A}" presName="parTxOnly" presStyleLbl="node1" presStyleIdx="2" presStyleCnt="3">
        <dgm:presLayoutVars>
          <dgm:chMax val="0"/>
          <dgm:chPref val="0"/>
          <dgm:bulletEnabled val="1"/>
        </dgm:presLayoutVars>
      </dgm:prSet>
      <dgm:spPr/>
      <dgm:t>
        <a:bodyPr/>
        <a:lstStyle/>
        <a:p>
          <a:endParaRPr lang="fr-FR"/>
        </a:p>
      </dgm:t>
    </dgm:pt>
  </dgm:ptLst>
  <dgm:cxnLst>
    <dgm:cxn modelId="{3ADE3C90-D36B-442C-9181-031FBD68499A}" srcId="{057C1520-1F66-46C7-B7AC-FEE5E9A5347F}" destId="{3FB40669-9AFF-4496-9D5B-3BC0F8A8E32A}" srcOrd="2" destOrd="0" parTransId="{34D7A90E-D375-4660-B3A5-21733A4432F6}" sibTransId="{9D027D71-4028-49B2-B683-6D07E1E7310C}"/>
    <dgm:cxn modelId="{67D6AF34-1C4B-44EE-979A-66E08C6D3135}" type="presOf" srcId="{67E1BF1B-9BFA-4104-8491-973AB57017B7}" destId="{A4BD6509-639B-44D1-91BD-B81274968600}" srcOrd="0" destOrd="0" presId="urn:microsoft.com/office/officeart/2005/8/layout/chevron1"/>
    <dgm:cxn modelId="{9092CE50-70A1-487B-988A-0205CA60E2EA}" srcId="{057C1520-1F66-46C7-B7AC-FEE5E9A5347F}" destId="{A4C81A84-015E-46E2-83C8-BA60B9671FF9}" srcOrd="1" destOrd="0" parTransId="{179E1CAC-0B9E-48AA-A076-42E01D1A5490}" sibTransId="{09B335E7-4B77-47E0-993A-2778FAE2F974}"/>
    <dgm:cxn modelId="{C04077FB-E4BF-4FB0-BCB0-9142843B2DE9}" srcId="{057C1520-1F66-46C7-B7AC-FEE5E9A5347F}" destId="{67E1BF1B-9BFA-4104-8491-973AB57017B7}" srcOrd="0" destOrd="0" parTransId="{508F1561-3253-4CF1-B406-17F4D4AC9B8E}" sibTransId="{B2E64AD6-9F02-428F-BCF8-B416805FAED7}"/>
    <dgm:cxn modelId="{406EC2D2-8CA0-4D18-A3B0-E71EDDD23E3A}" type="presOf" srcId="{A4C81A84-015E-46E2-83C8-BA60B9671FF9}" destId="{D6AA1274-C81F-4DA7-A908-2E0F6EFA805E}" srcOrd="0" destOrd="0" presId="urn:microsoft.com/office/officeart/2005/8/layout/chevron1"/>
    <dgm:cxn modelId="{6F54D926-590D-48F7-B51D-DB60806226C1}" type="presOf" srcId="{3FB40669-9AFF-4496-9D5B-3BC0F8A8E32A}" destId="{AB2E9E56-83E7-47B1-B60A-426E1A95CB34}" srcOrd="0" destOrd="0" presId="urn:microsoft.com/office/officeart/2005/8/layout/chevron1"/>
    <dgm:cxn modelId="{B422B3D5-BC30-4AFD-9F27-96CE7C9D1E74}" type="presOf" srcId="{057C1520-1F66-46C7-B7AC-FEE5E9A5347F}" destId="{5153B3D7-98BA-4858-B991-3AB2A6DFABD5}" srcOrd="0" destOrd="0" presId="urn:microsoft.com/office/officeart/2005/8/layout/chevron1"/>
    <dgm:cxn modelId="{D8F4993D-56A1-491A-95CA-6F9D05A52B6C}" type="presParOf" srcId="{5153B3D7-98BA-4858-B991-3AB2A6DFABD5}" destId="{A4BD6509-639B-44D1-91BD-B81274968600}" srcOrd="0" destOrd="0" presId="urn:microsoft.com/office/officeart/2005/8/layout/chevron1"/>
    <dgm:cxn modelId="{D22FE3F3-BD9F-40F5-A953-66F74308C57C}" type="presParOf" srcId="{5153B3D7-98BA-4858-B991-3AB2A6DFABD5}" destId="{F3B06A28-C763-4551-B28F-27D2C95EC817}" srcOrd="1" destOrd="0" presId="urn:microsoft.com/office/officeart/2005/8/layout/chevron1"/>
    <dgm:cxn modelId="{CA1F9CE2-5209-4AD8-A9A5-932E220C2EDD}" type="presParOf" srcId="{5153B3D7-98BA-4858-B991-3AB2A6DFABD5}" destId="{D6AA1274-C81F-4DA7-A908-2E0F6EFA805E}" srcOrd="2" destOrd="0" presId="urn:microsoft.com/office/officeart/2005/8/layout/chevron1"/>
    <dgm:cxn modelId="{07A6DA5A-9C9B-4E23-8619-FF7DE33FB490}" type="presParOf" srcId="{5153B3D7-98BA-4858-B991-3AB2A6DFABD5}" destId="{81E61026-07A2-4B8C-80E0-8FB9B791C6BC}" srcOrd="3" destOrd="0" presId="urn:microsoft.com/office/officeart/2005/8/layout/chevron1"/>
    <dgm:cxn modelId="{C4BC6D94-A039-420A-B9A6-8B57BF4F470D}" type="presParOf" srcId="{5153B3D7-98BA-4858-B991-3AB2A6DFABD5}" destId="{AB2E9E56-83E7-47B1-B60A-426E1A95CB3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57C1520-1F66-46C7-B7AC-FEE5E9A5347F}" type="doc">
      <dgm:prSet loTypeId="urn:microsoft.com/office/officeart/2005/8/layout/chevron1" loCatId="process" qsTypeId="urn:microsoft.com/office/officeart/2005/8/quickstyle/simple3" qsCatId="simple" csTypeId="urn:microsoft.com/office/officeart/2005/8/colors/accent3_3" csCatId="accent3" phldr="1"/>
      <dgm:spPr/>
      <dgm:t>
        <a:bodyPr/>
        <a:lstStyle/>
        <a:p>
          <a:endParaRPr lang="fr-FR"/>
        </a:p>
      </dgm:t>
    </dgm:pt>
    <dgm:pt modelId="{67E1BF1B-9BFA-4104-8491-973AB57017B7}">
      <dgm:prSet phldrT="[Texte]"/>
      <dgm:spPr/>
      <dgm:t>
        <a:bodyPr/>
        <a:lstStyle/>
        <a:p>
          <a:r>
            <a:rPr lang="fr-FR" dirty="0" smtClean="0"/>
            <a:t>Projet de réalisation d’entretien pharmaceutique rédigé et validé</a:t>
          </a:r>
          <a:endParaRPr lang="fr-FR" dirty="0"/>
        </a:p>
      </dgm:t>
    </dgm:pt>
    <dgm:pt modelId="{508F1561-3253-4CF1-B406-17F4D4AC9B8E}" type="parTrans" cxnId="{C04077FB-E4BF-4FB0-BCB0-9142843B2DE9}">
      <dgm:prSet/>
      <dgm:spPr/>
      <dgm:t>
        <a:bodyPr/>
        <a:lstStyle/>
        <a:p>
          <a:endParaRPr lang="fr-FR"/>
        </a:p>
      </dgm:t>
    </dgm:pt>
    <dgm:pt modelId="{B2E64AD6-9F02-428F-BCF8-B416805FAED7}" type="sibTrans" cxnId="{C04077FB-E4BF-4FB0-BCB0-9142843B2DE9}">
      <dgm:prSet/>
      <dgm:spPr/>
      <dgm:t>
        <a:bodyPr/>
        <a:lstStyle/>
        <a:p>
          <a:endParaRPr lang="fr-FR"/>
        </a:p>
      </dgm:t>
    </dgm:pt>
    <dgm:pt modelId="{A4C81A84-015E-46E2-83C8-BA60B9671FF9}">
      <dgm:prSet phldrT="[Texte]"/>
      <dgm:spPr/>
      <dgm:t>
        <a:bodyPr/>
        <a:lstStyle/>
        <a:p>
          <a:r>
            <a:rPr lang="fr-FR" dirty="0" smtClean="0"/>
            <a:t>Suivi des projets d’entretien pharmaceutique</a:t>
          </a:r>
          <a:endParaRPr lang="fr-FR" dirty="0"/>
        </a:p>
      </dgm:t>
    </dgm:pt>
    <dgm:pt modelId="{179E1CAC-0B9E-48AA-A076-42E01D1A5490}" type="parTrans" cxnId="{9092CE50-70A1-487B-988A-0205CA60E2EA}">
      <dgm:prSet/>
      <dgm:spPr/>
      <dgm:t>
        <a:bodyPr/>
        <a:lstStyle/>
        <a:p>
          <a:endParaRPr lang="fr-FR"/>
        </a:p>
      </dgm:t>
    </dgm:pt>
    <dgm:pt modelId="{09B335E7-4B77-47E0-993A-2778FAE2F974}" type="sibTrans" cxnId="{9092CE50-70A1-487B-988A-0205CA60E2EA}">
      <dgm:prSet/>
      <dgm:spPr/>
      <dgm:t>
        <a:bodyPr/>
        <a:lstStyle/>
        <a:p>
          <a:endParaRPr lang="fr-FR"/>
        </a:p>
      </dgm:t>
    </dgm:pt>
    <dgm:pt modelId="{3FB40669-9AFF-4496-9D5B-3BC0F8A8E32A}">
      <dgm:prSet phldrT="[Texte]"/>
      <dgm:spPr/>
      <dgm:t>
        <a:bodyPr/>
        <a:lstStyle/>
        <a:p>
          <a:r>
            <a:rPr lang="fr-FR" dirty="0" smtClean="0"/>
            <a:t>Evaluation du lien ville-hôpital</a:t>
          </a:r>
          <a:endParaRPr lang="fr-FR" dirty="0"/>
        </a:p>
      </dgm:t>
    </dgm:pt>
    <dgm:pt modelId="{34D7A90E-D375-4660-B3A5-21733A4432F6}" type="parTrans" cxnId="{3ADE3C90-D36B-442C-9181-031FBD68499A}">
      <dgm:prSet/>
      <dgm:spPr/>
      <dgm:t>
        <a:bodyPr/>
        <a:lstStyle/>
        <a:p>
          <a:endParaRPr lang="fr-FR"/>
        </a:p>
      </dgm:t>
    </dgm:pt>
    <dgm:pt modelId="{9D027D71-4028-49B2-B683-6D07E1E7310C}" type="sibTrans" cxnId="{3ADE3C90-D36B-442C-9181-031FBD68499A}">
      <dgm:prSet/>
      <dgm:spPr/>
      <dgm:t>
        <a:bodyPr/>
        <a:lstStyle/>
        <a:p>
          <a:endParaRPr lang="fr-FR"/>
        </a:p>
      </dgm:t>
    </dgm:pt>
    <dgm:pt modelId="{5153B3D7-98BA-4858-B991-3AB2A6DFABD5}" type="pres">
      <dgm:prSet presAssocID="{057C1520-1F66-46C7-B7AC-FEE5E9A5347F}" presName="Name0" presStyleCnt="0">
        <dgm:presLayoutVars>
          <dgm:dir/>
          <dgm:animLvl val="lvl"/>
          <dgm:resizeHandles val="exact"/>
        </dgm:presLayoutVars>
      </dgm:prSet>
      <dgm:spPr/>
      <dgm:t>
        <a:bodyPr/>
        <a:lstStyle/>
        <a:p>
          <a:endParaRPr lang="fr-FR"/>
        </a:p>
      </dgm:t>
    </dgm:pt>
    <dgm:pt modelId="{A4BD6509-639B-44D1-91BD-B81274968600}" type="pres">
      <dgm:prSet presAssocID="{67E1BF1B-9BFA-4104-8491-973AB57017B7}" presName="parTxOnly" presStyleLbl="node1" presStyleIdx="0" presStyleCnt="3" custScaleX="86560">
        <dgm:presLayoutVars>
          <dgm:chMax val="0"/>
          <dgm:chPref val="0"/>
          <dgm:bulletEnabled val="1"/>
        </dgm:presLayoutVars>
      </dgm:prSet>
      <dgm:spPr/>
      <dgm:t>
        <a:bodyPr/>
        <a:lstStyle/>
        <a:p>
          <a:endParaRPr lang="fr-FR"/>
        </a:p>
      </dgm:t>
    </dgm:pt>
    <dgm:pt modelId="{F3B06A28-C763-4551-B28F-27D2C95EC817}" type="pres">
      <dgm:prSet presAssocID="{B2E64AD6-9F02-428F-BCF8-B416805FAED7}" presName="parTxOnlySpace" presStyleCnt="0"/>
      <dgm:spPr/>
    </dgm:pt>
    <dgm:pt modelId="{D6AA1274-C81F-4DA7-A908-2E0F6EFA805E}" type="pres">
      <dgm:prSet presAssocID="{A4C81A84-015E-46E2-83C8-BA60B9671FF9}" presName="parTxOnly" presStyleLbl="node1" presStyleIdx="1" presStyleCnt="3">
        <dgm:presLayoutVars>
          <dgm:chMax val="0"/>
          <dgm:chPref val="0"/>
          <dgm:bulletEnabled val="1"/>
        </dgm:presLayoutVars>
      </dgm:prSet>
      <dgm:spPr/>
      <dgm:t>
        <a:bodyPr/>
        <a:lstStyle/>
        <a:p>
          <a:endParaRPr lang="fr-FR"/>
        </a:p>
      </dgm:t>
    </dgm:pt>
    <dgm:pt modelId="{81E61026-07A2-4B8C-80E0-8FB9B791C6BC}" type="pres">
      <dgm:prSet presAssocID="{09B335E7-4B77-47E0-993A-2778FAE2F974}" presName="parTxOnlySpace" presStyleCnt="0"/>
      <dgm:spPr/>
    </dgm:pt>
    <dgm:pt modelId="{AB2E9E56-83E7-47B1-B60A-426E1A95CB34}" type="pres">
      <dgm:prSet presAssocID="{3FB40669-9AFF-4496-9D5B-3BC0F8A8E32A}" presName="parTxOnly" presStyleLbl="node1" presStyleIdx="2" presStyleCnt="3">
        <dgm:presLayoutVars>
          <dgm:chMax val="0"/>
          <dgm:chPref val="0"/>
          <dgm:bulletEnabled val="1"/>
        </dgm:presLayoutVars>
      </dgm:prSet>
      <dgm:spPr/>
      <dgm:t>
        <a:bodyPr/>
        <a:lstStyle/>
        <a:p>
          <a:endParaRPr lang="fr-FR"/>
        </a:p>
      </dgm:t>
    </dgm:pt>
  </dgm:ptLst>
  <dgm:cxnLst>
    <dgm:cxn modelId="{3ADE3C90-D36B-442C-9181-031FBD68499A}" srcId="{057C1520-1F66-46C7-B7AC-FEE5E9A5347F}" destId="{3FB40669-9AFF-4496-9D5B-3BC0F8A8E32A}" srcOrd="2" destOrd="0" parTransId="{34D7A90E-D375-4660-B3A5-21733A4432F6}" sibTransId="{9D027D71-4028-49B2-B683-6D07E1E7310C}"/>
    <dgm:cxn modelId="{67D6AF34-1C4B-44EE-979A-66E08C6D3135}" type="presOf" srcId="{67E1BF1B-9BFA-4104-8491-973AB57017B7}" destId="{A4BD6509-639B-44D1-91BD-B81274968600}" srcOrd="0" destOrd="0" presId="urn:microsoft.com/office/officeart/2005/8/layout/chevron1"/>
    <dgm:cxn modelId="{9092CE50-70A1-487B-988A-0205CA60E2EA}" srcId="{057C1520-1F66-46C7-B7AC-FEE5E9A5347F}" destId="{A4C81A84-015E-46E2-83C8-BA60B9671FF9}" srcOrd="1" destOrd="0" parTransId="{179E1CAC-0B9E-48AA-A076-42E01D1A5490}" sibTransId="{09B335E7-4B77-47E0-993A-2778FAE2F974}"/>
    <dgm:cxn modelId="{C04077FB-E4BF-4FB0-BCB0-9142843B2DE9}" srcId="{057C1520-1F66-46C7-B7AC-FEE5E9A5347F}" destId="{67E1BF1B-9BFA-4104-8491-973AB57017B7}" srcOrd="0" destOrd="0" parTransId="{508F1561-3253-4CF1-B406-17F4D4AC9B8E}" sibTransId="{B2E64AD6-9F02-428F-BCF8-B416805FAED7}"/>
    <dgm:cxn modelId="{406EC2D2-8CA0-4D18-A3B0-E71EDDD23E3A}" type="presOf" srcId="{A4C81A84-015E-46E2-83C8-BA60B9671FF9}" destId="{D6AA1274-C81F-4DA7-A908-2E0F6EFA805E}" srcOrd="0" destOrd="0" presId="urn:microsoft.com/office/officeart/2005/8/layout/chevron1"/>
    <dgm:cxn modelId="{6F54D926-590D-48F7-B51D-DB60806226C1}" type="presOf" srcId="{3FB40669-9AFF-4496-9D5B-3BC0F8A8E32A}" destId="{AB2E9E56-83E7-47B1-B60A-426E1A95CB34}" srcOrd="0" destOrd="0" presId="urn:microsoft.com/office/officeart/2005/8/layout/chevron1"/>
    <dgm:cxn modelId="{B422B3D5-BC30-4AFD-9F27-96CE7C9D1E74}" type="presOf" srcId="{057C1520-1F66-46C7-B7AC-FEE5E9A5347F}" destId="{5153B3D7-98BA-4858-B991-3AB2A6DFABD5}" srcOrd="0" destOrd="0" presId="urn:microsoft.com/office/officeart/2005/8/layout/chevron1"/>
    <dgm:cxn modelId="{D8F4993D-56A1-491A-95CA-6F9D05A52B6C}" type="presParOf" srcId="{5153B3D7-98BA-4858-B991-3AB2A6DFABD5}" destId="{A4BD6509-639B-44D1-91BD-B81274968600}" srcOrd="0" destOrd="0" presId="urn:microsoft.com/office/officeart/2005/8/layout/chevron1"/>
    <dgm:cxn modelId="{D22FE3F3-BD9F-40F5-A953-66F74308C57C}" type="presParOf" srcId="{5153B3D7-98BA-4858-B991-3AB2A6DFABD5}" destId="{F3B06A28-C763-4551-B28F-27D2C95EC817}" srcOrd="1" destOrd="0" presId="urn:microsoft.com/office/officeart/2005/8/layout/chevron1"/>
    <dgm:cxn modelId="{CA1F9CE2-5209-4AD8-A9A5-932E220C2EDD}" type="presParOf" srcId="{5153B3D7-98BA-4858-B991-3AB2A6DFABD5}" destId="{D6AA1274-C81F-4DA7-A908-2E0F6EFA805E}" srcOrd="2" destOrd="0" presId="urn:microsoft.com/office/officeart/2005/8/layout/chevron1"/>
    <dgm:cxn modelId="{07A6DA5A-9C9B-4E23-8619-FF7DE33FB490}" type="presParOf" srcId="{5153B3D7-98BA-4858-B991-3AB2A6DFABD5}" destId="{81E61026-07A2-4B8C-80E0-8FB9B791C6BC}" srcOrd="3" destOrd="0" presId="urn:microsoft.com/office/officeart/2005/8/layout/chevron1"/>
    <dgm:cxn modelId="{C4BC6D94-A039-420A-B9A6-8B57BF4F470D}" type="presParOf" srcId="{5153B3D7-98BA-4858-B991-3AB2A6DFABD5}" destId="{AB2E9E56-83E7-47B1-B60A-426E1A95CB34}"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62EB5D3-591B-4EBF-A035-BC2AB1D49C28}"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fr-FR"/>
        </a:p>
      </dgm:t>
    </dgm:pt>
    <dgm:pt modelId="{27D0C66F-4F7D-43DC-A375-BB71BE56E2F6}">
      <dgm:prSet phldrT="[Texte]" custT="1"/>
      <dgm:spPr/>
      <dgm:t>
        <a:bodyPr/>
        <a:lstStyle/>
        <a:p>
          <a:r>
            <a:rPr lang="fr-FR" sz="1400" b="1" smtClean="0"/>
            <a:t>Evaluer les moyens pour un circuit du DM-DMI et des actions coordonnées ville hôpital</a:t>
          </a:r>
          <a:endParaRPr lang="fr-FR" sz="1400" dirty="0"/>
        </a:p>
      </dgm:t>
    </dgm:pt>
    <dgm:pt modelId="{A59E6231-82A8-4B94-B823-1A1AB1247245}" type="parTrans" cxnId="{F99A2B28-65F0-48B6-A3DD-4669BF9644B5}">
      <dgm:prSet/>
      <dgm:spPr/>
      <dgm:t>
        <a:bodyPr/>
        <a:lstStyle/>
        <a:p>
          <a:endParaRPr lang="fr-FR" sz="1400"/>
        </a:p>
      </dgm:t>
    </dgm:pt>
    <dgm:pt modelId="{2EB5C229-F7CE-4264-B91E-994399882C44}" type="sibTrans" cxnId="{F99A2B28-65F0-48B6-A3DD-4669BF9644B5}">
      <dgm:prSet/>
      <dgm:spPr/>
      <dgm:t>
        <a:bodyPr/>
        <a:lstStyle/>
        <a:p>
          <a:endParaRPr lang="fr-FR" sz="1400"/>
        </a:p>
      </dgm:t>
    </dgm:pt>
    <dgm:pt modelId="{5BBD43DD-D7B6-41FE-953F-5132054C4AC2}" type="pres">
      <dgm:prSet presAssocID="{562EB5D3-591B-4EBF-A035-BC2AB1D49C28}" presName="Name0" presStyleCnt="0">
        <dgm:presLayoutVars>
          <dgm:chMax val="7"/>
          <dgm:chPref val="7"/>
          <dgm:dir/>
        </dgm:presLayoutVars>
      </dgm:prSet>
      <dgm:spPr/>
      <dgm:t>
        <a:bodyPr/>
        <a:lstStyle/>
        <a:p>
          <a:endParaRPr lang="fr-FR"/>
        </a:p>
      </dgm:t>
    </dgm:pt>
    <dgm:pt modelId="{8D59A472-AFC8-4A96-AA60-D5473E6316AA}" type="pres">
      <dgm:prSet presAssocID="{562EB5D3-591B-4EBF-A035-BC2AB1D49C28}" presName="Name1" presStyleCnt="0"/>
      <dgm:spPr/>
    </dgm:pt>
    <dgm:pt modelId="{EA1F0FFD-AD0C-4584-8C68-27E7C38A1BCF}" type="pres">
      <dgm:prSet presAssocID="{562EB5D3-591B-4EBF-A035-BC2AB1D49C28}" presName="cycle" presStyleCnt="0"/>
      <dgm:spPr/>
    </dgm:pt>
    <dgm:pt modelId="{960B69D1-AA05-4BC4-82C3-903864FFD7AF}" type="pres">
      <dgm:prSet presAssocID="{562EB5D3-591B-4EBF-A035-BC2AB1D49C28}" presName="srcNode" presStyleLbl="node1" presStyleIdx="0" presStyleCnt="1"/>
      <dgm:spPr/>
    </dgm:pt>
    <dgm:pt modelId="{E46665C5-4F5F-4CC7-83F5-19D86027F90A}" type="pres">
      <dgm:prSet presAssocID="{562EB5D3-591B-4EBF-A035-BC2AB1D49C28}" presName="conn" presStyleLbl="parChTrans1D2" presStyleIdx="0" presStyleCnt="1"/>
      <dgm:spPr/>
      <dgm:t>
        <a:bodyPr/>
        <a:lstStyle/>
        <a:p>
          <a:endParaRPr lang="fr-FR"/>
        </a:p>
      </dgm:t>
    </dgm:pt>
    <dgm:pt modelId="{C4FEA1FA-43D7-42EF-A665-E6C32EB3BA45}" type="pres">
      <dgm:prSet presAssocID="{562EB5D3-591B-4EBF-A035-BC2AB1D49C28}" presName="extraNode" presStyleLbl="node1" presStyleIdx="0" presStyleCnt="1"/>
      <dgm:spPr/>
    </dgm:pt>
    <dgm:pt modelId="{16F39C2F-8ED3-42BD-BB01-7F71BC527D54}" type="pres">
      <dgm:prSet presAssocID="{562EB5D3-591B-4EBF-A035-BC2AB1D49C28}" presName="dstNode" presStyleLbl="node1" presStyleIdx="0" presStyleCnt="1"/>
      <dgm:spPr/>
    </dgm:pt>
    <dgm:pt modelId="{9890C934-5534-47B0-A84F-DC712C3207C6}" type="pres">
      <dgm:prSet presAssocID="{27D0C66F-4F7D-43DC-A375-BB71BE56E2F6}" presName="text_1" presStyleLbl="node1" presStyleIdx="0" presStyleCnt="1">
        <dgm:presLayoutVars>
          <dgm:bulletEnabled val="1"/>
        </dgm:presLayoutVars>
      </dgm:prSet>
      <dgm:spPr/>
      <dgm:t>
        <a:bodyPr/>
        <a:lstStyle/>
        <a:p>
          <a:endParaRPr lang="fr-FR"/>
        </a:p>
      </dgm:t>
    </dgm:pt>
    <dgm:pt modelId="{B8E47FCB-996E-4879-97A7-095C11C689B7}" type="pres">
      <dgm:prSet presAssocID="{27D0C66F-4F7D-43DC-A375-BB71BE56E2F6}" presName="accent_1" presStyleCnt="0"/>
      <dgm:spPr/>
    </dgm:pt>
    <dgm:pt modelId="{C6E39771-AA31-4B72-BC55-D425CC9D82CB}" type="pres">
      <dgm:prSet presAssocID="{27D0C66F-4F7D-43DC-A375-BB71BE56E2F6}" presName="accentRepeatNode" presStyleLbl="solidFgAcc1" presStyleIdx="0" presStyleCnt="1"/>
      <dgm:spPr/>
      <dgm:t>
        <a:bodyPr/>
        <a:lstStyle/>
        <a:p>
          <a:endParaRPr lang="fr-FR"/>
        </a:p>
      </dgm:t>
    </dgm:pt>
  </dgm:ptLst>
  <dgm:cxnLst>
    <dgm:cxn modelId="{F4DF56BD-CD93-4C05-A97A-A33CA894FFA1}" type="presOf" srcId="{27D0C66F-4F7D-43DC-A375-BB71BE56E2F6}" destId="{9890C934-5534-47B0-A84F-DC712C3207C6}" srcOrd="0" destOrd="0" presId="urn:microsoft.com/office/officeart/2008/layout/VerticalCurvedList"/>
    <dgm:cxn modelId="{FC7A73B6-53E3-4222-9AC4-65967762A0C0}" type="presOf" srcId="{562EB5D3-591B-4EBF-A035-BC2AB1D49C28}" destId="{5BBD43DD-D7B6-41FE-953F-5132054C4AC2}" srcOrd="0" destOrd="0" presId="urn:microsoft.com/office/officeart/2008/layout/VerticalCurvedList"/>
    <dgm:cxn modelId="{F99A2B28-65F0-48B6-A3DD-4669BF9644B5}" srcId="{562EB5D3-591B-4EBF-A035-BC2AB1D49C28}" destId="{27D0C66F-4F7D-43DC-A375-BB71BE56E2F6}" srcOrd="0" destOrd="0" parTransId="{A59E6231-82A8-4B94-B823-1A1AB1247245}" sibTransId="{2EB5C229-F7CE-4264-B91E-994399882C44}"/>
    <dgm:cxn modelId="{38C05F00-6301-4203-92CA-299365DA7C82}" type="presOf" srcId="{2EB5C229-F7CE-4264-B91E-994399882C44}" destId="{E46665C5-4F5F-4CC7-83F5-19D86027F90A}" srcOrd="0" destOrd="0" presId="urn:microsoft.com/office/officeart/2008/layout/VerticalCurvedList"/>
    <dgm:cxn modelId="{38BE1199-A924-48BC-92F8-703B8A50C853}" type="presParOf" srcId="{5BBD43DD-D7B6-41FE-953F-5132054C4AC2}" destId="{8D59A472-AFC8-4A96-AA60-D5473E6316AA}" srcOrd="0" destOrd="0" presId="urn:microsoft.com/office/officeart/2008/layout/VerticalCurvedList"/>
    <dgm:cxn modelId="{AABE4E36-622F-4AE0-8905-01FDBC843D39}" type="presParOf" srcId="{8D59A472-AFC8-4A96-AA60-D5473E6316AA}" destId="{EA1F0FFD-AD0C-4584-8C68-27E7C38A1BCF}" srcOrd="0" destOrd="0" presId="urn:microsoft.com/office/officeart/2008/layout/VerticalCurvedList"/>
    <dgm:cxn modelId="{AC84185B-8FEB-4087-8D49-1DE1DCCB11DB}" type="presParOf" srcId="{EA1F0FFD-AD0C-4584-8C68-27E7C38A1BCF}" destId="{960B69D1-AA05-4BC4-82C3-903864FFD7AF}" srcOrd="0" destOrd="0" presId="urn:microsoft.com/office/officeart/2008/layout/VerticalCurvedList"/>
    <dgm:cxn modelId="{E47002FD-6312-4ACE-8FC0-FAC034A85759}" type="presParOf" srcId="{EA1F0FFD-AD0C-4584-8C68-27E7C38A1BCF}" destId="{E46665C5-4F5F-4CC7-83F5-19D86027F90A}" srcOrd="1" destOrd="0" presId="urn:microsoft.com/office/officeart/2008/layout/VerticalCurvedList"/>
    <dgm:cxn modelId="{ACF186A2-8F92-43B6-B65B-772166C92283}" type="presParOf" srcId="{EA1F0FFD-AD0C-4584-8C68-27E7C38A1BCF}" destId="{C4FEA1FA-43D7-42EF-A665-E6C32EB3BA45}" srcOrd="2" destOrd="0" presId="urn:microsoft.com/office/officeart/2008/layout/VerticalCurvedList"/>
    <dgm:cxn modelId="{AC367309-B96B-4D21-B5C6-610C28B22E3D}" type="presParOf" srcId="{EA1F0FFD-AD0C-4584-8C68-27E7C38A1BCF}" destId="{16F39C2F-8ED3-42BD-BB01-7F71BC527D54}" srcOrd="3" destOrd="0" presId="urn:microsoft.com/office/officeart/2008/layout/VerticalCurvedList"/>
    <dgm:cxn modelId="{847490A1-7239-4D75-B8CD-1243459C9D94}" type="presParOf" srcId="{8D59A472-AFC8-4A96-AA60-D5473E6316AA}" destId="{9890C934-5534-47B0-A84F-DC712C3207C6}" srcOrd="1" destOrd="0" presId="urn:microsoft.com/office/officeart/2008/layout/VerticalCurvedList"/>
    <dgm:cxn modelId="{FE4F61DC-8D5E-45D2-A6E5-4D7AC92D1B9F}" type="presParOf" srcId="{8D59A472-AFC8-4A96-AA60-D5473E6316AA}" destId="{B8E47FCB-996E-4879-97A7-095C11C689B7}" srcOrd="2" destOrd="0" presId="urn:microsoft.com/office/officeart/2008/layout/VerticalCurvedList"/>
    <dgm:cxn modelId="{0B3B7715-E140-4CEA-BEDD-D33E18D2014F}" type="presParOf" srcId="{B8E47FCB-996E-4879-97A7-095C11C689B7}" destId="{C6E39771-AA31-4B72-BC55-D425CC9D82C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62EB5D3-591B-4EBF-A035-BC2AB1D49C28}" type="doc">
      <dgm:prSet loTypeId="urn:microsoft.com/office/officeart/2008/layout/VerticalCurvedList" loCatId="list" qsTypeId="urn:microsoft.com/office/officeart/2005/8/quickstyle/simple1" qsCatId="simple" csTypeId="urn:microsoft.com/office/officeart/2005/8/colors/accent3_2" csCatId="accent3" phldr="1"/>
      <dgm:spPr/>
      <dgm:t>
        <a:bodyPr/>
        <a:lstStyle/>
        <a:p>
          <a:endParaRPr lang="fr-FR"/>
        </a:p>
      </dgm:t>
    </dgm:pt>
    <dgm:pt modelId="{7E0D2D9C-B5ED-4E08-9537-0C88FC1F6957}">
      <dgm:prSet phldrT="[Texte]" custT="1"/>
      <dgm:spPr/>
      <dgm:t>
        <a:bodyPr/>
        <a:lstStyle/>
        <a:p>
          <a:r>
            <a:rPr lang="fr-FR" sz="1400" b="1" dirty="0" smtClean="0"/>
            <a:t>Promouvoir le déploiement d’une démarche qualité et des actions de pharmacie clinique en lien avec la gouvernance de l’ES</a:t>
          </a:r>
          <a:endParaRPr lang="fr-FR" sz="1400" dirty="0"/>
        </a:p>
      </dgm:t>
    </dgm:pt>
    <dgm:pt modelId="{6AA05E01-E908-4D61-B7B6-BB013F85AFC7}" type="parTrans" cxnId="{16BC841C-4157-4BB3-8764-75C5F26BE577}">
      <dgm:prSet/>
      <dgm:spPr/>
      <dgm:t>
        <a:bodyPr/>
        <a:lstStyle/>
        <a:p>
          <a:endParaRPr lang="fr-FR" sz="1400"/>
        </a:p>
      </dgm:t>
    </dgm:pt>
    <dgm:pt modelId="{C931ED9F-A1C8-4E70-A089-B42D43A34E54}" type="sibTrans" cxnId="{16BC841C-4157-4BB3-8764-75C5F26BE577}">
      <dgm:prSet/>
      <dgm:spPr/>
      <dgm:t>
        <a:bodyPr/>
        <a:lstStyle/>
        <a:p>
          <a:endParaRPr lang="fr-FR" sz="1400"/>
        </a:p>
      </dgm:t>
    </dgm:pt>
    <dgm:pt modelId="{5BBD43DD-D7B6-41FE-953F-5132054C4AC2}" type="pres">
      <dgm:prSet presAssocID="{562EB5D3-591B-4EBF-A035-BC2AB1D49C28}" presName="Name0" presStyleCnt="0">
        <dgm:presLayoutVars>
          <dgm:chMax val="7"/>
          <dgm:chPref val="7"/>
          <dgm:dir/>
        </dgm:presLayoutVars>
      </dgm:prSet>
      <dgm:spPr/>
      <dgm:t>
        <a:bodyPr/>
        <a:lstStyle/>
        <a:p>
          <a:endParaRPr lang="fr-FR"/>
        </a:p>
      </dgm:t>
    </dgm:pt>
    <dgm:pt modelId="{8D59A472-AFC8-4A96-AA60-D5473E6316AA}" type="pres">
      <dgm:prSet presAssocID="{562EB5D3-591B-4EBF-A035-BC2AB1D49C28}" presName="Name1" presStyleCnt="0"/>
      <dgm:spPr/>
    </dgm:pt>
    <dgm:pt modelId="{EA1F0FFD-AD0C-4584-8C68-27E7C38A1BCF}" type="pres">
      <dgm:prSet presAssocID="{562EB5D3-591B-4EBF-A035-BC2AB1D49C28}" presName="cycle" presStyleCnt="0"/>
      <dgm:spPr/>
    </dgm:pt>
    <dgm:pt modelId="{960B69D1-AA05-4BC4-82C3-903864FFD7AF}" type="pres">
      <dgm:prSet presAssocID="{562EB5D3-591B-4EBF-A035-BC2AB1D49C28}" presName="srcNode" presStyleLbl="node1" presStyleIdx="0" presStyleCnt="1"/>
      <dgm:spPr/>
    </dgm:pt>
    <dgm:pt modelId="{E46665C5-4F5F-4CC7-83F5-19D86027F90A}" type="pres">
      <dgm:prSet presAssocID="{562EB5D3-591B-4EBF-A035-BC2AB1D49C28}" presName="conn" presStyleLbl="parChTrans1D2" presStyleIdx="0" presStyleCnt="1"/>
      <dgm:spPr/>
      <dgm:t>
        <a:bodyPr/>
        <a:lstStyle/>
        <a:p>
          <a:endParaRPr lang="fr-FR"/>
        </a:p>
      </dgm:t>
    </dgm:pt>
    <dgm:pt modelId="{C4FEA1FA-43D7-42EF-A665-E6C32EB3BA45}" type="pres">
      <dgm:prSet presAssocID="{562EB5D3-591B-4EBF-A035-BC2AB1D49C28}" presName="extraNode" presStyleLbl="node1" presStyleIdx="0" presStyleCnt="1"/>
      <dgm:spPr/>
    </dgm:pt>
    <dgm:pt modelId="{16F39C2F-8ED3-42BD-BB01-7F71BC527D54}" type="pres">
      <dgm:prSet presAssocID="{562EB5D3-591B-4EBF-A035-BC2AB1D49C28}" presName="dstNode" presStyleLbl="node1" presStyleIdx="0" presStyleCnt="1"/>
      <dgm:spPr/>
    </dgm:pt>
    <dgm:pt modelId="{B9637D6F-E2D5-4355-9AB0-16467FBDFDA3}" type="pres">
      <dgm:prSet presAssocID="{7E0D2D9C-B5ED-4E08-9537-0C88FC1F6957}" presName="text_1" presStyleLbl="node1" presStyleIdx="0" presStyleCnt="1">
        <dgm:presLayoutVars>
          <dgm:bulletEnabled val="1"/>
        </dgm:presLayoutVars>
      </dgm:prSet>
      <dgm:spPr/>
      <dgm:t>
        <a:bodyPr/>
        <a:lstStyle/>
        <a:p>
          <a:endParaRPr lang="fr-FR"/>
        </a:p>
      </dgm:t>
    </dgm:pt>
    <dgm:pt modelId="{5845CF52-5BD6-4A8E-A326-787EFE348770}" type="pres">
      <dgm:prSet presAssocID="{7E0D2D9C-B5ED-4E08-9537-0C88FC1F6957}" presName="accent_1" presStyleCnt="0"/>
      <dgm:spPr/>
    </dgm:pt>
    <dgm:pt modelId="{3F6085A4-AF8F-4B66-8F9B-AB9913B8ABF7}" type="pres">
      <dgm:prSet presAssocID="{7E0D2D9C-B5ED-4E08-9537-0C88FC1F6957}" presName="accentRepeatNode" presStyleLbl="solidFgAcc1" presStyleIdx="0" presStyleCnt="1"/>
      <dgm:spPr/>
    </dgm:pt>
  </dgm:ptLst>
  <dgm:cxnLst>
    <dgm:cxn modelId="{A4471323-0980-4D11-AC3B-7EA4723A1019}" type="presOf" srcId="{7E0D2D9C-B5ED-4E08-9537-0C88FC1F6957}" destId="{B9637D6F-E2D5-4355-9AB0-16467FBDFDA3}" srcOrd="0" destOrd="0" presId="urn:microsoft.com/office/officeart/2008/layout/VerticalCurvedList"/>
    <dgm:cxn modelId="{FC7A73B6-53E3-4222-9AC4-65967762A0C0}" type="presOf" srcId="{562EB5D3-591B-4EBF-A035-BC2AB1D49C28}" destId="{5BBD43DD-D7B6-41FE-953F-5132054C4AC2}" srcOrd="0" destOrd="0" presId="urn:microsoft.com/office/officeart/2008/layout/VerticalCurvedList"/>
    <dgm:cxn modelId="{0A4ED330-2A78-41DD-81E1-8255651E6034}" type="presOf" srcId="{C931ED9F-A1C8-4E70-A089-B42D43A34E54}" destId="{E46665C5-4F5F-4CC7-83F5-19D86027F90A}" srcOrd="0" destOrd="0" presId="urn:microsoft.com/office/officeart/2008/layout/VerticalCurvedList"/>
    <dgm:cxn modelId="{16BC841C-4157-4BB3-8764-75C5F26BE577}" srcId="{562EB5D3-591B-4EBF-A035-BC2AB1D49C28}" destId="{7E0D2D9C-B5ED-4E08-9537-0C88FC1F6957}" srcOrd="0" destOrd="0" parTransId="{6AA05E01-E908-4D61-B7B6-BB013F85AFC7}" sibTransId="{C931ED9F-A1C8-4E70-A089-B42D43A34E54}"/>
    <dgm:cxn modelId="{38BE1199-A924-48BC-92F8-703B8A50C853}" type="presParOf" srcId="{5BBD43DD-D7B6-41FE-953F-5132054C4AC2}" destId="{8D59A472-AFC8-4A96-AA60-D5473E6316AA}" srcOrd="0" destOrd="0" presId="urn:microsoft.com/office/officeart/2008/layout/VerticalCurvedList"/>
    <dgm:cxn modelId="{AABE4E36-622F-4AE0-8905-01FDBC843D39}" type="presParOf" srcId="{8D59A472-AFC8-4A96-AA60-D5473E6316AA}" destId="{EA1F0FFD-AD0C-4584-8C68-27E7C38A1BCF}" srcOrd="0" destOrd="0" presId="urn:microsoft.com/office/officeart/2008/layout/VerticalCurvedList"/>
    <dgm:cxn modelId="{AC84185B-8FEB-4087-8D49-1DE1DCCB11DB}" type="presParOf" srcId="{EA1F0FFD-AD0C-4584-8C68-27E7C38A1BCF}" destId="{960B69D1-AA05-4BC4-82C3-903864FFD7AF}" srcOrd="0" destOrd="0" presId="urn:microsoft.com/office/officeart/2008/layout/VerticalCurvedList"/>
    <dgm:cxn modelId="{E47002FD-6312-4ACE-8FC0-FAC034A85759}" type="presParOf" srcId="{EA1F0FFD-AD0C-4584-8C68-27E7C38A1BCF}" destId="{E46665C5-4F5F-4CC7-83F5-19D86027F90A}" srcOrd="1" destOrd="0" presId="urn:microsoft.com/office/officeart/2008/layout/VerticalCurvedList"/>
    <dgm:cxn modelId="{ACF186A2-8F92-43B6-B65B-772166C92283}" type="presParOf" srcId="{EA1F0FFD-AD0C-4584-8C68-27E7C38A1BCF}" destId="{C4FEA1FA-43D7-42EF-A665-E6C32EB3BA45}" srcOrd="2" destOrd="0" presId="urn:microsoft.com/office/officeart/2008/layout/VerticalCurvedList"/>
    <dgm:cxn modelId="{AC367309-B96B-4D21-B5C6-610C28B22E3D}" type="presParOf" srcId="{EA1F0FFD-AD0C-4584-8C68-27E7C38A1BCF}" destId="{16F39C2F-8ED3-42BD-BB01-7F71BC527D54}" srcOrd="3" destOrd="0" presId="urn:microsoft.com/office/officeart/2008/layout/VerticalCurvedList"/>
    <dgm:cxn modelId="{247CF555-3815-423D-805A-9E6443E6A8D7}" type="presParOf" srcId="{8D59A472-AFC8-4A96-AA60-D5473E6316AA}" destId="{B9637D6F-E2D5-4355-9AB0-16467FBDFDA3}" srcOrd="1" destOrd="0" presId="urn:microsoft.com/office/officeart/2008/layout/VerticalCurvedList"/>
    <dgm:cxn modelId="{FCD1B94F-CB6B-4E68-8C46-C2AE0C134946}" type="presParOf" srcId="{8D59A472-AFC8-4A96-AA60-D5473E6316AA}" destId="{5845CF52-5BD6-4A8E-A326-787EFE348770}" srcOrd="2" destOrd="0" presId="urn:microsoft.com/office/officeart/2008/layout/VerticalCurvedList"/>
    <dgm:cxn modelId="{E6853180-B920-4654-8A3F-8A596B8B8AAD}" type="presParOf" srcId="{5845CF52-5BD6-4A8E-A326-787EFE348770}" destId="{3F6085A4-AF8F-4B66-8F9B-AB9913B8ABF7}"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529EBCE-155B-4CFB-99E6-4604E6782426}" type="doc">
      <dgm:prSet loTypeId="urn:microsoft.com/office/officeart/2005/8/layout/process1" loCatId="process" qsTypeId="urn:microsoft.com/office/officeart/2005/8/quickstyle/simple5" qsCatId="simple" csTypeId="urn:microsoft.com/office/officeart/2005/8/colors/accent2_1" csCatId="accent2" phldr="1"/>
      <dgm:spPr/>
    </dgm:pt>
    <dgm:pt modelId="{F003BBCA-6FFC-4697-8E1F-0A8455A5E5DE}">
      <dgm:prSet phldrT="[Texte]"/>
      <dgm:spPr/>
      <dgm:t>
        <a:bodyPr/>
        <a:lstStyle/>
        <a:p>
          <a:r>
            <a:rPr lang="fr-FR" dirty="0" smtClean="0">
              <a:solidFill>
                <a:schemeClr val="accent2"/>
              </a:solidFill>
            </a:rPr>
            <a:t>Réalisation de la cartographie des données informatique du circuit du DMI</a:t>
          </a:r>
          <a:endParaRPr lang="fr-FR" dirty="0">
            <a:solidFill>
              <a:schemeClr val="accent2"/>
            </a:solidFill>
          </a:endParaRPr>
        </a:p>
      </dgm:t>
    </dgm:pt>
    <dgm:pt modelId="{B5DEC4BB-E926-42EA-82F3-7B0D42385832}" type="parTrans" cxnId="{CD1AC5DC-9756-4B36-9460-A6AB1CB8F3AB}">
      <dgm:prSet/>
      <dgm:spPr/>
      <dgm:t>
        <a:bodyPr/>
        <a:lstStyle/>
        <a:p>
          <a:endParaRPr lang="fr-FR">
            <a:solidFill>
              <a:schemeClr val="accent2"/>
            </a:solidFill>
          </a:endParaRPr>
        </a:p>
      </dgm:t>
    </dgm:pt>
    <dgm:pt modelId="{B6ABE7EC-B3AE-4071-9259-DA866D7F1958}" type="sibTrans" cxnId="{CD1AC5DC-9756-4B36-9460-A6AB1CB8F3AB}">
      <dgm:prSet/>
      <dgm:spPr/>
      <dgm:t>
        <a:bodyPr/>
        <a:lstStyle/>
        <a:p>
          <a:endParaRPr lang="fr-FR">
            <a:solidFill>
              <a:schemeClr val="accent2"/>
            </a:solidFill>
          </a:endParaRPr>
        </a:p>
      </dgm:t>
    </dgm:pt>
    <dgm:pt modelId="{705581F5-D167-423D-9AB2-E2590FC37E46}">
      <dgm:prSet phldrT="[Texte]"/>
      <dgm:spPr/>
      <dgm:t>
        <a:bodyPr/>
        <a:lstStyle/>
        <a:p>
          <a:r>
            <a:rPr lang="fr-FR" dirty="0" smtClean="0">
              <a:solidFill>
                <a:schemeClr val="accent2"/>
              </a:solidFill>
            </a:rPr>
            <a:t>Taux de point de rupture de l’informatisation des données aux différentes étapes du circuit du DM-DMI</a:t>
          </a:r>
          <a:endParaRPr lang="fr-FR" dirty="0">
            <a:solidFill>
              <a:schemeClr val="accent2"/>
            </a:solidFill>
          </a:endParaRPr>
        </a:p>
      </dgm:t>
    </dgm:pt>
    <dgm:pt modelId="{63B9174D-BB67-4204-A426-72291793EBA2}" type="parTrans" cxnId="{46654372-E3D4-42E7-8B56-657E509D0A63}">
      <dgm:prSet/>
      <dgm:spPr/>
      <dgm:t>
        <a:bodyPr/>
        <a:lstStyle/>
        <a:p>
          <a:endParaRPr lang="fr-FR">
            <a:solidFill>
              <a:schemeClr val="accent2"/>
            </a:solidFill>
          </a:endParaRPr>
        </a:p>
      </dgm:t>
    </dgm:pt>
    <dgm:pt modelId="{774008E5-879E-4E26-8BF4-B12C79359A70}" type="sibTrans" cxnId="{46654372-E3D4-42E7-8B56-657E509D0A63}">
      <dgm:prSet/>
      <dgm:spPr/>
      <dgm:t>
        <a:bodyPr/>
        <a:lstStyle/>
        <a:p>
          <a:endParaRPr lang="fr-FR">
            <a:solidFill>
              <a:schemeClr val="accent2"/>
            </a:solidFill>
          </a:endParaRPr>
        </a:p>
      </dgm:t>
    </dgm:pt>
    <dgm:pt modelId="{97AF1418-E5D3-479F-9E39-22DBB969803E}" type="pres">
      <dgm:prSet presAssocID="{2529EBCE-155B-4CFB-99E6-4604E6782426}" presName="Name0" presStyleCnt="0">
        <dgm:presLayoutVars>
          <dgm:dir/>
          <dgm:resizeHandles val="exact"/>
        </dgm:presLayoutVars>
      </dgm:prSet>
      <dgm:spPr/>
    </dgm:pt>
    <dgm:pt modelId="{BAA7F5AF-CB78-4418-BAC4-D5D92AE5FB28}" type="pres">
      <dgm:prSet presAssocID="{F003BBCA-6FFC-4697-8E1F-0A8455A5E5DE}" presName="node" presStyleLbl="node1" presStyleIdx="0" presStyleCnt="2">
        <dgm:presLayoutVars>
          <dgm:bulletEnabled val="1"/>
        </dgm:presLayoutVars>
      </dgm:prSet>
      <dgm:spPr/>
      <dgm:t>
        <a:bodyPr/>
        <a:lstStyle/>
        <a:p>
          <a:endParaRPr lang="fr-FR"/>
        </a:p>
      </dgm:t>
    </dgm:pt>
    <dgm:pt modelId="{F309C230-6F22-4AC6-AB76-E55292288C9C}" type="pres">
      <dgm:prSet presAssocID="{B6ABE7EC-B3AE-4071-9259-DA866D7F1958}" presName="sibTrans" presStyleLbl="sibTrans2D1" presStyleIdx="0" presStyleCnt="1"/>
      <dgm:spPr/>
      <dgm:t>
        <a:bodyPr/>
        <a:lstStyle/>
        <a:p>
          <a:endParaRPr lang="fr-FR"/>
        </a:p>
      </dgm:t>
    </dgm:pt>
    <dgm:pt modelId="{327D3FB9-488D-4EC0-809F-46D9B8E80233}" type="pres">
      <dgm:prSet presAssocID="{B6ABE7EC-B3AE-4071-9259-DA866D7F1958}" presName="connectorText" presStyleLbl="sibTrans2D1" presStyleIdx="0" presStyleCnt="1"/>
      <dgm:spPr/>
      <dgm:t>
        <a:bodyPr/>
        <a:lstStyle/>
        <a:p>
          <a:endParaRPr lang="fr-FR"/>
        </a:p>
      </dgm:t>
    </dgm:pt>
    <dgm:pt modelId="{8ECB540B-D1E2-4DED-8567-A583603830BD}" type="pres">
      <dgm:prSet presAssocID="{705581F5-D167-423D-9AB2-E2590FC37E46}" presName="node" presStyleLbl="node1" presStyleIdx="1" presStyleCnt="2">
        <dgm:presLayoutVars>
          <dgm:bulletEnabled val="1"/>
        </dgm:presLayoutVars>
      </dgm:prSet>
      <dgm:spPr/>
      <dgm:t>
        <a:bodyPr/>
        <a:lstStyle/>
        <a:p>
          <a:endParaRPr lang="fr-FR"/>
        </a:p>
      </dgm:t>
    </dgm:pt>
  </dgm:ptLst>
  <dgm:cxnLst>
    <dgm:cxn modelId="{DDB5F610-4DCB-4006-BC1D-0BD07F557CC8}" type="presOf" srcId="{F003BBCA-6FFC-4697-8E1F-0A8455A5E5DE}" destId="{BAA7F5AF-CB78-4418-BAC4-D5D92AE5FB28}" srcOrd="0" destOrd="0" presId="urn:microsoft.com/office/officeart/2005/8/layout/process1"/>
    <dgm:cxn modelId="{46654372-E3D4-42E7-8B56-657E509D0A63}" srcId="{2529EBCE-155B-4CFB-99E6-4604E6782426}" destId="{705581F5-D167-423D-9AB2-E2590FC37E46}" srcOrd="1" destOrd="0" parTransId="{63B9174D-BB67-4204-A426-72291793EBA2}" sibTransId="{774008E5-879E-4E26-8BF4-B12C79359A70}"/>
    <dgm:cxn modelId="{7EC4D5B5-9E0D-4727-A32E-184540B3F8D4}" type="presOf" srcId="{2529EBCE-155B-4CFB-99E6-4604E6782426}" destId="{97AF1418-E5D3-479F-9E39-22DBB969803E}" srcOrd="0" destOrd="0" presId="urn:microsoft.com/office/officeart/2005/8/layout/process1"/>
    <dgm:cxn modelId="{2D4165D1-3F5D-4304-BDDA-40E2D85B8E87}" type="presOf" srcId="{B6ABE7EC-B3AE-4071-9259-DA866D7F1958}" destId="{F309C230-6F22-4AC6-AB76-E55292288C9C}" srcOrd="0" destOrd="0" presId="urn:microsoft.com/office/officeart/2005/8/layout/process1"/>
    <dgm:cxn modelId="{216066E8-4881-4548-BC2A-82DA73CE7CFB}" type="presOf" srcId="{705581F5-D167-423D-9AB2-E2590FC37E46}" destId="{8ECB540B-D1E2-4DED-8567-A583603830BD}" srcOrd="0" destOrd="0" presId="urn:microsoft.com/office/officeart/2005/8/layout/process1"/>
    <dgm:cxn modelId="{CD1AC5DC-9756-4B36-9460-A6AB1CB8F3AB}" srcId="{2529EBCE-155B-4CFB-99E6-4604E6782426}" destId="{F003BBCA-6FFC-4697-8E1F-0A8455A5E5DE}" srcOrd="0" destOrd="0" parTransId="{B5DEC4BB-E926-42EA-82F3-7B0D42385832}" sibTransId="{B6ABE7EC-B3AE-4071-9259-DA866D7F1958}"/>
    <dgm:cxn modelId="{AED716AE-E4BD-4BD5-AF57-56C6EC8E74B5}" type="presOf" srcId="{B6ABE7EC-B3AE-4071-9259-DA866D7F1958}" destId="{327D3FB9-488D-4EC0-809F-46D9B8E80233}" srcOrd="1" destOrd="0" presId="urn:microsoft.com/office/officeart/2005/8/layout/process1"/>
    <dgm:cxn modelId="{885D87F4-CD88-4085-A0EF-B889314E84B6}" type="presParOf" srcId="{97AF1418-E5D3-479F-9E39-22DBB969803E}" destId="{BAA7F5AF-CB78-4418-BAC4-D5D92AE5FB28}" srcOrd="0" destOrd="0" presId="urn:microsoft.com/office/officeart/2005/8/layout/process1"/>
    <dgm:cxn modelId="{A7436BE3-E549-490B-90FA-FA43BDCEA468}" type="presParOf" srcId="{97AF1418-E5D3-479F-9E39-22DBB969803E}" destId="{F309C230-6F22-4AC6-AB76-E55292288C9C}" srcOrd="1" destOrd="0" presId="urn:microsoft.com/office/officeart/2005/8/layout/process1"/>
    <dgm:cxn modelId="{617CDEE6-619C-46D5-A208-7DCB243AB310}" type="presParOf" srcId="{F309C230-6F22-4AC6-AB76-E55292288C9C}" destId="{327D3FB9-488D-4EC0-809F-46D9B8E80233}" srcOrd="0" destOrd="0" presId="urn:microsoft.com/office/officeart/2005/8/layout/process1"/>
    <dgm:cxn modelId="{17CA1F35-C989-4EC1-8E98-2B71354E3424}" type="presParOf" srcId="{97AF1418-E5D3-479F-9E39-22DBB969803E}" destId="{8ECB540B-D1E2-4DED-8567-A583603830BD}" srcOrd="2"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2D237E0-B3B2-42E4-9727-9B0882A4FE1D}"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fr-FR"/>
        </a:p>
      </dgm:t>
    </dgm:pt>
    <dgm:pt modelId="{3C019BE0-E40C-4B55-B896-3C895BBC0628}">
      <dgm:prSet phldrT="[Texte]" custT="1"/>
      <dgm:spPr/>
      <dgm:t>
        <a:bodyPr/>
        <a:lstStyle/>
        <a:p>
          <a:r>
            <a:rPr lang="fr-FR" sz="1400" b="1" dirty="0" smtClean="0">
              <a:solidFill>
                <a:schemeClr val="accent3"/>
              </a:solidFill>
            </a:rPr>
            <a:t>La gouvernance de l’ES s’assure de la mise en œuvre d’une démarche d’amélioration continue de la qualité</a:t>
          </a:r>
          <a:endParaRPr lang="fr-FR" sz="1400" b="1" dirty="0">
            <a:solidFill>
              <a:schemeClr val="accent3"/>
            </a:solidFill>
          </a:endParaRPr>
        </a:p>
      </dgm:t>
    </dgm:pt>
    <dgm:pt modelId="{D94DFB6A-D5D5-48B1-9677-AF4727162C63}" type="parTrans" cxnId="{5A4D4BA1-55FB-4885-A070-701D426DE5C0}">
      <dgm:prSet/>
      <dgm:spPr/>
      <dgm:t>
        <a:bodyPr/>
        <a:lstStyle/>
        <a:p>
          <a:endParaRPr lang="fr-FR"/>
        </a:p>
      </dgm:t>
    </dgm:pt>
    <dgm:pt modelId="{DCDBC4E6-F01B-4B0A-B022-C31427026563}" type="sibTrans" cxnId="{5A4D4BA1-55FB-4885-A070-701D426DE5C0}">
      <dgm:prSet/>
      <dgm:spPr/>
      <dgm:t>
        <a:bodyPr/>
        <a:lstStyle/>
        <a:p>
          <a:endParaRPr lang="fr-FR"/>
        </a:p>
      </dgm:t>
    </dgm:pt>
    <dgm:pt modelId="{71C18577-94BE-45B9-896F-988C10DFAE97}">
      <dgm:prSet phldrT="[Texte]" custT="1"/>
      <dgm:spPr/>
      <dgm:t>
        <a:bodyPr/>
        <a:lstStyle/>
        <a:p>
          <a:pPr algn="l"/>
          <a:r>
            <a:rPr lang="fr-FR" sz="1200" dirty="0" smtClean="0"/>
            <a:t>La cartographie des risques du circuit du DM est complétée et actualisée (type </a:t>
          </a:r>
          <a:r>
            <a:rPr lang="fr-FR" sz="1200" dirty="0" err="1" smtClean="0"/>
            <a:t>interdiag</a:t>
          </a:r>
          <a:r>
            <a:rPr lang="fr-FR" sz="1200" dirty="0" smtClean="0"/>
            <a:t>)</a:t>
          </a:r>
          <a:endParaRPr lang="fr-FR" sz="1200" dirty="0"/>
        </a:p>
      </dgm:t>
    </dgm:pt>
    <dgm:pt modelId="{30C93352-5DEB-4A6C-B61D-3E07F6B84D29}" type="parTrans" cxnId="{EA5BAA1D-30B6-4E0F-925C-EC4941FF1BBA}">
      <dgm:prSet/>
      <dgm:spPr/>
      <dgm:t>
        <a:bodyPr/>
        <a:lstStyle/>
        <a:p>
          <a:endParaRPr lang="fr-FR"/>
        </a:p>
      </dgm:t>
    </dgm:pt>
    <dgm:pt modelId="{F6707F69-2184-4D56-8C70-6A40E1E363A0}" type="sibTrans" cxnId="{EA5BAA1D-30B6-4E0F-925C-EC4941FF1BBA}">
      <dgm:prSet/>
      <dgm:spPr/>
      <dgm:t>
        <a:bodyPr/>
        <a:lstStyle/>
        <a:p>
          <a:endParaRPr lang="fr-FR"/>
        </a:p>
      </dgm:t>
    </dgm:pt>
    <dgm:pt modelId="{F2101798-FC2C-46AE-B3FB-38CAAB7F3EA4}">
      <dgm:prSet phldrT="[Texte]" custT="1"/>
      <dgm:spPr/>
      <dgm:t>
        <a:bodyPr/>
        <a:lstStyle/>
        <a:p>
          <a:r>
            <a:rPr lang="fr-FR" sz="1400" b="1" dirty="0" smtClean="0">
              <a:solidFill>
                <a:schemeClr val="accent3"/>
              </a:solidFill>
            </a:rPr>
            <a:t>Des actions de bon usage des DM et actions de pharmacie clinique sont déployées</a:t>
          </a:r>
          <a:endParaRPr lang="fr-FR" sz="1400" b="1" dirty="0">
            <a:solidFill>
              <a:schemeClr val="accent3"/>
            </a:solidFill>
          </a:endParaRPr>
        </a:p>
      </dgm:t>
    </dgm:pt>
    <dgm:pt modelId="{EA8609D3-CFD1-497E-9994-5166438DFD65}" type="parTrans" cxnId="{C8AAAED9-3C80-48EA-A269-F25F8A00788F}">
      <dgm:prSet/>
      <dgm:spPr/>
      <dgm:t>
        <a:bodyPr/>
        <a:lstStyle/>
        <a:p>
          <a:endParaRPr lang="fr-FR"/>
        </a:p>
      </dgm:t>
    </dgm:pt>
    <dgm:pt modelId="{64F7BD2D-48E3-4C83-A01F-A248697560ED}" type="sibTrans" cxnId="{C8AAAED9-3C80-48EA-A269-F25F8A00788F}">
      <dgm:prSet/>
      <dgm:spPr/>
      <dgm:t>
        <a:bodyPr/>
        <a:lstStyle/>
        <a:p>
          <a:endParaRPr lang="fr-FR"/>
        </a:p>
      </dgm:t>
    </dgm:pt>
    <dgm:pt modelId="{C85AABBC-FA5A-4C33-AF22-FEE0ED18BF62}">
      <dgm:prSet phldrT="[Texte]" custT="1"/>
      <dgm:spPr/>
      <dgm:t>
        <a:bodyPr/>
        <a:lstStyle/>
        <a:p>
          <a:pPr algn="l"/>
          <a:r>
            <a:rPr lang="fr-FR" sz="1200" dirty="0" smtClean="0"/>
            <a:t>Si oui, Nb de classes de DM concernées par ces actions</a:t>
          </a:r>
        </a:p>
        <a:p>
          <a:pPr algn="l"/>
          <a:r>
            <a:rPr lang="fr-FR" sz="1200" dirty="0" smtClean="0"/>
            <a:t>Parmi ces classes, combien ont au moins 1 action </a:t>
          </a:r>
          <a:r>
            <a:rPr lang="fr-FR" sz="1200" dirty="0" err="1" smtClean="0"/>
            <a:t>pluriprofessionnelle</a:t>
          </a:r>
          <a:endParaRPr lang="fr-FR" sz="1200" dirty="0"/>
        </a:p>
      </dgm:t>
    </dgm:pt>
    <dgm:pt modelId="{079BB58E-A051-4CAA-B6AD-7F6640F5CDED}" type="parTrans" cxnId="{2F69785C-6E5C-4475-8366-A3F106F3A0E8}">
      <dgm:prSet/>
      <dgm:spPr/>
      <dgm:t>
        <a:bodyPr/>
        <a:lstStyle/>
        <a:p>
          <a:endParaRPr lang="fr-FR"/>
        </a:p>
      </dgm:t>
    </dgm:pt>
    <dgm:pt modelId="{6F86168E-AEFF-4872-95E0-6A84C51677FE}" type="sibTrans" cxnId="{2F69785C-6E5C-4475-8366-A3F106F3A0E8}">
      <dgm:prSet/>
      <dgm:spPr/>
      <dgm:t>
        <a:bodyPr/>
        <a:lstStyle/>
        <a:p>
          <a:endParaRPr lang="fr-FR"/>
        </a:p>
      </dgm:t>
    </dgm:pt>
    <dgm:pt modelId="{2FEF4491-5F0D-4B0F-8B13-0638A0C659AD}">
      <dgm:prSet phldrT="[Texte]" custT="1"/>
      <dgm:spPr/>
      <dgm:t>
        <a:bodyPr/>
        <a:lstStyle/>
        <a:p>
          <a:r>
            <a:rPr lang="fr-FR" sz="1400" b="1" dirty="0" smtClean="0">
              <a:solidFill>
                <a:schemeClr val="accent3"/>
              </a:solidFill>
            </a:rPr>
            <a:t>Réalisation d’audits sur les indications de pose/prescription</a:t>
          </a:r>
          <a:endParaRPr lang="fr-FR" sz="1400" b="1" dirty="0">
            <a:solidFill>
              <a:schemeClr val="accent3"/>
            </a:solidFill>
          </a:endParaRPr>
        </a:p>
      </dgm:t>
    </dgm:pt>
    <dgm:pt modelId="{E18CA3AC-B36C-4B1E-AAE0-9C49308C13F9}" type="parTrans" cxnId="{C0D8FB54-5E45-46DD-ACCB-04572846E0AC}">
      <dgm:prSet/>
      <dgm:spPr/>
      <dgm:t>
        <a:bodyPr/>
        <a:lstStyle/>
        <a:p>
          <a:endParaRPr lang="fr-FR"/>
        </a:p>
      </dgm:t>
    </dgm:pt>
    <dgm:pt modelId="{E4854E8A-8A8B-44E4-9BCB-B1936FF471BE}" type="sibTrans" cxnId="{C0D8FB54-5E45-46DD-ACCB-04572846E0AC}">
      <dgm:prSet/>
      <dgm:spPr/>
      <dgm:t>
        <a:bodyPr/>
        <a:lstStyle/>
        <a:p>
          <a:endParaRPr lang="fr-FR"/>
        </a:p>
      </dgm:t>
    </dgm:pt>
    <dgm:pt modelId="{6607EA9E-8B46-477F-A71C-01670A623CD8}">
      <dgm:prSet phldrT="[Texte]" custT="1"/>
      <dgm:spPr/>
      <dgm:t>
        <a:bodyPr/>
        <a:lstStyle/>
        <a:p>
          <a:pPr algn="l"/>
          <a:r>
            <a:rPr lang="fr-FR" sz="1200" dirty="0" smtClean="0"/>
            <a:t>Pourcentage de DM implantés respectant les indications et conditions de pose de la LPP</a:t>
          </a:r>
          <a:endParaRPr lang="fr-FR" sz="1200" dirty="0"/>
        </a:p>
      </dgm:t>
    </dgm:pt>
    <dgm:pt modelId="{7380FFB9-FEE1-46C9-B022-42536D99BAFF}" type="parTrans" cxnId="{8E02B5FF-8188-4020-BFD5-D37A3D6E24FD}">
      <dgm:prSet/>
      <dgm:spPr/>
      <dgm:t>
        <a:bodyPr/>
        <a:lstStyle/>
        <a:p>
          <a:endParaRPr lang="fr-FR"/>
        </a:p>
      </dgm:t>
    </dgm:pt>
    <dgm:pt modelId="{6E7AEB26-212C-429A-BA95-630334C98893}" type="sibTrans" cxnId="{8E02B5FF-8188-4020-BFD5-D37A3D6E24FD}">
      <dgm:prSet/>
      <dgm:spPr/>
      <dgm:t>
        <a:bodyPr/>
        <a:lstStyle/>
        <a:p>
          <a:endParaRPr lang="fr-FR"/>
        </a:p>
      </dgm:t>
    </dgm:pt>
    <dgm:pt modelId="{2CDA3886-49E3-4741-8551-B49189AEE183}">
      <dgm:prSet phldrT="[Texte]" custT="1"/>
      <dgm:spPr/>
      <dgm:t>
        <a:bodyPr/>
        <a:lstStyle/>
        <a:p>
          <a:pPr algn="l"/>
          <a:r>
            <a:rPr lang="fr-FR" sz="1200" dirty="0" smtClean="0"/>
            <a:t>Pourcentage d’indication de pose conforme</a:t>
          </a:r>
          <a:endParaRPr lang="fr-FR" sz="1200" dirty="0"/>
        </a:p>
      </dgm:t>
    </dgm:pt>
    <dgm:pt modelId="{A125FF5A-DA46-496D-B5CD-7ED96F6F5D06}" type="parTrans" cxnId="{DFAE11B9-441E-4B05-97BD-11D85E44B974}">
      <dgm:prSet/>
      <dgm:spPr/>
      <dgm:t>
        <a:bodyPr/>
        <a:lstStyle/>
        <a:p>
          <a:endParaRPr lang="fr-FR"/>
        </a:p>
      </dgm:t>
    </dgm:pt>
    <dgm:pt modelId="{379DCD1E-DE32-4D4C-A7C3-73002724B86D}" type="sibTrans" cxnId="{DFAE11B9-441E-4B05-97BD-11D85E44B974}">
      <dgm:prSet/>
      <dgm:spPr/>
      <dgm:t>
        <a:bodyPr/>
        <a:lstStyle/>
        <a:p>
          <a:endParaRPr lang="fr-FR"/>
        </a:p>
      </dgm:t>
    </dgm:pt>
    <dgm:pt modelId="{CA5095AA-1AD2-4CDD-B606-B8EDC4FFC845}">
      <dgm:prSet phldrT="[Texte]" custT="1"/>
      <dgm:spPr/>
      <dgm:t>
        <a:bodyPr/>
        <a:lstStyle/>
        <a:p>
          <a:pPr algn="l"/>
          <a:r>
            <a:rPr lang="fr-FR" sz="1200" dirty="0" smtClean="0"/>
            <a:t>Le plan d’action de la maitrise des risques des DM est validé par la gouvernance de l’ES et l’instance compétente est mobilisée</a:t>
          </a:r>
          <a:endParaRPr lang="fr-FR" sz="1200" dirty="0"/>
        </a:p>
      </dgm:t>
    </dgm:pt>
    <dgm:pt modelId="{6FAA6CB4-D85F-4061-BF17-1CD5BF3EBAC3}" type="parTrans" cxnId="{D60F7726-49B8-4368-9FC4-1BCA432F3C35}">
      <dgm:prSet/>
      <dgm:spPr/>
      <dgm:t>
        <a:bodyPr/>
        <a:lstStyle/>
        <a:p>
          <a:endParaRPr lang="fr-FR"/>
        </a:p>
      </dgm:t>
    </dgm:pt>
    <dgm:pt modelId="{C95754A9-6825-404E-BDFB-BBF287AD288B}" type="sibTrans" cxnId="{D60F7726-49B8-4368-9FC4-1BCA432F3C35}">
      <dgm:prSet/>
      <dgm:spPr/>
      <dgm:t>
        <a:bodyPr/>
        <a:lstStyle/>
        <a:p>
          <a:endParaRPr lang="fr-FR"/>
        </a:p>
      </dgm:t>
    </dgm:pt>
    <dgm:pt modelId="{BAFA2564-1A5F-4F0D-9EE1-B79F39AD39FF}">
      <dgm:prSet phldrT="[Texte]" custT="1"/>
      <dgm:spPr/>
      <dgm:t>
        <a:bodyPr/>
        <a:lstStyle/>
        <a:p>
          <a:pPr algn="l"/>
          <a:r>
            <a:rPr lang="fr-FR" sz="1200" b="1" u="sng" dirty="0" smtClean="0">
              <a:solidFill>
                <a:schemeClr val="accent4"/>
              </a:solidFill>
            </a:rPr>
            <a:t>Elément de preuve </a:t>
          </a:r>
          <a:r>
            <a:rPr lang="fr-FR" sz="1200" dirty="0" smtClean="0">
              <a:solidFill>
                <a:schemeClr val="accent4"/>
              </a:solidFill>
            </a:rPr>
            <a:t>: Document de bon usage et / ou CR de réunion</a:t>
          </a:r>
          <a:endParaRPr lang="fr-FR" sz="1200" dirty="0">
            <a:solidFill>
              <a:schemeClr val="accent4"/>
            </a:solidFill>
          </a:endParaRPr>
        </a:p>
      </dgm:t>
    </dgm:pt>
    <dgm:pt modelId="{CC8105AB-0AE8-44E7-85CA-E954795C128F}" type="parTrans" cxnId="{5AB1405C-4B2F-449C-BC4A-608A38980442}">
      <dgm:prSet/>
      <dgm:spPr/>
      <dgm:t>
        <a:bodyPr/>
        <a:lstStyle/>
        <a:p>
          <a:endParaRPr lang="fr-FR"/>
        </a:p>
      </dgm:t>
    </dgm:pt>
    <dgm:pt modelId="{42A24905-D219-41F8-B1E0-01E0FF2F7785}" type="sibTrans" cxnId="{5AB1405C-4B2F-449C-BC4A-608A38980442}">
      <dgm:prSet/>
      <dgm:spPr/>
      <dgm:t>
        <a:bodyPr/>
        <a:lstStyle/>
        <a:p>
          <a:endParaRPr lang="fr-FR"/>
        </a:p>
      </dgm:t>
    </dgm:pt>
    <dgm:pt modelId="{034F525E-522D-42BF-8E05-162118BD1E5F}" type="pres">
      <dgm:prSet presAssocID="{E2D237E0-B3B2-42E4-9727-9B0882A4FE1D}" presName="linear" presStyleCnt="0">
        <dgm:presLayoutVars>
          <dgm:animLvl val="lvl"/>
          <dgm:resizeHandles val="exact"/>
        </dgm:presLayoutVars>
      </dgm:prSet>
      <dgm:spPr/>
      <dgm:t>
        <a:bodyPr/>
        <a:lstStyle/>
        <a:p>
          <a:endParaRPr lang="fr-FR"/>
        </a:p>
      </dgm:t>
    </dgm:pt>
    <dgm:pt modelId="{86DACD7A-1F2C-4ADC-B65A-E5F0109B1D4B}" type="pres">
      <dgm:prSet presAssocID="{3C019BE0-E40C-4B55-B896-3C895BBC0628}" presName="parentText" presStyleLbl="node1" presStyleIdx="0" presStyleCnt="3" custScaleY="39602" custLinFactNeighborY="-23451">
        <dgm:presLayoutVars>
          <dgm:chMax val="0"/>
          <dgm:bulletEnabled val="1"/>
        </dgm:presLayoutVars>
      </dgm:prSet>
      <dgm:spPr/>
      <dgm:t>
        <a:bodyPr/>
        <a:lstStyle/>
        <a:p>
          <a:endParaRPr lang="fr-FR"/>
        </a:p>
      </dgm:t>
    </dgm:pt>
    <dgm:pt modelId="{3160271A-4701-459B-B7CD-603268E13392}" type="pres">
      <dgm:prSet presAssocID="{3C019BE0-E40C-4B55-B896-3C895BBC0628}" presName="childText" presStyleLbl="revTx" presStyleIdx="0" presStyleCnt="3" custScaleY="99433" custLinFactNeighborY="481">
        <dgm:presLayoutVars>
          <dgm:bulletEnabled val="1"/>
        </dgm:presLayoutVars>
      </dgm:prSet>
      <dgm:spPr/>
      <dgm:t>
        <a:bodyPr/>
        <a:lstStyle/>
        <a:p>
          <a:endParaRPr lang="fr-FR"/>
        </a:p>
      </dgm:t>
    </dgm:pt>
    <dgm:pt modelId="{3AC7D797-7892-40B8-8152-8F2DF3757572}" type="pres">
      <dgm:prSet presAssocID="{F2101798-FC2C-46AE-B3FB-38CAAB7F3EA4}" presName="parentText" presStyleLbl="node1" presStyleIdx="1" presStyleCnt="3" custScaleY="39602" custLinFactNeighborY="-5790">
        <dgm:presLayoutVars>
          <dgm:chMax val="0"/>
          <dgm:bulletEnabled val="1"/>
        </dgm:presLayoutVars>
      </dgm:prSet>
      <dgm:spPr/>
      <dgm:t>
        <a:bodyPr/>
        <a:lstStyle/>
        <a:p>
          <a:endParaRPr lang="fr-FR"/>
        </a:p>
      </dgm:t>
    </dgm:pt>
    <dgm:pt modelId="{F97AD177-C6E1-4EB2-8E00-060257016F25}" type="pres">
      <dgm:prSet presAssocID="{F2101798-FC2C-46AE-B3FB-38CAAB7F3EA4}" presName="childText" presStyleLbl="revTx" presStyleIdx="1" presStyleCnt="3" custScaleY="110323" custLinFactNeighborY="-2329">
        <dgm:presLayoutVars>
          <dgm:bulletEnabled val="1"/>
        </dgm:presLayoutVars>
      </dgm:prSet>
      <dgm:spPr/>
      <dgm:t>
        <a:bodyPr/>
        <a:lstStyle/>
        <a:p>
          <a:endParaRPr lang="fr-FR"/>
        </a:p>
      </dgm:t>
    </dgm:pt>
    <dgm:pt modelId="{03EC5DFF-1744-4BE8-9932-BA0C4DEAEFAC}" type="pres">
      <dgm:prSet presAssocID="{2FEF4491-5F0D-4B0F-8B13-0638A0C659AD}" presName="parentText" presStyleLbl="node1" presStyleIdx="2" presStyleCnt="3" custScaleY="39602" custLinFactNeighborY="-5583">
        <dgm:presLayoutVars>
          <dgm:chMax val="0"/>
          <dgm:bulletEnabled val="1"/>
        </dgm:presLayoutVars>
      </dgm:prSet>
      <dgm:spPr/>
      <dgm:t>
        <a:bodyPr/>
        <a:lstStyle/>
        <a:p>
          <a:endParaRPr lang="fr-FR"/>
        </a:p>
      </dgm:t>
    </dgm:pt>
    <dgm:pt modelId="{7F99BD17-7F64-44BB-9D5A-1D10F954B73E}" type="pres">
      <dgm:prSet presAssocID="{2FEF4491-5F0D-4B0F-8B13-0638A0C659AD}" presName="childText" presStyleLbl="revTx" presStyleIdx="2" presStyleCnt="3" custScaleY="48641" custLinFactNeighborY="3416">
        <dgm:presLayoutVars>
          <dgm:bulletEnabled val="1"/>
        </dgm:presLayoutVars>
      </dgm:prSet>
      <dgm:spPr/>
      <dgm:t>
        <a:bodyPr/>
        <a:lstStyle/>
        <a:p>
          <a:endParaRPr lang="fr-FR"/>
        </a:p>
      </dgm:t>
    </dgm:pt>
  </dgm:ptLst>
  <dgm:cxnLst>
    <dgm:cxn modelId="{A342A801-5660-4475-92C5-37C0632DC3E7}" type="presOf" srcId="{F2101798-FC2C-46AE-B3FB-38CAAB7F3EA4}" destId="{3AC7D797-7892-40B8-8152-8F2DF3757572}" srcOrd="0" destOrd="0" presId="urn:microsoft.com/office/officeart/2005/8/layout/vList2"/>
    <dgm:cxn modelId="{57C2EFE5-E1D1-4C2B-9D9C-13C4F3ED4928}" type="presOf" srcId="{2FEF4491-5F0D-4B0F-8B13-0638A0C659AD}" destId="{03EC5DFF-1744-4BE8-9932-BA0C4DEAEFAC}" srcOrd="0" destOrd="0" presId="urn:microsoft.com/office/officeart/2005/8/layout/vList2"/>
    <dgm:cxn modelId="{43F3631B-936F-4B9C-BBD6-646F04FC350B}" type="presOf" srcId="{71C18577-94BE-45B9-896F-988C10DFAE97}" destId="{3160271A-4701-459B-B7CD-603268E13392}" srcOrd="0" destOrd="0" presId="urn:microsoft.com/office/officeart/2005/8/layout/vList2"/>
    <dgm:cxn modelId="{DFAE11B9-441E-4B05-97BD-11D85E44B974}" srcId="{2FEF4491-5F0D-4B0F-8B13-0638A0C659AD}" destId="{2CDA3886-49E3-4741-8551-B49189AEE183}" srcOrd="1" destOrd="0" parTransId="{A125FF5A-DA46-496D-B5CD-7ED96F6F5D06}" sibTransId="{379DCD1E-DE32-4D4C-A7C3-73002724B86D}"/>
    <dgm:cxn modelId="{8E02B5FF-8188-4020-BFD5-D37A3D6E24FD}" srcId="{2FEF4491-5F0D-4B0F-8B13-0638A0C659AD}" destId="{6607EA9E-8B46-477F-A71C-01670A623CD8}" srcOrd="0" destOrd="0" parTransId="{7380FFB9-FEE1-46C9-B022-42536D99BAFF}" sibTransId="{6E7AEB26-212C-429A-BA95-630334C98893}"/>
    <dgm:cxn modelId="{CAD69985-8F25-43BF-AAF8-60A6AB467A5E}" type="presOf" srcId="{CA5095AA-1AD2-4CDD-B606-B8EDC4FFC845}" destId="{3160271A-4701-459B-B7CD-603268E13392}" srcOrd="0" destOrd="1" presId="urn:microsoft.com/office/officeart/2005/8/layout/vList2"/>
    <dgm:cxn modelId="{38B09AF3-36D3-44B2-88E0-DD6EF97CF751}" type="presOf" srcId="{2CDA3886-49E3-4741-8551-B49189AEE183}" destId="{7F99BD17-7F64-44BB-9D5A-1D10F954B73E}" srcOrd="0" destOrd="1" presId="urn:microsoft.com/office/officeart/2005/8/layout/vList2"/>
    <dgm:cxn modelId="{C8AAAED9-3C80-48EA-A269-F25F8A00788F}" srcId="{E2D237E0-B3B2-42E4-9727-9B0882A4FE1D}" destId="{F2101798-FC2C-46AE-B3FB-38CAAB7F3EA4}" srcOrd="1" destOrd="0" parTransId="{EA8609D3-CFD1-497E-9994-5166438DFD65}" sibTransId="{64F7BD2D-48E3-4C83-A01F-A248697560ED}"/>
    <dgm:cxn modelId="{2F69785C-6E5C-4475-8366-A3F106F3A0E8}" srcId="{F2101798-FC2C-46AE-B3FB-38CAAB7F3EA4}" destId="{C85AABBC-FA5A-4C33-AF22-FEE0ED18BF62}" srcOrd="0" destOrd="0" parTransId="{079BB58E-A051-4CAA-B6AD-7F6640F5CDED}" sibTransId="{6F86168E-AEFF-4872-95E0-6A84C51677FE}"/>
    <dgm:cxn modelId="{C0D8FB54-5E45-46DD-ACCB-04572846E0AC}" srcId="{E2D237E0-B3B2-42E4-9727-9B0882A4FE1D}" destId="{2FEF4491-5F0D-4B0F-8B13-0638A0C659AD}" srcOrd="2" destOrd="0" parTransId="{E18CA3AC-B36C-4B1E-AAE0-9C49308C13F9}" sibTransId="{E4854E8A-8A8B-44E4-9BCB-B1936FF471BE}"/>
    <dgm:cxn modelId="{5A4D4BA1-55FB-4885-A070-701D426DE5C0}" srcId="{E2D237E0-B3B2-42E4-9727-9B0882A4FE1D}" destId="{3C019BE0-E40C-4B55-B896-3C895BBC0628}" srcOrd="0" destOrd="0" parTransId="{D94DFB6A-D5D5-48B1-9677-AF4727162C63}" sibTransId="{DCDBC4E6-F01B-4B0A-B022-C31427026563}"/>
    <dgm:cxn modelId="{EA5BAA1D-30B6-4E0F-925C-EC4941FF1BBA}" srcId="{3C019BE0-E40C-4B55-B896-3C895BBC0628}" destId="{71C18577-94BE-45B9-896F-988C10DFAE97}" srcOrd="0" destOrd="0" parTransId="{30C93352-5DEB-4A6C-B61D-3E07F6B84D29}" sibTransId="{F6707F69-2184-4D56-8C70-6A40E1E363A0}"/>
    <dgm:cxn modelId="{9FEA45D0-5F58-4447-9A1F-ABFFDADC6138}" type="presOf" srcId="{3C019BE0-E40C-4B55-B896-3C895BBC0628}" destId="{86DACD7A-1F2C-4ADC-B65A-E5F0109B1D4B}" srcOrd="0" destOrd="0" presId="urn:microsoft.com/office/officeart/2005/8/layout/vList2"/>
    <dgm:cxn modelId="{5AB1405C-4B2F-449C-BC4A-608A38980442}" srcId="{F2101798-FC2C-46AE-B3FB-38CAAB7F3EA4}" destId="{BAFA2564-1A5F-4F0D-9EE1-B79F39AD39FF}" srcOrd="1" destOrd="0" parTransId="{CC8105AB-0AE8-44E7-85CA-E954795C128F}" sibTransId="{42A24905-D219-41F8-B1E0-01E0FF2F7785}"/>
    <dgm:cxn modelId="{A300ED0A-D44F-4ECC-B72D-89757CD9BA1E}" type="presOf" srcId="{E2D237E0-B3B2-42E4-9727-9B0882A4FE1D}" destId="{034F525E-522D-42BF-8E05-162118BD1E5F}" srcOrd="0" destOrd="0" presId="urn:microsoft.com/office/officeart/2005/8/layout/vList2"/>
    <dgm:cxn modelId="{83FFDC4C-37B0-41A7-8E96-00E697BBCA34}" type="presOf" srcId="{6607EA9E-8B46-477F-A71C-01670A623CD8}" destId="{7F99BD17-7F64-44BB-9D5A-1D10F954B73E}" srcOrd="0" destOrd="0" presId="urn:microsoft.com/office/officeart/2005/8/layout/vList2"/>
    <dgm:cxn modelId="{D60F7726-49B8-4368-9FC4-1BCA432F3C35}" srcId="{3C019BE0-E40C-4B55-B896-3C895BBC0628}" destId="{CA5095AA-1AD2-4CDD-B606-B8EDC4FFC845}" srcOrd="1" destOrd="0" parTransId="{6FAA6CB4-D85F-4061-BF17-1CD5BF3EBAC3}" sibTransId="{C95754A9-6825-404E-BDFB-BBF287AD288B}"/>
    <dgm:cxn modelId="{1C3418EB-97EC-4CFE-8299-8A74475B4D6A}" type="presOf" srcId="{C85AABBC-FA5A-4C33-AF22-FEE0ED18BF62}" destId="{F97AD177-C6E1-4EB2-8E00-060257016F25}" srcOrd="0" destOrd="0" presId="urn:microsoft.com/office/officeart/2005/8/layout/vList2"/>
    <dgm:cxn modelId="{48B4F251-67AC-4FEE-A190-AD28C8DB4318}" type="presOf" srcId="{BAFA2564-1A5F-4F0D-9EE1-B79F39AD39FF}" destId="{F97AD177-C6E1-4EB2-8E00-060257016F25}" srcOrd="0" destOrd="1" presId="urn:microsoft.com/office/officeart/2005/8/layout/vList2"/>
    <dgm:cxn modelId="{C1915C5E-8ACB-4A5C-A1F1-8A379180F5F3}" type="presParOf" srcId="{034F525E-522D-42BF-8E05-162118BD1E5F}" destId="{86DACD7A-1F2C-4ADC-B65A-E5F0109B1D4B}" srcOrd="0" destOrd="0" presId="urn:microsoft.com/office/officeart/2005/8/layout/vList2"/>
    <dgm:cxn modelId="{D676A1D8-66BA-4DD1-8E8E-279A20737D6D}" type="presParOf" srcId="{034F525E-522D-42BF-8E05-162118BD1E5F}" destId="{3160271A-4701-459B-B7CD-603268E13392}" srcOrd="1" destOrd="0" presId="urn:microsoft.com/office/officeart/2005/8/layout/vList2"/>
    <dgm:cxn modelId="{64276D0B-BDE3-4FD4-8DE9-E707B4F2546C}" type="presParOf" srcId="{034F525E-522D-42BF-8E05-162118BD1E5F}" destId="{3AC7D797-7892-40B8-8152-8F2DF3757572}" srcOrd="2" destOrd="0" presId="urn:microsoft.com/office/officeart/2005/8/layout/vList2"/>
    <dgm:cxn modelId="{42AA7744-55FA-4F58-9246-13CB86CE52B2}" type="presParOf" srcId="{034F525E-522D-42BF-8E05-162118BD1E5F}" destId="{F97AD177-C6E1-4EB2-8E00-060257016F25}" srcOrd="3" destOrd="0" presId="urn:microsoft.com/office/officeart/2005/8/layout/vList2"/>
    <dgm:cxn modelId="{D8AD5CC6-2965-4359-A833-82ECFD66384A}" type="presParOf" srcId="{034F525E-522D-42BF-8E05-162118BD1E5F}" destId="{03EC5DFF-1744-4BE8-9932-BA0C4DEAEFAC}" srcOrd="4" destOrd="0" presId="urn:microsoft.com/office/officeart/2005/8/layout/vList2"/>
    <dgm:cxn modelId="{E4F2475B-80B5-4C4C-BCF9-F7CCE56BF94C}" type="presParOf" srcId="{034F525E-522D-42BF-8E05-162118BD1E5F}" destId="{7F99BD17-7F64-44BB-9D5A-1D10F954B73E}" srcOrd="5"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62EB5D3-591B-4EBF-A035-BC2AB1D49C28}" type="doc">
      <dgm:prSet loTypeId="urn:microsoft.com/office/officeart/2008/layout/VerticalCurvedList" loCatId="list" qsTypeId="urn:microsoft.com/office/officeart/2005/8/quickstyle/simple1" qsCatId="simple" csTypeId="urn:microsoft.com/office/officeart/2005/8/colors/accent3_4" csCatId="accent3" phldr="1"/>
      <dgm:spPr/>
      <dgm:t>
        <a:bodyPr/>
        <a:lstStyle/>
        <a:p>
          <a:endParaRPr lang="fr-FR"/>
        </a:p>
      </dgm:t>
    </dgm:pt>
    <dgm:pt modelId="{CF11E3FD-AD54-4C07-8427-3BBF8FFD7B98}">
      <dgm:prSet phldrT="[Texte]" custT="1">
        <dgm:style>
          <a:lnRef idx="1">
            <a:schemeClr val="accent4"/>
          </a:lnRef>
          <a:fillRef idx="3">
            <a:schemeClr val="accent4"/>
          </a:fillRef>
          <a:effectRef idx="2">
            <a:schemeClr val="accent4"/>
          </a:effectRef>
          <a:fontRef idx="minor">
            <a:schemeClr val="lt1"/>
          </a:fontRef>
        </dgm:style>
      </dgm:prSet>
      <dgm:spPr/>
      <dgm:t>
        <a:bodyPr/>
        <a:lstStyle/>
        <a:p>
          <a:r>
            <a:rPr lang="fr-FR" sz="1400" b="1" dirty="0" smtClean="0"/>
            <a:t>Mettre en œuvre et suivre les exigences réglementaires concernant la traçabilité des DMI</a:t>
          </a:r>
          <a:endParaRPr lang="fr-FR" sz="1400" dirty="0"/>
        </a:p>
      </dgm:t>
    </dgm:pt>
    <dgm:pt modelId="{4EFC8777-A3E7-4A1D-A64D-B21F27C87DAF}" type="parTrans" cxnId="{7C187B8E-EB0E-4AC3-9A10-0D60ADB8B51D}">
      <dgm:prSet/>
      <dgm:spPr/>
      <dgm:t>
        <a:bodyPr/>
        <a:lstStyle/>
        <a:p>
          <a:endParaRPr lang="fr-FR"/>
        </a:p>
      </dgm:t>
    </dgm:pt>
    <dgm:pt modelId="{A4BBF268-E3C4-4227-841A-1170159C3A45}" type="sibTrans" cxnId="{7C187B8E-EB0E-4AC3-9A10-0D60ADB8B51D}">
      <dgm:prSet/>
      <dgm:spPr/>
      <dgm:t>
        <a:bodyPr/>
        <a:lstStyle/>
        <a:p>
          <a:endParaRPr lang="fr-FR"/>
        </a:p>
      </dgm:t>
    </dgm:pt>
    <dgm:pt modelId="{5BBD43DD-D7B6-41FE-953F-5132054C4AC2}" type="pres">
      <dgm:prSet presAssocID="{562EB5D3-591B-4EBF-A035-BC2AB1D49C28}" presName="Name0" presStyleCnt="0">
        <dgm:presLayoutVars>
          <dgm:chMax val="7"/>
          <dgm:chPref val="7"/>
          <dgm:dir/>
        </dgm:presLayoutVars>
      </dgm:prSet>
      <dgm:spPr/>
      <dgm:t>
        <a:bodyPr/>
        <a:lstStyle/>
        <a:p>
          <a:endParaRPr lang="fr-FR"/>
        </a:p>
      </dgm:t>
    </dgm:pt>
    <dgm:pt modelId="{8D59A472-AFC8-4A96-AA60-D5473E6316AA}" type="pres">
      <dgm:prSet presAssocID="{562EB5D3-591B-4EBF-A035-BC2AB1D49C28}" presName="Name1" presStyleCnt="0"/>
      <dgm:spPr/>
    </dgm:pt>
    <dgm:pt modelId="{EA1F0FFD-AD0C-4584-8C68-27E7C38A1BCF}" type="pres">
      <dgm:prSet presAssocID="{562EB5D3-591B-4EBF-A035-BC2AB1D49C28}" presName="cycle" presStyleCnt="0"/>
      <dgm:spPr/>
    </dgm:pt>
    <dgm:pt modelId="{960B69D1-AA05-4BC4-82C3-903864FFD7AF}" type="pres">
      <dgm:prSet presAssocID="{562EB5D3-591B-4EBF-A035-BC2AB1D49C28}" presName="srcNode" presStyleLbl="node1" presStyleIdx="0" presStyleCnt="1"/>
      <dgm:spPr/>
    </dgm:pt>
    <dgm:pt modelId="{E46665C5-4F5F-4CC7-83F5-19D86027F90A}" type="pres">
      <dgm:prSet presAssocID="{562EB5D3-591B-4EBF-A035-BC2AB1D49C28}" presName="conn" presStyleLbl="parChTrans1D2" presStyleIdx="0" presStyleCnt="1"/>
      <dgm:spPr/>
      <dgm:t>
        <a:bodyPr/>
        <a:lstStyle/>
        <a:p>
          <a:endParaRPr lang="fr-FR"/>
        </a:p>
      </dgm:t>
    </dgm:pt>
    <dgm:pt modelId="{C4FEA1FA-43D7-42EF-A665-E6C32EB3BA45}" type="pres">
      <dgm:prSet presAssocID="{562EB5D3-591B-4EBF-A035-BC2AB1D49C28}" presName="extraNode" presStyleLbl="node1" presStyleIdx="0" presStyleCnt="1"/>
      <dgm:spPr/>
    </dgm:pt>
    <dgm:pt modelId="{16F39C2F-8ED3-42BD-BB01-7F71BC527D54}" type="pres">
      <dgm:prSet presAssocID="{562EB5D3-591B-4EBF-A035-BC2AB1D49C28}" presName="dstNode" presStyleLbl="node1" presStyleIdx="0" presStyleCnt="1"/>
      <dgm:spPr/>
    </dgm:pt>
    <dgm:pt modelId="{A1DB2BC2-EB6E-4DFF-B392-ACBD2D16A443}" type="pres">
      <dgm:prSet presAssocID="{CF11E3FD-AD54-4C07-8427-3BBF8FFD7B98}" presName="text_1" presStyleLbl="node1" presStyleIdx="0" presStyleCnt="1">
        <dgm:presLayoutVars>
          <dgm:bulletEnabled val="1"/>
        </dgm:presLayoutVars>
      </dgm:prSet>
      <dgm:spPr/>
      <dgm:t>
        <a:bodyPr/>
        <a:lstStyle/>
        <a:p>
          <a:endParaRPr lang="fr-FR"/>
        </a:p>
      </dgm:t>
    </dgm:pt>
    <dgm:pt modelId="{647BE92D-CE52-4050-B430-2D24E9743ED1}" type="pres">
      <dgm:prSet presAssocID="{CF11E3FD-AD54-4C07-8427-3BBF8FFD7B98}" presName="accent_1" presStyleCnt="0"/>
      <dgm:spPr/>
    </dgm:pt>
    <dgm:pt modelId="{1638BB14-F6DA-4431-B166-30DB089AE682}" type="pres">
      <dgm:prSet presAssocID="{CF11E3FD-AD54-4C07-8427-3BBF8FFD7B98}" presName="accentRepeatNode" presStyleLbl="solidFgAcc1" presStyleIdx="0" presStyleCnt="1"/>
      <dgm:spPr/>
    </dgm:pt>
  </dgm:ptLst>
  <dgm:cxnLst>
    <dgm:cxn modelId="{FC7A73B6-53E3-4222-9AC4-65967762A0C0}" type="presOf" srcId="{562EB5D3-591B-4EBF-A035-BC2AB1D49C28}" destId="{5BBD43DD-D7B6-41FE-953F-5132054C4AC2}" srcOrd="0" destOrd="0" presId="urn:microsoft.com/office/officeart/2008/layout/VerticalCurvedList"/>
    <dgm:cxn modelId="{724090DD-CBB5-4BB3-8708-17388705D4EA}" type="presOf" srcId="{A4BBF268-E3C4-4227-841A-1170159C3A45}" destId="{E46665C5-4F5F-4CC7-83F5-19D86027F90A}" srcOrd="0" destOrd="0" presId="urn:microsoft.com/office/officeart/2008/layout/VerticalCurvedList"/>
    <dgm:cxn modelId="{30863CBE-077D-4A7E-8DBD-5AA3BC9D9098}" type="presOf" srcId="{CF11E3FD-AD54-4C07-8427-3BBF8FFD7B98}" destId="{A1DB2BC2-EB6E-4DFF-B392-ACBD2D16A443}" srcOrd="0" destOrd="0" presId="urn:microsoft.com/office/officeart/2008/layout/VerticalCurvedList"/>
    <dgm:cxn modelId="{7C187B8E-EB0E-4AC3-9A10-0D60ADB8B51D}" srcId="{562EB5D3-591B-4EBF-A035-BC2AB1D49C28}" destId="{CF11E3FD-AD54-4C07-8427-3BBF8FFD7B98}" srcOrd="0" destOrd="0" parTransId="{4EFC8777-A3E7-4A1D-A64D-B21F27C87DAF}" sibTransId="{A4BBF268-E3C4-4227-841A-1170159C3A45}"/>
    <dgm:cxn modelId="{38BE1199-A924-48BC-92F8-703B8A50C853}" type="presParOf" srcId="{5BBD43DD-D7B6-41FE-953F-5132054C4AC2}" destId="{8D59A472-AFC8-4A96-AA60-D5473E6316AA}" srcOrd="0" destOrd="0" presId="urn:microsoft.com/office/officeart/2008/layout/VerticalCurvedList"/>
    <dgm:cxn modelId="{AABE4E36-622F-4AE0-8905-01FDBC843D39}" type="presParOf" srcId="{8D59A472-AFC8-4A96-AA60-D5473E6316AA}" destId="{EA1F0FFD-AD0C-4584-8C68-27E7C38A1BCF}" srcOrd="0" destOrd="0" presId="urn:microsoft.com/office/officeart/2008/layout/VerticalCurvedList"/>
    <dgm:cxn modelId="{AC84185B-8FEB-4087-8D49-1DE1DCCB11DB}" type="presParOf" srcId="{EA1F0FFD-AD0C-4584-8C68-27E7C38A1BCF}" destId="{960B69D1-AA05-4BC4-82C3-903864FFD7AF}" srcOrd="0" destOrd="0" presId="urn:microsoft.com/office/officeart/2008/layout/VerticalCurvedList"/>
    <dgm:cxn modelId="{E47002FD-6312-4ACE-8FC0-FAC034A85759}" type="presParOf" srcId="{EA1F0FFD-AD0C-4584-8C68-27E7C38A1BCF}" destId="{E46665C5-4F5F-4CC7-83F5-19D86027F90A}" srcOrd="1" destOrd="0" presId="urn:microsoft.com/office/officeart/2008/layout/VerticalCurvedList"/>
    <dgm:cxn modelId="{ACF186A2-8F92-43B6-B65B-772166C92283}" type="presParOf" srcId="{EA1F0FFD-AD0C-4584-8C68-27E7C38A1BCF}" destId="{C4FEA1FA-43D7-42EF-A665-E6C32EB3BA45}" srcOrd="2" destOrd="0" presId="urn:microsoft.com/office/officeart/2008/layout/VerticalCurvedList"/>
    <dgm:cxn modelId="{AC367309-B96B-4D21-B5C6-610C28B22E3D}" type="presParOf" srcId="{EA1F0FFD-AD0C-4584-8C68-27E7C38A1BCF}" destId="{16F39C2F-8ED3-42BD-BB01-7F71BC527D54}" srcOrd="3" destOrd="0" presId="urn:microsoft.com/office/officeart/2008/layout/VerticalCurvedList"/>
    <dgm:cxn modelId="{709DBD3B-D2D3-4986-B78B-4A2F1E70E7B9}" type="presParOf" srcId="{8D59A472-AFC8-4A96-AA60-D5473E6316AA}" destId="{A1DB2BC2-EB6E-4DFF-B392-ACBD2D16A443}" srcOrd="1" destOrd="0" presId="urn:microsoft.com/office/officeart/2008/layout/VerticalCurvedList"/>
    <dgm:cxn modelId="{E8F85B41-D130-495C-B7CB-FF89A37CF000}" type="presParOf" srcId="{8D59A472-AFC8-4A96-AA60-D5473E6316AA}" destId="{647BE92D-CE52-4050-B430-2D24E9743ED1}" srcOrd="2" destOrd="0" presId="urn:microsoft.com/office/officeart/2008/layout/VerticalCurvedList"/>
    <dgm:cxn modelId="{B7B565C9-BEB1-404A-AE00-B1DE16FA9AE7}" type="presParOf" srcId="{647BE92D-CE52-4050-B430-2D24E9743ED1}" destId="{1638BB14-F6DA-4431-B166-30DB089AE68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6800E2-A171-44D7-ABC1-2782B01474A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16CAB007-74C5-4267-9B09-76033B6A33D6}">
      <dgm:prSet phldrT="[Texte]" custT="1"/>
      <dgm:spPr>
        <a:noFill/>
      </dgm:spPr>
      <dgm:t>
        <a:bodyPr/>
        <a:lstStyle/>
        <a:p>
          <a:pPr algn="l">
            <a:lnSpc>
              <a:spcPct val="90000"/>
            </a:lnSpc>
            <a:spcAft>
              <a:spcPts val="0"/>
            </a:spcAft>
          </a:pPr>
          <a:r>
            <a:rPr lang="fr-FR" sz="2000" dirty="0" smtClean="0">
              <a:solidFill>
                <a:schemeClr val="tx2"/>
              </a:solidFill>
            </a:rPr>
            <a:t>&gt; Cet indicateur est le prolongement de l’indicateur 2.1.1 du CAQES v1</a:t>
          </a:r>
        </a:p>
        <a:p>
          <a:pPr algn="just">
            <a:lnSpc>
              <a:spcPct val="100000"/>
            </a:lnSpc>
            <a:spcAft>
              <a:spcPts val="0"/>
            </a:spcAft>
          </a:pPr>
          <a:r>
            <a:rPr lang="fr-FR" sz="2000" b="0" dirty="0" smtClean="0">
              <a:solidFill>
                <a:schemeClr val="tx2"/>
              </a:solidFill>
            </a:rPr>
            <a:t>L’objectif est le suivi de la pertinence et du respect des prescriptions des médicaments remboursés en sus des GHS et notamment sur les indications hors AMM</a:t>
          </a:r>
        </a:p>
        <a:p>
          <a:pPr algn="just">
            <a:lnSpc>
              <a:spcPct val="100000"/>
            </a:lnSpc>
            <a:spcAft>
              <a:spcPts val="0"/>
            </a:spcAft>
          </a:pPr>
          <a:endParaRPr lang="fr-FR" sz="2000" b="0" dirty="0" smtClean="0">
            <a:solidFill>
              <a:schemeClr val="tx2"/>
            </a:solidFill>
          </a:endParaRPr>
        </a:p>
        <a:p>
          <a:pPr algn="just">
            <a:lnSpc>
              <a:spcPct val="100000"/>
            </a:lnSpc>
            <a:spcAft>
              <a:spcPts val="0"/>
            </a:spcAft>
          </a:pPr>
          <a:r>
            <a:rPr lang="fr-FR" sz="2000" dirty="0" smtClean="0">
              <a:solidFill>
                <a:schemeClr val="tx2"/>
              </a:solidFill>
            </a:rPr>
            <a:t>&gt; Un indicateur </a:t>
          </a:r>
          <a:r>
            <a:rPr lang="fr-FR" sz="2000" b="1" dirty="0" smtClean="0">
              <a:solidFill>
                <a:srgbClr val="A0A800"/>
              </a:solidFill>
            </a:rPr>
            <a:t>composite</a:t>
          </a:r>
          <a:r>
            <a:rPr lang="fr-FR" sz="2000" dirty="0" smtClean="0">
              <a:solidFill>
                <a:schemeClr val="tx2"/>
              </a:solidFill>
            </a:rPr>
            <a:t> : </a:t>
          </a:r>
          <a:r>
            <a:rPr lang="fr-FR" sz="2000" b="1" dirty="0" smtClean="0">
              <a:solidFill>
                <a:srgbClr val="A0A800"/>
              </a:solidFill>
            </a:rPr>
            <a:t>3</a:t>
          </a:r>
          <a:r>
            <a:rPr lang="fr-FR" sz="2000" dirty="0" smtClean="0">
              <a:solidFill>
                <a:schemeClr val="tx2"/>
              </a:solidFill>
            </a:rPr>
            <a:t> sous-indicateurs </a:t>
          </a:r>
          <a:r>
            <a:rPr lang="fr-FR" sz="2000" b="1" dirty="0" smtClean="0">
              <a:solidFill>
                <a:srgbClr val="A0A800"/>
              </a:solidFill>
            </a:rPr>
            <a:t>qualitatifs</a:t>
          </a:r>
          <a:r>
            <a:rPr lang="fr-FR" sz="2000" dirty="0" smtClean="0">
              <a:solidFill>
                <a:schemeClr val="tx2"/>
              </a:solidFill>
            </a:rPr>
            <a:t> </a:t>
          </a:r>
        </a:p>
        <a:p>
          <a:pPr algn="just">
            <a:lnSpc>
              <a:spcPct val="100000"/>
            </a:lnSpc>
            <a:spcAft>
              <a:spcPts val="0"/>
            </a:spcAft>
          </a:pPr>
          <a:endParaRPr lang="fr-FR" sz="2000" b="0" dirty="0" smtClean="0">
            <a:solidFill>
              <a:schemeClr val="tx2"/>
            </a:solidFill>
          </a:endParaRPr>
        </a:p>
        <a:p>
          <a:pPr algn="just">
            <a:lnSpc>
              <a:spcPct val="90000"/>
            </a:lnSpc>
            <a:spcAft>
              <a:spcPct val="35000"/>
            </a:spcAft>
          </a:pPr>
          <a:r>
            <a:rPr lang="fr-FR" sz="2000" dirty="0" smtClean="0">
              <a:solidFill>
                <a:schemeClr val="tx2"/>
              </a:solidFill>
            </a:rPr>
            <a:t>&gt; Les établissements concernés seront accompagnés par l’OMEDIT :</a:t>
          </a:r>
        </a:p>
        <a:p>
          <a:pPr algn="just">
            <a:lnSpc>
              <a:spcPct val="90000"/>
            </a:lnSpc>
            <a:spcAft>
              <a:spcPct val="35000"/>
            </a:spcAft>
          </a:pPr>
          <a:r>
            <a:rPr lang="fr-FR" sz="2000" dirty="0" smtClean="0">
              <a:solidFill>
                <a:schemeClr val="tx2"/>
              </a:solidFill>
            </a:rPr>
            <a:t>- Fichier standard du suivi prospectif des indications I999 999  </a:t>
          </a:r>
        </a:p>
        <a:p>
          <a:pPr algn="just">
            <a:lnSpc>
              <a:spcPct val="90000"/>
            </a:lnSpc>
            <a:spcAft>
              <a:spcPct val="35000"/>
            </a:spcAft>
          </a:pPr>
          <a:r>
            <a:rPr lang="fr-FR" sz="2000" dirty="0" smtClean="0">
              <a:solidFill>
                <a:schemeClr val="tx2"/>
              </a:solidFill>
            </a:rPr>
            <a:t>- Méthodologie pour la réalisation de l’audit de pertinence </a:t>
          </a:r>
        </a:p>
        <a:p>
          <a:pPr algn="just">
            <a:lnSpc>
              <a:spcPct val="90000"/>
            </a:lnSpc>
            <a:spcAft>
              <a:spcPct val="35000"/>
            </a:spcAft>
          </a:pPr>
          <a:r>
            <a:rPr lang="fr-FR" sz="2000" dirty="0" smtClean="0">
              <a:solidFill>
                <a:schemeClr val="tx2"/>
              </a:solidFill>
            </a:rPr>
            <a:t>- Profil établissement prescription médicament LES</a:t>
          </a:r>
        </a:p>
      </dgm:t>
    </dgm:pt>
    <dgm:pt modelId="{32A97531-5A48-4125-A4F1-83E5A4896CFE}" type="parTrans" cxnId="{D44D36FB-8563-460B-A801-7A0E663E7DA4}">
      <dgm:prSet/>
      <dgm:spPr/>
      <dgm:t>
        <a:bodyPr/>
        <a:lstStyle/>
        <a:p>
          <a:pPr algn="l"/>
          <a:endParaRPr lang="fr-FR"/>
        </a:p>
      </dgm:t>
    </dgm:pt>
    <dgm:pt modelId="{A97EAD27-A2F9-4E0F-A898-11931D825E2A}" type="sibTrans" cxnId="{D44D36FB-8563-460B-A801-7A0E663E7DA4}">
      <dgm:prSet/>
      <dgm:spPr/>
      <dgm:t>
        <a:bodyPr/>
        <a:lstStyle/>
        <a:p>
          <a:pPr algn="l"/>
          <a:endParaRPr lang="fr-FR"/>
        </a:p>
      </dgm:t>
    </dgm:pt>
    <dgm:pt modelId="{38E28184-3679-4EC0-8130-090A0C8ED02B}" type="pres">
      <dgm:prSet presAssocID="{256800E2-A171-44D7-ABC1-2782B01474AD}" presName="Name0" presStyleCnt="0">
        <dgm:presLayoutVars>
          <dgm:dir/>
          <dgm:animLvl val="lvl"/>
          <dgm:resizeHandles val="exact"/>
        </dgm:presLayoutVars>
      </dgm:prSet>
      <dgm:spPr/>
      <dgm:t>
        <a:bodyPr/>
        <a:lstStyle/>
        <a:p>
          <a:endParaRPr lang="fr-FR"/>
        </a:p>
      </dgm:t>
    </dgm:pt>
    <dgm:pt modelId="{EE87E6F8-7BD5-4546-8E79-F1FD918EF359}" type="pres">
      <dgm:prSet presAssocID="{16CAB007-74C5-4267-9B09-76033B6A33D6}" presName="linNode" presStyleCnt="0"/>
      <dgm:spPr/>
    </dgm:pt>
    <dgm:pt modelId="{CCD04C28-67F8-4FC4-9FC0-76C3D0A10E5C}" type="pres">
      <dgm:prSet presAssocID="{16CAB007-74C5-4267-9B09-76033B6A33D6}" presName="parentText" presStyleLbl="node1" presStyleIdx="0" presStyleCnt="1" custScaleX="277778" custScaleY="100098" custLinFactNeighborX="6289" custLinFactNeighborY="-930">
        <dgm:presLayoutVars>
          <dgm:chMax val="1"/>
          <dgm:bulletEnabled val="1"/>
        </dgm:presLayoutVars>
      </dgm:prSet>
      <dgm:spPr/>
      <dgm:t>
        <a:bodyPr/>
        <a:lstStyle/>
        <a:p>
          <a:endParaRPr lang="fr-FR"/>
        </a:p>
      </dgm:t>
    </dgm:pt>
  </dgm:ptLst>
  <dgm:cxnLst>
    <dgm:cxn modelId="{D44D36FB-8563-460B-A801-7A0E663E7DA4}" srcId="{256800E2-A171-44D7-ABC1-2782B01474AD}" destId="{16CAB007-74C5-4267-9B09-76033B6A33D6}" srcOrd="0" destOrd="0" parTransId="{32A97531-5A48-4125-A4F1-83E5A4896CFE}" sibTransId="{A97EAD27-A2F9-4E0F-A898-11931D825E2A}"/>
    <dgm:cxn modelId="{241328CA-A43A-4E3D-B763-B2168A4C4D7A}" type="presOf" srcId="{256800E2-A171-44D7-ABC1-2782B01474AD}" destId="{38E28184-3679-4EC0-8130-090A0C8ED02B}" srcOrd="0" destOrd="0" presId="urn:microsoft.com/office/officeart/2005/8/layout/vList5"/>
    <dgm:cxn modelId="{625DEABE-41A4-4EA9-AC68-B39FCC3E55FF}" type="presOf" srcId="{16CAB007-74C5-4267-9B09-76033B6A33D6}" destId="{CCD04C28-67F8-4FC4-9FC0-76C3D0A10E5C}" srcOrd="0" destOrd="0" presId="urn:microsoft.com/office/officeart/2005/8/layout/vList5"/>
    <dgm:cxn modelId="{0C2012C7-BC70-44B3-8487-EEC5FAEE1B8F}" type="presParOf" srcId="{38E28184-3679-4EC0-8130-090A0C8ED02B}" destId="{EE87E6F8-7BD5-4546-8E79-F1FD918EF359}" srcOrd="0" destOrd="0" presId="urn:microsoft.com/office/officeart/2005/8/layout/vList5"/>
    <dgm:cxn modelId="{E57489A2-D0C3-45A2-98F3-5FC3E5BC2BA5}" type="presParOf" srcId="{EE87E6F8-7BD5-4546-8E79-F1FD918EF359}" destId="{CCD04C28-67F8-4FC4-9FC0-76C3D0A10E5C}"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56800E2-A171-44D7-ABC1-2782B01474A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16CAB007-74C5-4267-9B09-76033B6A33D6}">
      <dgm:prSet phldrT="[Texte]" custT="1"/>
      <dgm:spPr>
        <a:noFill/>
      </dgm:spPr>
      <dgm:t>
        <a:bodyPr/>
        <a:lstStyle/>
        <a:p>
          <a:pPr algn="l">
            <a:lnSpc>
              <a:spcPct val="90000"/>
            </a:lnSpc>
            <a:spcAft>
              <a:spcPts val="0"/>
            </a:spcAft>
          </a:pPr>
          <a:r>
            <a:rPr lang="fr-FR" sz="2000" dirty="0" smtClean="0">
              <a:solidFill>
                <a:schemeClr val="tx2"/>
              </a:solidFill>
            </a:rPr>
            <a:t>&gt; Cet indicateur est dans le prolongement des indicateurs 332 et 333 du CAQES v1</a:t>
          </a:r>
        </a:p>
        <a:p>
          <a:pPr algn="l">
            <a:lnSpc>
              <a:spcPct val="90000"/>
            </a:lnSpc>
            <a:spcAft>
              <a:spcPts val="0"/>
            </a:spcAft>
          </a:pPr>
          <a:endParaRPr lang="fr-FR" sz="2000" dirty="0" smtClean="0">
            <a:solidFill>
              <a:schemeClr val="tx2"/>
            </a:solidFill>
          </a:endParaRPr>
        </a:p>
        <a:p>
          <a:r>
            <a:rPr lang="fr-FR" sz="2000" b="0" dirty="0" smtClean="0">
              <a:solidFill>
                <a:schemeClr val="tx2"/>
              </a:solidFill>
            </a:rPr>
            <a:t>L’objectif est l’a</a:t>
          </a:r>
          <a:r>
            <a:rPr lang="fr-FR" sz="2000" dirty="0" smtClean="0">
              <a:solidFill>
                <a:schemeClr val="tx2"/>
              </a:solidFill>
            </a:rPr>
            <a:t>mélioration de la qualité des prescriptions hospitalières pour maîtriser l’évolution des dépenses PHEV de produits de santé (identification des 3 classes médicamenteuses ou LPP les plus significatives)</a:t>
          </a:r>
        </a:p>
        <a:p>
          <a:pPr algn="just">
            <a:lnSpc>
              <a:spcPct val="100000"/>
            </a:lnSpc>
            <a:spcAft>
              <a:spcPts val="0"/>
            </a:spcAft>
          </a:pPr>
          <a:endParaRPr lang="fr-FR" sz="2000" b="0" dirty="0" smtClean="0">
            <a:solidFill>
              <a:schemeClr val="tx2"/>
            </a:solidFill>
          </a:endParaRPr>
        </a:p>
        <a:p>
          <a:pPr algn="just">
            <a:lnSpc>
              <a:spcPct val="100000"/>
            </a:lnSpc>
            <a:spcAft>
              <a:spcPts val="0"/>
            </a:spcAft>
          </a:pPr>
          <a:r>
            <a:rPr lang="fr-FR" sz="2000" dirty="0" smtClean="0">
              <a:solidFill>
                <a:schemeClr val="tx2"/>
              </a:solidFill>
            </a:rPr>
            <a:t>&gt; Un indicateur </a:t>
          </a:r>
          <a:r>
            <a:rPr lang="fr-FR" sz="2000" b="1" dirty="0" smtClean="0">
              <a:solidFill>
                <a:srgbClr val="A0A800"/>
              </a:solidFill>
            </a:rPr>
            <a:t>composite</a:t>
          </a:r>
          <a:r>
            <a:rPr lang="fr-FR" sz="2000" dirty="0" smtClean="0">
              <a:solidFill>
                <a:schemeClr val="tx2"/>
              </a:solidFill>
            </a:rPr>
            <a:t> : </a:t>
          </a:r>
          <a:r>
            <a:rPr lang="fr-FR" sz="2000" b="1" dirty="0" smtClean="0">
              <a:solidFill>
                <a:srgbClr val="A0A800"/>
              </a:solidFill>
            </a:rPr>
            <a:t>3</a:t>
          </a:r>
          <a:r>
            <a:rPr lang="fr-FR" sz="2000" dirty="0" smtClean="0">
              <a:solidFill>
                <a:schemeClr val="tx2"/>
              </a:solidFill>
            </a:rPr>
            <a:t> sous-indicateurs </a:t>
          </a:r>
          <a:r>
            <a:rPr lang="fr-FR" sz="2000" b="1" dirty="0" smtClean="0">
              <a:solidFill>
                <a:srgbClr val="A0A800"/>
              </a:solidFill>
            </a:rPr>
            <a:t>qualitatifs</a:t>
          </a:r>
          <a:r>
            <a:rPr lang="fr-FR" sz="2000" dirty="0" smtClean="0">
              <a:solidFill>
                <a:schemeClr val="tx2"/>
              </a:solidFill>
            </a:rPr>
            <a:t> pour chacune des classes retenues</a:t>
          </a:r>
        </a:p>
        <a:p>
          <a:pPr algn="just">
            <a:lnSpc>
              <a:spcPct val="100000"/>
            </a:lnSpc>
            <a:spcAft>
              <a:spcPts val="0"/>
            </a:spcAft>
          </a:pPr>
          <a:endParaRPr lang="fr-FR" sz="2000" b="0" dirty="0" smtClean="0">
            <a:solidFill>
              <a:schemeClr val="tx2"/>
            </a:solidFill>
          </a:endParaRPr>
        </a:p>
        <a:p>
          <a:pPr algn="just">
            <a:lnSpc>
              <a:spcPct val="90000"/>
            </a:lnSpc>
            <a:spcAft>
              <a:spcPct val="35000"/>
            </a:spcAft>
          </a:pPr>
          <a:r>
            <a:rPr lang="fr-FR" sz="2000" dirty="0" smtClean="0">
              <a:solidFill>
                <a:schemeClr val="tx2"/>
              </a:solidFill>
            </a:rPr>
            <a:t>&gt; Les établissements concernés seront accompagnés par l’Assurance Maladie :</a:t>
          </a:r>
        </a:p>
        <a:p>
          <a:pPr algn="just">
            <a:lnSpc>
              <a:spcPct val="90000"/>
            </a:lnSpc>
            <a:spcAft>
              <a:spcPct val="35000"/>
            </a:spcAft>
          </a:pPr>
          <a:r>
            <a:rPr lang="fr-FR" sz="2000" dirty="0" smtClean="0">
              <a:solidFill>
                <a:schemeClr val="tx2"/>
              </a:solidFill>
            </a:rPr>
            <a:t>- Profil détaillé des prescriptions de médicaments et de dispositifs médicaux</a:t>
          </a:r>
        </a:p>
        <a:p>
          <a:pPr algn="just">
            <a:lnSpc>
              <a:spcPct val="90000"/>
            </a:lnSpc>
            <a:spcAft>
              <a:spcPct val="35000"/>
            </a:spcAft>
          </a:pPr>
          <a:r>
            <a:rPr lang="fr-FR" sz="2000" dirty="0" smtClean="0">
              <a:solidFill>
                <a:schemeClr val="tx2"/>
              </a:solidFill>
            </a:rPr>
            <a:t>- Montants remboursés, volume et patientèle</a:t>
          </a:r>
        </a:p>
        <a:p>
          <a:pPr algn="just">
            <a:lnSpc>
              <a:spcPct val="90000"/>
            </a:lnSpc>
            <a:spcAft>
              <a:spcPct val="35000"/>
            </a:spcAft>
          </a:pPr>
          <a:r>
            <a:rPr lang="fr-FR" sz="2000" dirty="0" smtClean="0">
              <a:solidFill>
                <a:schemeClr val="tx2"/>
              </a:solidFill>
            </a:rPr>
            <a:t>- Comparaison avec établissements de même catégorie</a:t>
          </a:r>
        </a:p>
        <a:p>
          <a:pPr algn="just">
            <a:lnSpc>
              <a:spcPct val="90000"/>
            </a:lnSpc>
            <a:spcAft>
              <a:spcPct val="35000"/>
            </a:spcAft>
          </a:pPr>
          <a:endParaRPr lang="fr-FR" sz="2000" dirty="0" smtClean="0">
            <a:solidFill>
              <a:schemeClr val="tx2"/>
            </a:solidFill>
          </a:endParaRPr>
        </a:p>
      </dgm:t>
    </dgm:pt>
    <dgm:pt modelId="{32A97531-5A48-4125-A4F1-83E5A4896CFE}" type="parTrans" cxnId="{D44D36FB-8563-460B-A801-7A0E663E7DA4}">
      <dgm:prSet/>
      <dgm:spPr/>
      <dgm:t>
        <a:bodyPr/>
        <a:lstStyle/>
        <a:p>
          <a:pPr algn="l"/>
          <a:endParaRPr lang="fr-FR"/>
        </a:p>
      </dgm:t>
    </dgm:pt>
    <dgm:pt modelId="{A97EAD27-A2F9-4E0F-A898-11931D825E2A}" type="sibTrans" cxnId="{D44D36FB-8563-460B-A801-7A0E663E7DA4}">
      <dgm:prSet/>
      <dgm:spPr/>
      <dgm:t>
        <a:bodyPr/>
        <a:lstStyle/>
        <a:p>
          <a:pPr algn="l"/>
          <a:endParaRPr lang="fr-FR"/>
        </a:p>
      </dgm:t>
    </dgm:pt>
    <dgm:pt modelId="{38E28184-3679-4EC0-8130-090A0C8ED02B}" type="pres">
      <dgm:prSet presAssocID="{256800E2-A171-44D7-ABC1-2782B01474AD}" presName="Name0" presStyleCnt="0">
        <dgm:presLayoutVars>
          <dgm:dir/>
          <dgm:animLvl val="lvl"/>
          <dgm:resizeHandles val="exact"/>
        </dgm:presLayoutVars>
      </dgm:prSet>
      <dgm:spPr/>
      <dgm:t>
        <a:bodyPr/>
        <a:lstStyle/>
        <a:p>
          <a:endParaRPr lang="fr-FR"/>
        </a:p>
      </dgm:t>
    </dgm:pt>
    <dgm:pt modelId="{EE87E6F8-7BD5-4546-8E79-F1FD918EF359}" type="pres">
      <dgm:prSet presAssocID="{16CAB007-74C5-4267-9B09-76033B6A33D6}" presName="linNode" presStyleCnt="0"/>
      <dgm:spPr/>
    </dgm:pt>
    <dgm:pt modelId="{CCD04C28-67F8-4FC4-9FC0-76C3D0A10E5C}" type="pres">
      <dgm:prSet presAssocID="{16CAB007-74C5-4267-9B09-76033B6A33D6}" presName="parentText" presStyleLbl="node1" presStyleIdx="0" presStyleCnt="1" custScaleX="277778" custScaleY="100098" custLinFactNeighborX="6289" custLinFactNeighborY="-930">
        <dgm:presLayoutVars>
          <dgm:chMax val="1"/>
          <dgm:bulletEnabled val="1"/>
        </dgm:presLayoutVars>
      </dgm:prSet>
      <dgm:spPr/>
      <dgm:t>
        <a:bodyPr/>
        <a:lstStyle/>
        <a:p>
          <a:endParaRPr lang="fr-FR"/>
        </a:p>
      </dgm:t>
    </dgm:pt>
  </dgm:ptLst>
  <dgm:cxnLst>
    <dgm:cxn modelId="{D44D36FB-8563-460B-A801-7A0E663E7DA4}" srcId="{256800E2-A171-44D7-ABC1-2782B01474AD}" destId="{16CAB007-74C5-4267-9B09-76033B6A33D6}" srcOrd="0" destOrd="0" parTransId="{32A97531-5A48-4125-A4F1-83E5A4896CFE}" sibTransId="{A97EAD27-A2F9-4E0F-A898-11931D825E2A}"/>
    <dgm:cxn modelId="{DD9D473F-92E4-4D3E-AA08-4AD4C5D703A0}" type="presOf" srcId="{256800E2-A171-44D7-ABC1-2782B01474AD}" destId="{38E28184-3679-4EC0-8130-090A0C8ED02B}" srcOrd="0" destOrd="0" presId="urn:microsoft.com/office/officeart/2005/8/layout/vList5"/>
    <dgm:cxn modelId="{060CAD20-E2BE-4768-98A7-445F6886899D}" type="presOf" srcId="{16CAB007-74C5-4267-9B09-76033B6A33D6}" destId="{CCD04C28-67F8-4FC4-9FC0-76C3D0A10E5C}" srcOrd="0" destOrd="0" presId="urn:microsoft.com/office/officeart/2005/8/layout/vList5"/>
    <dgm:cxn modelId="{55156053-F0B8-4929-947D-89D52939B471}" type="presParOf" srcId="{38E28184-3679-4EC0-8130-090A0C8ED02B}" destId="{EE87E6F8-7BD5-4546-8E79-F1FD918EF359}" srcOrd="0" destOrd="0" presId="urn:microsoft.com/office/officeart/2005/8/layout/vList5"/>
    <dgm:cxn modelId="{0E29A072-4469-4BF9-BAC9-0DDEEADF51D7}" type="presParOf" srcId="{EE87E6F8-7BD5-4546-8E79-F1FD918EF359}" destId="{CCD04C28-67F8-4FC4-9FC0-76C3D0A10E5C}"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56800E2-A171-44D7-ABC1-2782B01474A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37005402-4104-480A-A91E-A2695B198BC7}">
      <dgm:prSet phldrT="[Texte]"/>
      <dgm:spPr>
        <a:solidFill>
          <a:schemeClr val="accent2">
            <a:lumMod val="40000"/>
            <a:lumOff val="60000"/>
          </a:schemeClr>
        </a:solidFill>
      </dgm:spPr>
      <dgm:t>
        <a:bodyPr/>
        <a:lstStyle/>
        <a:p>
          <a:r>
            <a:rPr lang="fr-FR" dirty="0" smtClean="0">
              <a:solidFill>
                <a:schemeClr val="tx2"/>
              </a:solidFill>
            </a:rPr>
            <a:t>objectifs</a:t>
          </a:r>
          <a:endParaRPr lang="fr-FR" dirty="0">
            <a:solidFill>
              <a:schemeClr val="tx2"/>
            </a:solidFill>
          </a:endParaRPr>
        </a:p>
      </dgm:t>
    </dgm:pt>
    <dgm:pt modelId="{E980ECD6-8408-42CE-8006-3079FAE87473}" type="parTrans" cxnId="{5C466B3F-C6A8-45AE-B1F6-2836E5818B3F}">
      <dgm:prSet/>
      <dgm:spPr/>
      <dgm:t>
        <a:bodyPr/>
        <a:lstStyle/>
        <a:p>
          <a:endParaRPr lang="fr-FR"/>
        </a:p>
      </dgm:t>
    </dgm:pt>
    <dgm:pt modelId="{DF4E4CC8-BDC4-4923-8C4A-E3EAC1C26ECC}" type="sibTrans" cxnId="{5C466B3F-C6A8-45AE-B1F6-2836E5818B3F}">
      <dgm:prSet/>
      <dgm:spPr/>
      <dgm:t>
        <a:bodyPr/>
        <a:lstStyle/>
        <a:p>
          <a:endParaRPr lang="fr-FR"/>
        </a:p>
      </dgm:t>
    </dgm:pt>
    <dgm:pt modelId="{83675D14-C3F5-49DF-A7B2-054AB17F4464}">
      <dgm:prSet phldrT="[Texte]"/>
      <dgm:spPr>
        <a:solidFill>
          <a:schemeClr val="accent2">
            <a:lumMod val="40000"/>
            <a:lumOff val="60000"/>
          </a:schemeClr>
        </a:solidFill>
      </dgm:spPr>
      <dgm:t>
        <a:bodyPr/>
        <a:lstStyle/>
        <a:p>
          <a:r>
            <a:rPr lang="fr-FR" dirty="0" smtClean="0">
              <a:solidFill>
                <a:schemeClr val="tx2"/>
              </a:solidFill>
            </a:rPr>
            <a:t>Source de données</a:t>
          </a:r>
          <a:endParaRPr lang="fr-FR" dirty="0">
            <a:solidFill>
              <a:schemeClr val="tx2"/>
            </a:solidFill>
          </a:endParaRPr>
        </a:p>
      </dgm:t>
    </dgm:pt>
    <dgm:pt modelId="{699DAEFC-3598-4A7E-8E5E-02D195A6877B}" type="parTrans" cxnId="{58ECBAFD-D906-4A5A-AAF2-2C35B6554892}">
      <dgm:prSet/>
      <dgm:spPr/>
      <dgm:t>
        <a:bodyPr/>
        <a:lstStyle/>
        <a:p>
          <a:endParaRPr lang="fr-FR"/>
        </a:p>
      </dgm:t>
    </dgm:pt>
    <dgm:pt modelId="{8E48E120-EE0C-4206-8D08-22D060AC28FB}" type="sibTrans" cxnId="{58ECBAFD-D906-4A5A-AAF2-2C35B6554892}">
      <dgm:prSet/>
      <dgm:spPr/>
      <dgm:t>
        <a:bodyPr/>
        <a:lstStyle/>
        <a:p>
          <a:endParaRPr lang="fr-FR"/>
        </a:p>
      </dgm:t>
    </dgm:pt>
    <dgm:pt modelId="{B45F68A2-EF0E-4512-AC08-C03B5AB3058D}">
      <dgm:prSet phldrT="[Texte]" custT="1"/>
      <dgm:spPr>
        <a:solidFill>
          <a:schemeClr val="accent2">
            <a:lumMod val="20000"/>
            <a:lumOff val="80000"/>
            <a:alpha val="90000"/>
          </a:schemeClr>
        </a:solidFill>
      </dgm:spPr>
      <dgm:t>
        <a:bodyPr/>
        <a:lstStyle/>
        <a:p>
          <a:r>
            <a:rPr lang="fr-FR" sz="2000" b="0" dirty="0" smtClean="0">
              <a:solidFill>
                <a:schemeClr val="tx2"/>
              </a:solidFill>
            </a:rPr>
            <a:t>Etablissement</a:t>
          </a:r>
          <a:endParaRPr lang="fr-FR" sz="2000" b="0" dirty="0">
            <a:solidFill>
              <a:schemeClr val="tx2"/>
            </a:solidFill>
          </a:endParaRPr>
        </a:p>
      </dgm:t>
    </dgm:pt>
    <dgm:pt modelId="{A5B9DE41-32D5-4D34-A0D3-65FF4C2A955D}" type="parTrans" cxnId="{35CF7AC1-1903-4375-A865-4775F565A7DE}">
      <dgm:prSet/>
      <dgm:spPr/>
      <dgm:t>
        <a:bodyPr/>
        <a:lstStyle/>
        <a:p>
          <a:endParaRPr lang="fr-FR"/>
        </a:p>
      </dgm:t>
    </dgm:pt>
    <dgm:pt modelId="{725C4AFD-E399-44D8-A053-14EC1AC62F59}" type="sibTrans" cxnId="{35CF7AC1-1903-4375-A865-4775F565A7DE}">
      <dgm:prSet/>
      <dgm:spPr/>
      <dgm:t>
        <a:bodyPr/>
        <a:lstStyle/>
        <a:p>
          <a:endParaRPr lang="fr-FR"/>
        </a:p>
      </dgm:t>
    </dgm:pt>
    <dgm:pt modelId="{BECBB972-246A-466E-AF9B-220267B0A50C}">
      <dgm:prSet phldrT="[Texte]"/>
      <dgm:spPr>
        <a:solidFill>
          <a:schemeClr val="accent2">
            <a:lumMod val="40000"/>
            <a:lumOff val="60000"/>
          </a:schemeClr>
        </a:solidFill>
      </dgm:spPr>
      <dgm:t>
        <a:bodyPr/>
        <a:lstStyle/>
        <a:p>
          <a:r>
            <a:rPr lang="fr-FR" dirty="0" smtClean="0">
              <a:solidFill>
                <a:schemeClr val="tx2"/>
              </a:solidFill>
            </a:rPr>
            <a:t>Périmètre</a:t>
          </a:r>
          <a:r>
            <a:rPr lang="fr-FR" dirty="0" smtClean="0"/>
            <a:t> </a:t>
          </a:r>
          <a:endParaRPr lang="fr-FR" dirty="0"/>
        </a:p>
      </dgm:t>
    </dgm:pt>
    <dgm:pt modelId="{79620176-D9F2-4962-8AE7-9E6EF7B7A727}" type="parTrans" cxnId="{A938EB5A-4890-4A7F-94AD-EBACE669630F}">
      <dgm:prSet/>
      <dgm:spPr/>
      <dgm:t>
        <a:bodyPr/>
        <a:lstStyle/>
        <a:p>
          <a:endParaRPr lang="fr-FR"/>
        </a:p>
      </dgm:t>
    </dgm:pt>
    <dgm:pt modelId="{CC7C032F-E73B-4160-984C-2801A27CF574}" type="sibTrans" cxnId="{A938EB5A-4890-4A7F-94AD-EBACE669630F}">
      <dgm:prSet/>
      <dgm:spPr/>
      <dgm:t>
        <a:bodyPr/>
        <a:lstStyle/>
        <a:p>
          <a:endParaRPr lang="fr-FR"/>
        </a:p>
      </dgm:t>
    </dgm:pt>
    <dgm:pt modelId="{48B3E88E-7041-4FC4-B5E6-6E593EB3E451}">
      <dgm:prSet phldrT="[Texte]" custT="1"/>
      <dgm:spPr>
        <a:solidFill>
          <a:schemeClr val="accent2">
            <a:lumMod val="20000"/>
            <a:lumOff val="80000"/>
            <a:alpha val="90000"/>
          </a:schemeClr>
        </a:solidFill>
      </dgm:spPr>
      <dgm:t>
        <a:bodyPr/>
        <a:lstStyle/>
        <a:p>
          <a:endParaRPr lang="fr-FR" sz="2000" b="0" dirty="0">
            <a:solidFill>
              <a:schemeClr val="tx2"/>
            </a:solidFill>
          </a:endParaRPr>
        </a:p>
      </dgm:t>
    </dgm:pt>
    <dgm:pt modelId="{27DCB510-A1C5-4656-83D7-F42F0A2930E0}" type="parTrans" cxnId="{6DA19FE3-162F-4426-9F25-DF31945A6E23}">
      <dgm:prSet/>
      <dgm:spPr/>
      <dgm:t>
        <a:bodyPr/>
        <a:lstStyle/>
        <a:p>
          <a:endParaRPr lang="fr-FR"/>
        </a:p>
      </dgm:t>
    </dgm:pt>
    <dgm:pt modelId="{103FA01B-2E21-40D7-BE0D-9C64390FF4C9}" type="sibTrans" cxnId="{6DA19FE3-162F-4426-9F25-DF31945A6E23}">
      <dgm:prSet/>
      <dgm:spPr/>
      <dgm:t>
        <a:bodyPr/>
        <a:lstStyle/>
        <a:p>
          <a:endParaRPr lang="fr-FR"/>
        </a:p>
      </dgm:t>
    </dgm:pt>
    <dgm:pt modelId="{051310CC-22F8-43D2-94F4-57FEB394D23F}">
      <dgm:prSet phldrT="[Texte]" custT="1"/>
      <dgm:spPr>
        <a:solidFill>
          <a:schemeClr val="accent2">
            <a:lumMod val="20000"/>
            <a:lumOff val="80000"/>
            <a:alpha val="90000"/>
          </a:schemeClr>
        </a:solidFill>
      </dgm:spPr>
      <dgm:t>
        <a:bodyPr anchor="ctr" anchorCtr="1"/>
        <a:lstStyle/>
        <a:p>
          <a:pPr algn="l"/>
          <a:r>
            <a:rPr lang="fr-FR" sz="1600" dirty="0" smtClean="0">
              <a:noFill/>
            </a:rPr>
            <a:t> de de</a:t>
          </a:r>
          <a:endParaRPr lang="fr-FR" sz="1600" dirty="0">
            <a:noFill/>
          </a:endParaRPr>
        </a:p>
      </dgm:t>
    </dgm:pt>
    <dgm:pt modelId="{BCB96960-1311-41CF-8F70-5A6BC5E18DFA}" type="sibTrans" cxnId="{567442E1-9C64-40BE-AD8F-576D740A9B87}">
      <dgm:prSet/>
      <dgm:spPr/>
      <dgm:t>
        <a:bodyPr/>
        <a:lstStyle/>
        <a:p>
          <a:endParaRPr lang="fr-FR"/>
        </a:p>
      </dgm:t>
    </dgm:pt>
    <dgm:pt modelId="{A3EA9934-1B14-4D56-94A2-BB2A06D922BA}" type="parTrans" cxnId="{567442E1-9C64-40BE-AD8F-576D740A9B87}">
      <dgm:prSet/>
      <dgm:spPr/>
      <dgm:t>
        <a:bodyPr/>
        <a:lstStyle/>
        <a:p>
          <a:endParaRPr lang="fr-FR"/>
        </a:p>
      </dgm:t>
    </dgm:pt>
    <dgm:pt modelId="{00D6BA46-60AC-4F1D-8C45-4C10C9D4C4E3}">
      <dgm:prSet custT="1"/>
      <dgm:spPr/>
      <dgm:t>
        <a:bodyPr/>
        <a:lstStyle/>
        <a:p>
          <a:endParaRPr lang="fr-FR" sz="2000" b="0" dirty="0" smtClean="0">
            <a:solidFill>
              <a:schemeClr val="tx2"/>
            </a:solidFill>
          </a:endParaRPr>
        </a:p>
      </dgm:t>
    </dgm:pt>
    <dgm:pt modelId="{8324F1E4-9B16-42E0-A429-9C70F17969F7}" type="parTrans" cxnId="{48B3D83B-AF0D-4190-B82F-62C1B8B06B52}">
      <dgm:prSet/>
      <dgm:spPr/>
      <dgm:t>
        <a:bodyPr/>
        <a:lstStyle/>
        <a:p>
          <a:endParaRPr lang="fr-FR"/>
        </a:p>
      </dgm:t>
    </dgm:pt>
    <dgm:pt modelId="{3F0EF4E3-2C8F-4EDF-908F-425149E039A7}" type="sibTrans" cxnId="{48B3D83B-AF0D-4190-B82F-62C1B8B06B52}">
      <dgm:prSet/>
      <dgm:spPr/>
      <dgm:t>
        <a:bodyPr/>
        <a:lstStyle/>
        <a:p>
          <a:endParaRPr lang="fr-FR"/>
        </a:p>
      </dgm:t>
    </dgm:pt>
    <dgm:pt modelId="{039E9E53-8698-40DE-96B9-B418D13C61C3}">
      <dgm:prSet phldrT="[Texte]" custT="1"/>
      <dgm:spPr>
        <a:solidFill>
          <a:schemeClr val="accent2">
            <a:lumMod val="20000"/>
            <a:lumOff val="80000"/>
            <a:alpha val="90000"/>
          </a:schemeClr>
        </a:solidFill>
      </dgm:spPr>
      <dgm:t>
        <a:bodyPr anchor="ctr" anchorCtr="1"/>
        <a:lstStyle/>
        <a:p>
          <a:pPr algn="l"/>
          <a:endParaRPr lang="fr-FR" sz="2000" b="0" dirty="0">
            <a:solidFill>
              <a:schemeClr val="tx2"/>
            </a:solidFill>
          </a:endParaRPr>
        </a:p>
      </dgm:t>
    </dgm:pt>
    <dgm:pt modelId="{E84E19B3-AF46-42D0-992D-F0D93DB65124}" type="parTrans" cxnId="{32340E89-70F3-4C55-9296-90C920F55D6D}">
      <dgm:prSet/>
      <dgm:spPr/>
      <dgm:t>
        <a:bodyPr/>
        <a:lstStyle/>
        <a:p>
          <a:endParaRPr lang="fr-FR"/>
        </a:p>
      </dgm:t>
    </dgm:pt>
    <dgm:pt modelId="{62E58AA1-527B-448A-BFAF-79785E0B8F20}" type="sibTrans" cxnId="{32340E89-70F3-4C55-9296-90C920F55D6D}">
      <dgm:prSet/>
      <dgm:spPr/>
      <dgm:t>
        <a:bodyPr/>
        <a:lstStyle/>
        <a:p>
          <a:endParaRPr lang="fr-FR"/>
        </a:p>
      </dgm:t>
    </dgm:pt>
    <dgm:pt modelId="{4C3CDFC2-1F04-443A-A513-81BBF334E3A7}">
      <dgm:prSet phldrT="[Texte]" custT="1"/>
      <dgm:spPr>
        <a:solidFill>
          <a:schemeClr val="accent2">
            <a:lumMod val="20000"/>
            <a:lumOff val="80000"/>
            <a:alpha val="90000"/>
          </a:schemeClr>
        </a:solidFill>
      </dgm:spPr>
      <dgm:t>
        <a:bodyPr anchor="ctr" anchorCtr="1"/>
        <a:lstStyle/>
        <a:p>
          <a:pPr algn="l"/>
          <a:r>
            <a:rPr lang="fr-FR" sz="2000" b="0" dirty="0" smtClean="0">
              <a:solidFill>
                <a:schemeClr val="tx2"/>
              </a:solidFill>
            </a:rPr>
            <a:t>Identification des 3 classes médicamenteuses  ou LPP  les plus significatives</a:t>
          </a:r>
          <a:endParaRPr lang="fr-FR" sz="2000" b="0" dirty="0">
            <a:solidFill>
              <a:schemeClr val="tx2"/>
            </a:solidFill>
          </a:endParaRPr>
        </a:p>
      </dgm:t>
    </dgm:pt>
    <dgm:pt modelId="{DD924256-51DD-4D54-9870-4D39D08611DA}" type="parTrans" cxnId="{E4E1ED91-257E-4503-ACA0-1219E51E46DB}">
      <dgm:prSet/>
      <dgm:spPr/>
      <dgm:t>
        <a:bodyPr/>
        <a:lstStyle/>
        <a:p>
          <a:endParaRPr lang="fr-FR"/>
        </a:p>
      </dgm:t>
    </dgm:pt>
    <dgm:pt modelId="{E28FDC60-347C-4A5A-8656-ADC984C92094}" type="sibTrans" cxnId="{E4E1ED91-257E-4503-ACA0-1219E51E46DB}">
      <dgm:prSet/>
      <dgm:spPr/>
      <dgm:t>
        <a:bodyPr/>
        <a:lstStyle/>
        <a:p>
          <a:endParaRPr lang="fr-FR"/>
        </a:p>
      </dgm:t>
    </dgm:pt>
    <dgm:pt modelId="{CFD8EC71-1477-4768-898E-B3B946A1E5B9}">
      <dgm:prSet phldrT="[Texte]" custT="1"/>
      <dgm:spPr>
        <a:solidFill>
          <a:schemeClr val="accent2">
            <a:lumMod val="20000"/>
            <a:lumOff val="80000"/>
            <a:alpha val="90000"/>
          </a:schemeClr>
        </a:solidFill>
      </dgm:spPr>
      <dgm:t>
        <a:bodyPr anchor="ctr" anchorCtr="1"/>
        <a:lstStyle/>
        <a:p>
          <a:pPr algn="l"/>
          <a:endParaRPr lang="fr-FR" sz="2000" b="0" dirty="0">
            <a:solidFill>
              <a:schemeClr val="tx2"/>
            </a:solidFill>
          </a:endParaRPr>
        </a:p>
      </dgm:t>
    </dgm:pt>
    <dgm:pt modelId="{B09F77BA-8974-4EED-AC2D-82F88E1547AF}" type="parTrans" cxnId="{A14A4261-E316-429F-BD67-7280DB40D2C7}">
      <dgm:prSet/>
      <dgm:spPr/>
      <dgm:t>
        <a:bodyPr/>
        <a:lstStyle/>
        <a:p>
          <a:endParaRPr lang="fr-FR"/>
        </a:p>
      </dgm:t>
    </dgm:pt>
    <dgm:pt modelId="{92D3922A-3EF5-4AD8-A1D3-10B457C1122B}" type="sibTrans" cxnId="{A14A4261-E316-429F-BD67-7280DB40D2C7}">
      <dgm:prSet/>
      <dgm:spPr/>
      <dgm:t>
        <a:bodyPr/>
        <a:lstStyle/>
        <a:p>
          <a:endParaRPr lang="fr-FR"/>
        </a:p>
      </dgm:t>
    </dgm:pt>
    <dgm:pt modelId="{2DD3B153-96C1-4DE9-9A5F-523978299DA0}">
      <dgm:prSet phldrT="[Texte]" custT="1"/>
      <dgm:spPr>
        <a:solidFill>
          <a:schemeClr val="accent2">
            <a:lumMod val="20000"/>
            <a:lumOff val="80000"/>
            <a:alpha val="90000"/>
          </a:schemeClr>
        </a:solidFill>
      </dgm:spPr>
      <dgm:t>
        <a:bodyPr/>
        <a:lstStyle/>
        <a:p>
          <a:r>
            <a:rPr lang="fr-FR" sz="2000" b="0" dirty="0" smtClean="0">
              <a:solidFill>
                <a:schemeClr val="tx2"/>
              </a:solidFill>
            </a:rPr>
            <a:t>Etablissements éligibles à un contrat CAQES 2022 pour au moins un indicateur national "Produits de Santé" et/ou  nombre de séjours pour les établissements MCO  supérieur à un seuil fixé (2 500)</a:t>
          </a:r>
          <a:endParaRPr lang="fr-FR" sz="2000" b="0" dirty="0">
            <a:solidFill>
              <a:schemeClr val="tx2"/>
            </a:solidFill>
          </a:endParaRPr>
        </a:p>
      </dgm:t>
    </dgm:pt>
    <dgm:pt modelId="{9761E61B-EF1C-498B-BF73-D48469D74ABC}" type="parTrans" cxnId="{4030D686-101B-4C85-B5D2-BD75A966475C}">
      <dgm:prSet/>
      <dgm:spPr/>
      <dgm:t>
        <a:bodyPr/>
        <a:lstStyle/>
        <a:p>
          <a:endParaRPr lang="fr-FR"/>
        </a:p>
      </dgm:t>
    </dgm:pt>
    <dgm:pt modelId="{654FC98A-EBFF-4B73-B48A-9637A8A31B80}" type="sibTrans" cxnId="{4030D686-101B-4C85-B5D2-BD75A966475C}">
      <dgm:prSet/>
      <dgm:spPr/>
      <dgm:t>
        <a:bodyPr/>
        <a:lstStyle/>
        <a:p>
          <a:endParaRPr lang="fr-FR"/>
        </a:p>
      </dgm:t>
    </dgm:pt>
    <dgm:pt modelId="{38E28184-3679-4EC0-8130-090A0C8ED02B}" type="pres">
      <dgm:prSet presAssocID="{256800E2-A171-44D7-ABC1-2782B01474AD}" presName="Name0" presStyleCnt="0">
        <dgm:presLayoutVars>
          <dgm:dir/>
          <dgm:animLvl val="lvl"/>
          <dgm:resizeHandles val="exact"/>
        </dgm:presLayoutVars>
      </dgm:prSet>
      <dgm:spPr/>
      <dgm:t>
        <a:bodyPr/>
        <a:lstStyle/>
        <a:p>
          <a:endParaRPr lang="fr-FR"/>
        </a:p>
      </dgm:t>
    </dgm:pt>
    <dgm:pt modelId="{C9AB5B56-D442-4D2D-ACD5-B46620DFEA1F}" type="pres">
      <dgm:prSet presAssocID="{37005402-4104-480A-A91E-A2695B198BC7}" presName="linNode" presStyleCnt="0"/>
      <dgm:spPr/>
    </dgm:pt>
    <dgm:pt modelId="{7B125817-E6D2-4F3C-8118-0645EE5882BD}" type="pres">
      <dgm:prSet presAssocID="{37005402-4104-480A-A91E-A2695B198BC7}" presName="parentText" presStyleLbl="node1" presStyleIdx="0" presStyleCnt="3" custScaleX="47901" custScaleY="51994" custLinFactNeighborX="-14053" custLinFactNeighborY="-151">
        <dgm:presLayoutVars>
          <dgm:chMax val="1"/>
          <dgm:bulletEnabled val="1"/>
        </dgm:presLayoutVars>
      </dgm:prSet>
      <dgm:spPr/>
      <dgm:t>
        <a:bodyPr/>
        <a:lstStyle/>
        <a:p>
          <a:endParaRPr lang="fr-FR"/>
        </a:p>
      </dgm:t>
    </dgm:pt>
    <dgm:pt modelId="{4715DF07-FB81-4FE5-99BD-D50581BA023E}" type="pres">
      <dgm:prSet presAssocID="{37005402-4104-480A-A91E-A2695B198BC7}" presName="descendantText" presStyleLbl="alignAccFollowNode1" presStyleIdx="0" presStyleCnt="3" custScaleX="124421" custScaleY="59767" custLinFactNeighborX="-509" custLinFactNeighborY="-5052">
        <dgm:presLayoutVars>
          <dgm:bulletEnabled val="1"/>
        </dgm:presLayoutVars>
      </dgm:prSet>
      <dgm:spPr/>
      <dgm:t>
        <a:bodyPr/>
        <a:lstStyle/>
        <a:p>
          <a:endParaRPr lang="fr-FR"/>
        </a:p>
      </dgm:t>
    </dgm:pt>
    <dgm:pt modelId="{E1A53375-5B74-47B3-9E28-701A29A6D5C5}" type="pres">
      <dgm:prSet presAssocID="{DF4E4CC8-BDC4-4923-8C4A-E3EAC1C26ECC}" presName="sp" presStyleCnt="0"/>
      <dgm:spPr/>
    </dgm:pt>
    <dgm:pt modelId="{0725E791-2D65-4C4F-A4F0-341487A1DBA1}" type="pres">
      <dgm:prSet presAssocID="{83675D14-C3F5-49DF-A7B2-054AB17F4464}" presName="linNode" presStyleCnt="0"/>
      <dgm:spPr/>
    </dgm:pt>
    <dgm:pt modelId="{EA7E5783-7E73-4376-93F8-4F04A104F1F4}" type="pres">
      <dgm:prSet presAssocID="{83675D14-C3F5-49DF-A7B2-054AB17F4464}" presName="parentText" presStyleLbl="node1" presStyleIdx="1" presStyleCnt="3" custScaleX="48056" custScaleY="34690" custLinFactNeighborX="-2547" custLinFactNeighborY="-759">
        <dgm:presLayoutVars>
          <dgm:chMax val="1"/>
          <dgm:bulletEnabled val="1"/>
        </dgm:presLayoutVars>
      </dgm:prSet>
      <dgm:spPr/>
      <dgm:t>
        <a:bodyPr/>
        <a:lstStyle/>
        <a:p>
          <a:endParaRPr lang="fr-FR"/>
        </a:p>
      </dgm:t>
    </dgm:pt>
    <dgm:pt modelId="{35950C7E-20CF-434E-A247-845C162BC6F4}" type="pres">
      <dgm:prSet presAssocID="{83675D14-C3F5-49DF-A7B2-054AB17F4464}" presName="descendantText" presStyleLbl="alignAccFollowNode1" presStyleIdx="1" presStyleCnt="3" custScaleX="124333" custScaleY="42426" custLinFactNeighborX="-239" custLinFactNeighborY="-632">
        <dgm:presLayoutVars>
          <dgm:bulletEnabled val="1"/>
        </dgm:presLayoutVars>
      </dgm:prSet>
      <dgm:spPr/>
      <dgm:t>
        <a:bodyPr/>
        <a:lstStyle/>
        <a:p>
          <a:endParaRPr lang="fr-FR"/>
        </a:p>
      </dgm:t>
    </dgm:pt>
    <dgm:pt modelId="{5C4D34CE-0AAE-41C8-8544-E9A0A5F2C464}" type="pres">
      <dgm:prSet presAssocID="{8E48E120-EE0C-4206-8D08-22D060AC28FB}" presName="sp" presStyleCnt="0"/>
      <dgm:spPr/>
    </dgm:pt>
    <dgm:pt modelId="{6242D135-C7AA-4B67-A262-BA5999E5B8BC}" type="pres">
      <dgm:prSet presAssocID="{BECBB972-246A-466E-AF9B-220267B0A50C}" presName="linNode" presStyleCnt="0"/>
      <dgm:spPr/>
    </dgm:pt>
    <dgm:pt modelId="{2B281958-4A35-4D2E-A07D-2783787E361A}" type="pres">
      <dgm:prSet presAssocID="{BECBB972-246A-466E-AF9B-220267B0A50C}" presName="parentText" presStyleLbl="node1" presStyleIdx="2" presStyleCnt="3" custScaleX="47299" custScaleY="106346" custLinFactNeighborX="-14053" custLinFactNeighborY="974">
        <dgm:presLayoutVars>
          <dgm:chMax val="1"/>
          <dgm:bulletEnabled val="1"/>
        </dgm:presLayoutVars>
      </dgm:prSet>
      <dgm:spPr/>
      <dgm:t>
        <a:bodyPr/>
        <a:lstStyle/>
        <a:p>
          <a:endParaRPr lang="fr-FR"/>
        </a:p>
      </dgm:t>
    </dgm:pt>
    <dgm:pt modelId="{27AAE99A-AF7F-425B-9DFD-D223F4E8B3AE}" type="pres">
      <dgm:prSet presAssocID="{BECBB972-246A-466E-AF9B-220267B0A50C}" presName="descendantText" presStyleLbl="alignAccFollowNode1" presStyleIdx="2" presStyleCnt="3" custScaleX="123663" custScaleY="134508">
        <dgm:presLayoutVars>
          <dgm:bulletEnabled val="1"/>
        </dgm:presLayoutVars>
      </dgm:prSet>
      <dgm:spPr/>
      <dgm:t>
        <a:bodyPr/>
        <a:lstStyle/>
        <a:p>
          <a:endParaRPr lang="fr-FR"/>
        </a:p>
      </dgm:t>
    </dgm:pt>
  </dgm:ptLst>
  <dgm:cxnLst>
    <dgm:cxn modelId="{873B10ED-E978-474A-B139-ED89F8C230A5}" type="presOf" srcId="{051310CC-22F8-43D2-94F4-57FEB394D23F}" destId="{4715DF07-FB81-4FE5-99BD-D50581BA023E}" srcOrd="0" destOrd="4" presId="urn:microsoft.com/office/officeart/2005/8/layout/vList5"/>
    <dgm:cxn modelId="{83D8D8ED-8F51-4DD2-B5C5-4F3904D1687F}" type="presOf" srcId="{48B3E88E-7041-4FC4-B5E6-6E593EB3E451}" destId="{27AAE99A-AF7F-425B-9DFD-D223F4E8B3AE}" srcOrd="0" destOrd="0" presId="urn:microsoft.com/office/officeart/2005/8/layout/vList5"/>
    <dgm:cxn modelId="{6DA19FE3-162F-4426-9F25-DF31945A6E23}" srcId="{BECBB972-246A-466E-AF9B-220267B0A50C}" destId="{48B3E88E-7041-4FC4-B5E6-6E593EB3E451}" srcOrd="0" destOrd="0" parTransId="{27DCB510-A1C5-4656-83D7-F42F0A2930E0}" sibTransId="{103FA01B-2E21-40D7-BE0D-9C64390FF4C9}"/>
    <dgm:cxn modelId="{E58EE740-F73B-4022-985C-F5A61F3138BB}" type="presOf" srcId="{83675D14-C3F5-49DF-A7B2-054AB17F4464}" destId="{EA7E5783-7E73-4376-93F8-4F04A104F1F4}" srcOrd="0" destOrd="0" presId="urn:microsoft.com/office/officeart/2005/8/layout/vList5"/>
    <dgm:cxn modelId="{7BEC088E-F426-4727-8C51-BC3026672AA4}" type="presOf" srcId="{039E9E53-8698-40DE-96B9-B418D13C61C3}" destId="{4715DF07-FB81-4FE5-99BD-D50581BA023E}" srcOrd="0" destOrd="0" presId="urn:microsoft.com/office/officeart/2005/8/layout/vList5"/>
    <dgm:cxn modelId="{A14A4261-E316-429F-BD67-7280DB40D2C7}" srcId="{37005402-4104-480A-A91E-A2695B198BC7}" destId="{CFD8EC71-1477-4768-898E-B3B946A1E5B9}" srcOrd="1" destOrd="0" parTransId="{B09F77BA-8974-4EED-AC2D-82F88E1547AF}" sibTransId="{92D3922A-3EF5-4AD8-A1D3-10B457C1122B}"/>
    <dgm:cxn modelId="{4030D686-101B-4C85-B5D2-BD75A966475C}" srcId="{BECBB972-246A-466E-AF9B-220267B0A50C}" destId="{2DD3B153-96C1-4DE9-9A5F-523978299DA0}" srcOrd="1" destOrd="0" parTransId="{9761E61B-EF1C-498B-BF73-D48469D74ABC}" sibTransId="{654FC98A-EBFF-4B73-B48A-9637A8A31B80}"/>
    <dgm:cxn modelId="{E4E1ED91-257E-4503-ACA0-1219E51E46DB}" srcId="{37005402-4104-480A-A91E-A2695B198BC7}" destId="{4C3CDFC2-1F04-443A-A513-81BBF334E3A7}" srcOrd="2" destOrd="0" parTransId="{DD924256-51DD-4D54-9870-4D39D08611DA}" sibTransId="{E28FDC60-347C-4A5A-8656-ADC984C92094}"/>
    <dgm:cxn modelId="{35CF7AC1-1903-4375-A865-4775F565A7DE}" srcId="{83675D14-C3F5-49DF-A7B2-054AB17F4464}" destId="{B45F68A2-EF0E-4512-AC08-C03B5AB3058D}" srcOrd="0" destOrd="0" parTransId="{A5B9DE41-32D5-4D34-A0D3-65FF4C2A955D}" sibTransId="{725C4AFD-E399-44D8-A053-14EC1AC62F59}"/>
    <dgm:cxn modelId="{F511A04D-DDD2-425B-A086-8DA50BA9843A}" type="presOf" srcId="{2DD3B153-96C1-4DE9-9A5F-523978299DA0}" destId="{27AAE99A-AF7F-425B-9DFD-D223F4E8B3AE}" srcOrd="0" destOrd="1" presId="urn:microsoft.com/office/officeart/2005/8/layout/vList5"/>
    <dgm:cxn modelId="{567442E1-9C64-40BE-AD8F-576D740A9B87}" srcId="{37005402-4104-480A-A91E-A2695B198BC7}" destId="{051310CC-22F8-43D2-94F4-57FEB394D23F}" srcOrd="4" destOrd="0" parTransId="{A3EA9934-1B14-4D56-94A2-BB2A06D922BA}" sibTransId="{BCB96960-1311-41CF-8F70-5A6BC5E18DFA}"/>
    <dgm:cxn modelId="{58ECBAFD-D906-4A5A-AAF2-2C35B6554892}" srcId="{256800E2-A171-44D7-ABC1-2782B01474AD}" destId="{83675D14-C3F5-49DF-A7B2-054AB17F4464}" srcOrd="1" destOrd="0" parTransId="{699DAEFC-3598-4A7E-8E5E-02D195A6877B}" sibTransId="{8E48E120-EE0C-4206-8D08-22D060AC28FB}"/>
    <dgm:cxn modelId="{5C466B3F-C6A8-45AE-B1F6-2836E5818B3F}" srcId="{256800E2-A171-44D7-ABC1-2782B01474AD}" destId="{37005402-4104-480A-A91E-A2695B198BC7}" srcOrd="0" destOrd="0" parTransId="{E980ECD6-8408-42CE-8006-3079FAE87473}" sibTransId="{DF4E4CC8-BDC4-4923-8C4A-E3EAC1C26ECC}"/>
    <dgm:cxn modelId="{2453D888-0DF2-4E66-858F-AB1653C0F5D7}" type="presOf" srcId="{256800E2-A171-44D7-ABC1-2782B01474AD}" destId="{38E28184-3679-4EC0-8130-090A0C8ED02B}" srcOrd="0" destOrd="0" presId="urn:microsoft.com/office/officeart/2005/8/layout/vList5"/>
    <dgm:cxn modelId="{4673EEA5-7B07-4716-B9BF-3CA107F1764B}" type="presOf" srcId="{BECBB972-246A-466E-AF9B-220267B0A50C}" destId="{2B281958-4A35-4D2E-A07D-2783787E361A}" srcOrd="0" destOrd="0" presId="urn:microsoft.com/office/officeart/2005/8/layout/vList5"/>
    <dgm:cxn modelId="{48B3D83B-AF0D-4190-B82F-62C1B8B06B52}" srcId="{37005402-4104-480A-A91E-A2695B198BC7}" destId="{00D6BA46-60AC-4F1D-8C45-4C10C9D4C4E3}" srcOrd="3" destOrd="0" parTransId="{8324F1E4-9B16-42E0-A429-9C70F17969F7}" sibTransId="{3F0EF4E3-2C8F-4EDF-908F-425149E039A7}"/>
    <dgm:cxn modelId="{6269B639-97E9-4457-BC07-44460BC70A2A}" type="presOf" srcId="{B45F68A2-EF0E-4512-AC08-C03B5AB3058D}" destId="{35950C7E-20CF-434E-A247-845C162BC6F4}" srcOrd="0" destOrd="0" presId="urn:microsoft.com/office/officeart/2005/8/layout/vList5"/>
    <dgm:cxn modelId="{2B77C842-EAE1-4F66-BFA4-75E62B1C3AB3}" type="presOf" srcId="{00D6BA46-60AC-4F1D-8C45-4C10C9D4C4E3}" destId="{4715DF07-FB81-4FE5-99BD-D50581BA023E}" srcOrd="0" destOrd="3" presId="urn:microsoft.com/office/officeart/2005/8/layout/vList5"/>
    <dgm:cxn modelId="{178242F8-034D-4AB2-A8E9-3B1D1985FA83}" type="presOf" srcId="{CFD8EC71-1477-4768-898E-B3B946A1E5B9}" destId="{4715DF07-FB81-4FE5-99BD-D50581BA023E}" srcOrd="0" destOrd="1" presId="urn:microsoft.com/office/officeart/2005/8/layout/vList5"/>
    <dgm:cxn modelId="{A938EB5A-4890-4A7F-94AD-EBACE669630F}" srcId="{256800E2-A171-44D7-ABC1-2782B01474AD}" destId="{BECBB972-246A-466E-AF9B-220267B0A50C}" srcOrd="2" destOrd="0" parTransId="{79620176-D9F2-4962-8AE7-9E6EF7B7A727}" sibTransId="{CC7C032F-E73B-4160-984C-2801A27CF574}"/>
    <dgm:cxn modelId="{0C967C26-FB05-4237-9C28-8C061518F38F}" type="presOf" srcId="{4C3CDFC2-1F04-443A-A513-81BBF334E3A7}" destId="{4715DF07-FB81-4FE5-99BD-D50581BA023E}" srcOrd="0" destOrd="2" presId="urn:microsoft.com/office/officeart/2005/8/layout/vList5"/>
    <dgm:cxn modelId="{32340E89-70F3-4C55-9296-90C920F55D6D}" srcId="{37005402-4104-480A-A91E-A2695B198BC7}" destId="{039E9E53-8698-40DE-96B9-B418D13C61C3}" srcOrd="0" destOrd="0" parTransId="{E84E19B3-AF46-42D0-992D-F0D93DB65124}" sibTransId="{62E58AA1-527B-448A-BFAF-79785E0B8F20}"/>
    <dgm:cxn modelId="{D3B91324-F1CA-4E69-A365-6533B605D746}" type="presOf" srcId="{37005402-4104-480A-A91E-A2695B198BC7}" destId="{7B125817-E6D2-4F3C-8118-0645EE5882BD}" srcOrd="0" destOrd="0" presId="urn:microsoft.com/office/officeart/2005/8/layout/vList5"/>
    <dgm:cxn modelId="{10ED92C1-66C9-4D59-8D31-E55011663E88}" type="presParOf" srcId="{38E28184-3679-4EC0-8130-090A0C8ED02B}" destId="{C9AB5B56-D442-4D2D-ACD5-B46620DFEA1F}" srcOrd="0" destOrd="0" presId="urn:microsoft.com/office/officeart/2005/8/layout/vList5"/>
    <dgm:cxn modelId="{62125D46-2A32-41FC-BCC0-3823EA776207}" type="presParOf" srcId="{C9AB5B56-D442-4D2D-ACD5-B46620DFEA1F}" destId="{7B125817-E6D2-4F3C-8118-0645EE5882BD}" srcOrd="0" destOrd="0" presId="urn:microsoft.com/office/officeart/2005/8/layout/vList5"/>
    <dgm:cxn modelId="{E4C57276-C068-424E-8CBE-8C80AD7350AF}" type="presParOf" srcId="{C9AB5B56-D442-4D2D-ACD5-B46620DFEA1F}" destId="{4715DF07-FB81-4FE5-99BD-D50581BA023E}" srcOrd="1" destOrd="0" presId="urn:microsoft.com/office/officeart/2005/8/layout/vList5"/>
    <dgm:cxn modelId="{61145AA3-5554-4A75-9D32-EFD47BE28045}" type="presParOf" srcId="{38E28184-3679-4EC0-8130-090A0C8ED02B}" destId="{E1A53375-5B74-47B3-9E28-701A29A6D5C5}" srcOrd="1" destOrd="0" presId="urn:microsoft.com/office/officeart/2005/8/layout/vList5"/>
    <dgm:cxn modelId="{03597C96-FA8C-4E26-A170-C2E0FCA838FC}" type="presParOf" srcId="{38E28184-3679-4EC0-8130-090A0C8ED02B}" destId="{0725E791-2D65-4C4F-A4F0-341487A1DBA1}" srcOrd="2" destOrd="0" presId="urn:microsoft.com/office/officeart/2005/8/layout/vList5"/>
    <dgm:cxn modelId="{426F30DD-E39E-4157-8DCA-82D7585BF6FF}" type="presParOf" srcId="{0725E791-2D65-4C4F-A4F0-341487A1DBA1}" destId="{EA7E5783-7E73-4376-93F8-4F04A104F1F4}" srcOrd="0" destOrd="0" presId="urn:microsoft.com/office/officeart/2005/8/layout/vList5"/>
    <dgm:cxn modelId="{1CD3E7D8-19B5-4C50-93EF-56A0024DD3A7}" type="presParOf" srcId="{0725E791-2D65-4C4F-A4F0-341487A1DBA1}" destId="{35950C7E-20CF-434E-A247-845C162BC6F4}" srcOrd="1" destOrd="0" presId="urn:microsoft.com/office/officeart/2005/8/layout/vList5"/>
    <dgm:cxn modelId="{9109B3B7-4759-4A4F-9DCB-ED0086D29EAC}" type="presParOf" srcId="{38E28184-3679-4EC0-8130-090A0C8ED02B}" destId="{5C4D34CE-0AAE-41C8-8544-E9A0A5F2C464}" srcOrd="3" destOrd="0" presId="urn:microsoft.com/office/officeart/2005/8/layout/vList5"/>
    <dgm:cxn modelId="{AC12E7BE-9747-49B2-9C29-8EE4AF9A01D5}" type="presParOf" srcId="{38E28184-3679-4EC0-8130-090A0C8ED02B}" destId="{6242D135-C7AA-4B67-A262-BA5999E5B8BC}" srcOrd="4" destOrd="0" presId="urn:microsoft.com/office/officeart/2005/8/layout/vList5"/>
    <dgm:cxn modelId="{F85A9A93-12D2-47CD-83C0-DD201C478035}" type="presParOf" srcId="{6242D135-C7AA-4B67-A262-BA5999E5B8BC}" destId="{2B281958-4A35-4D2E-A07D-2783787E361A}" srcOrd="0" destOrd="0" presId="urn:microsoft.com/office/officeart/2005/8/layout/vList5"/>
    <dgm:cxn modelId="{21EA04D0-952C-4A19-A97F-86DF5825E284}" type="presParOf" srcId="{6242D135-C7AA-4B67-A262-BA5999E5B8BC}" destId="{27AAE99A-AF7F-425B-9DFD-D223F4E8B3A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56800E2-A171-44D7-ABC1-2782B01474A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16CAB007-74C5-4267-9B09-76033B6A33D6}">
      <dgm:prSet phldrT="[Texte]" custT="1"/>
      <dgm:spPr>
        <a:noFill/>
      </dgm:spPr>
      <dgm:t>
        <a:bodyPr/>
        <a:lstStyle/>
        <a:p>
          <a:pPr algn="l">
            <a:lnSpc>
              <a:spcPct val="90000"/>
            </a:lnSpc>
            <a:spcAft>
              <a:spcPts val="0"/>
            </a:spcAft>
          </a:pPr>
          <a:r>
            <a:rPr lang="fr-FR" sz="2000" dirty="0" smtClean="0">
              <a:solidFill>
                <a:schemeClr val="tx2"/>
              </a:solidFill>
            </a:rPr>
            <a:t>&gt; Cet indicateur est dans  le prolongement de l’indicateur 1.2.1 du CAQES v1</a:t>
          </a:r>
        </a:p>
        <a:p>
          <a:pPr algn="l">
            <a:lnSpc>
              <a:spcPct val="90000"/>
            </a:lnSpc>
            <a:spcAft>
              <a:spcPts val="0"/>
            </a:spcAft>
          </a:pPr>
          <a:endParaRPr lang="fr-FR" sz="2000" dirty="0" smtClean="0">
            <a:solidFill>
              <a:schemeClr val="tx2"/>
            </a:solidFill>
          </a:endParaRPr>
        </a:p>
        <a:p>
          <a:r>
            <a:rPr lang="fr-FR" sz="2000" b="0" dirty="0" smtClean="0">
              <a:solidFill>
                <a:schemeClr val="tx2"/>
              </a:solidFill>
            </a:rPr>
            <a:t>L’objectif est l’i</a:t>
          </a:r>
          <a:r>
            <a:rPr lang="fr-FR" sz="2000" dirty="0" smtClean="0">
              <a:solidFill>
                <a:schemeClr val="tx2"/>
              </a:solidFill>
            </a:rPr>
            <a:t>dentification obligatoire des prescriptions réalisées par les professionnels par l'identifiant personnel du prescripteur autorisé à exercer (numéro du répertoire partagé des professionnels de santé -RPPS) auquel est joint l'identifiant FINESS de l'établissement en application de l'article R.161-45 du CSS</a:t>
          </a:r>
        </a:p>
        <a:p>
          <a:pPr algn="just">
            <a:lnSpc>
              <a:spcPct val="100000"/>
            </a:lnSpc>
            <a:spcAft>
              <a:spcPts val="0"/>
            </a:spcAft>
          </a:pPr>
          <a:endParaRPr lang="fr-FR" sz="2000" b="0" dirty="0" smtClean="0">
            <a:solidFill>
              <a:schemeClr val="tx2"/>
            </a:solidFill>
          </a:endParaRPr>
        </a:p>
        <a:p>
          <a:pPr algn="just">
            <a:lnSpc>
              <a:spcPct val="100000"/>
            </a:lnSpc>
            <a:spcAft>
              <a:spcPts val="0"/>
            </a:spcAft>
          </a:pPr>
          <a:r>
            <a:rPr lang="fr-FR" sz="2000" dirty="0" smtClean="0">
              <a:solidFill>
                <a:schemeClr val="tx2"/>
              </a:solidFill>
            </a:rPr>
            <a:t>&gt; Un indicateur </a:t>
          </a:r>
          <a:r>
            <a:rPr lang="fr-FR" sz="2000" b="1" dirty="0" smtClean="0">
              <a:solidFill>
                <a:srgbClr val="A0A800"/>
              </a:solidFill>
            </a:rPr>
            <a:t>composite</a:t>
          </a:r>
          <a:r>
            <a:rPr lang="fr-FR" sz="2000" dirty="0" smtClean="0">
              <a:solidFill>
                <a:schemeClr val="tx2"/>
              </a:solidFill>
            </a:rPr>
            <a:t> : 2 sous-indicateurs </a:t>
          </a:r>
          <a:r>
            <a:rPr lang="fr-FR" sz="2000" b="1" dirty="0" smtClean="0">
              <a:solidFill>
                <a:srgbClr val="A0A800"/>
              </a:solidFill>
            </a:rPr>
            <a:t>quantitatifs : </a:t>
          </a:r>
          <a:r>
            <a:rPr lang="fr-FR" sz="2000" b="0" dirty="0" smtClean="0">
              <a:solidFill>
                <a:schemeClr val="tx2"/>
              </a:solidFill>
            </a:rPr>
            <a:t>Atteinte du taux cible de 100 % / Progression du taux par rapport à l’année n-1</a:t>
          </a:r>
        </a:p>
        <a:p>
          <a:pPr algn="just">
            <a:lnSpc>
              <a:spcPct val="100000"/>
            </a:lnSpc>
            <a:spcAft>
              <a:spcPts val="0"/>
            </a:spcAft>
          </a:pPr>
          <a:endParaRPr lang="fr-FR" sz="2000" b="0" dirty="0" smtClean="0">
            <a:solidFill>
              <a:schemeClr val="tx2"/>
            </a:solidFill>
          </a:endParaRPr>
        </a:p>
        <a:p>
          <a:pPr algn="just">
            <a:lnSpc>
              <a:spcPct val="90000"/>
            </a:lnSpc>
            <a:spcAft>
              <a:spcPct val="35000"/>
            </a:spcAft>
          </a:pPr>
          <a:r>
            <a:rPr lang="fr-FR" sz="2000" dirty="0" smtClean="0">
              <a:solidFill>
                <a:schemeClr val="tx2"/>
              </a:solidFill>
            </a:rPr>
            <a:t>&gt; Les établissements concernés seront accompagnés par l’Assurance Maladie :</a:t>
          </a:r>
        </a:p>
        <a:p>
          <a:pPr algn="just">
            <a:lnSpc>
              <a:spcPct val="90000"/>
            </a:lnSpc>
            <a:spcAft>
              <a:spcPct val="35000"/>
            </a:spcAft>
          </a:pPr>
          <a:r>
            <a:rPr lang="fr-FR" sz="2000" dirty="0" smtClean="0">
              <a:solidFill>
                <a:schemeClr val="tx2"/>
              </a:solidFill>
            </a:rPr>
            <a:t>Mise à disposition régulière, à partir des bases de données, du taux d’ordonnances de sortie comprenant l’identification du numéro RPPS et du numéro FINESS</a:t>
          </a:r>
        </a:p>
        <a:p>
          <a:pPr algn="just">
            <a:lnSpc>
              <a:spcPct val="90000"/>
            </a:lnSpc>
            <a:spcAft>
              <a:spcPct val="35000"/>
            </a:spcAft>
          </a:pPr>
          <a:r>
            <a:rPr lang="fr-FR" sz="2000" dirty="0" smtClean="0">
              <a:solidFill>
                <a:schemeClr val="tx2"/>
              </a:solidFill>
            </a:rPr>
            <a:t>Mise à disposition d’une méthodologie  pour la réalisation de l’audit</a:t>
          </a:r>
        </a:p>
        <a:p>
          <a:pPr algn="just">
            <a:lnSpc>
              <a:spcPct val="90000"/>
            </a:lnSpc>
            <a:spcAft>
              <a:spcPct val="35000"/>
            </a:spcAft>
          </a:pPr>
          <a:endParaRPr lang="fr-FR" sz="2000" dirty="0" smtClean="0">
            <a:solidFill>
              <a:schemeClr val="tx2"/>
            </a:solidFill>
          </a:endParaRPr>
        </a:p>
      </dgm:t>
    </dgm:pt>
    <dgm:pt modelId="{32A97531-5A48-4125-A4F1-83E5A4896CFE}" type="parTrans" cxnId="{D44D36FB-8563-460B-A801-7A0E663E7DA4}">
      <dgm:prSet/>
      <dgm:spPr/>
      <dgm:t>
        <a:bodyPr/>
        <a:lstStyle/>
        <a:p>
          <a:pPr algn="l"/>
          <a:endParaRPr lang="fr-FR"/>
        </a:p>
      </dgm:t>
    </dgm:pt>
    <dgm:pt modelId="{A97EAD27-A2F9-4E0F-A898-11931D825E2A}" type="sibTrans" cxnId="{D44D36FB-8563-460B-A801-7A0E663E7DA4}">
      <dgm:prSet/>
      <dgm:spPr/>
      <dgm:t>
        <a:bodyPr/>
        <a:lstStyle/>
        <a:p>
          <a:pPr algn="l"/>
          <a:endParaRPr lang="fr-FR"/>
        </a:p>
      </dgm:t>
    </dgm:pt>
    <dgm:pt modelId="{38E28184-3679-4EC0-8130-090A0C8ED02B}" type="pres">
      <dgm:prSet presAssocID="{256800E2-A171-44D7-ABC1-2782B01474AD}" presName="Name0" presStyleCnt="0">
        <dgm:presLayoutVars>
          <dgm:dir/>
          <dgm:animLvl val="lvl"/>
          <dgm:resizeHandles val="exact"/>
        </dgm:presLayoutVars>
      </dgm:prSet>
      <dgm:spPr/>
      <dgm:t>
        <a:bodyPr/>
        <a:lstStyle/>
        <a:p>
          <a:endParaRPr lang="fr-FR"/>
        </a:p>
      </dgm:t>
    </dgm:pt>
    <dgm:pt modelId="{EE87E6F8-7BD5-4546-8E79-F1FD918EF359}" type="pres">
      <dgm:prSet presAssocID="{16CAB007-74C5-4267-9B09-76033B6A33D6}" presName="linNode" presStyleCnt="0"/>
      <dgm:spPr/>
    </dgm:pt>
    <dgm:pt modelId="{CCD04C28-67F8-4FC4-9FC0-76C3D0A10E5C}" type="pres">
      <dgm:prSet presAssocID="{16CAB007-74C5-4267-9B09-76033B6A33D6}" presName="parentText" presStyleLbl="node1" presStyleIdx="0" presStyleCnt="1" custScaleX="277778" custScaleY="100098" custLinFactNeighborX="6289" custLinFactNeighborY="-930">
        <dgm:presLayoutVars>
          <dgm:chMax val="1"/>
          <dgm:bulletEnabled val="1"/>
        </dgm:presLayoutVars>
      </dgm:prSet>
      <dgm:spPr/>
      <dgm:t>
        <a:bodyPr/>
        <a:lstStyle/>
        <a:p>
          <a:endParaRPr lang="fr-FR"/>
        </a:p>
      </dgm:t>
    </dgm:pt>
  </dgm:ptLst>
  <dgm:cxnLst>
    <dgm:cxn modelId="{D44D36FB-8563-460B-A801-7A0E663E7DA4}" srcId="{256800E2-A171-44D7-ABC1-2782B01474AD}" destId="{16CAB007-74C5-4267-9B09-76033B6A33D6}" srcOrd="0" destOrd="0" parTransId="{32A97531-5A48-4125-A4F1-83E5A4896CFE}" sibTransId="{A97EAD27-A2F9-4E0F-A898-11931D825E2A}"/>
    <dgm:cxn modelId="{7D9DA619-5F36-4A77-9126-23EC8403C542}" type="presOf" srcId="{16CAB007-74C5-4267-9B09-76033B6A33D6}" destId="{CCD04C28-67F8-4FC4-9FC0-76C3D0A10E5C}" srcOrd="0" destOrd="0" presId="urn:microsoft.com/office/officeart/2005/8/layout/vList5"/>
    <dgm:cxn modelId="{7DE80025-B55F-49A5-BE51-56EE95840909}" type="presOf" srcId="{256800E2-A171-44D7-ABC1-2782B01474AD}" destId="{38E28184-3679-4EC0-8130-090A0C8ED02B}" srcOrd="0" destOrd="0" presId="urn:microsoft.com/office/officeart/2005/8/layout/vList5"/>
    <dgm:cxn modelId="{43043E1F-62DC-4516-9746-4969E14E03CE}" type="presParOf" srcId="{38E28184-3679-4EC0-8130-090A0C8ED02B}" destId="{EE87E6F8-7BD5-4546-8E79-F1FD918EF359}" srcOrd="0" destOrd="0" presId="urn:microsoft.com/office/officeart/2005/8/layout/vList5"/>
    <dgm:cxn modelId="{73A8E4D1-62B3-4A4F-A747-F7F17BC5C1EA}" type="presParOf" srcId="{EE87E6F8-7BD5-4546-8E79-F1FD918EF359}" destId="{CCD04C28-67F8-4FC4-9FC0-76C3D0A10E5C}"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56800E2-A171-44D7-ABC1-2782B01474A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37005402-4104-480A-A91E-A2695B198BC7}">
      <dgm:prSet phldrT="[Texte]"/>
      <dgm:spPr>
        <a:solidFill>
          <a:schemeClr val="accent2">
            <a:lumMod val="40000"/>
            <a:lumOff val="60000"/>
          </a:schemeClr>
        </a:solidFill>
      </dgm:spPr>
      <dgm:t>
        <a:bodyPr/>
        <a:lstStyle/>
        <a:p>
          <a:r>
            <a:rPr lang="fr-FR" dirty="0" smtClean="0">
              <a:solidFill>
                <a:schemeClr val="tx2"/>
              </a:solidFill>
            </a:rPr>
            <a:t>objectifs</a:t>
          </a:r>
          <a:endParaRPr lang="fr-FR" dirty="0">
            <a:solidFill>
              <a:schemeClr val="tx2"/>
            </a:solidFill>
          </a:endParaRPr>
        </a:p>
      </dgm:t>
    </dgm:pt>
    <dgm:pt modelId="{E980ECD6-8408-42CE-8006-3079FAE87473}" type="parTrans" cxnId="{5C466B3F-C6A8-45AE-B1F6-2836E5818B3F}">
      <dgm:prSet/>
      <dgm:spPr/>
      <dgm:t>
        <a:bodyPr/>
        <a:lstStyle/>
        <a:p>
          <a:endParaRPr lang="fr-FR"/>
        </a:p>
      </dgm:t>
    </dgm:pt>
    <dgm:pt modelId="{DF4E4CC8-BDC4-4923-8C4A-E3EAC1C26ECC}" type="sibTrans" cxnId="{5C466B3F-C6A8-45AE-B1F6-2836E5818B3F}">
      <dgm:prSet/>
      <dgm:spPr/>
      <dgm:t>
        <a:bodyPr/>
        <a:lstStyle/>
        <a:p>
          <a:endParaRPr lang="fr-FR"/>
        </a:p>
      </dgm:t>
    </dgm:pt>
    <dgm:pt modelId="{83675D14-C3F5-49DF-A7B2-054AB17F4464}">
      <dgm:prSet phldrT="[Texte]"/>
      <dgm:spPr>
        <a:solidFill>
          <a:schemeClr val="accent2">
            <a:lumMod val="40000"/>
            <a:lumOff val="60000"/>
          </a:schemeClr>
        </a:solidFill>
      </dgm:spPr>
      <dgm:t>
        <a:bodyPr/>
        <a:lstStyle/>
        <a:p>
          <a:r>
            <a:rPr lang="fr-FR" dirty="0" smtClean="0">
              <a:solidFill>
                <a:schemeClr val="tx2"/>
              </a:solidFill>
            </a:rPr>
            <a:t>Source de données</a:t>
          </a:r>
          <a:endParaRPr lang="fr-FR" dirty="0">
            <a:solidFill>
              <a:schemeClr val="tx2"/>
            </a:solidFill>
          </a:endParaRPr>
        </a:p>
      </dgm:t>
    </dgm:pt>
    <dgm:pt modelId="{699DAEFC-3598-4A7E-8E5E-02D195A6877B}" type="parTrans" cxnId="{58ECBAFD-D906-4A5A-AAF2-2C35B6554892}">
      <dgm:prSet/>
      <dgm:spPr/>
      <dgm:t>
        <a:bodyPr/>
        <a:lstStyle/>
        <a:p>
          <a:endParaRPr lang="fr-FR"/>
        </a:p>
      </dgm:t>
    </dgm:pt>
    <dgm:pt modelId="{8E48E120-EE0C-4206-8D08-22D060AC28FB}" type="sibTrans" cxnId="{58ECBAFD-D906-4A5A-AAF2-2C35B6554892}">
      <dgm:prSet/>
      <dgm:spPr/>
      <dgm:t>
        <a:bodyPr/>
        <a:lstStyle/>
        <a:p>
          <a:endParaRPr lang="fr-FR"/>
        </a:p>
      </dgm:t>
    </dgm:pt>
    <dgm:pt modelId="{B45F68A2-EF0E-4512-AC08-C03B5AB3058D}">
      <dgm:prSet phldrT="[Texte]" custT="1"/>
      <dgm:spPr>
        <a:solidFill>
          <a:schemeClr val="accent2">
            <a:lumMod val="20000"/>
            <a:lumOff val="80000"/>
            <a:alpha val="90000"/>
          </a:schemeClr>
        </a:solidFill>
      </dgm:spPr>
      <dgm:t>
        <a:bodyPr/>
        <a:lstStyle/>
        <a:p>
          <a:r>
            <a:rPr lang="fr-FR" sz="2000" b="0" dirty="0" smtClean="0">
              <a:solidFill>
                <a:schemeClr val="tx2"/>
              </a:solidFill>
            </a:rPr>
            <a:t>Audits  réalisés par les établissements et/ou données obtenues à partir du SNDS pour les établissements publics</a:t>
          </a:r>
          <a:endParaRPr lang="fr-FR" sz="2000" b="0" dirty="0">
            <a:solidFill>
              <a:schemeClr val="tx2"/>
            </a:solidFill>
          </a:endParaRPr>
        </a:p>
      </dgm:t>
    </dgm:pt>
    <dgm:pt modelId="{A5B9DE41-32D5-4D34-A0D3-65FF4C2A955D}" type="parTrans" cxnId="{35CF7AC1-1903-4375-A865-4775F565A7DE}">
      <dgm:prSet/>
      <dgm:spPr/>
      <dgm:t>
        <a:bodyPr/>
        <a:lstStyle/>
        <a:p>
          <a:endParaRPr lang="fr-FR"/>
        </a:p>
      </dgm:t>
    </dgm:pt>
    <dgm:pt modelId="{725C4AFD-E399-44D8-A053-14EC1AC62F59}" type="sibTrans" cxnId="{35CF7AC1-1903-4375-A865-4775F565A7DE}">
      <dgm:prSet/>
      <dgm:spPr/>
      <dgm:t>
        <a:bodyPr/>
        <a:lstStyle/>
        <a:p>
          <a:endParaRPr lang="fr-FR"/>
        </a:p>
      </dgm:t>
    </dgm:pt>
    <dgm:pt modelId="{BECBB972-246A-466E-AF9B-220267B0A50C}">
      <dgm:prSet phldrT="[Texte]"/>
      <dgm:spPr>
        <a:solidFill>
          <a:schemeClr val="accent2">
            <a:lumMod val="40000"/>
            <a:lumOff val="60000"/>
          </a:schemeClr>
        </a:solidFill>
      </dgm:spPr>
      <dgm:t>
        <a:bodyPr/>
        <a:lstStyle/>
        <a:p>
          <a:r>
            <a:rPr lang="fr-FR" dirty="0" smtClean="0">
              <a:solidFill>
                <a:schemeClr val="tx2"/>
              </a:solidFill>
            </a:rPr>
            <a:t>Périmètre</a:t>
          </a:r>
          <a:r>
            <a:rPr lang="fr-FR" dirty="0" smtClean="0"/>
            <a:t> </a:t>
          </a:r>
          <a:endParaRPr lang="fr-FR" dirty="0"/>
        </a:p>
      </dgm:t>
    </dgm:pt>
    <dgm:pt modelId="{79620176-D9F2-4962-8AE7-9E6EF7B7A727}" type="parTrans" cxnId="{A938EB5A-4890-4A7F-94AD-EBACE669630F}">
      <dgm:prSet/>
      <dgm:spPr/>
      <dgm:t>
        <a:bodyPr/>
        <a:lstStyle/>
        <a:p>
          <a:endParaRPr lang="fr-FR"/>
        </a:p>
      </dgm:t>
    </dgm:pt>
    <dgm:pt modelId="{CC7C032F-E73B-4160-984C-2801A27CF574}" type="sibTrans" cxnId="{A938EB5A-4890-4A7F-94AD-EBACE669630F}">
      <dgm:prSet/>
      <dgm:spPr/>
      <dgm:t>
        <a:bodyPr/>
        <a:lstStyle/>
        <a:p>
          <a:endParaRPr lang="fr-FR"/>
        </a:p>
      </dgm:t>
    </dgm:pt>
    <dgm:pt modelId="{48B3E88E-7041-4FC4-B5E6-6E593EB3E451}">
      <dgm:prSet phldrT="[Texte]" custT="1"/>
      <dgm:spPr>
        <a:solidFill>
          <a:schemeClr val="accent2">
            <a:lumMod val="20000"/>
            <a:lumOff val="80000"/>
            <a:alpha val="90000"/>
          </a:schemeClr>
        </a:solidFill>
      </dgm:spPr>
      <dgm:t>
        <a:bodyPr/>
        <a:lstStyle/>
        <a:p>
          <a:endParaRPr lang="fr-FR" sz="2000" b="0" dirty="0">
            <a:solidFill>
              <a:schemeClr val="tx2"/>
            </a:solidFill>
          </a:endParaRPr>
        </a:p>
      </dgm:t>
    </dgm:pt>
    <dgm:pt modelId="{27DCB510-A1C5-4656-83D7-F42F0A2930E0}" type="parTrans" cxnId="{6DA19FE3-162F-4426-9F25-DF31945A6E23}">
      <dgm:prSet/>
      <dgm:spPr/>
      <dgm:t>
        <a:bodyPr/>
        <a:lstStyle/>
        <a:p>
          <a:endParaRPr lang="fr-FR"/>
        </a:p>
      </dgm:t>
    </dgm:pt>
    <dgm:pt modelId="{103FA01B-2E21-40D7-BE0D-9C64390FF4C9}" type="sibTrans" cxnId="{6DA19FE3-162F-4426-9F25-DF31945A6E23}">
      <dgm:prSet/>
      <dgm:spPr/>
      <dgm:t>
        <a:bodyPr/>
        <a:lstStyle/>
        <a:p>
          <a:endParaRPr lang="fr-FR"/>
        </a:p>
      </dgm:t>
    </dgm:pt>
    <dgm:pt modelId="{051310CC-22F8-43D2-94F4-57FEB394D23F}">
      <dgm:prSet phldrT="[Texte]" custT="1"/>
      <dgm:spPr>
        <a:solidFill>
          <a:schemeClr val="accent2">
            <a:lumMod val="20000"/>
            <a:lumOff val="80000"/>
            <a:alpha val="90000"/>
          </a:schemeClr>
        </a:solidFill>
      </dgm:spPr>
      <dgm:t>
        <a:bodyPr anchor="ctr" anchorCtr="1"/>
        <a:lstStyle/>
        <a:p>
          <a:pPr algn="l"/>
          <a:r>
            <a:rPr lang="fr-FR" sz="1600" dirty="0" smtClean="0">
              <a:noFill/>
            </a:rPr>
            <a:t> de de</a:t>
          </a:r>
          <a:endParaRPr lang="fr-FR" sz="1600" dirty="0">
            <a:noFill/>
          </a:endParaRPr>
        </a:p>
      </dgm:t>
    </dgm:pt>
    <dgm:pt modelId="{BCB96960-1311-41CF-8F70-5A6BC5E18DFA}" type="sibTrans" cxnId="{567442E1-9C64-40BE-AD8F-576D740A9B87}">
      <dgm:prSet/>
      <dgm:spPr/>
      <dgm:t>
        <a:bodyPr/>
        <a:lstStyle/>
        <a:p>
          <a:endParaRPr lang="fr-FR"/>
        </a:p>
      </dgm:t>
    </dgm:pt>
    <dgm:pt modelId="{A3EA9934-1B14-4D56-94A2-BB2A06D922BA}" type="parTrans" cxnId="{567442E1-9C64-40BE-AD8F-576D740A9B87}">
      <dgm:prSet/>
      <dgm:spPr/>
      <dgm:t>
        <a:bodyPr/>
        <a:lstStyle/>
        <a:p>
          <a:endParaRPr lang="fr-FR"/>
        </a:p>
      </dgm:t>
    </dgm:pt>
    <dgm:pt modelId="{00D6BA46-60AC-4F1D-8C45-4C10C9D4C4E3}">
      <dgm:prSet custT="1"/>
      <dgm:spPr/>
      <dgm:t>
        <a:bodyPr/>
        <a:lstStyle/>
        <a:p>
          <a:endParaRPr lang="fr-FR" sz="2000" b="0" dirty="0" smtClean="0">
            <a:solidFill>
              <a:schemeClr val="tx2"/>
            </a:solidFill>
          </a:endParaRPr>
        </a:p>
      </dgm:t>
    </dgm:pt>
    <dgm:pt modelId="{8324F1E4-9B16-42E0-A429-9C70F17969F7}" type="parTrans" cxnId="{48B3D83B-AF0D-4190-B82F-62C1B8B06B52}">
      <dgm:prSet/>
      <dgm:spPr/>
      <dgm:t>
        <a:bodyPr/>
        <a:lstStyle/>
        <a:p>
          <a:endParaRPr lang="fr-FR"/>
        </a:p>
      </dgm:t>
    </dgm:pt>
    <dgm:pt modelId="{3F0EF4E3-2C8F-4EDF-908F-425149E039A7}" type="sibTrans" cxnId="{48B3D83B-AF0D-4190-B82F-62C1B8B06B52}">
      <dgm:prSet/>
      <dgm:spPr/>
      <dgm:t>
        <a:bodyPr/>
        <a:lstStyle/>
        <a:p>
          <a:endParaRPr lang="fr-FR"/>
        </a:p>
      </dgm:t>
    </dgm:pt>
    <dgm:pt modelId="{039E9E53-8698-40DE-96B9-B418D13C61C3}">
      <dgm:prSet phldrT="[Texte]" custT="1"/>
      <dgm:spPr>
        <a:solidFill>
          <a:schemeClr val="accent2">
            <a:lumMod val="20000"/>
            <a:lumOff val="80000"/>
            <a:alpha val="90000"/>
          </a:schemeClr>
        </a:solidFill>
      </dgm:spPr>
      <dgm:t>
        <a:bodyPr anchor="ctr" anchorCtr="1"/>
        <a:lstStyle/>
        <a:p>
          <a:pPr algn="l"/>
          <a:endParaRPr lang="fr-FR" sz="2000" b="0" dirty="0">
            <a:solidFill>
              <a:schemeClr val="tx2"/>
            </a:solidFill>
          </a:endParaRPr>
        </a:p>
      </dgm:t>
    </dgm:pt>
    <dgm:pt modelId="{E84E19B3-AF46-42D0-992D-F0D93DB65124}" type="parTrans" cxnId="{32340E89-70F3-4C55-9296-90C920F55D6D}">
      <dgm:prSet/>
      <dgm:spPr/>
      <dgm:t>
        <a:bodyPr/>
        <a:lstStyle/>
        <a:p>
          <a:endParaRPr lang="fr-FR"/>
        </a:p>
      </dgm:t>
    </dgm:pt>
    <dgm:pt modelId="{62E58AA1-527B-448A-BFAF-79785E0B8F20}" type="sibTrans" cxnId="{32340E89-70F3-4C55-9296-90C920F55D6D}">
      <dgm:prSet/>
      <dgm:spPr/>
      <dgm:t>
        <a:bodyPr/>
        <a:lstStyle/>
        <a:p>
          <a:endParaRPr lang="fr-FR"/>
        </a:p>
      </dgm:t>
    </dgm:pt>
    <dgm:pt modelId="{4C3CDFC2-1F04-443A-A513-81BBF334E3A7}">
      <dgm:prSet phldrT="[Texte]" custT="1"/>
      <dgm:spPr>
        <a:solidFill>
          <a:schemeClr val="accent2">
            <a:lumMod val="20000"/>
            <a:lumOff val="80000"/>
            <a:alpha val="90000"/>
          </a:schemeClr>
        </a:solidFill>
      </dgm:spPr>
      <dgm:t>
        <a:bodyPr anchor="ctr" anchorCtr="1"/>
        <a:lstStyle/>
        <a:p>
          <a:pPr algn="l"/>
          <a:r>
            <a:rPr lang="fr-FR" sz="2000" b="0" dirty="0" smtClean="0">
              <a:solidFill>
                <a:schemeClr val="tx2"/>
              </a:solidFill>
            </a:rPr>
            <a:t>Disposer d’informations sur les ordonnances exécutées en ville, rattacher à un établissement de santé les prescriptions réalisées par les praticiens</a:t>
          </a:r>
          <a:endParaRPr lang="fr-FR" sz="2000" b="0" dirty="0">
            <a:solidFill>
              <a:schemeClr val="tx2"/>
            </a:solidFill>
          </a:endParaRPr>
        </a:p>
      </dgm:t>
    </dgm:pt>
    <dgm:pt modelId="{DD924256-51DD-4D54-9870-4D39D08611DA}" type="parTrans" cxnId="{E4E1ED91-257E-4503-ACA0-1219E51E46DB}">
      <dgm:prSet/>
      <dgm:spPr/>
      <dgm:t>
        <a:bodyPr/>
        <a:lstStyle/>
        <a:p>
          <a:endParaRPr lang="fr-FR"/>
        </a:p>
      </dgm:t>
    </dgm:pt>
    <dgm:pt modelId="{E28FDC60-347C-4A5A-8656-ADC984C92094}" type="sibTrans" cxnId="{E4E1ED91-257E-4503-ACA0-1219E51E46DB}">
      <dgm:prSet/>
      <dgm:spPr/>
      <dgm:t>
        <a:bodyPr/>
        <a:lstStyle/>
        <a:p>
          <a:endParaRPr lang="fr-FR"/>
        </a:p>
      </dgm:t>
    </dgm:pt>
    <dgm:pt modelId="{CFD8EC71-1477-4768-898E-B3B946A1E5B9}">
      <dgm:prSet phldrT="[Texte]" custT="1"/>
      <dgm:spPr>
        <a:solidFill>
          <a:schemeClr val="accent2">
            <a:lumMod val="20000"/>
            <a:lumOff val="80000"/>
            <a:alpha val="90000"/>
          </a:schemeClr>
        </a:solidFill>
      </dgm:spPr>
      <dgm:t>
        <a:bodyPr anchor="ctr" anchorCtr="1"/>
        <a:lstStyle/>
        <a:p>
          <a:pPr algn="l"/>
          <a:endParaRPr lang="fr-FR" sz="2000" b="0" dirty="0">
            <a:solidFill>
              <a:schemeClr val="tx2"/>
            </a:solidFill>
          </a:endParaRPr>
        </a:p>
      </dgm:t>
    </dgm:pt>
    <dgm:pt modelId="{B09F77BA-8974-4EED-AC2D-82F88E1547AF}" type="parTrans" cxnId="{A14A4261-E316-429F-BD67-7280DB40D2C7}">
      <dgm:prSet/>
      <dgm:spPr/>
      <dgm:t>
        <a:bodyPr/>
        <a:lstStyle/>
        <a:p>
          <a:endParaRPr lang="fr-FR"/>
        </a:p>
      </dgm:t>
    </dgm:pt>
    <dgm:pt modelId="{92D3922A-3EF5-4AD8-A1D3-10B457C1122B}" type="sibTrans" cxnId="{A14A4261-E316-429F-BD67-7280DB40D2C7}">
      <dgm:prSet/>
      <dgm:spPr/>
      <dgm:t>
        <a:bodyPr/>
        <a:lstStyle/>
        <a:p>
          <a:endParaRPr lang="fr-FR"/>
        </a:p>
      </dgm:t>
    </dgm:pt>
    <dgm:pt modelId="{2DD3B153-96C1-4DE9-9A5F-523978299DA0}">
      <dgm:prSet phldrT="[Texte]" custT="1"/>
      <dgm:spPr>
        <a:solidFill>
          <a:schemeClr val="accent2">
            <a:lumMod val="20000"/>
            <a:lumOff val="80000"/>
            <a:alpha val="90000"/>
          </a:schemeClr>
        </a:solidFill>
      </dgm:spPr>
      <dgm:t>
        <a:bodyPr/>
        <a:lstStyle/>
        <a:p>
          <a:r>
            <a:rPr lang="fr-FR" sz="2000" b="0" dirty="0" smtClean="0">
              <a:solidFill>
                <a:schemeClr val="tx2"/>
              </a:solidFill>
            </a:rPr>
            <a:t>Etablissements avec un taux  d’ordonnances de sortie comportant les numéros FINESS géographique et  RPPS, inférieur à 75 % lors de l’évaluation des contrats CAQES 2020 (Audit et données SNDS)</a:t>
          </a:r>
          <a:endParaRPr lang="fr-FR" sz="2000" b="0" dirty="0">
            <a:solidFill>
              <a:schemeClr val="tx2"/>
            </a:solidFill>
          </a:endParaRPr>
        </a:p>
      </dgm:t>
    </dgm:pt>
    <dgm:pt modelId="{9761E61B-EF1C-498B-BF73-D48469D74ABC}" type="parTrans" cxnId="{4030D686-101B-4C85-B5D2-BD75A966475C}">
      <dgm:prSet/>
      <dgm:spPr/>
      <dgm:t>
        <a:bodyPr/>
        <a:lstStyle/>
        <a:p>
          <a:endParaRPr lang="fr-FR"/>
        </a:p>
      </dgm:t>
    </dgm:pt>
    <dgm:pt modelId="{654FC98A-EBFF-4B73-B48A-9637A8A31B80}" type="sibTrans" cxnId="{4030D686-101B-4C85-B5D2-BD75A966475C}">
      <dgm:prSet/>
      <dgm:spPr/>
      <dgm:t>
        <a:bodyPr/>
        <a:lstStyle/>
        <a:p>
          <a:endParaRPr lang="fr-FR"/>
        </a:p>
      </dgm:t>
    </dgm:pt>
    <dgm:pt modelId="{712F8936-82D5-4AC7-9A02-57E0653AAB2E}">
      <dgm:prSet custT="1"/>
      <dgm:spPr/>
      <dgm:t>
        <a:bodyPr/>
        <a:lstStyle/>
        <a:p>
          <a:r>
            <a:rPr lang="fr-FR" sz="2000" b="0" dirty="0" smtClean="0">
              <a:solidFill>
                <a:schemeClr val="tx2"/>
              </a:solidFill>
            </a:rPr>
            <a:t>Permettre un accompagnement personnalisé par l’Assurance Maladie</a:t>
          </a:r>
        </a:p>
        <a:p>
          <a:r>
            <a:rPr lang="fr-FR" sz="2000" b="0" dirty="0" smtClean="0">
              <a:solidFill>
                <a:schemeClr val="tx2"/>
              </a:solidFill>
            </a:rPr>
            <a:t>Obligation réglementaire (Art R.161-45 du CSS, R.112-2 du CSP)</a:t>
          </a:r>
        </a:p>
      </dgm:t>
    </dgm:pt>
    <dgm:pt modelId="{82B758AE-456F-4213-BFCD-5B83EE803556}" type="parTrans" cxnId="{0E8B39CF-D33B-4363-88CF-E1038F68C944}">
      <dgm:prSet/>
      <dgm:spPr/>
      <dgm:t>
        <a:bodyPr/>
        <a:lstStyle/>
        <a:p>
          <a:endParaRPr lang="fr-FR"/>
        </a:p>
      </dgm:t>
    </dgm:pt>
    <dgm:pt modelId="{4CDAB54B-F668-4726-BF40-B9A1733DCD6C}" type="sibTrans" cxnId="{0E8B39CF-D33B-4363-88CF-E1038F68C944}">
      <dgm:prSet/>
      <dgm:spPr/>
      <dgm:t>
        <a:bodyPr/>
        <a:lstStyle/>
        <a:p>
          <a:endParaRPr lang="fr-FR"/>
        </a:p>
      </dgm:t>
    </dgm:pt>
    <dgm:pt modelId="{C1BF9EAA-8FEA-44EC-A0B7-676C1FD2B8E8}">
      <dgm:prSet custT="1"/>
      <dgm:spPr/>
      <dgm:t>
        <a:bodyPr/>
        <a:lstStyle/>
        <a:p>
          <a:endParaRPr lang="fr-FR" sz="2000" b="0" dirty="0" smtClean="0">
            <a:solidFill>
              <a:schemeClr val="tx2"/>
            </a:solidFill>
          </a:endParaRPr>
        </a:p>
      </dgm:t>
    </dgm:pt>
    <dgm:pt modelId="{59FEC90E-8A88-4F57-BA7E-FBF75627811E}" type="parTrans" cxnId="{ABB95C4D-2FA5-47B8-A92C-F226C1FCD184}">
      <dgm:prSet/>
      <dgm:spPr/>
      <dgm:t>
        <a:bodyPr/>
        <a:lstStyle/>
        <a:p>
          <a:endParaRPr lang="fr-FR"/>
        </a:p>
      </dgm:t>
    </dgm:pt>
    <dgm:pt modelId="{F8B0E776-9C2F-4133-8980-E6CCF401CC1C}" type="sibTrans" cxnId="{ABB95C4D-2FA5-47B8-A92C-F226C1FCD184}">
      <dgm:prSet/>
      <dgm:spPr/>
      <dgm:t>
        <a:bodyPr/>
        <a:lstStyle/>
        <a:p>
          <a:endParaRPr lang="fr-FR"/>
        </a:p>
      </dgm:t>
    </dgm:pt>
    <dgm:pt modelId="{047080C3-A171-40F6-96FD-FD804D14B01F}">
      <dgm:prSet phldrT="[Texte]" custT="1"/>
      <dgm:spPr>
        <a:solidFill>
          <a:schemeClr val="accent2">
            <a:lumMod val="20000"/>
            <a:lumOff val="80000"/>
            <a:alpha val="90000"/>
          </a:schemeClr>
        </a:solidFill>
      </dgm:spPr>
      <dgm:t>
        <a:bodyPr/>
        <a:lstStyle/>
        <a:p>
          <a:endParaRPr lang="fr-FR" sz="2000" b="0" dirty="0" smtClean="0">
            <a:solidFill>
              <a:schemeClr val="tx2"/>
            </a:solidFill>
          </a:endParaRPr>
        </a:p>
      </dgm:t>
    </dgm:pt>
    <dgm:pt modelId="{A142C215-BFFC-48E3-8756-D3A744F78F20}" type="parTrans" cxnId="{44BFBC16-A8CF-4E33-8276-871F5B14DB6B}">
      <dgm:prSet/>
      <dgm:spPr/>
      <dgm:t>
        <a:bodyPr/>
        <a:lstStyle/>
        <a:p>
          <a:endParaRPr lang="fr-FR"/>
        </a:p>
      </dgm:t>
    </dgm:pt>
    <dgm:pt modelId="{A0075BC0-7237-45C6-92E2-3BD29696002B}" type="sibTrans" cxnId="{44BFBC16-A8CF-4E33-8276-871F5B14DB6B}">
      <dgm:prSet/>
      <dgm:spPr/>
      <dgm:t>
        <a:bodyPr/>
        <a:lstStyle/>
        <a:p>
          <a:endParaRPr lang="fr-FR"/>
        </a:p>
      </dgm:t>
    </dgm:pt>
    <dgm:pt modelId="{4E37C7E2-ED15-4C40-9103-4B7BE9BAB166}">
      <dgm:prSet phldrT="[Texte]" custT="1"/>
      <dgm:spPr>
        <a:solidFill>
          <a:schemeClr val="accent2">
            <a:lumMod val="20000"/>
            <a:lumOff val="80000"/>
            <a:alpha val="90000"/>
          </a:schemeClr>
        </a:solidFill>
      </dgm:spPr>
      <dgm:t>
        <a:bodyPr/>
        <a:lstStyle/>
        <a:p>
          <a:r>
            <a:rPr lang="fr-FR" sz="2000" b="0" smtClean="0">
              <a:solidFill>
                <a:schemeClr val="tx2"/>
              </a:solidFill>
            </a:rPr>
            <a:t>t</a:t>
          </a:r>
          <a:endParaRPr lang="fr-FR"/>
        </a:p>
      </dgm:t>
    </dgm:pt>
    <dgm:pt modelId="{CD3CDA2D-86FD-445E-AE7E-8FCF0D965E48}" type="parTrans" cxnId="{D1827309-4E80-4B57-A671-0CF2F10C0C0D}">
      <dgm:prSet/>
      <dgm:spPr/>
      <dgm:t>
        <a:bodyPr/>
        <a:lstStyle/>
        <a:p>
          <a:endParaRPr lang="fr-FR"/>
        </a:p>
      </dgm:t>
    </dgm:pt>
    <dgm:pt modelId="{71D6115D-D253-4722-A124-06E33977A4F9}" type="sibTrans" cxnId="{D1827309-4E80-4B57-A671-0CF2F10C0C0D}">
      <dgm:prSet/>
      <dgm:spPr/>
      <dgm:t>
        <a:bodyPr/>
        <a:lstStyle/>
        <a:p>
          <a:endParaRPr lang="fr-FR"/>
        </a:p>
      </dgm:t>
    </dgm:pt>
    <dgm:pt modelId="{9D114322-A7FC-467D-B5DB-2488FC1DDD3C}">
      <dgm:prSet phldrT="[Texte]" custT="1"/>
      <dgm:spPr>
        <a:solidFill>
          <a:schemeClr val="accent2">
            <a:lumMod val="20000"/>
            <a:lumOff val="80000"/>
            <a:alpha val="90000"/>
          </a:schemeClr>
        </a:solidFill>
      </dgm:spPr>
      <dgm:t>
        <a:bodyPr/>
        <a:lstStyle/>
        <a:p>
          <a:endParaRPr lang="fr-FR" sz="2000" b="0" dirty="0">
            <a:solidFill>
              <a:schemeClr val="tx2"/>
            </a:solidFill>
          </a:endParaRPr>
        </a:p>
      </dgm:t>
    </dgm:pt>
    <dgm:pt modelId="{007DEF73-22B1-4609-932A-96F6253B776F}" type="parTrans" cxnId="{33DFD100-514F-4D3A-B65F-B6C45469F620}">
      <dgm:prSet/>
      <dgm:spPr/>
      <dgm:t>
        <a:bodyPr/>
        <a:lstStyle/>
        <a:p>
          <a:endParaRPr lang="fr-FR"/>
        </a:p>
      </dgm:t>
    </dgm:pt>
    <dgm:pt modelId="{CAC53162-00D2-4BFB-8354-694090FE6D1D}" type="sibTrans" cxnId="{33DFD100-514F-4D3A-B65F-B6C45469F620}">
      <dgm:prSet/>
      <dgm:spPr/>
      <dgm:t>
        <a:bodyPr/>
        <a:lstStyle/>
        <a:p>
          <a:endParaRPr lang="fr-FR"/>
        </a:p>
      </dgm:t>
    </dgm:pt>
    <dgm:pt modelId="{21E2CAC9-76A9-4A70-B6F5-1B3B299F4CE4}">
      <dgm:prSet phldrT="[Texte]" custT="1"/>
      <dgm:spPr>
        <a:solidFill>
          <a:schemeClr val="accent2">
            <a:lumMod val="20000"/>
            <a:lumOff val="80000"/>
            <a:alpha val="90000"/>
          </a:schemeClr>
        </a:solidFill>
      </dgm:spPr>
      <dgm:t>
        <a:bodyPr/>
        <a:lstStyle/>
        <a:p>
          <a:endParaRPr lang="fr-FR" sz="2000" b="0" dirty="0">
            <a:solidFill>
              <a:schemeClr val="tx2"/>
            </a:solidFill>
          </a:endParaRPr>
        </a:p>
      </dgm:t>
    </dgm:pt>
    <dgm:pt modelId="{03A9D3E0-6661-4962-AE29-BCF3243FAADB}" type="parTrans" cxnId="{E5519BC3-3707-4A69-8027-954AE495A3A4}">
      <dgm:prSet/>
      <dgm:spPr/>
      <dgm:t>
        <a:bodyPr/>
        <a:lstStyle/>
        <a:p>
          <a:endParaRPr lang="fr-FR"/>
        </a:p>
      </dgm:t>
    </dgm:pt>
    <dgm:pt modelId="{ADF044D9-7B4C-4396-BE6C-D0EADCCFF18E}" type="sibTrans" cxnId="{E5519BC3-3707-4A69-8027-954AE495A3A4}">
      <dgm:prSet/>
      <dgm:spPr/>
      <dgm:t>
        <a:bodyPr/>
        <a:lstStyle/>
        <a:p>
          <a:endParaRPr lang="fr-FR"/>
        </a:p>
      </dgm:t>
    </dgm:pt>
    <dgm:pt modelId="{097D7030-5A71-4679-80F2-A3FD4D849BB7}">
      <dgm:prSet custT="1"/>
      <dgm:spPr/>
      <dgm:t>
        <a:bodyPr/>
        <a:lstStyle/>
        <a:p>
          <a:endParaRPr lang="fr-FR" sz="2000" b="0" dirty="0" smtClean="0">
            <a:solidFill>
              <a:schemeClr val="tx2"/>
            </a:solidFill>
          </a:endParaRPr>
        </a:p>
      </dgm:t>
    </dgm:pt>
    <dgm:pt modelId="{74C95FB2-4FBA-441F-AA79-422063F4B1AF}" type="parTrans" cxnId="{50AB24BD-A42D-44F9-B7F2-67E4DF2FB97E}">
      <dgm:prSet/>
      <dgm:spPr/>
      <dgm:t>
        <a:bodyPr/>
        <a:lstStyle/>
        <a:p>
          <a:endParaRPr lang="fr-FR"/>
        </a:p>
      </dgm:t>
    </dgm:pt>
    <dgm:pt modelId="{81A43B72-36F3-4BD3-8719-D829085EACFB}" type="sibTrans" cxnId="{50AB24BD-A42D-44F9-B7F2-67E4DF2FB97E}">
      <dgm:prSet/>
      <dgm:spPr/>
      <dgm:t>
        <a:bodyPr/>
        <a:lstStyle/>
        <a:p>
          <a:endParaRPr lang="fr-FR"/>
        </a:p>
      </dgm:t>
    </dgm:pt>
    <dgm:pt modelId="{38E28184-3679-4EC0-8130-090A0C8ED02B}" type="pres">
      <dgm:prSet presAssocID="{256800E2-A171-44D7-ABC1-2782B01474AD}" presName="Name0" presStyleCnt="0">
        <dgm:presLayoutVars>
          <dgm:dir/>
          <dgm:animLvl val="lvl"/>
          <dgm:resizeHandles val="exact"/>
        </dgm:presLayoutVars>
      </dgm:prSet>
      <dgm:spPr/>
      <dgm:t>
        <a:bodyPr/>
        <a:lstStyle/>
        <a:p>
          <a:endParaRPr lang="fr-FR"/>
        </a:p>
      </dgm:t>
    </dgm:pt>
    <dgm:pt modelId="{C9AB5B56-D442-4D2D-ACD5-B46620DFEA1F}" type="pres">
      <dgm:prSet presAssocID="{37005402-4104-480A-A91E-A2695B198BC7}" presName="linNode" presStyleCnt="0"/>
      <dgm:spPr/>
    </dgm:pt>
    <dgm:pt modelId="{7B125817-E6D2-4F3C-8118-0645EE5882BD}" type="pres">
      <dgm:prSet presAssocID="{37005402-4104-480A-A91E-A2695B198BC7}" presName="parentText" presStyleLbl="node1" presStyleIdx="0" presStyleCnt="3" custScaleX="49184" custScaleY="84053" custLinFactNeighborX="-14053" custLinFactNeighborY="-151">
        <dgm:presLayoutVars>
          <dgm:chMax val="1"/>
          <dgm:bulletEnabled val="1"/>
        </dgm:presLayoutVars>
      </dgm:prSet>
      <dgm:spPr/>
      <dgm:t>
        <a:bodyPr/>
        <a:lstStyle/>
        <a:p>
          <a:endParaRPr lang="fr-FR"/>
        </a:p>
      </dgm:t>
    </dgm:pt>
    <dgm:pt modelId="{4715DF07-FB81-4FE5-99BD-D50581BA023E}" type="pres">
      <dgm:prSet presAssocID="{37005402-4104-480A-A91E-A2695B198BC7}" presName="descendantText" presStyleLbl="alignAccFollowNode1" presStyleIdx="0" presStyleCnt="3" custScaleX="124812" custScaleY="105405" custLinFactNeighborX="-509" custLinFactNeighborY="-5052">
        <dgm:presLayoutVars>
          <dgm:bulletEnabled val="1"/>
        </dgm:presLayoutVars>
      </dgm:prSet>
      <dgm:spPr/>
      <dgm:t>
        <a:bodyPr/>
        <a:lstStyle/>
        <a:p>
          <a:endParaRPr lang="fr-FR"/>
        </a:p>
      </dgm:t>
    </dgm:pt>
    <dgm:pt modelId="{E1A53375-5B74-47B3-9E28-701A29A6D5C5}" type="pres">
      <dgm:prSet presAssocID="{DF4E4CC8-BDC4-4923-8C4A-E3EAC1C26ECC}" presName="sp" presStyleCnt="0"/>
      <dgm:spPr/>
    </dgm:pt>
    <dgm:pt modelId="{0725E791-2D65-4C4F-A4F0-341487A1DBA1}" type="pres">
      <dgm:prSet presAssocID="{83675D14-C3F5-49DF-A7B2-054AB17F4464}" presName="linNode" presStyleCnt="0"/>
      <dgm:spPr/>
    </dgm:pt>
    <dgm:pt modelId="{EA7E5783-7E73-4376-93F8-4F04A104F1F4}" type="pres">
      <dgm:prSet presAssocID="{83675D14-C3F5-49DF-A7B2-054AB17F4464}" presName="parentText" presStyleLbl="node1" presStyleIdx="1" presStyleCnt="3" custScaleX="48056" custScaleY="34690" custLinFactNeighborX="-2547" custLinFactNeighborY="-759">
        <dgm:presLayoutVars>
          <dgm:chMax val="1"/>
          <dgm:bulletEnabled val="1"/>
        </dgm:presLayoutVars>
      </dgm:prSet>
      <dgm:spPr/>
      <dgm:t>
        <a:bodyPr/>
        <a:lstStyle/>
        <a:p>
          <a:endParaRPr lang="fr-FR"/>
        </a:p>
      </dgm:t>
    </dgm:pt>
    <dgm:pt modelId="{35950C7E-20CF-434E-A247-845C162BC6F4}" type="pres">
      <dgm:prSet presAssocID="{83675D14-C3F5-49DF-A7B2-054AB17F4464}" presName="descendantText" presStyleLbl="alignAccFollowNode1" presStyleIdx="1" presStyleCnt="3" custScaleX="123909" custScaleY="42426" custLinFactNeighborX="-239" custLinFactNeighborY="-632">
        <dgm:presLayoutVars>
          <dgm:bulletEnabled val="1"/>
        </dgm:presLayoutVars>
      </dgm:prSet>
      <dgm:spPr/>
      <dgm:t>
        <a:bodyPr/>
        <a:lstStyle/>
        <a:p>
          <a:endParaRPr lang="fr-FR"/>
        </a:p>
      </dgm:t>
    </dgm:pt>
    <dgm:pt modelId="{5C4D34CE-0AAE-41C8-8544-E9A0A5F2C464}" type="pres">
      <dgm:prSet presAssocID="{8E48E120-EE0C-4206-8D08-22D060AC28FB}" presName="sp" presStyleCnt="0"/>
      <dgm:spPr/>
    </dgm:pt>
    <dgm:pt modelId="{6242D135-C7AA-4B67-A262-BA5999E5B8BC}" type="pres">
      <dgm:prSet presAssocID="{BECBB972-246A-466E-AF9B-220267B0A50C}" presName="linNode" presStyleCnt="0"/>
      <dgm:spPr/>
    </dgm:pt>
    <dgm:pt modelId="{2B281958-4A35-4D2E-A07D-2783787E361A}" type="pres">
      <dgm:prSet presAssocID="{BECBB972-246A-466E-AF9B-220267B0A50C}" presName="parentText" presStyleLbl="node1" presStyleIdx="2" presStyleCnt="3" custScaleX="49786" custScaleY="82014" custLinFactNeighborX="-14053" custLinFactNeighborY="974">
        <dgm:presLayoutVars>
          <dgm:chMax val="1"/>
          <dgm:bulletEnabled val="1"/>
        </dgm:presLayoutVars>
      </dgm:prSet>
      <dgm:spPr/>
      <dgm:t>
        <a:bodyPr/>
        <a:lstStyle/>
        <a:p>
          <a:endParaRPr lang="fr-FR"/>
        </a:p>
      </dgm:t>
    </dgm:pt>
    <dgm:pt modelId="{27AAE99A-AF7F-425B-9DFD-D223F4E8B3AE}" type="pres">
      <dgm:prSet presAssocID="{BECBB972-246A-466E-AF9B-220267B0A50C}" presName="descendantText" presStyleLbl="alignAccFollowNode1" presStyleIdx="2" presStyleCnt="3" custScaleX="123663" custScaleY="100989">
        <dgm:presLayoutVars>
          <dgm:bulletEnabled val="1"/>
        </dgm:presLayoutVars>
      </dgm:prSet>
      <dgm:spPr/>
      <dgm:t>
        <a:bodyPr/>
        <a:lstStyle/>
        <a:p>
          <a:endParaRPr lang="fr-FR"/>
        </a:p>
      </dgm:t>
    </dgm:pt>
  </dgm:ptLst>
  <dgm:cxnLst>
    <dgm:cxn modelId="{0BE76813-B831-4B50-8BF0-3AC5CE84F677}" type="presOf" srcId="{712F8936-82D5-4AC7-9A02-57E0653AAB2E}" destId="{4715DF07-FB81-4FE5-99BD-D50581BA023E}" srcOrd="0" destOrd="3" presId="urn:microsoft.com/office/officeart/2005/8/layout/vList5"/>
    <dgm:cxn modelId="{D1827309-4E80-4B57-A671-0CF2F10C0C0D}" srcId="{83675D14-C3F5-49DF-A7B2-054AB17F4464}" destId="{4E37C7E2-ED15-4C40-9103-4B7BE9BAB166}" srcOrd="4" destOrd="0" parTransId="{CD3CDA2D-86FD-445E-AE7E-8FCF0D965E48}" sibTransId="{71D6115D-D253-4722-A124-06E33977A4F9}"/>
    <dgm:cxn modelId="{A938EB5A-4890-4A7F-94AD-EBACE669630F}" srcId="{256800E2-A171-44D7-ABC1-2782B01474AD}" destId="{BECBB972-246A-466E-AF9B-220267B0A50C}" srcOrd="2" destOrd="0" parTransId="{79620176-D9F2-4962-8AE7-9E6EF7B7A727}" sibTransId="{CC7C032F-E73B-4160-984C-2801A27CF574}"/>
    <dgm:cxn modelId="{48B3D83B-AF0D-4190-B82F-62C1B8B06B52}" srcId="{37005402-4104-480A-A91E-A2695B198BC7}" destId="{00D6BA46-60AC-4F1D-8C45-4C10C9D4C4E3}" srcOrd="5" destOrd="0" parTransId="{8324F1E4-9B16-42E0-A429-9C70F17969F7}" sibTransId="{3F0EF4E3-2C8F-4EDF-908F-425149E039A7}"/>
    <dgm:cxn modelId="{92F33C0C-A554-4120-AF98-8A23DA6F2ED0}" type="presOf" srcId="{256800E2-A171-44D7-ABC1-2782B01474AD}" destId="{38E28184-3679-4EC0-8130-090A0C8ED02B}" srcOrd="0" destOrd="0" presId="urn:microsoft.com/office/officeart/2005/8/layout/vList5"/>
    <dgm:cxn modelId="{50AB24BD-A42D-44F9-B7F2-67E4DF2FB97E}" srcId="{BECBB972-246A-466E-AF9B-220267B0A50C}" destId="{097D7030-5A71-4679-80F2-A3FD4D849BB7}" srcOrd="2" destOrd="0" parTransId="{74C95FB2-4FBA-441F-AA79-422063F4B1AF}" sibTransId="{81A43B72-36F3-4BD3-8719-D829085EACFB}"/>
    <dgm:cxn modelId="{58ECBAFD-D906-4A5A-AAF2-2C35B6554892}" srcId="{256800E2-A171-44D7-ABC1-2782B01474AD}" destId="{83675D14-C3F5-49DF-A7B2-054AB17F4464}" srcOrd="1" destOrd="0" parTransId="{699DAEFC-3598-4A7E-8E5E-02D195A6877B}" sibTransId="{8E48E120-EE0C-4206-8D08-22D060AC28FB}"/>
    <dgm:cxn modelId="{002B06BD-2023-4E22-8011-241A2E46989C}" type="presOf" srcId="{4C3CDFC2-1F04-443A-A513-81BBF334E3A7}" destId="{4715DF07-FB81-4FE5-99BD-D50581BA023E}" srcOrd="0" destOrd="2" presId="urn:microsoft.com/office/officeart/2005/8/layout/vList5"/>
    <dgm:cxn modelId="{4A9530EA-A455-481C-8781-5A3ABBBD84E4}" type="presOf" srcId="{2DD3B153-96C1-4DE9-9A5F-523978299DA0}" destId="{27AAE99A-AF7F-425B-9DFD-D223F4E8B3AE}" srcOrd="0" destOrd="1" presId="urn:microsoft.com/office/officeart/2005/8/layout/vList5"/>
    <dgm:cxn modelId="{E5519BC3-3707-4A69-8027-954AE495A3A4}" srcId="{83675D14-C3F5-49DF-A7B2-054AB17F4464}" destId="{21E2CAC9-76A9-4A70-B6F5-1B3B299F4CE4}" srcOrd="1" destOrd="0" parTransId="{03A9D3E0-6661-4962-AE29-BCF3243FAADB}" sibTransId="{ADF044D9-7B4C-4396-BE6C-D0EADCCFF18E}"/>
    <dgm:cxn modelId="{7CCFE32D-FE18-4A94-BC1F-2C24FF28582D}" type="presOf" srcId="{9D114322-A7FC-467D-B5DB-2488FC1DDD3C}" destId="{35950C7E-20CF-434E-A247-845C162BC6F4}" srcOrd="0" destOrd="0" presId="urn:microsoft.com/office/officeart/2005/8/layout/vList5"/>
    <dgm:cxn modelId="{63DABC5A-145B-4A67-9EE0-FC8F17A1A44F}" type="presOf" srcId="{039E9E53-8698-40DE-96B9-B418D13C61C3}" destId="{4715DF07-FB81-4FE5-99BD-D50581BA023E}" srcOrd="0" destOrd="0" presId="urn:microsoft.com/office/officeart/2005/8/layout/vList5"/>
    <dgm:cxn modelId="{567442E1-9C64-40BE-AD8F-576D740A9B87}" srcId="{37005402-4104-480A-A91E-A2695B198BC7}" destId="{051310CC-22F8-43D2-94F4-57FEB394D23F}" srcOrd="6" destOrd="0" parTransId="{A3EA9934-1B14-4D56-94A2-BB2A06D922BA}" sibTransId="{BCB96960-1311-41CF-8F70-5A6BC5E18DFA}"/>
    <dgm:cxn modelId="{ABB95C4D-2FA5-47B8-A92C-F226C1FCD184}" srcId="{37005402-4104-480A-A91E-A2695B198BC7}" destId="{C1BF9EAA-8FEA-44EC-A0B7-676C1FD2B8E8}" srcOrd="4" destOrd="0" parTransId="{59FEC90E-8A88-4F57-BA7E-FBF75627811E}" sibTransId="{F8B0E776-9C2F-4133-8980-E6CCF401CC1C}"/>
    <dgm:cxn modelId="{DEC7FA0B-B3B2-470C-8EAA-4AB67406B3CE}" type="presOf" srcId="{051310CC-22F8-43D2-94F4-57FEB394D23F}" destId="{4715DF07-FB81-4FE5-99BD-D50581BA023E}" srcOrd="0" destOrd="6" presId="urn:microsoft.com/office/officeart/2005/8/layout/vList5"/>
    <dgm:cxn modelId="{6DA19FE3-162F-4426-9F25-DF31945A6E23}" srcId="{BECBB972-246A-466E-AF9B-220267B0A50C}" destId="{48B3E88E-7041-4FC4-B5E6-6E593EB3E451}" srcOrd="0" destOrd="0" parTransId="{27DCB510-A1C5-4656-83D7-F42F0A2930E0}" sibTransId="{103FA01B-2E21-40D7-BE0D-9C64390FF4C9}"/>
    <dgm:cxn modelId="{E4E1ED91-257E-4503-ACA0-1219E51E46DB}" srcId="{37005402-4104-480A-A91E-A2695B198BC7}" destId="{4C3CDFC2-1F04-443A-A513-81BBF334E3A7}" srcOrd="2" destOrd="0" parTransId="{DD924256-51DD-4D54-9870-4D39D08611DA}" sibTransId="{E28FDC60-347C-4A5A-8656-ADC984C92094}"/>
    <dgm:cxn modelId="{126CA7D1-AED7-405D-B270-DD55BD278FDF}" type="presOf" srcId="{BECBB972-246A-466E-AF9B-220267B0A50C}" destId="{2B281958-4A35-4D2E-A07D-2783787E361A}" srcOrd="0" destOrd="0" presId="urn:microsoft.com/office/officeart/2005/8/layout/vList5"/>
    <dgm:cxn modelId="{7B88F9A7-0FEF-49D0-A37A-820C7E766D68}" type="presOf" srcId="{37005402-4104-480A-A91E-A2695B198BC7}" destId="{7B125817-E6D2-4F3C-8118-0645EE5882BD}" srcOrd="0" destOrd="0" presId="urn:microsoft.com/office/officeart/2005/8/layout/vList5"/>
    <dgm:cxn modelId="{32340E89-70F3-4C55-9296-90C920F55D6D}" srcId="{37005402-4104-480A-A91E-A2695B198BC7}" destId="{039E9E53-8698-40DE-96B9-B418D13C61C3}" srcOrd="0" destOrd="0" parTransId="{E84E19B3-AF46-42D0-992D-F0D93DB65124}" sibTransId="{62E58AA1-527B-448A-BFAF-79785E0B8F20}"/>
    <dgm:cxn modelId="{5E457F88-9D31-4F65-A5E3-0BB50A9A1AFB}" type="presOf" srcId="{B45F68A2-EF0E-4512-AC08-C03B5AB3058D}" destId="{35950C7E-20CF-434E-A247-845C162BC6F4}" srcOrd="0" destOrd="2" presId="urn:microsoft.com/office/officeart/2005/8/layout/vList5"/>
    <dgm:cxn modelId="{6BE3ED4F-2AC4-42E3-A614-F5C56922A8F3}" type="presOf" srcId="{CFD8EC71-1477-4768-898E-B3B946A1E5B9}" destId="{4715DF07-FB81-4FE5-99BD-D50581BA023E}" srcOrd="0" destOrd="1" presId="urn:microsoft.com/office/officeart/2005/8/layout/vList5"/>
    <dgm:cxn modelId="{35CF7AC1-1903-4375-A865-4775F565A7DE}" srcId="{83675D14-C3F5-49DF-A7B2-054AB17F4464}" destId="{B45F68A2-EF0E-4512-AC08-C03B5AB3058D}" srcOrd="2" destOrd="0" parTransId="{A5B9DE41-32D5-4D34-A0D3-65FF4C2A955D}" sibTransId="{725C4AFD-E399-44D8-A053-14EC1AC62F59}"/>
    <dgm:cxn modelId="{33DFD100-514F-4D3A-B65F-B6C45469F620}" srcId="{83675D14-C3F5-49DF-A7B2-054AB17F4464}" destId="{9D114322-A7FC-467D-B5DB-2488FC1DDD3C}" srcOrd="0" destOrd="0" parTransId="{007DEF73-22B1-4609-932A-96F6253B776F}" sibTransId="{CAC53162-00D2-4BFB-8354-694090FE6D1D}"/>
    <dgm:cxn modelId="{A5387BD6-CBC2-487E-A5D7-7924E7E34B77}" type="presOf" srcId="{48B3E88E-7041-4FC4-B5E6-6E593EB3E451}" destId="{27AAE99A-AF7F-425B-9DFD-D223F4E8B3AE}" srcOrd="0" destOrd="0" presId="urn:microsoft.com/office/officeart/2005/8/layout/vList5"/>
    <dgm:cxn modelId="{6ABDD2D1-2A7F-4E8C-8254-A5B97B231B3E}" type="presOf" srcId="{83675D14-C3F5-49DF-A7B2-054AB17F4464}" destId="{EA7E5783-7E73-4376-93F8-4F04A104F1F4}" srcOrd="0" destOrd="0" presId="urn:microsoft.com/office/officeart/2005/8/layout/vList5"/>
    <dgm:cxn modelId="{EAFEE246-7ABD-45B5-94FA-04C776033722}" type="presOf" srcId="{C1BF9EAA-8FEA-44EC-A0B7-676C1FD2B8E8}" destId="{4715DF07-FB81-4FE5-99BD-D50581BA023E}" srcOrd="0" destOrd="4" presId="urn:microsoft.com/office/officeart/2005/8/layout/vList5"/>
    <dgm:cxn modelId="{0E8B39CF-D33B-4363-88CF-E1038F68C944}" srcId="{37005402-4104-480A-A91E-A2695B198BC7}" destId="{712F8936-82D5-4AC7-9A02-57E0653AAB2E}" srcOrd="3" destOrd="0" parTransId="{82B758AE-456F-4213-BFCD-5B83EE803556}" sibTransId="{4CDAB54B-F668-4726-BF40-B9A1733DCD6C}"/>
    <dgm:cxn modelId="{44BFBC16-A8CF-4E33-8276-871F5B14DB6B}" srcId="{83675D14-C3F5-49DF-A7B2-054AB17F4464}" destId="{047080C3-A171-40F6-96FD-FD804D14B01F}" srcOrd="3" destOrd="0" parTransId="{A142C215-BFFC-48E3-8756-D3A744F78F20}" sibTransId="{A0075BC0-7237-45C6-92E2-3BD29696002B}"/>
    <dgm:cxn modelId="{4030D686-101B-4C85-B5D2-BD75A966475C}" srcId="{BECBB972-246A-466E-AF9B-220267B0A50C}" destId="{2DD3B153-96C1-4DE9-9A5F-523978299DA0}" srcOrd="1" destOrd="0" parTransId="{9761E61B-EF1C-498B-BF73-D48469D74ABC}" sibTransId="{654FC98A-EBFF-4B73-B48A-9637A8A31B80}"/>
    <dgm:cxn modelId="{5C466B3F-C6A8-45AE-B1F6-2836E5818B3F}" srcId="{256800E2-A171-44D7-ABC1-2782B01474AD}" destId="{37005402-4104-480A-A91E-A2695B198BC7}" srcOrd="0" destOrd="0" parTransId="{E980ECD6-8408-42CE-8006-3079FAE87473}" sibTransId="{DF4E4CC8-BDC4-4923-8C4A-E3EAC1C26ECC}"/>
    <dgm:cxn modelId="{2E76347C-68B6-45B6-8E86-34E003E08194}" type="presOf" srcId="{047080C3-A171-40F6-96FD-FD804D14B01F}" destId="{35950C7E-20CF-434E-A247-845C162BC6F4}" srcOrd="0" destOrd="3" presId="urn:microsoft.com/office/officeart/2005/8/layout/vList5"/>
    <dgm:cxn modelId="{0B051D4F-6B33-4843-854E-B22EDBCF145E}" type="presOf" srcId="{097D7030-5A71-4679-80F2-A3FD4D849BB7}" destId="{27AAE99A-AF7F-425B-9DFD-D223F4E8B3AE}" srcOrd="0" destOrd="2" presId="urn:microsoft.com/office/officeart/2005/8/layout/vList5"/>
    <dgm:cxn modelId="{0A394CE9-13FC-4CD8-80E7-8B79AF2F5695}" type="presOf" srcId="{00D6BA46-60AC-4F1D-8C45-4C10C9D4C4E3}" destId="{4715DF07-FB81-4FE5-99BD-D50581BA023E}" srcOrd="0" destOrd="5" presId="urn:microsoft.com/office/officeart/2005/8/layout/vList5"/>
    <dgm:cxn modelId="{2DB51B09-0F74-40C1-A723-71E0837361CE}" type="presOf" srcId="{4E37C7E2-ED15-4C40-9103-4B7BE9BAB166}" destId="{35950C7E-20CF-434E-A247-845C162BC6F4}" srcOrd="0" destOrd="4" presId="urn:microsoft.com/office/officeart/2005/8/layout/vList5"/>
    <dgm:cxn modelId="{53CCE72B-6144-4CBE-B8BD-83966E513975}" type="presOf" srcId="{21E2CAC9-76A9-4A70-B6F5-1B3B299F4CE4}" destId="{35950C7E-20CF-434E-A247-845C162BC6F4}" srcOrd="0" destOrd="1" presId="urn:microsoft.com/office/officeart/2005/8/layout/vList5"/>
    <dgm:cxn modelId="{A14A4261-E316-429F-BD67-7280DB40D2C7}" srcId="{37005402-4104-480A-A91E-A2695B198BC7}" destId="{CFD8EC71-1477-4768-898E-B3B946A1E5B9}" srcOrd="1" destOrd="0" parTransId="{B09F77BA-8974-4EED-AC2D-82F88E1547AF}" sibTransId="{92D3922A-3EF5-4AD8-A1D3-10B457C1122B}"/>
    <dgm:cxn modelId="{8315DD03-359C-4399-AF02-D333AE0598C0}" type="presParOf" srcId="{38E28184-3679-4EC0-8130-090A0C8ED02B}" destId="{C9AB5B56-D442-4D2D-ACD5-B46620DFEA1F}" srcOrd="0" destOrd="0" presId="urn:microsoft.com/office/officeart/2005/8/layout/vList5"/>
    <dgm:cxn modelId="{01053B60-14CA-4342-94D1-8AA3233B6B51}" type="presParOf" srcId="{C9AB5B56-D442-4D2D-ACD5-B46620DFEA1F}" destId="{7B125817-E6D2-4F3C-8118-0645EE5882BD}" srcOrd="0" destOrd="0" presId="urn:microsoft.com/office/officeart/2005/8/layout/vList5"/>
    <dgm:cxn modelId="{2DDEF5FD-A032-4AD9-AD6E-A0014D0D890B}" type="presParOf" srcId="{C9AB5B56-D442-4D2D-ACD5-B46620DFEA1F}" destId="{4715DF07-FB81-4FE5-99BD-D50581BA023E}" srcOrd="1" destOrd="0" presId="urn:microsoft.com/office/officeart/2005/8/layout/vList5"/>
    <dgm:cxn modelId="{2CAF4D4C-AAC9-416F-B9CA-8476A8B4E4ED}" type="presParOf" srcId="{38E28184-3679-4EC0-8130-090A0C8ED02B}" destId="{E1A53375-5B74-47B3-9E28-701A29A6D5C5}" srcOrd="1" destOrd="0" presId="urn:microsoft.com/office/officeart/2005/8/layout/vList5"/>
    <dgm:cxn modelId="{AD0EAE00-10AF-42B3-9CA5-93C13D6BD612}" type="presParOf" srcId="{38E28184-3679-4EC0-8130-090A0C8ED02B}" destId="{0725E791-2D65-4C4F-A4F0-341487A1DBA1}" srcOrd="2" destOrd="0" presId="urn:microsoft.com/office/officeart/2005/8/layout/vList5"/>
    <dgm:cxn modelId="{7337F887-FC62-4EEF-BB53-E9B9951335BD}" type="presParOf" srcId="{0725E791-2D65-4C4F-A4F0-341487A1DBA1}" destId="{EA7E5783-7E73-4376-93F8-4F04A104F1F4}" srcOrd="0" destOrd="0" presId="urn:microsoft.com/office/officeart/2005/8/layout/vList5"/>
    <dgm:cxn modelId="{6F0EBA9C-155E-4388-9FA6-565B8971B5EC}" type="presParOf" srcId="{0725E791-2D65-4C4F-A4F0-341487A1DBA1}" destId="{35950C7E-20CF-434E-A247-845C162BC6F4}" srcOrd="1" destOrd="0" presId="urn:microsoft.com/office/officeart/2005/8/layout/vList5"/>
    <dgm:cxn modelId="{0F77A164-FF8D-4EC9-B250-8A1FC6DA741C}" type="presParOf" srcId="{38E28184-3679-4EC0-8130-090A0C8ED02B}" destId="{5C4D34CE-0AAE-41C8-8544-E9A0A5F2C464}" srcOrd="3" destOrd="0" presId="urn:microsoft.com/office/officeart/2005/8/layout/vList5"/>
    <dgm:cxn modelId="{41E741CE-A474-416F-89EE-D266E7E662F2}" type="presParOf" srcId="{38E28184-3679-4EC0-8130-090A0C8ED02B}" destId="{6242D135-C7AA-4B67-A262-BA5999E5B8BC}" srcOrd="4" destOrd="0" presId="urn:microsoft.com/office/officeart/2005/8/layout/vList5"/>
    <dgm:cxn modelId="{3226EB03-EF0C-4961-A9D9-EC0B62013D48}" type="presParOf" srcId="{6242D135-C7AA-4B67-A262-BA5999E5B8BC}" destId="{2B281958-4A35-4D2E-A07D-2783787E361A}" srcOrd="0" destOrd="0" presId="urn:microsoft.com/office/officeart/2005/8/layout/vList5"/>
    <dgm:cxn modelId="{35B7FAB0-2451-4C74-B922-D097F46EB86D}" type="presParOf" srcId="{6242D135-C7AA-4B67-A262-BA5999E5B8BC}" destId="{27AAE99A-AF7F-425B-9DFD-D223F4E8B3A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33BEA15-7AB6-487B-9271-00CABCEAF8F3}"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fr-FR"/>
        </a:p>
      </dgm:t>
    </dgm:pt>
    <dgm:pt modelId="{3B8CD2CE-2DDE-4107-B197-47756A4F7429}">
      <dgm:prSet phldrT="[Texte]"/>
      <dgm:spPr/>
      <dgm:t>
        <a:bodyPr/>
        <a:lstStyle/>
        <a:p>
          <a:r>
            <a:rPr lang="fr-FR" dirty="0" smtClean="0"/>
            <a:t>Volet Produits de santé</a:t>
          </a:r>
        </a:p>
        <a:p>
          <a:r>
            <a:rPr lang="fr-FR" dirty="0" smtClean="0"/>
            <a:t>32 établissements ciblés</a:t>
          </a:r>
          <a:endParaRPr lang="fr-FR" dirty="0"/>
        </a:p>
      </dgm:t>
    </dgm:pt>
    <dgm:pt modelId="{07BDB2D6-A3AF-41A2-A725-AFCB967BD169}" type="parTrans" cxnId="{CA67E3E8-1105-4B09-A328-DB274C808592}">
      <dgm:prSet/>
      <dgm:spPr/>
      <dgm:t>
        <a:bodyPr/>
        <a:lstStyle/>
        <a:p>
          <a:endParaRPr lang="fr-FR"/>
        </a:p>
      </dgm:t>
    </dgm:pt>
    <dgm:pt modelId="{738F29C6-979F-44C6-BC2F-6EBFECC332B7}" type="sibTrans" cxnId="{CA67E3E8-1105-4B09-A328-DB274C808592}">
      <dgm:prSet/>
      <dgm:spPr/>
      <dgm:t>
        <a:bodyPr/>
        <a:lstStyle/>
        <a:p>
          <a:endParaRPr lang="fr-FR"/>
        </a:p>
      </dgm:t>
    </dgm:pt>
    <dgm:pt modelId="{56388B90-3AF3-4F1E-9874-F50C7E26E222}">
      <dgm:prSet phldrT="[Texte]" custT="1"/>
      <dgm:spPr/>
      <dgm:t>
        <a:bodyPr/>
        <a:lstStyle/>
        <a:p>
          <a:r>
            <a:rPr lang="fr-FR" sz="1600" dirty="0" smtClean="0"/>
            <a:t>28 MCO Publics-ESPIC / 4 MCO Privés</a:t>
          </a:r>
          <a:endParaRPr lang="fr-FR" sz="1600" dirty="0"/>
        </a:p>
      </dgm:t>
    </dgm:pt>
    <dgm:pt modelId="{D010B440-9015-403A-B65A-16B5C4B4235A}" type="parTrans" cxnId="{D4FAE52E-FFC9-4793-AB01-1ACDFB39985C}">
      <dgm:prSet/>
      <dgm:spPr/>
      <dgm:t>
        <a:bodyPr/>
        <a:lstStyle/>
        <a:p>
          <a:endParaRPr lang="fr-FR"/>
        </a:p>
      </dgm:t>
    </dgm:pt>
    <dgm:pt modelId="{46C0F76D-56E2-4E78-B0CF-28FD246BA38E}" type="sibTrans" cxnId="{D4FAE52E-FFC9-4793-AB01-1ACDFB39985C}">
      <dgm:prSet/>
      <dgm:spPr/>
      <dgm:t>
        <a:bodyPr/>
        <a:lstStyle/>
        <a:p>
          <a:endParaRPr lang="fr-FR"/>
        </a:p>
      </dgm:t>
    </dgm:pt>
    <dgm:pt modelId="{BEBCDD3A-59D7-4A8D-8793-2A80CC621E7D}">
      <dgm:prSet phldrT="[Texte]"/>
      <dgm:spPr/>
      <dgm:t>
        <a:bodyPr/>
        <a:lstStyle/>
        <a:p>
          <a:r>
            <a:rPr lang="fr-FR" dirty="0" smtClean="0"/>
            <a:t>Volet Pertinence</a:t>
          </a:r>
        </a:p>
        <a:p>
          <a:r>
            <a:rPr lang="fr-FR" dirty="0" smtClean="0"/>
            <a:t>35 établissements ciblés</a:t>
          </a:r>
          <a:endParaRPr lang="fr-FR" dirty="0"/>
        </a:p>
      </dgm:t>
    </dgm:pt>
    <dgm:pt modelId="{4290F75C-DB8C-436B-A00D-0DABD9CCEBFB}" type="parTrans" cxnId="{1493EF96-CFAC-413F-ADEB-483CF2D78D4E}">
      <dgm:prSet/>
      <dgm:spPr/>
      <dgm:t>
        <a:bodyPr/>
        <a:lstStyle/>
        <a:p>
          <a:endParaRPr lang="fr-FR"/>
        </a:p>
      </dgm:t>
    </dgm:pt>
    <dgm:pt modelId="{9AFFE8D1-D316-410D-BFB6-855A80465963}" type="sibTrans" cxnId="{1493EF96-CFAC-413F-ADEB-483CF2D78D4E}">
      <dgm:prSet/>
      <dgm:spPr/>
      <dgm:t>
        <a:bodyPr/>
        <a:lstStyle/>
        <a:p>
          <a:endParaRPr lang="fr-FR"/>
        </a:p>
      </dgm:t>
    </dgm:pt>
    <dgm:pt modelId="{E5CD223F-3DB6-490E-955B-0F9F61D1125E}">
      <dgm:prSet phldrT="[Texte]" custT="1"/>
      <dgm:spPr/>
      <dgm:t>
        <a:bodyPr/>
        <a:lstStyle/>
        <a:p>
          <a:r>
            <a:rPr lang="fr-FR" sz="1600" dirty="0" smtClean="0"/>
            <a:t>29 MCO Publics-ESPIC / 6 MCO Privés</a:t>
          </a:r>
          <a:endParaRPr lang="fr-FR" sz="1600" dirty="0"/>
        </a:p>
      </dgm:t>
    </dgm:pt>
    <dgm:pt modelId="{F32B4007-FDE0-4468-9A24-127EC23647B5}" type="parTrans" cxnId="{FCDDD093-3778-4A99-9C51-C695DDCB94E7}">
      <dgm:prSet/>
      <dgm:spPr/>
      <dgm:t>
        <a:bodyPr/>
        <a:lstStyle/>
        <a:p>
          <a:endParaRPr lang="fr-FR"/>
        </a:p>
      </dgm:t>
    </dgm:pt>
    <dgm:pt modelId="{E047A785-46B5-4241-B708-6A67A8358BC5}" type="sibTrans" cxnId="{FCDDD093-3778-4A99-9C51-C695DDCB94E7}">
      <dgm:prSet/>
      <dgm:spPr/>
      <dgm:t>
        <a:bodyPr/>
        <a:lstStyle/>
        <a:p>
          <a:endParaRPr lang="fr-FR"/>
        </a:p>
      </dgm:t>
    </dgm:pt>
    <dgm:pt modelId="{CC58D8D3-D1D8-4140-AE08-3709723617EC}">
      <dgm:prSet phldrT="[Texte]"/>
      <dgm:spPr/>
      <dgm:t>
        <a:bodyPr/>
        <a:lstStyle/>
        <a:p>
          <a:r>
            <a:rPr lang="fr-FR" dirty="0" smtClean="0"/>
            <a:t>Volet Organisation des soins</a:t>
          </a:r>
        </a:p>
        <a:p>
          <a:r>
            <a:rPr lang="fr-FR" dirty="0" smtClean="0"/>
            <a:t>35 établissements ciblés</a:t>
          </a:r>
          <a:endParaRPr lang="fr-FR" dirty="0"/>
        </a:p>
      </dgm:t>
    </dgm:pt>
    <dgm:pt modelId="{5F3912A3-7E58-49C0-9E75-B4A50620FE48}" type="parTrans" cxnId="{55531B1D-09F4-4A4B-87F1-C55299EBDF2A}">
      <dgm:prSet/>
      <dgm:spPr/>
      <dgm:t>
        <a:bodyPr/>
        <a:lstStyle/>
        <a:p>
          <a:endParaRPr lang="fr-FR"/>
        </a:p>
      </dgm:t>
    </dgm:pt>
    <dgm:pt modelId="{FBD262B9-A059-41D9-A1EF-0852853D49DD}" type="sibTrans" cxnId="{55531B1D-09F4-4A4B-87F1-C55299EBDF2A}">
      <dgm:prSet/>
      <dgm:spPr/>
      <dgm:t>
        <a:bodyPr/>
        <a:lstStyle/>
        <a:p>
          <a:endParaRPr lang="fr-FR"/>
        </a:p>
      </dgm:t>
    </dgm:pt>
    <dgm:pt modelId="{A8EDBFAC-FDFE-46F9-887B-ECA636DABBDA}">
      <dgm:prSet phldrT="[Texte]" custT="1"/>
      <dgm:spPr/>
      <dgm:t>
        <a:bodyPr/>
        <a:lstStyle/>
        <a:p>
          <a:r>
            <a:rPr lang="fr-FR" sz="1600" dirty="0" smtClean="0"/>
            <a:t>26 MCO Publics-ESPIC / 6 Dialyse / 1 SSR / 2 MCO Privés</a:t>
          </a:r>
          <a:endParaRPr lang="fr-FR" sz="1600" dirty="0"/>
        </a:p>
      </dgm:t>
    </dgm:pt>
    <dgm:pt modelId="{AF27991A-D7CC-4B0D-ABE0-4E1111967DD4}" type="parTrans" cxnId="{9C194276-FF05-43F6-8222-4B43630BD7EF}">
      <dgm:prSet/>
      <dgm:spPr/>
      <dgm:t>
        <a:bodyPr/>
        <a:lstStyle/>
        <a:p>
          <a:endParaRPr lang="fr-FR"/>
        </a:p>
      </dgm:t>
    </dgm:pt>
    <dgm:pt modelId="{0716C8B5-B8CF-4E48-B7AE-833EB1E0F0EC}" type="sibTrans" cxnId="{9C194276-FF05-43F6-8222-4B43630BD7EF}">
      <dgm:prSet/>
      <dgm:spPr/>
      <dgm:t>
        <a:bodyPr/>
        <a:lstStyle/>
        <a:p>
          <a:endParaRPr lang="fr-FR"/>
        </a:p>
      </dgm:t>
    </dgm:pt>
    <dgm:pt modelId="{45A3985E-07F1-47C9-B8BA-2A78F98243BD}">
      <dgm:prSet phldrT="[Texte]" custT="1"/>
      <dgm:spPr/>
      <dgm:t>
        <a:bodyPr/>
        <a:lstStyle/>
        <a:p>
          <a:r>
            <a:rPr lang="fr-FR" sz="1600" dirty="0" smtClean="0"/>
            <a:t>10 « Ezetimibe » /23 « Perfusion » / 15 « IPP » / 8 « Pansements »</a:t>
          </a:r>
          <a:endParaRPr lang="fr-FR" sz="1600" dirty="0"/>
        </a:p>
      </dgm:t>
    </dgm:pt>
    <dgm:pt modelId="{6B06ADF5-B3C6-4C41-9A48-63375FF26E22}" type="parTrans" cxnId="{0E32ED05-EF57-41D7-B7DE-692BF1040287}">
      <dgm:prSet/>
      <dgm:spPr/>
      <dgm:t>
        <a:bodyPr/>
        <a:lstStyle/>
        <a:p>
          <a:endParaRPr lang="fr-FR"/>
        </a:p>
      </dgm:t>
    </dgm:pt>
    <dgm:pt modelId="{A6E8E6C9-08E2-43E2-B0D4-C93AAC68CA61}" type="sibTrans" cxnId="{0E32ED05-EF57-41D7-B7DE-692BF1040287}">
      <dgm:prSet/>
      <dgm:spPr/>
      <dgm:t>
        <a:bodyPr/>
        <a:lstStyle/>
        <a:p>
          <a:endParaRPr lang="fr-FR"/>
        </a:p>
      </dgm:t>
    </dgm:pt>
    <dgm:pt modelId="{3A229AAD-834D-4157-BDEB-5BD99A617077}">
      <dgm:prSet phldrT="[Texte]" custT="1"/>
      <dgm:spPr/>
      <dgm:t>
        <a:bodyPr/>
        <a:lstStyle/>
        <a:p>
          <a:endParaRPr lang="fr-FR" sz="1600" dirty="0"/>
        </a:p>
      </dgm:t>
    </dgm:pt>
    <dgm:pt modelId="{C67DB9BE-EA99-44B7-A1EE-D8A941AD666E}" type="parTrans" cxnId="{F082DB23-F14D-4B33-BC7D-6B5BAE574A4C}">
      <dgm:prSet/>
      <dgm:spPr/>
      <dgm:t>
        <a:bodyPr/>
        <a:lstStyle/>
        <a:p>
          <a:endParaRPr lang="fr-FR"/>
        </a:p>
      </dgm:t>
    </dgm:pt>
    <dgm:pt modelId="{F3CC11DC-5F57-4B3F-951E-9A7C6123B1E4}" type="sibTrans" cxnId="{F082DB23-F14D-4B33-BC7D-6B5BAE574A4C}">
      <dgm:prSet/>
      <dgm:spPr/>
      <dgm:t>
        <a:bodyPr/>
        <a:lstStyle/>
        <a:p>
          <a:endParaRPr lang="fr-FR"/>
        </a:p>
      </dgm:t>
    </dgm:pt>
    <dgm:pt modelId="{D0A57FDA-5D28-4C3A-8BA5-C388B53F2478}">
      <dgm:prSet phldrT="[Texte]" custT="1"/>
      <dgm:spPr/>
      <dgm:t>
        <a:bodyPr/>
        <a:lstStyle/>
        <a:p>
          <a:r>
            <a:rPr lang="fr-FR" sz="1600" dirty="0" smtClean="0"/>
            <a:t>21 « IC » / 32 « EPA »</a:t>
          </a:r>
          <a:endParaRPr lang="fr-FR" sz="1600" dirty="0"/>
        </a:p>
      </dgm:t>
    </dgm:pt>
    <dgm:pt modelId="{2574440E-65E2-4099-AA66-35E8D9FCDAE1}" type="parTrans" cxnId="{C920CA60-1BFB-4BD3-8DFD-676A58AE286E}">
      <dgm:prSet/>
      <dgm:spPr/>
      <dgm:t>
        <a:bodyPr/>
        <a:lstStyle/>
        <a:p>
          <a:endParaRPr lang="fr-FR"/>
        </a:p>
      </dgm:t>
    </dgm:pt>
    <dgm:pt modelId="{C6181C8B-03C0-40E8-B024-D2B956F5FCE8}" type="sibTrans" cxnId="{C920CA60-1BFB-4BD3-8DFD-676A58AE286E}">
      <dgm:prSet/>
      <dgm:spPr/>
      <dgm:t>
        <a:bodyPr/>
        <a:lstStyle/>
        <a:p>
          <a:endParaRPr lang="fr-FR"/>
        </a:p>
      </dgm:t>
    </dgm:pt>
    <dgm:pt modelId="{6AAEC6B3-DF17-4493-BC2A-E8F0B0F7A51C}" type="pres">
      <dgm:prSet presAssocID="{E33BEA15-7AB6-487B-9271-00CABCEAF8F3}" presName="Name0" presStyleCnt="0">
        <dgm:presLayoutVars>
          <dgm:dir/>
          <dgm:animLvl val="lvl"/>
          <dgm:resizeHandles val="exact"/>
        </dgm:presLayoutVars>
      </dgm:prSet>
      <dgm:spPr/>
      <dgm:t>
        <a:bodyPr/>
        <a:lstStyle/>
        <a:p>
          <a:endParaRPr lang="fr-FR"/>
        </a:p>
      </dgm:t>
    </dgm:pt>
    <dgm:pt modelId="{E06C30EC-C4E4-471A-B9CF-1776EAE8F68B}" type="pres">
      <dgm:prSet presAssocID="{3B8CD2CE-2DDE-4107-B197-47756A4F7429}" presName="composite" presStyleCnt="0"/>
      <dgm:spPr/>
    </dgm:pt>
    <dgm:pt modelId="{69C8BC68-BF9C-4895-8720-7A3D91435522}" type="pres">
      <dgm:prSet presAssocID="{3B8CD2CE-2DDE-4107-B197-47756A4F7429}" presName="parTx" presStyleLbl="alignNode1" presStyleIdx="0" presStyleCnt="3" custLinFactNeighborX="1634" custLinFactNeighborY="-22356">
        <dgm:presLayoutVars>
          <dgm:chMax val="0"/>
          <dgm:chPref val="0"/>
          <dgm:bulletEnabled val="1"/>
        </dgm:presLayoutVars>
      </dgm:prSet>
      <dgm:spPr/>
      <dgm:t>
        <a:bodyPr/>
        <a:lstStyle/>
        <a:p>
          <a:endParaRPr lang="fr-FR"/>
        </a:p>
      </dgm:t>
    </dgm:pt>
    <dgm:pt modelId="{16AE061C-D9B4-4B06-B5B9-BC81D218FBBE}" type="pres">
      <dgm:prSet presAssocID="{3B8CD2CE-2DDE-4107-B197-47756A4F7429}" presName="desTx" presStyleLbl="alignAccFollowNode1" presStyleIdx="0" presStyleCnt="3" custScaleX="91447" custScaleY="101609" custLinFactNeighborX="-593" custLinFactNeighborY="-292">
        <dgm:presLayoutVars>
          <dgm:bulletEnabled val="1"/>
        </dgm:presLayoutVars>
      </dgm:prSet>
      <dgm:spPr/>
      <dgm:t>
        <a:bodyPr/>
        <a:lstStyle/>
        <a:p>
          <a:endParaRPr lang="fr-FR"/>
        </a:p>
      </dgm:t>
    </dgm:pt>
    <dgm:pt modelId="{A105333B-DFD4-4265-B6B9-1DA7A7A12929}" type="pres">
      <dgm:prSet presAssocID="{738F29C6-979F-44C6-BC2F-6EBFECC332B7}" presName="space" presStyleCnt="0"/>
      <dgm:spPr/>
    </dgm:pt>
    <dgm:pt modelId="{61C1231F-88C6-4008-A49C-39C643AA23EC}" type="pres">
      <dgm:prSet presAssocID="{BEBCDD3A-59D7-4A8D-8793-2A80CC621E7D}" presName="composite" presStyleCnt="0"/>
      <dgm:spPr/>
    </dgm:pt>
    <dgm:pt modelId="{334310A7-7A45-4A15-BEE1-21D1C82208B9}" type="pres">
      <dgm:prSet presAssocID="{BEBCDD3A-59D7-4A8D-8793-2A80CC621E7D}" presName="parTx" presStyleLbl="alignNode1" presStyleIdx="1" presStyleCnt="3" custLinFactNeighborX="0" custLinFactNeighborY="-26860">
        <dgm:presLayoutVars>
          <dgm:chMax val="0"/>
          <dgm:chPref val="0"/>
          <dgm:bulletEnabled val="1"/>
        </dgm:presLayoutVars>
      </dgm:prSet>
      <dgm:spPr/>
      <dgm:t>
        <a:bodyPr/>
        <a:lstStyle/>
        <a:p>
          <a:endParaRPr lang="fr-FR"/>
        </a:p>
      </dgm:t>
    </dgm:pt>
    <dgm:pt modelId="{58F4FCF5-721D-4D50-8136-A456B2EFAB21}" type="pres">
      <dgm:prSet presAssocID="{BEBCDD3A-59D7-4A8D-8793-2A80CC621E7D}" presName="desTx" presStyleLbl="alignAccFollowNode1" presStyleIdx="1" presStyleCnt="3" custLinFactNeighborX="0" custLinFactNeighborY="-5844">
        <dgm:presLayoutVars>
          <dgm:bulletEnabled val="1"/>
        </dgm:presLayoutVars>
      </dgm:prSet>
      <dgm:spPr/>
      <dgm:t>
        <a:bodyPr/>
        <a:lstStyle/>
        <a:p>
          <a:endParaRPr lang="fr-FR"/>
        </a:p>
      </dgm:t>
    </dgm:pt>
    <dgm:pt modelId="{D4D38E97-7A65-44D3-B777-80B0C9E7A0F0}" type="pres">
      <dgm:prSet presAssocID="{9AFFE8D1-D316-410D-BFB6-855A80465963}" presName="space" presStyleCnt="0"/>
      <dgm:spPr/>
    </dgm:pt>
    <dgm:pt modelId="{06865121-D6EE-4840-8908-1B40F267AED2}" type="pres">
      <dgm:prSet presAssocID="{CC58D8D3-D1D8-4140-AE08-3709723617EC}" presName="composite" presStyleCnt="0"/>
      <dgm:spPr/>
    </dgm:pt>
    <dgm:pt modelId="{D228D747-D782-4143-8F45-7D123235D2FE}" type="pres">
      <dgm:prSet presAssocID="{CC58D8D3-D1D8-4140-AE08-3709723617EC}" presName="parTx" presStyleLbl="alignNode1" presStyleIdx="2" presStyleCnt="3" custLinFactNeighborX="-2566" custLinFactNeighborY="-28980">
        <dgm:presLayoutVars>
          <dgm:chMax val="0"/>
          <dgm:chPref val="0"/>
          <dgm:bulletEnabled val="1"/>
        </dgm:presLayoutVars>
      </dgm:prSet>
      <dgm:spPr/>
      <dgm:t>
        <a:bodyPr/>
        <a:lstStyle/>
        <a:p>
          <a:endParaRPr lang="fr-FR"/>
        </a:p>
      </dgm:t>
    </dgm:pt>
    <dgm:pt modelId="{2EE2AC83-DDC0-4453-89BD-723F06152675}" type="pres">
      <dgm:prSet presAssocID="{CC58D8D3-D1D8-4140-AE08-3709723617EC}" presName="desTx" presStyleLbl="alignAccFollowNode1" presStyleIdx="2" presStyleCnt="3">
        <dgm:presLayoutVars>
          <dgm:bulletEnabled val="1"/>
        </dgm:presLayoutVars>
      </dgm:prSet>
      <dgm:spPr/>
      <dgm:t>
        <a:bodyPr/>
        <a:lstStyle/>
        <a:p>
          <a:endParaRPr lang="fr-FR"/>
        </a:p>
      </dgm:t>
    </dgm:pt>
  </dgm:ptLst>
  <dgm:cxnLst>
    <dgm:cxn modelId="{6F3EA8F5-B0B1-4636-B4E0-5F97300FA2D6}" type="presOf" srcId="{E5CD223F-3DB6-490E-955B-0F9F61D1125E}" destId="{58F4FCF5-721D-4D50-8136-A456B2EFAB21}" srcOrd="0" destOrd="0" presId="urn:microsoft.com/office/officeart/2005/8/layout/hList1"/>
    <dgm:cxn modelId="{ABBB5363-97BE-43C1-AE53-2C68EC9A362C}" type="presOf" srcId="{45A3985E-07F1-47C9-B8BA-2A78F98243BD}" destId="{16AE061C-D9B4-4B06-B5B9-BC81D218FBBE}" srcOrd="0" destOrd="2" presId="urn:microsoft.com/office/officeart/2005/8/layout/hList1"/>
    <dgm:cxn modelId="{361B920F-4F21-4735-848D-7559FE41F9F1}" type="presOf" srcId="{CC58D8D3-D1D8-4140-AE08-3709723617EC}" destId="{D228D747-D782-4143-8F45-7D123235D2FE}" srcOrd="0" destOrd="0" presId="urn:microsoft.com/office/officeart/2005/8/layout/hList1"/>
    <dgm:cxn modelId="{F082DB23-F14D-4B33-BC7D-6B5BAE574A4C}" srcId="{3B8CD2CE-2DDE-4107-B197-47756A4F7429}" destId="{3A229AAD-834D-4157-BDEB-5BD99A617077}" srcOrd="1" destOrd="0" parTransId="{C67DB9BE-EA99-44B7-A1EE-D8A941AD666E}" sibTransId="{F3CC11DC-5F57-4B3F-951E-9A7C6123B1E4}"/>
    <dgm:cxn modelId="{0FF74F1A-CA85-4A42-8FDA-90C6B0B29A5D}" type="presOf" srcId="{3A229AAD-834D-4157-BDEB-5BD99A617077}" destId="{16AE061C-D9B4-4B06-B5B9-BC81D218FBBE}" srcOrd="0" destOrd="1" presId="urn:microsoft.com/office/officeart/2005/8/layout/hList1"/>
    <dgm:cxn modelId="{0E32ED05-EF57-41D7-B7DE-692BF1040287}" srcId="{3B8CD2CE-2DDE-4107-B197-47756A4F7429}" destId="{45A3985E-07F1-47C9-B8BA-2A78F98243BD}" srcOrd="2" destOrd="0" parTransId="{6B06ADF5-B3C6-4C41-9A48-63375FF26E22}" sibTransId="{A6E8E6C9-08E2-43E2-B0D4-C93AAC68CA61}"/>
    <dgm:cxn modelId="{CA387BB9-C55C-4056-8B8E-E34643DA2C93}" type="presOf" srcId="{D0A57FDA-5D28-4C3A-8BA5-C388B53F2478}" destId="{58F4FCF5-721D-4D50-8136-A456B2EFAB21}" srcOrd="0" destOrd="1" presId="urn:microsoft.com/office/officeart/2005/8/layout/hList1"/>
    <dgm:cxn modelId="{D4FAE52E-FFC9-4793-AB01-1ACDFB39985C}" srcId="{3B8CD2CE-2DDE-4107-B197-47756A4F7429}" destId="{56388B90-3AF3-4F1E-9874-F50C7E26E222}" srcOrd="0" destOrd="0" parTransId="{D010B440-9015-403A-B65A-16B5C4B4235A}" sibTransId="{46C0F76D-56E2-4E78-B0CF-28FD246BA38E}"/>
    <dgm:cxn modelId="{414D71EC-4FE6-4400-BD79-61DDE519A328}" type="presOf" srcId="{3B8CD2CE-2DDE-4107-B197-47756A4F7429}" destId="{69C8BC68-BF9C-4895-8720-7A3D91435522}" srcOrd="0" destOrd="0" presId="urn:microsoft.com/office/officeart/2005/8/layout/hList1"/>
    <dgm:cxn modelId="{1493EF96-CFAC-413F-ADEB-483CF2D78D4E}" srcId="{E33BEA15-7AB6-487B-9271-00CABCEAF8F3}" destId="{BEBCDD3A-59D7-4A8D-8793-2A80CC621E7D}" srcOrd="1" destOrd="0" parTransId="{4290F75C-DB8C-436B-A00D-0DABD9CCEBFB}" sibTransId="{9AFFE8D1-D316-410D-BFB6-855A80465963}"/>
    <dgm:cxn modelId="{55531B1D-09F4-4A4B-87F1-C55299EBDF2A}" srcId="{E33BEA15-7AB6-487B-9271-00CABCEAF8F3}" destId="{CC58D8D3-D1D8-4140-AE08-3709723617EC}" srcOrd="2" destOrd="0" parTransId="{5F3912A3-7E58-49C0-9E75-B4A50620FE48}" sibTransId="{FBD262B9-A059-41D9-A1EF-0852853D49DD}"/>
    <dgm:cxn modelId="{FCDDD093-3778-4A99-9C51-C695DDCB94E7}" srcId="{BEBCDD3A-59D7-4A8D-8793-2A80CC621E7D}" destId="{E5CD223F-3DB6-490E-955B-0F9F61D1125E}" srcOrd="0" destOrd="0" parTransId="{F32B4007-FDE0-4468-9A24-127EC23647B5}" sibTransId="{E047A785-46B5-4241-B708-6A67A8358BC5}"/>
    <dgm:cxn modelId="{C920CA60-1BFB-4BD3-8DFD-676A58AE286E}" srcId="{BEBCDD3A-59D7-4A8D-8793-2A80CC621E7D}" destId="{D0A57FDA-5D28-4C3A-8BA5-C388B53F2478}" srcOrd="1" destOrd="0" parTransId="{2574440E-65E2-4099-AA66-35E8D9FCDAE1}" sibTransId="{C6181C8B-03C0-40E8-B024-D2B956F5FCE8}"/>
    <dgm:cxn modelId="{A4000940-D944-4FEA-B122-87039CA35BF9}" type="presOf" srcId="{A8EDBFAC-FDFE-46F9-887B-ECA636DABBDA}" destId="{2EE2AC83-DDC0-4453-89BD-723F06152675}" srcOrd="0" destOrd="0" presId="urn:microsoft.com/office/officeart/2005/8/layout/hList1"/>
    <dgm:cxn modelId="{119E448B-5C6A-4F8E-8BD9-D6DD4DC84E83}" type="presOf" srcId="{E33BEA15-7AB6-487B-9271-00CABCEAF8F3}" destId="{6AAEC6B3-DF17-4493-BC2A-E8F0B0F7A51C}" srcOrd="0" destOrd="0" presId="urn:microsoft.com/office/officeart/2005/8/layout/hList1"/>
    <dgm:cxn modelId="{0FB8FAFE-D98C-4832-AAE1-A56F863F2754}" type="presOf" srcId="{BEBCDD3A-59D7-4A8D-8793-2A80CC621E7D}" destId="{334310A7-7A45-4A15-BEE1-21D1C82208B9}" srcOrd="0" destOrd="0" presId="urn:microsoft.com/office/officeart/2005/8/layout/hList1"/>
    <dgm:cxn modelId="{CA67E3E8-1105-4B09-A328-DB274C808592}" srcId="{E33BEA15-7AB6-487B-9271-00CABCEAF8F3}" destId="{3B8CD2CE-2DDE-4107-B197-47756A4F7429}" srcOrd="0" destOrd="0" parTransId="{07BDB2D6-A3AF-41A2-A725-AFCB967BD169}" sibTransId="{738F29C6-979F-44C6-BC2F-6EBFECC332B7}"/>
    <dgm:cxn modelId="{A6F8BA10-CDFF-4EBE-9068-DA1DA0AA62AB}" type="presOf" srcId="{56388B90-3AF3-4F1E-9874-F50C7E26E222}" destId="{16AE061C-D9B4-4B06-B5B9-BC81D218FBBE}" srcOrd="0" destOrd="0" presId="urn:microsoft.com/office/officeart/2005/8/layout/hList1"/>
    <dgm:cxn modelId="{9C194276-FF05-43F6-8222-4B43630BD7EF}" srcId="{CC58D8D3-D1D8-4140-AE08-3709723617EC}" destId="{A8EDBFAC-FDFE-46F9-887B-ECA636DABBDA}" srcOrd="0" destOrd="0" parTransId="{AF27991A-D7CC-4B0D-ABE0-4E1111967DD4}" sibTransId="{0716C8B5-B8CF-4E48-B7AE-833EB1E0F0EC}"/>
    <dgm:cxn modelId="{C0115F04-CF08-4461-B630-7E999EBB8CF3}" type="presParOf" srcId="{6AAEC6B3-DF17-4493-BC2A-E8F0B0F7A51C}" destId="{E06C30EC-C4E4-471A-B9CF-1776EAE8F68B}" srcOrd="0" destOrd="0" presId="urn:microsoft.com/office/officeart/2005/8/layout/hList1"/>
    <dgm:cxn modelId="{B81D032C-0BF0-48A5-9B66-CC070DA09B10}" type="presParOf" srcId="{E06C30EC-C4E4-471A-B9CF-1776EAE8F68B}" destId="{69C8BC68-BF9C-4895-8720-7A3D91435522}" srcOrd="0" destOrd="0" presId="urn:microsoft.com/office/officeart/2005/8/layout/hList1"/>
    <dgm:cxn modelId="{4445299B-35F9-47AB-AAFD-5DECB077621C}" type="presParOf" srcId="{E06C30EC-C4E4-471A-B9CF-1776EAE8F68B}" destId="{16AE061C-D9B4-4B06-B5B9-BC81D218FBBE}" srcOrd="1" destOrd="0" presId="urn:microsoft.com/office/officeart/2005/8/layout/hList1"/>
    <dgm:cxn modelId="{59080E9F-3303-45CA-9F2D-8D236EBE7796}" type="presParOf" srcId="{6AAEC6B3-DF17-4493-BC2A-E8F0B0F7A51C}" destId="{A105333B-DFD4-4265-B6B9-1DA7A7A12929}" srcOrd="1" destOrd="0" presId="urn:microsoft.com/office/officeart/2005/8/layout/hList1"/>
    <dgm:cxn modelId="{910CF890-11CE-4D69-9EBA-FBBF7387A114}" type="presParOf" srcId="{6AAEC6B3-DF17-4493-BC2A-E8F0B0F7A51C}" destId="{61C1231F-88C6-4008-A49C-39C643AA23EC}" srcOrd="2" destOrd="0" presId="urn:microsoft.com/office/officeart/2005/8/layout/hList1"/>
    <dgm:cxn modelId="{876FE8CB-C2A6-46CF-8C70-2FDA147E3245}" type="presParOf" srcId="{61C1231F-88C6-4008-A49C-39C643AA23EC}" destId="{334310A7-7A45-4A15-BEE1-21D1C82208B9}" srcOrd="0" destOrd="0" presId="urn:microsoft.com/office/officeart/2005/8/layout/hList1"/>
    <dgm:cxn modelId="{ABC12C12-88A5-4C98-A81E-CC393AF8E086}" type="presParOf" srcId="{61C1231F-88C6-4008-A49C-39C643AA23EC}" destId="{58F4FCF5-721D-4D50-8136-A456B2EFAB21}" srcOrd="1" destOrd="0" presId="urn:microsoft.com/office/officeart/2005/8/layout/hList1"/>
    <dgm:cxn modelId="{8F2E8D4A-4C16-478A-9B85-9897D5261A23}" type="presParOf" srcId="{6AAEC6B3-DF17-4493-BC2A-E8F0B0F7A51C}" destId="{D4D38E97-7A65-44D3-B777-80B0C9E7A0F0}" srcOrd="3" destOrd="0" presId="urn:microsoft.com/office/officeart/2005/8/layout/hList1"/>
    <dgm:cxn modelId="{D0AE3353-297D-486F-AC54-6E89FCCAD701}" type="presParOf" srcId="{6AAEC6B3-DF17-4493-BC2A-E8F0B0F7A51C}" destId="{06865121-D6EE-4840-8908-1B40F267AED2}" srcOrd="4" destOrd="0" presId="urn:microsoft.com/office/officeart/2005/8/layout/hList1"/>
    <dgm:cxn modelId="{74A1C093-D116-4E96-8891-BF169B49C2D1}" type="presParOf" srcId="{06865121-D6EE-4840-8908-1B40F267AED2}" destId="{D228D747-D782-4143-8F45-7D123235D2FE}" srcOrd="0" destOrd="0" presId="urn:microsoft.com/office/officeart/2005/8/layout/hList1"/>
    <dgm:cxn modelId="{8493AFAB-9ECD-4851-B30A-DABD3C411B94}" type="presParOf" srcId="{06865121-D6EE-4840-8908-1B40F267AED2}" destId="{2EE2AC83-DDC0-4453-89BD-723F0615267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CE83BB5-C677-447B-8D21-617801CCC682}" type="doc">
      <dgm:prSet loTypeId="urn:microsoft.com/office/officeart/2005/8/layout/hProcess11" loCatId="process" qsTypeId="urn:microsoft.com/office/officeart/2005/8/quickstyle/simple1" qsCatId="simple" csTypeId="urn:microsoft.com/office/officeart/2005/8/colors/accent1_2" csCatId="accent1" phldr="1"/>
      <dgm:spPr/>
    </dgm:pt>
    <dgm:pt modelId="{FECE5F2F-8889-4B8C-88DB-E75AA123C0DC}">
      <dgm:prSet phldrT="[Texte]" custT="1"/>
      <dgm:spPr/>
      <dgm:t>
        <a:bodyPr/>
        <a:lstStyle/>
        <a:p>
          <a:r>
            <a:rPr lang="fr-FR" sz="1200" b="1" dirty="0" smtClean="0">
              <a:solidFill>
                <a:srgbClr val="000091"/>
              </a:solidFill>
            </a:rPr>
            <a:t>28 mars 2022</a:t>
          </a:r>
        </a:p>
        <a:p>
          <a:r>
            <a:rPr lang="fr-FR" sz="1200" dirty="0" smtClean="0">
              <a:solidFill>
                <a:srgbClr val="000091"/>
              </a:solidFill>
            </a:rPr>
            <a:t>Présentation aux ES </a:t>
          </a:r>
          <a:r>
            <a:rPr lang="fr-FR" sz="1200" b="1" dirty="0" smtClean="0">
              <a:solidFill>
                <a:srgbClr val="000091"/>
              </a:solidFill>
            </a:rPr>
            <a:t>concernés </a:t>
          </a:r>
        </a:p>
        <a:p>
          <a:r>
            <a:rPr lang="fr-FR" sz="1200" dirty="0" smtClean="0">
              <a:solidFill>
                <a:srgbClr val="000091"/>
              </a:solidFill>
            </a:rPr>
            <a:t>du nouveau contrat</a:t>
          </a:r>
        </a:p>
        <a:p>
          <a:r>
            <a:rPr lang="fr-FR" sz="1200" b="1" dirty="0" smtClean="0">
              <a:solidFill>
                <a:srgbClr val="000091"/>
              </a:solidFill>
            </a:rPr>
            <a:t>par webinaire</a:t>
          </a:r>
          <a:endParaRPr lang="fr-FR" sz="1200" b="1" dirty="0">
            <a:solidFill>
              <a:srgbClr val="000091"/>
            </a:solidFill>
          </a:endParaRPr>
        </a:p>
      </dgm:t>
    </dgm:pt>
    <dgm:pt modelId="{AFA3DE94-E08F-42BD-BF3F-8AE83DCAAC18}" type="parTrans" cxnId="{57B6C331-78FB-4A8F-B5A5-15212B0377B1}">
      <dgm:prSet/>
      <dgm:spPr/>
      <dgm:t>
        <a:bodyPr/>
        <a:lstStyle/>
        <a:p>
          <a:endParaRPr lang="fr-FR"/>
        </a:p>
      </dgm:t>
    </dgm:pt>
    <dgm:pt modelId="{DE65F2CE-EEBB-46A4-BD57-91AB8DA9CFEA}" type="sibTrans" cxnId="{57B6C331-78FB-4A8F-B5A5-15212B0377B1}">
      <dgm:prSet/>
      <dgm:spPr/>
      <dgm:t>
        <a:bodyPr/>
        <a:lstStyle/>
        <a:p>
          <a:endParaRPr lang="fr-FR"/>
        </a:p>
      </dgm:t>
    </dgm:pt>
    <dgm:pt modelId="{6D403D53-5B97-48EC-8646-C26164D8F6EA}">
      <dgm:prSet phldrT="[Texte]" custT="1"/>
      <dgm:spPr/>
      <dgm:t>
        <a:bodyPr/>
        <a:lstStyle/>
        <a:p>
          <a:r>
            <a:rPr lang="fr-FR" sz="1200" b="1" dirty="0" smtClean="0">
              <a:solidFill>
                <a:srgbClr val="000091"/>
              </a:solidFill>
            </a:rPr>
            <a:t>Fin mars - début avril 2022 </a:t>
          </a:r>
        </a:p>
        <a:p>
          <a:r>
            <a:rPr lang="fr-FR" sz="1200" dirty="0" smtClean="0">
              <a:solidFill>
                <a:srgbClr val="000091"/>
              </a:solidFill>
            </a:rPr>
            <a:t>Envoi du contrat aux ES concernés</a:t>
          </a:r>
          <a:endParaRPr lang="fr-FR" sz="1200" dirty="0">
            <a:solidFill>
              <a:srgbClr val="000091"/>
            </a:solidFill>
          </a:endParaRPr>
        </a:p>
      </dgm:t>
    </dgm:pt>
    <dgm:pt modelId="{BE709E70-3A32-4EDF-BFBE-7F2F3DAB92E1}" type="parTrans" cxnId="{D7801855-CE0E-4CFD-8D6F-FFDED59146CC}">
      <dgm:prSet/>
      <dgm:spPr/>
      <dgm:t>
        <a:bodyPr/>
        <a:lstStyle/>
        <a:p>
          <a:endParaRPr lang="fr-FR"/>
        </a:p>
      </dgm:t>
    </dgm:pt>
    <dgm:pt modelId="{DDC42D9A-DDE6-4B91-B746-C0A6F5DB709F}" type="sibTrans" cxnId="{D7801855-CE0E-4CFD-8D6F-FFDED59146CC}">
      <dgm:prSet/>
      <dgm:spPr/>
      <dgm:t>
        <a:bodyPr/>
        <a:lstStyle/>
        <a:p>
          <a:endParaRPr lang="fr-FR"/>
        </a:p>
      </dgm:t>
    </dgm:pt>
    <dgm:pt modelId="{6A4BAFDD-E106-4D9A-8AAB-0C4C9109DB47}">
      <dgm:prSet phldrT="[Texte]" custT="1"/>
      <dgm:spPr/>
      <dgm:t>
        <a:bodyPr/>
        <a:lstStyle/>
        <a:p>
          <a:pPr algn="ctr"/>
          <a:r>
            <a:rPr lang="fr-FR" sz="1200" b="1" dirty="0" smtClean="0">
              <a:solidFill>
                <a:srgbClr val="000091"/>
              </a:solidFill>
            </a:rPr>
            <a:t>Mai-juin 2022</a:t>
          </a:r>
        </a:p>
        <a:p>
          <a:pPr algn="just"/>
          <a:r>
            <a:rPr lang="fr-FR" sz="1200" dirty="0" smtClean="0">
              <a:solidFill>
                <a:srgbClr val="000091"/>
              </a:solidFill>
            </a:rPr>
            <a:t>Envoi le cas échéant du contrat modifié ou non. </a:t>
          </a:r>
        </a:p>
        <a:p>
          <a:pPr algn="l"/>
          <a:r>
            <a:rPr lang="fr-FR" sz="1200" b="1" dirty="0" smtClean="0">
              <a:solidFill>
                <a:srgbClr val="000091"/>
              </a:solidFill>
            </a:rPr>
            <a:t>SI 2</a:t>
          </a:r>
          <a:r>
            <a:rPr lang="fr-FR" sz="1200" b="1" baseline="30000" dirty="0" smtClean="0">
              <a:solidFill>
                <a:srgbClr val="000091"/>
              </a:solidFill>
            </a:rPr>
            <a:t>ème</a:t>
          </a:r>
          <a:r>
            <a:rPr lang="fr-FR" sz="1200" b="1" dirty="0" smtClean="0">
              <a:solidFill>
                <a:srgbClr val="000091"/>
              </a:solidFill>
            </a:rPr>
            <a:t> période contradictoire </a:t>
          </a:r>
          <a:r>
            <a:rPr lang="fr-FR" sz="1200" dirty="0" smtClean="0">
              <a:solidFill>
                <a:srgbClr val="000091"/>
              </a:solidFill>
            </a:rPr>
            <a:t>:</a:t>
          </a:r>
        </a:p>
        <a:p>
          <a:pPr algn="l"/>
          <a:r>
            <a:rPr lang="fr-FR" sz="1200" dirty="0" smtClean="0">
              <a:solidFill>
                <a:srgbClr val="000091"/>
              </a:solidFill>
            </a:rPr>
            <a:t>à compter de la réception du contrat, l’ES dispose de 15 jours pour signer </a:t>
          </a:r>
        </a:p>
        <a:p>
          <a:pPr algn="l"/>
          <a:r>
            <a:rPr lang="fr-FR" sz="1200" dirty="0" smtClean="0">
              <a:solidFill>
                <a:srgbClr val="000091"/>
              </a:solidFill>
            </a:rPr>
            <a:t>ou présenter ses observations</a:t>
          </a:r>
        </a:p>
        <a:p>
          <a:pPr algn="l"/>
          <a:r>
            <a:rPr lang="fr-FR" sz="1200" dirty="0" smtClean="0">
              <a:solidFill>
                <a:srgbClr val="000091"/>
              </a:solidFill>
            </a:rPr>
            <a:t>ou demander une audition</a:t>
          </a:r>
        </a:p>
      </dgm:t>
    </dgm:pt>
    <dgm:pt modelId="{83AD1065-C3EB-46AE-BAF3-4CBE48ECB2BE}" type="parTrans" cxnId="{41973F14-2E03-4429-AFDA-FF8A59BCE759}">
      <dgm:prSet/>
      <dgm:spPr/>
      <dgm:t>
        <a:bodyPr/>
        <a:lstStyle/>
        <a:p>
          <a:endParaRPr lang="fr-FR"/>
        </a:p>
      </dgm:t>
    </dgm:pt>
    <dgm:pt modelId="{7E534751-BE84-4D69-B542-E2623B6AFF88}" type="sibTrans" cxnId="{41973F14-2E03-4429-AFDA-FF8A59BCE759}">
      <dgm:prSet/>
      <dgm:spPr/>
      <dgm:t>
        <a:bodyPr/>
        <a:lstStyle/>
        <a:p>
          <a:endParaRPr lang="fr-FR"/>
        </a:p>
      </dgm:t>
    </dgm:pt>
    <dgm:pt modelId="{BFE74ADB-4B6B-40A9-A21E-C15132A1B9DF}" type="pres">
      <dgm:prSet presAssocID="{9CE83BB5-C677-447B-8D21-617801CCC682}" presName="Name0" presStyleCnt="0">
        <dgm:presLayoutVars>
          <dgm:dir/>
          <dgm:resizeHandles val="exact"/>
        </dgm:presLayoutVars>
      </dgm:prSet>
      <dgm:spPr/>
    </dgm:pt>
    <dgm:pt modelId="{14433FFA-D4F0-42EB-8073-B6212CC60EA7}" type="pres">
      <dgm:prSet presAssocID="{9CE83BB5-C677-447B-8D21-617801CCC682}" presName="arrow" presStyleLbl="bgShp" presStyleIdx="0" presStyleCnt="1" custScaleY="78227"/>
      <dgm:spPr>
        <a:solidFill>
          <a:srgbClr val="A0A800"/>
        </a:solidFill>
      </dgm:spPr>
    </dgm:pt>
    <dgm:pt modelId="{8020359D-650E-4D8A-A88E-A0B371E44488}" type="pres">
      <dgm:prSet presAssocID="{9CE83BB5-C677-447B-8D21-617801CCC682}" presName="points" presStyleCnt="0"/>
      <dgm:spPr/>
    </dgm:pt>
    <dgm:pt modelId="{8C88D30E-FDE4-4A6D-A3E0-2A7E58420DE9}" type="pres">
      <dgm:prSet presAssocID="{FECE5F2F-8889-4B8C-88DB-E75AA123C0DC}" presName="compositeA" presStyleCnt="0"/>
      <dgm:spPr/>
    </dgm:pt>
    <dgm:pt modelId="{717B2791-1BCF-4602-9EAD-63B046CB941B}" type="pres">
      <dgm:prSet presAssocID="{FECE5F2F-8889-4B8C-88DB-E75AA123C0DC}" presName="textA" presStyleLbl="revTx" presStyleIdx="0" presStyleCnt="3" custScaleX="82424" custScaleY="34680" custLinFactNeighborX="-7062" custLinFactNeighborY="53561">
        <dgm:presLayoutVars>
          <dgm:bulletEnabled val="1"/>
        </dgm:presLayoutVars>
      </dgm:prSet>
      <dgm:spPr/>
      <dgm:t>
        <a:bodyPr/>
        <a:lstStyle/>
        <a:p>
          <a:endParaRPr lang="fr-FR"/>
        </a:p>
      </dgm:t>
    </dgm:pt>
    <dgm:pt modelId="{BC87C0B3-3917-4AA3-9986-9BB2DF7B8A28}" type="pres">
      <dgm:prSet presAssocID="{FECE5F2F-8889-4B8C-88DB-E75AA123C0DC}" presName="circleA" presStyleLbl="node1" presStyleIdx="0" presStyleCnt="3" custLinFactNeighborX="-17534" custLinFactNeighborY="65320"/>
      <dgm:spPr>
        <a:solidFill>
          <a:srgbClr val="000091"/>
        </a:solidFill>
      </dgm:spPr>
      <dgm:t>
        <a:bodyPr/>
        <a:lstStyle/>
        <a:p>
          <a:endParaRPr lang="fr-FR"/>
        </a:p>
      </dgm:t>
    </dgm:pt>
    <dgm:pt modelId="{6ECCB45E-9286-469E-A403-F9BFC0935285}" type="pres">
      <dgm:prSet presAssocID="{FECE5F2F-8889-4B8C-88DB-E75AA123C0DC}" presName="spaceA" presStyleCnt="0"/>
      <dgm:spPr/>
    </dgm:pt>
    <dgm:pt modelId="{3EB631F2-3489-4213-91CC-2523F792EC60}" type="pres">
      <dgm:prSet presAssocID="{DE65F2CE-EEBB-46A4-BD57-91AB8DA9CFEA}" presName="space" presStyleCnt="0"/>
      <dgm:spPr/>
    </dgm:pt>
    <dgm:pt modelId="{BEC488A9-497F-4210-AF76-8CD85673B934}" type="pres">
      <dgm:prSet presAssocID="{6D403D53-5B97-48EC-8646-C26164D8F6EA}" presName="compositeB" presStyleCnt="0"/>
      <dgm:spPr/>
    </dgm:pt>
    <dgm:pt modelId="{82F7AAD4-266C-4DCA-96A1-0832DCE545C8}" type="pres">
      <dgm:prSet presAssocID="{6D403D53-5B97-48EC-8646-C26164D8F6EA}" presName="textB" presStyleLbl="revTx" presStyleIdx="1" presStyleCnt="3" custScaleX="68987" custScaleY="15498" custLinFactNeighborX="-38607" custLinFactNeighborY="-67283">
        <dgm:presLayoutVars>
          <dgm:bulletEnabled val="1"/>
        </dgm:presLayoutVars>
      </dgm:prSet>
      <dgm:spPr/>
      <dgm:t>
        <a:bodyPr/>
        <a:lstStyle/>
        <a:p>
          <a:endParaRPr lang="fr-FR"/>
        </a:p>
      </dgm:t>
    </dgm:pt>
    <dgm:pt modelId="{A7E424E9-20C1-4503-9E70-27B1F8FF8531}" type="pres">
      <dgm:prSet presAssocID="{6D403D53-5B97-48EC-8646-C26164D8F6EA}" presName="circleB" presStyleLbl="node1" presStyleIdx="1" presStyleCnt="3" custLinFactX="67991" custLinFactNeighborX="100000" custLinFactNeighborY="-84502"/>
      <dgm:spPr>
        <a:solidFill>
          <a:srgbClr val="000091"/>
        </a:solidFill>
      </dgm:spPr>
    </dgm:pt>
    <dgm:pt modelId="{0D83E62A-9C0F-4C23-A52D-121699CF01DC}" type="pres">
      <dgm:prSet presAssocID="{6D403D53-5B97-48EC-8646-C26164D8F6EA}" presName="spaceB" presStyleCnt="0"/>
      <dgm:spPr/>
    </dgm:pt>
    <dgm:pt modelId="{702CB0FC-5D32-4D52-845B-CDD6D85188DD}" type="pres">
      <dgm:prSet presAssocID="{DDC42D9A-DDE6-4B91-B746-C0A6F5DB709F}" presName="space" presStyleCnt="0"/>
      <dgm:spPr/>
    </dgm:pt>
    <dgm:pt modelId="{B05F3D80-1AF5-49E2-8F3C-ACF1188CBA93}" type="pres">
      <dgm:prSet presAssocID="{6A4BAFDD-E106-4D9A-8AAB-0C4C9109DB47}" presName="compositeA" presStyleCnt="0"/>
      <dgm:spPr/>
    </dgm:pt>
    <dgm:pt modelId="{D23D1EAF-A24E-479F-87F7-7B5F53279F7B}" type="pres">
      <dgm:prSet presAssocID="{6A4BAFDD-E106-4D9A-8AAB-0C4C9109DB47}" presName="textA" presStyleLbl="revTx" presStyleIdx="2" presStyleCnt="3" custScaleX="78687" custScaleY="90638" custLinFactNeighborX="9877" custLinFactNeighborY="11592">
        <dgm:presLayoutVars>
          <dgm:bulletEnabled val="1"/>
        </dgm:presLayoutVars>
      </dgm:prSet>
      <dgm:spPr/>
      <dgm:t>
        <a:bodyPr/>
        <a:lstStyle/>
        <a:p>
          <a:endParaRPr lang="fr-FR"/>
        </a:p>
      </dgm:t>
    </dgm:pt>
    <dgm:pt modelId="{3EC49C74-F893-44FF-8614-E67AF481ADA0}" type="pres">
      <dgm:prSet presAssocID="{6A4BAFDD-E106-4D9A-8AAB-0C4C9109DB47}" presName="circleA" presStyleLbl="node1" presStyleIdx="2" presStyleCnt="3" custLinFactNeighborX="56997" custLinFactNeighborY="10296"/>
      <dgm:spPr>
        <a:solidFill>
          <a:schemeClr val="tx2"/>
        </a:solidFill>
      </dgm:spPr>
    </dgm:pt>
    <dgm:pt modelId="{9C88E19B-C4BD-46BB-9E43-5173131FE18C}" type="pres">
      <dgm:prSet presAssocID="{6A4BAFDD-E106-4D9A-8AAB-0C4C9109DB47}" presName="spaceA" presStyleCnt="0"/>
      <dgm:spPr/>
    </dgm:pt>
  </dgm:ptLst>
  <dgm:cxnLst>
    <dgm:cxn modelId="{B3D0CEF6-3142-433F-981E-48CC056DAAF6}" type="presOf" srcId="{FECE5F2F-8889-4B8C-88DB-E75AA123C0DC}" destId="{717B2791-1BCF-4602-9EAD-63B046CB941B}" srcOrd="0" destOrd="0" presId="urn:microsoft.com/office/officeart/2005/8/layout/hProcess11"/>
    <dgm:cxn modelId="{C4D8D0B7-7F0A-4509-87B8-728ACBE9F292}" type="presOf" srcId="{6D403D53-5B97-48EC-8646-C26164D8F6EA}" destId="{82F7AAD4-266C-4DCA-96A1-0832DCE545C8}" srcOrd="0" destOrd="0" presId="urn:microsoft.com/office/officeart/2005/8/layout/hProcess11"/>
    <dgm:cxn modelId="{DDD038A1-F529-4CA7-AAB5-799483D5B349}" type="presOf" srcId="{9CE83BB5-C677-447B-8D21-617801CCC682}" destId="{BFE74ADB-4B6B-40A9-A21E-C15132A1B9DF}" srcOrd="0" destOrd="0" presId="urn:microsoft.com/office/officeart/2005/8/layout/hProcess11"/>
    <dgm:cxn modelId="{41973F14-2E03-4429-AFDA-FF8A59BCE759}" srcId="{9CE83BB5-C677-447B-8D21-617801CCC682}" destId="{6A4BAFDD-E106-4D9A-8AAB-0C4C9109DB47}" srcOrd="2" destOrd="0" parTransId="{83AD1065-C3EB-46AE-BAF3-4CBE48ECB2BE}" sibTransId="{7E534751-BE84-4D69-B542-E2623B6AFF88}"/>
    <dgm:cxn modelId="{D7801855-CE0E-4CFD-8D6F-FFDED59146CC}" srcId="{9CE83BB5-C677-447B-8D21-617801CCC682}" destId="{6D403D53-5B97-48EC-8646-C26164D8F6EA}" srcOrd="1" destOrd="0" parTransId="{BE709E70-3A32-4EDF-BFBE-7F2F3DAB92E1}" sibTransId="{DDC42D9A-DDE6-4B91-B746-C0A6F5DB709F}"/>
    <dgm:cxn modelId="{01E338C1-9A96-4BF2-919E-5EECF1F036D6}" type="presOf" srcId="{6A4BAFDD-E106-4D9A-8AAB-0C4C9109DB47}" destId="{D23D1EAF-A24E-479F-87F7-7B5F53279F7B}" srcOrd="0" destOrd="0" presId="urn:microsoft.com/office/officeart/2005/8/layout/hProcess11"/>
    <dgm:cxn modelId="{57B6C331-78FB-4A8F-B5A5-15212B0377B1}" srcId="{9CE83BB5-C677-447B-8D21-617801CCC682}" destId="{FECE5F2F-8889-4B8C-88DB-E75AA123C0DC}" srcOrd="0" destOrd="0" parTransId="{AFA3DE94-E08F-42BD-BF3F-8AE83DCAAC18}" sibTransId="{DE65F2CE-EEBB-46A4-BD57-91AB8DA9CFEA}"/>
    <dgm:cxn modelId="{4EAD3FC3-618E-45AC-AE32-68D3E3A3CB99}" type="presParOf" srcId="{BFE74ADB-4B6B-40A9-A21E-C15132A1B9DF}" destId="{14433FFA-D4F0-42EB-8073-B6212CC60EA7}" srcOrd="0" destOrd="0" presId="urn:microsoft.com/office/officeart/2005/8/layout/hProcess11"/>
    <dgm:cxn modelId="{5D1FE060-01F6-4C2D-BD51-01C7EB3B1193}" type="presParOf" srcId="{BFE74ADB-4B6B-40A9-A21E-C15132A1B9DF}" destId="{8020359D-650E-4D8A-A88E-A0B371E44488}" srcOrd="1" destOrd="0" presId="urn:microsoft.com/office/officeart/2005/8/layout/hProcess11"/>
    <dgm:cxn modelId="{311E57C4-E117-4FD0-B82F-3FAEEFA18DDC}" type="presParOf" srcId="{8020359D-650E-4D8A-A88E-A0B371E44488}" destId="{8C88D30E-FDE4-4A6D-A3E0-2A7E58420DE9}" srcOrd="0" destOrd="0" presId="urn:microsoft.com/office/officeart/2005/8/layout/hProcess11"/>
    <dgm:cxn modelId="{B0EA8046-ED4D-4DF6-B6A2-84D3E979670A}" type="presParOf" srcId="{8C88D30E-FDE4-4A6D-A3E0-2A7E58420DE9}" destId="{717B2791-1BCF-4602-9EAD-63B046CB941B}" srcOrd="0" destOrd="0" presId="urn:microsoft.com/office/officeart/2005/8/layout/hProcess11"/>
    <dgm:cxn modelId="{4B88F43B-14CE-40A5-B438-E97D9925CA57}" type="presParOf" srcId="{8C88D30E-FDE4-4A6D-A3E0-2A7E58420DE9}" destId="{BC87C0B3-3917-4AA3-9986-9BB2DF7B8A28}" srcOrd="1" destOrd="0" presId="urn:microsoft.com/office/officeart/2005/8/layout/hProcess11"/>
    <dgm:cxn modelId="{9F450598-2A85-45C6-A606-A49C23EDE022}" type="presParOf" srcId="{8C88D30E-FDE4-4A6D-A3E0-2A7E58420DE9}" destId="{6ECCB45E-9286-469E-A403-F9BFC0935285}" srcOrd="2" destOrd="0" presId="urn:microsoft.com/office/officeart/2005/8/layout/hProcess11"/>
    <dgm:cxn modelId="{DFEEC16F-06DF-4193-BEF6-B0558C482950}" type="presParOf" srcId="{8020359D-650E-4D8A-A88E-A0B371E44488}" destId="{3EB631F2-3489-4213-91CC-2523F792EC60}" srcOrd="1" destOrd="0" presId="urn:microsoft.com/office/officeart/2005/8/layout/hProcess11"/>
    <dgm:cxn modelId="{686597F7-2E23-4BF4-8E78-AECD8F986C6B}" type="presParOf" srcId="{8020359D-650E-4D8A-A88E-A0B371E44488}" destId="{BEC488A9-497F-4210-AF76-8CD85673B934}" srcOrd="2" destOrd="0" presId="urn:microsoft.com/office/officeart/2005/8/layout/hProcess11"/>
    <dgm:cxn modelId="{153AF1E1-6804-4A51-9248-BEB927B03813}" type="presParOf" srcId="{BEC488A9-497F-4210-AF76-8CD85673B934}" destId="{82F7AAD4-266C-4DCA-96A1-0832DCE545C8}" srcOrd="0" destOrd="0" presId="urn:microsoft.com/office/officeart/2005/8/layout/hProcess11"/>
    <dgm:cxn modelId="{1DF98CFB-7A97-4A3B-803F-C14B7249C943}" type="presParOf" srcId="{BEC488A9-497F-4210-AF76-8CD85673B934}" destId="{A7E424E9-20C1-4503-9E70-27B1F8FF8531}" srcOrd="1" destOrd="0" presId="urn:microsoft.com/office/officeart/2005/8/layout/hProcess11"/>
    <dgm:cxn modelId="{23D57FB8-3F6F-40E4-9AFE-44DDF10B471E}" type="presParOf" srcId="{BEC488A9-497F-4210-AF76-8CD85673B934}" destId="{0D83E62A-9C0F-4C23-A52D-121699CF01DC}" srcOrd="2" destOrd="0" presId="urn:microsoft.com/office/officeart/2005/8/layout/hProcess11"/>
    <dgm:cxn modelId="{DABDB0AA-F770-44B8-8900-D0F6B18994C5}" type="presParOf" srcId="{8020359D-650E-4D8A-A88E-A0B371E44488}" destId="{702CB0FC-5D32-4D52-845B-CDD6D85188DD}" srcOrd="3" destOrd="0" presId="urn:microsoft.com/office/officeart/2005/8/layout/hProcess11"/>
    <dgm:cxn modelId="{2EA5DB01-D2D6-4611-926C-940C36AAEE6D}" type="presParOf" srcId="{8020359D-650E-4D8A-A88E-A0B371E44488}" destId="{B05F3D80-1AF5-49E2-8F3C-ACF1188CBA93}" srcOrd="4" destOrd="0" presId="urn:microsoft.com/office/officeart/2005/8/layout/hProcess11"/>
    <dgm:cxn modelId="{3F2EEAA0-16C3-466B-B785-98882C25CE51}" type="presParOf" srcId="{B05F3D80-1AF5-49E2-8F3C-ACF1188CBA93}" destId="{D23D1EAF-A24E-479F-87F7-7B5F53279F7B}" srcOrd="0" destOrd="0" presId="urn:microsoft.com/office/officeart/2005/8/layout/hProcess11"/>
    <dgm:cxn modelId="{54FFF324-6D26-4A59-8AF9-6A250BCF7758}" type="presParOf" srcId="{B05F3D80-1AF5-49E2-8F3C-ACF1188CBA93}" destId="{3EC49C74-F893-44FF-8614-E67AF481ADA0}" srcOrd="1" destOrd="0" presId="urn:microsoft.com/office/officeart/2005/8/layout/hProcess11"/>
    <dgm:cxn modelId="{7C72DC44-5D1A-4F80-8BF6-88DD11712D81}" type="presParOf" srcId="{B05F3D80-1AF5-49E2-8F3C-ACF1188CBA93}" destId="{9C88E19B-C4BD-46BB-9E43-5173131FE18C}"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6800E2-A171-44D7-ABC1-2782B01474A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37005402-4104-480A-A91E-A2695B198BC7}">
      <dgm:prSet phldrT="[Texte]"/>
      <dgm:spPr>
        <a:solidFill>
          <a:schemeClr val="accent2">
            <a:lumMod val="40000"/>
            <a:lumOff val="60000"/>
          </a:schemeClr>
        </a:solidFill>
      </dgm:spPr>
      <dgm:t>
        <a:bodyPr/>
        <a:lstStyle/>
        <a:p>
          <a:r>
            <a:rPr lang="fr-FR" dirty="0" smtClean="0">
              <a:solidFill>
                <a:schemeClr val="tx2"/>
              </a:solidFill>
            </a:rPr>
            <a:t>objectifs</a:t>
          </a:r>
          <a:endParaRPr lang="fr-FR" dirty="0">
            <a:solidFill>
              <a:schemeClr val="tx2"/>
            </a:solidFill>
          </a:endParaRPr>
        </a:p>
      </dgm:t>
    </dgm:pt>
    <dgm:pt modelId="{E980ECD6-8408-42CE-8006-3079FAE87473}" type="parTrans" cxnId="{5C466B3F-C6A8-45AE-B1F6-2836E5818B3F}">
      <dgm:prSet/>
      <dgm:spPr/>
      <dgm:t>
        <a:bodyPr/>
        <a:lstStyle/>
        <a:p>
          <a:endParaRPr lang="fr-FR"/>
        </a:p>
      </dgm:t>
    </dgm:pt>
    <dgm:pt modelId="{DF4E4CC8-BDC4-4923-8C4A-E3EAC1C26ECC}" type="sibTrans" cxnId="{5C466B3F-C6A8-45AE-B1F6-2836E5818B3F}">
      <dgm:prSet/>
      <dgm:spPr/>
      <dgm:t>
        <a:bodyPr/>
        <a:lstStyle/>
        <a:p>
          <a:endParaRPr lang="fr-FR"/>
        </a:p>
      </dgm:t>
    </dgm:pt>
    <dgm:pt modelId="{5E98C31E-B937-4970-9B5F-0DB6D45BAF6C}">
      <dgm:prSet phldrT="[Texte]" custT="1"/>
      <dgm:spPr>
        <a:solidFill>
          <a:schemeClr val="accent2">
            <a:lumMod val="20000"/>
            <a:lumOff val="80000"/>
            <a:alpha val="90000"/>
          </a:schemeClr>
        </a:solidFill>
      </dgm:spPr>
      <dgm:t>
        <a:bodyPr anchor="ctr" anchorCtr="1"/>
        <a:lstStyle/>
        <a:p>
          <a:pPr algn="l"/>
          <a:r>
            <a:rPr lang="fr-FR" sz="2000" b="0" dirty="0" smtClean="0">
              <a:solidFill>
                <a:schemeClr val="tx2"/>
              </a:solidFill>
            </a:rPr>
            <a:t>Améliorer la pertinence et le respect des prescriptions des médicaments remboursés en sus des GHS et notamment sur les indications hors AMM</a:t>
          </a:r>
          <a:endParaRPr lang="fr-FR" sz="2000" b="0" dirty="0">
            <a:solidFill>
              <a:schemeClr val="tx2"/>
            </a:solidFill>
          </a:endParaRPr>
        </a:p>
      </dgm:t>
    </dgm:pt>
    <dgm:pt modelId="{47CB895A-8F02-4AB4-A4DE-BA96738750B8}" type="parTrans" cxnId="{F163C5B1-5F82-414F-8271-F2B2BF84559D}">
      <dgm:prSet/>
      <dgm:spPr/>
      <dgm:t>
        <a:bodyPr/>
        <a:lstStyle/>
        <a:p>
          <a:endParaRPr lang="fr-FR"/>
        </a:p>
      </dgm:t>
    </dgm:pt>
    <dgm:pt modelId="{24E8197D-FB79-4BF3-A0F6-9FA3A15A9550}" type="sibTrans" cxnId="{F163C5B1-5F82-414F-8271-F2B2BF84559D}">
      <dgm:prSet/>
      <dgm:spPr/>
      <dgm:t>
        <a:bodyPr/>
        <a:lstStyle/>
        <a:p>
          <a:endParaRPr lang="fr-FR"/>
        </a:p>
      </dgm:t>
    </dgm:pt>
    <dgm:pt modelId="{83675D14-C3F5-49DF-A7B2-054AB17F4464}">
      <dgm:prSet phldrT="[Texte]"/>
      <dgm:spPr>
        <a:solidFill>
          <a:schemeClr val="accent2">
            <a:lumMod val="40000"/>
            <a:lumOff val="60000"/>
          </a:schemeClr>
        </a:solidFill>
      </dgm:spPr>
      <dgm:t>
        <a:bodyPr/>
        <a:lstStyle/>
        <a:p>
          <a:r>
            <a:rPr lang="fr-FR" dirty="0" smtClean="0">
              <a:solidFill>
                <a:schemeClr val="tx2"/>
              </a:solidFill>
            </a:rPr>
            <a:t>Source de données</a:t>
          </a:r>
          <a:endParaRPr lang="fr-FR" dirty="0">
            <a:solidFill>
              <a:schemeClr val="tx2"/>
            </a:solidFill>
          </a:endParaRPr>
        </a:p>
      </dgm:t>
    </dgm:pt>
    <dgm:pt modelId="{699DAEFC-3598-4A7E-8E5E-02D195A6877B}" type="parTrans" cxnId="{58ECBAFD-D906-4A5A-AAF2-2C35B6554892}">
      <dgm:prSet/>
      <dgm:spPr/>
      <dgm:t>
        <a:bodyPr/>
        <a:lstStyle/>
        <a:p>
          <a:endParaRPr lang="fr-FR"/>
        </a:p>
      </dgm:t>
    </dgm:pt>
    <dgm:pt modelId="{8E48E120-EE0C-4206-8D08-22D060AC28FB}" type="sibTrans" cxnId="{58ECBAFD-D906-4A5A-AAF2-2C35B6554892}">
      <dgm:prSet/>
      <dgm:spPr/>
      <dgm:t>
        <a:bodyPr/>
        <a:lstStyle/>
        <a:p>
          <a:endParaRPr lang="fr-FR"/>
        </a:p>
      </dgm:t>
    </dgm:pt>
    <dgm:pt modelId="{B45F68A2-EF0E-4512-AC08-C03B5AB3058D}">
      <dgm:prSet phldrT="[Texte]" custT="1"/>
      <dgm:spPr>
        <a:solidFill>
          <a:schemeClr val="accent2">
            <a:lumMod val="20000"/>
            <a:lumOff val="80000"/>
            <a:alpha val="90000"/>
          </a:schemeClr>
        </a:solidFill>
      </dgm:spPr>
      <dgm:t>
        <a:bodyPr/>
        <a:lstStyle/>
        <a:p>
          <a:r>
            <a:rPr lang="fr-FR" sz="2000" b="0" dirty="0" smtClean="0">
              <a:solidFill>
                <a:schemeClr val="tx2"/>
              </a:solidFill>
            </a:rPr>
            <a:t>ePMSI, suivi prospectif des indications, ES</a:t>
          </a:r>
          <a:endParaRPr lang="fr-FR" sz="2000" b="0" dirty="0">
            <a:solidFill>
              <a:schemeClr val="tx2"/>
            </a:solidFill>
          </a:endParaRPr>
        </a:p>
      </dgm:t>
    </dgm:pt>
    <dgm:pt modelId="{A5B9DE41-32D5-4D34-A0D3-65FF4C2A955D}" type="parTrans" cxnId="{35CF7AC1-1903-4375-A865-4775F565A7DE}">
      <dgm:prSet/>
      <dgm:spPr/>
      <dgm:t>
        <a:bodyPr/>
        <a:lstStyle/>
        <a:p>
          <a:endParaRPr lang="fr-FR"/>
        </a:p>
      </dgm:t>
    </dgm:pt>
    <dgm:pt modelId="{725C4AFD-E399-44D8-A053-14EC1AC62F59}" type="sibTrans" cxnId="{35CF7AC1-1903-4375-A865-4775F565A7DE}">
      <dgm:prSet/>
      <dgm:spPr/>
      <dgm:t>
        <a:bodyPr/>
        <a:lstStyle/>
        <a:p>
          <a:endParaRPr lang="fr-FR"/>
        </a:p>
      </dgm:t>
    </dgm:pt>
    <dgm:pt modelId="{BECBB972-246A-466E-AF9B-220267B0A50C}">
      <dgm:prSet phldrT="[Texte]"/>
      <dgm:spPr>
        <a:solidFill>
          <a:schemeClr val="accent2">
            <a:lumMod val="40000"/>
            <a:lumOff val="60000"/>
          </a:schemeClr>
        </a:solidFill>
      </dgm:spPr>
      <dgm:t>
        <a:bodyPr/>
        <a:lstStyle/>
        <a:p>
          <a:r>
            <a:rPr lang="fr-FR" dirty="0" smtClean="0">
              <a:solidFill>
                <a:schemeClr val="tx2"/>
              </a:solidFill>
            </a:rPr>
            <a:t>Périmètre</a:t>
          </a:r>
          <a:r>
            <a:rPr lang="fr-FR" dirty="0" smtClean="0"/>
            <a:t> </a:t>
          </a:r>
          <a:endParaRPr lang="fr-FR" dirty="0"/>
        </a:p>
      </dgm:t>
    </dgm:pt>
    <dgm:pt modelId="{79620176-D9F2-4962-8AE7-9E6EF7B7A727}" type="parTrans" cxnId="{A938EB5A-4890-4A7F-94AD-EBACE669630F}">
      <dgm:prSet/>
      <dgm:spPr/>
      <dgm:t>
        <a:bodyPr/>
        <a:lstStyle/>
        <a:p>
          <a:endParaRPr lang="fr-FR"/>
        </a:p>
      </dgm:t>
    </dgm:pt>
    <dgm:pt modelId="{CC7C032F-E73B-4160-984C-2801A27CF574}" type="sibTrans" cxnId="{A938EB5A-4890-4A7F-94AD-EBACE669630F}">
      <dgm:prSet/>
      <dgm:spPr/>
      <dgm:t>
        <a:bodyPr/>
        <a:lstStyle/>
        <a:p>
          <a:endParaRPr lang="fr-FR"/>
        </a:p>
      </dgm:t>
    </dgm:pt>
    <dgm:pt modelId="{48B3E88E-7041-4FC4-B5E6-6E593EB3E451}">
      <dgm:prSet phldrT="[Texte]" custT="1"/>
      <dgm:spPr>
        <a:solidFill>
          <a:schemeClr val="accent2">
            <a:lumMod val="20000"/>
            <a:lumOff val="80000"/>
            <a:alpha val="90000"/>
          </a:schemeClr>
        </a:solidFill>
      </dgm:spPr>
      <dgm:t>
        <a:bodyPr/>
        <a:lstStyle/>
        <a:p>
          <a:r>
            <a:rPr lang="fr-FR" sz="1400" dirty="0" smtClean="0"/>
            <a:t> </a:t>
          </a:r>
          <a:r>
            <a:rPr lang="fr-FR" sz="2000" b="0" dirty="0" smtClean="0">
              <a:solidFill>
                <a:schemeClr val="tx2"/>
              </a:solidFill>
            </a:rPr>
            <a:t>Les établissements MCO et HAD publics, privés et espics</a:t>
          </a:r>
          <a:endParaRPr lang="fr-FR" sz="2000" b="0" dirty="0">
            <a:solidFill>
              <a:schemeClr val="tx2"/>
            </a:solidFill>
          </a:endParaRPr>
        </a:p>
      </dgm:t>
    </dgm:pt>
    <dgm:pt modelId="{27DCB510-A1C5-4656-83D7-F42F0A2930E0}" type="parTrans" cxnId="{6DA19FE3-162F-4426-9F25-DF31945A6E23}">
      <dgm:prSet/>
      <dgm:spPr/>
      <dgm:t>
        <a:bodyPr/>
        <a:lstStyle/>
        <a:p>
          <a:endParaRPr lang="fr-FR"/>
        </a:p>
      </dgm:t>
    </dgm:pt>
    <dgm:pt modelId="{103FA01B-2E21-40D7-BE0D-9C64390FF4C9}" type="sibTrans" cxnId="{6DA19FE3-162F-4426-9F25-DF31945A6E23}">
      <dgm:prSet/>
      <dgm:spPr/>
      <dgm:t>
        <a:bodyPr/>
        <a:lstStyle/>
        <a:p>
          <a:endParaRPr lang="fr-FR"/>
        </a:p>
      </dgm:t>
    </dgm:pt>
    <dgm:pt modelId="{051310CC-22F8-43D2-94F4-57FEB394D23F}">
      <dgm:prSet phldrT="[Texte]" custT="1"/>
      <dgm:spPr>
        <a:solidFill>
          <a:schemeClr val="accent2">
            <a:lumMod val="20000"/>
            <a:lumOff val="80000"/>
            <a:alpha val="90000"/>
          </a:schemeClr>
        </a:solidFill>
      </dgm:spPr>
      <dgm:t>
        <a:bodyPr anchor="ctr" anchorCtr="1"/>
        <a:lstStyle/>
        <a:p>
          <a:pPr algn="l"/>
          <a:r>
            <a:rPr lang="fr-FR" sz="1600" dirty="0" smtClean="0">
              <a:noFill/>
            </a:rPr>
            <a:t> de de</a:t>
          </a:r>
          <a:endParaRPr lang="fr-FR" sz="1600" dirty="0">
            <a:noFill/>
          </a:endParaRPr>
        </a:p>
      </dgm:t>
    </dgm:pt>
    <dgm:pt modelId="{BCB96960-1311-41CF-8F70-5A6BC5E18DFA}" type="sibTrans" cxnId="{567442E1-9C64-40BE-AD8F-576D740A9B87}">
      <dgm:prSet/>
      <dgm:spPr/>
      <dgm:t>
        <a:bodyPr/>
        <a:lstStyle/>
        <a:p>
          <a:endParaRPr lang="fr-FR"/>
        </a:p>
      </dgm:t>
    </dgm:pt>
    <dgm:pt modelId="{A3EA9934-1B14-4D56-94A2-BB2A06D922BA}" type="parTrans" cxnId="{567442E1-9C64-40BE-AD8F-576D740A9B87}">
      <dgm:prSet/>
      <dgm:spPr/>
      <dgm:t>
        <a:bodyPr/>
        <a:lstStyle/>
        <a:p>
          <a:endParaRPr lang="fr-FR"/>
        </a:p>
      </dgm:t>
    </dgm:pt>
    <dgm:pt modelId="{5AC83CCE-452E-47EA-87E5-37979D2EA61B}">
      <dgm:prSet phldrT="[Texte]" custT="1"/>
      <dgm:spPr>
        <a:solidFill>
          <a:schemeClr val="accent2">
            <a:lumMod val="20000"/>
            <a:lumOff val="80000"/>
            <a:alpha val="90000"/>
          </a:schemeClr>
        </a:solidFill>
      </dgm:spPr>
      <dgm:t>
        <a:bodyPr/>
        <a:lstStyle/>
        <a:p>
          <a:endParaRPr lang="fr-FR" sz="2000" dirty="0"/>
        </a:p>
      </dgm:t>
    </dgm:pt>
    <dgm:pt modelId="{51E7079E-7A78-45F8-AA54-D0B1DA5E7EFB}" type="parTrans" cxnId="{3C787072-5FFA-4559-AC9E-0F01021D0AE1}">
      <dgm:prSet/>
      <dgm:spPr/>
      <dgm:t>
        <a:bodyPr/>
        <a:lstStyle/>
        <a:p>
          <a:endParaRPr lang="fr-FR"/>
        </a:p>
      </dgm:t>
    </dgm:pt>
    <dgm:pt modelId="{44B5E16F-3B57-4C86-9E1C-05D994213A90}" type="sibTrans" cxnId="{3C787072-5FFA-4559-AC9E-0F01021D0AE1}">
      <dgm:prSet/>
      <dgm:spPr/>
      <dgm:t>
        <a:bodyPr/>
        <a:lstStyle/>
        <a:p>
          <a:endParaRPr lang="fr-FR"/>
        </a:p>
      </dgm:t>
    </dgm:pt>
    <dgm:pt modelId="{3D1ED77E-3C4D-4501-A13F-68C674C607C9}">
      <dgm:prSet phldrT="[Texte]" custT="1"/>
      <dgm:spPr>
        <a:solidFill>
          <a:schemeClr val="accent2">
            <a:lumMod val="20000"/>
            <a:lumOff val="80000"/>
            <a:alpha val="90000"/>
          </a:schemeClr>
        </a:solidFill>
      </dgm:spPr>
      <dgm:t>
        <a:bodyPr/>
        <a:lstStyle/>
        <a:p>
          <a:r>
            <a:rPr lang="fr-FR" sz="2000" b="0" dirty="0" smtClean="0">
              <a:solidFill>
                <a:schemeClr val="tx2"/>
              </a:solidFill>
            </a:rPr>
            <a:t>Montant des dépenses supérieures à 100 000 € en 2020 </a:t>
          </a:r>
          <a:endParaRPr lang="fr-FR" sz="2000" b="0" dirty="0">
            <a:solidFill>
              <a:schemeClr val="tx2"/>
            </a:solidFill>
          </a:endParaRPr>
        </a:p>
      </dgm:t>
    </dgm:pt>
    <dgm:pt modelId="{841846F4-3F81-44C6-AAF4-59E6B923213B}" type="parTrans" cxnId="{9FB32E12-03CE-4FAF-A8DD-825EA32C1C3A}">
      <dgm:prSet/>
      <dgm:spPr/>
      <dgm:t>
        <a:bodyPr/>
        <a:lstStyle/>
        <a:p>
          <a:endParaRPr lang="fr-FR"/>
        </a:p>
      </dgm:t>
    </dgm:pt>
    <dgm:pt modelId="{CE10D0DF-E4E8-4D03-A357-7F60CD5F9664}" type="sibTrans" cxnId="{9FB32E12-03CE-4FAF-A8DD-825EA32C1C3A}">
      <dgm:prSet/>
      <dgm:spPr/>
      <dgm:t>
        <a:bodyPr/>
        <a:lstStyle/>
        <a:p>
          <a:endParaRPr lang="fr-FR"/>
        </a:p>
      </dgm:t>
    </dgm:pt>
    <dgm:pt modelId="{38E28184-3679-4EC0-8130-090A0C8ED02B}" type="pres">
      <dgm:prSet presAssocID="{256800E2-A171-44D7-ABC1-2782B01474AD}" presName="Name0" presStyleCnt="0">
        <dgm:presLayoutVars>
          <dgm:dir/>
          <dgm:animLvl val="lvl"/>
          <dgm:resizeHandles val="exact"/>
        </dgm:presLayoutVars>
      </dgm:prSet>
      <dgm:spPr/>
      <dgm:t>
        <a:bodyPr/>
        <a:lstStyle/>
        <a:p>
          <a:endParaRPr lang="fr-FR"/>
        </a:p>
      </dgm:t>
    </dgm:pt>
    <dgm:pt modelId="{C9AB5B56-D442-4D2D-ACD5-B46620DFEA1F}" type="pres">
      <dgm:prSet presAssocID="{37005402-4104-480A-A91E-A2695B198BC7}" presName="linNode" presStyleCnt="0"/>
      <dgm:spPr/>
    </dgm:pt>
    <dgm:pt modelId="{7B125817-E6D2-4F3C-8118-0645EE5882BD}" type="pres">
      <dgm:prSet presAssocID="{37005402-4104-480A-A91E-A2695B198BC7}" presName="parentText" presStyleLbl="node1" presStyleIdx="0" presStyleCnt="3" custScaleX="47901" custScaleY="51994" custLinFactNeighborX="-14053" custLinFactNeighborY="-151">
        <dgm:presLayoutVars>
          <dgm:chMax val="1"/>
          <dgm:bulletEnabled val="1"/>
        </dgm:presLayoutVars>
      </dgm:prSet>
      <dgm:spPr/>
      <dgm:t>
        <a:bodyPr/>
        <a:lstStyle/>
        <a:p>
          <a:endParaRPr lang="fr-FR"/>
        </a:p>
      </dgm:t>
    </dgm:pt>
    <dgm:pt modelId="{4715DF07-FB81-4FE5-99BD-D50581BA023E}" type="pres">
      <dgm:prSet presAssocID="{37005402-4104-480A-A91E-A2695B198BC7}" presName="descendantText" presStyleLbl="alignAccFollowNode1" presStyleIdx="0" presStyleCnt="3" custScaleX="120901" custScaleY="59767" custLinFactNeighborX="-509" custLinFactNeighborY="-5052">
        <dgm:presLayoutVars>
          <dgm:bulletEnabled val="1"/>
        </dgm:presLayoutVars>
      </dgm:prSet>
      <dgm:spPr/>
      <dgm:t>
        <a:bodyPr/>
        <a:lstStyle/>
        <a:p>
          <a:endParaRPr lang="fr-FR"/>
        </a:p>
      </dgm:t>
    </dgm:pt>
    <dgm:pt modelId="{E1A53375-5B74-47B3-9E28-701A29A6D5C5}" type="pres">
      <dgm:prSet presAssocID="{DF4E4CC8-BDC4-4923-8C4A-E3EAC1C26ECC}" presName="sp" presStyleCnt="0"/>
      <dgm:spPr/>
    </dgm:pt>
    <dgm:pt modelId="{0725E791-2D65-4C4F-A4F0-341487A1DBA1}" type="pres">
      <dgm:prSet presAssocID="{83675D14-C3F5-49DF-A7B2-054AB17F4464}" presName="linNode" presStyleCnt="0"/>
      <dgm:spPr/>
    </dgm:pt>
    <dgm:pt modelId="{EA7E5783-7E73-4376-93F8-4F04A104F1F4}" type="pres">
      <dgm:prSet presAssocID="{83675D14-C3F5-49DF-A7B2-054AB17F4464}" presName="parentText" presStyleLbl="node1" presStyleIdx="1" presStyleCnt="3" custScaleX="47146" custScaleY="34690" custLinFactNeighborX="-2547" custLinFactNeighborY="-759">
        <dgm:presLayoutVars>
          <dgm:chMax val="1"/>
          <dgm:bulletEnabled val="1"/>
        </dgm:presLayoutVars>
      </dgm:prSet>
      <dgm:spPr/>
      <dgm:t>
        <a:bodyPr/>
        <a:lstStyle/>
        <a:p>
          <a:endParaRPr lang="fr-FR"/>
        </a:p>
      </dgm:t>
    </dgm:pt>
    <dgm:pt modelId="{35950C7E-20CF-434E-A247-845C162BC6F4}" type="pres">
      <dgm:prSet presAssocID="{83675D14-C3F5-49DF-A7B2-054AB17F4464}" presName="descendantText" presStyleLbl="alignAccFollowNode1" presStyleIdx="1" presStyleCnt="3" custScaleX="121578" custScaleY="42426" custLinFactNeighborX="-239" custLinFactNeighborY="-632">
        <dgm:presLayoutVars>
          <dgm:bulletEnabled val="1"/>
        </dgm:presLayoutVars>
      </dgm:prSet>
      <dgm:spPr/>
      <dgm:t>
        <a:bodyPr/>
        <a:lstStyle/>
        <a:p>
          <a:endParaRPr lang="fr-FR"/>
        </a:p>
      </dgm:t>
    </dgm:pt>
    <dgm:pt modelId="{5C4D34CE-0AAE-41C8-8544-E9A0A5F2C464}" type="pres">
      <dgm:prSet presAssocID="{8E48E120-EE0C-4206-8D08-22D060AC28FB}" presName="sp" presStyleCnt="0"/>
      <dgm:spPr/>
    </dgm:pt>
    <dgm:pt modelId="{6242D135-C7AA-4B67-A262-BA5999E5B8BC}" type="pres">
      <dgm:prSet presAssocID="{BECBB972-246A-466E-AF9B-220267B0A50C}" presName="linNode" presStyleCnt="0"/>
      <dgm:spPr/>
    </dgm:pt>
    <dgm:pt modelId="{2B281958-4A35-4D2E-A07D-2783787E361A}" type="pres">
      <dgm:prSet presAssocID="{BECBB972-246A-466E-AF9B-220267B0A50C}" presName="parentText" presStyleLbl="node1" presStyleIdx="2" presStyleCnt="3" custScaleX="47299" custScaleY="106346" custLinFactNeighborX="-14053" custLinFactNeighborY="974">
        <dgm:presLayoutVars>
          <dgm:chMax val="1"/>
          <dgm:bulletEnabled val="1"/>
        </dgm:presLayoutVars>
      </dgm:prSet>
      <dgm:spPr/>
      <dgm:t>
        <a:bodyPr/>
        <a:lstStyle/>
        <a:p>
          <a:endParaRPr lang="fr-FR"/>
        </a:p>
      </dgm:t>
    </dgm:pt>
    <dgm:pt modelId="{27AAE99A-AF7F-425B-9DFD-D223F4E8B3AE}" type="pres">
      <dgm:prSet presAssocID="{BECBB972-246A-466E-AF9B-220267B0A50C}" presName="descendantText" presStyleLbl="alignAccFollowNode1" presStyleIdx="2" presStyleCnt="3" custScaleX="122662" custScaleY="134508">
        <dgm:presLayoutVars>
          <dgm:bulletEnabled val="1"/>
        </dgm:presLayoutVars>
      </dgm:prSet>
      <dgm:spPr/>
      <dgm:t>
        <a:bodyPr/>
        <a:lstStyle/>
        <a:p>
          <a:endParaRPr lang="fr-FR"/>
        </a:p>
      </dgm:t>
    </dgm:pt>
  </dgm:ptLst>
  <dgm:cxnLst>
    <dgm:cxn modelId="{6DA19FE3-162F-4426-9F25-DF31945A6E23}" srcId="{BECBB972-246A-466E-AF9B-220267B0A50C}" destId="{48B3E88E-7041-4FC4-B5E6-6E593EB3E451}" srcOrd="0" destOrd="0" parTransId="{27DCB510-A1C5-4656-83D7-F42F0A2930E0}" sibTransId="{103FA01B-2E21-40D7-BE0D-9C64390FF4C9}"/>
    <dgm:cxn modelId="{65C94DA9-90FB-499C-A191-DCD1428A71A7}" type="presOf" srcId="{37005402-4104-480A-A91E-A2695B198BC7}" destId="{7B125817-E6D2-4F3C-8118-0645EE5882BD}" srcOrd="0" destOrd="0" presId="urn:microsoft.com/office/officeart/2005/8/layout/vList5"/>
    <dgm:cxn modelId="{9FB32E12-03CE-4FAF-A8DD-825EA32C1C3A}" srcId="{BECBB972-246A-466E-AF9B-220267B0A50C}" destId="{3D1ED77E-3C4D-4501-A13F-68C674C607C9}" srcOrd="1" destOrd="0" parTransId="{841846F4-3F81-44C6-AAF4-59E6B923213B}" sibTransId="{CE10D0DF-E4E8-4D03-A357-7F60CD5F9664}"/>
    <dgm:cxn modelId="{5544587A-D00B-4EA8-B383-6546D331F13E}" type="presOf" srcId="{5AC83CCE-452E-47EA-87E5-37979D2EA61B}" destId="{27AAE99A-AF7F-425B-9DFD-D223F4E8B3AE}" srcOrd="0" destOrd="2" presId="urn:microsoft.com/office/officeart/2005/8/layout/vList5"/>
    <dgm:cxn modelId="{6DBB7C28-B6D6-412A-80C2-9DBA1D013FB2}" type="presOf" srcId="{051310CC-22F8-43D2-94F4-57FEB394D23F}" destId="{4715DF07-FB81-4FE5-99BD-D50581BA023E}" srcOrd="0" destOrd="1" presId="urn:microsoft.com/office/officeart/2005/8/layout/vList5"/>
    <dgm:cxn modelId="{3C787072-5FFA-4559-AC9E-0F01021D0AE1}" srcId="{BECBB972-246A-466E-AF9B-220267B0A50C}" destId="{5AC83CCE-452E-47EA-87E5-37979D2EA61B}" srcOrd="2" destOrd="0" parTransId="{51E7079E-7A78-45F8-AA54-D0B1DA5E7EFB}" sibTransId="{44B5E16F-3B57-4C86-9E1C-05D994213A90}"/>
    <dgm:cxn modelId="{5465555C-1DD9-4B4E-A14F-392528AFF930}" type="presOf" srcId="{48B3E88E-7041-4FC4-B5E6-6E593EB3E451}" destId="{27AAE99A-AF7F-425B-9DFD-D223F4E8B3AE}" srcOrd="0" destOrd="0" presId="urn:microsoft.com/office/officeart/2005/8/layout/vList5"/>
    <dgm:cxn modelId="{35CF7AC1-1903-4375-A865-4775F565A7DE}" srcId="{83675D14-C3F5-49DF-A7B2-054AB17F4464}" destId="{B45F68A2-EF0E-4512-AC08-C03B5AB3058D}" srcOrd="0" destOrd="0" parTransId="{A5B9DE41-32D5-4D34-A0D3-65FF4C2A955D}" sibTransId="{725C4AFD-E399-44D8-A053-14EC1AC62F59}"/>
    <dgm:cxn modelId="{F163C5B1-5F82-414F-8271-F2B2BF84559D}" srcId="{37005402-4104-480A-A91E-A2695B198BC7}" destId="{5E98C31E-B937-4970-9B5F-0DB6D45BAF6C}" srcOrd="0" destOrd="0" parTransId="{47CB895A-8F02-4AB4-A4DE-BA96738750B8}" sibTransId="{24E8197D-FB79-4BF3-A0F6-9FA3A15A9550}"/>
    <dgm:cxn modelId="{567442E1-9C64-40BE-AD8F-576D740A9B87}" srcId="{37005402-4104-480A-A91E-A2695B198BC7}" destId="{051310CC-22F8-43D2-94F4-57FEB394D23F}" srcOrd="1" destOrd="0" parTransId="{A3EA9934-1B14-4D56-94A2-BB2A06D922BA}" sibTransId="{BCB96960-1311-41CF-8F70-5A6BC5E18DFA}"/>
    <dgm:cxn modelId="{58ECBAFD-D906-4A5A-AAF2-2C35B6554892}" srcId="{256800E2-A171-44D7-ABC1-2782B01474AD}" destId="{83675D14-C3F5-49DF-A7B2-054AB17F4464}" srcOrd="1" destOrd="0" parTransId="{699DAEFC-3598-4A7E-8E5E-02D195A6877B}" sibTransId="{8E48E120-EE0C-4206-8D08-22D060AC28FB}"/>
    <dgm:cxn modelId="{5C466B3F-C6A8-45AE-B1F6-2836E5818B3F}" srcId="{256800E2-A171-44D7-ABC1-2782B01474AD}" destId="{37005402-4104-480A-A91E-A2695B198BC7}" srcOrd="0" destOrd="0" parTransId="{E980ECD6-8408-42CE-8006-3079FAE87473}" sibTransId="{DF4E4CC8-BDC4-4923-8C4A-E3EAC1C26ECC}"/>
    <dgm:cxn modelId="{777EDFC4-649F-4172-9DB7-BD232D41679F}" type="presOf" srcId="{5E98C31E-B937-4970-9B5F-0DB6D45BAF6C}" destId="{4715DF07-FB81-4FE5-99BD-D50581BA023E}" srcOrd="0" destOrd="0" presId="urn:microsoft.com/office/officeart/2005/8/layout/vList5"/>
    <dgm:cxn modelId="{DE32AAF5-7D13-4675-8A3B-92D751B2D3FC}" type="presOf" srcId="{B45F68A2-EF0E-4512-AC08-C03B5AB3058D}" destId="{35950C7E-20CF-434E-A247-845C162BC6F4}" srcOrd="0" destOrd="0" presId="urn:microsoft.com/office/officeart/2005/8/layout/vList5"/>
    <dgm:cxn modelId="{E8604F18-0D90-41FF-AB48-50C1316F6B58}" type="presOf" srcId="{BECBB972-246A-466E-AF9B-220267B0A50C}" destId="{2B281958-4A35-4D2E-A07D-2783787E361A}" srcOrd="0" destOrd="0" presId="urn:microsoft.com/office/officeart/2005/8/layout/vList5"/>
    <dgm:cxn modelId="{A938EB5A-4890-4A7F-94AD-EBACE669630F}" srcId="{256800E2-A171-44D7-ABC1-2782B01474AD}" destId="{BECBB972-246A-466E-AF9B-220267B0A50C}" srcOrd="2" destOrd="0" parTransId="{79620176-D9F2-4962-8AE7-9E6EF7B7A727}" sibTransId="{CC7C032F-E73B-4160-984C-2801A27CF574}"/>
    <dgm:cxn modelId="{8D8DC753-8659-4C93-8F29-92AADEBA5FBA}" type="presOf" srcId="{3D1ED77E-3C4D-4501-A13F-68C674C607C9}" destId="{27AAE99A-AF7F-425B-9DFD-D223F4E8B3AE}" srcOrd="0" destOrd="1" presId="urn:microsoft.com/office/officeart/2005/8/layout/vList5"/>
    <dgm:cxn modelId="{241328CA-A43A-4E3D-B763-B2168A4C4D7A}" type="presOf" srcId="{256800E2-A171-44D7-ABC1-2782B01474AD}" destId="{38E28184-3679-4EC0-8130-090A0C8ED02B}" srcOrd="0" destOrd="0" presId="urn:microsoft.com/office/officeart/2005/8/layout/vList5"/>
    <dgm:cxn modelId="{03419784-EC58-4DBC-96ED-6083D498E111}" type="presOf" srcId="{83675D14-C3F5-49DF-A7B2-054AB17F4464}" destId="{EA7E5783-7E73-4376-93F8-4F04A104F1F4}" srcOrd="0" destOrd="0" presId="urn:microsoft.com/office/officeart/2005/8/layout/vList5"/>
    <dgm:cxn modelId="{501858B6-385C-4245-B62A-AA17DC495374}" type="presParOf" srcId="{38E28184-3679-4EC0-8130-090A0C8ED02B}" destId="{C9AB5B56-D442-4D2D-ACD5-B46620DFEA1F}" srcOrd="0" destOrd="0" presId="urn:microsoft.com/office/officeart/2005/8/layout/vList5"/>
    <dgm:cxn modelId="{302485C8-365F-4770-9745-BF6801559B86}" type="presParOf" srcId="{C9AB5B56-D442-4D2D-ACD5-B46620DFEA1F}" destId="{7B125817-E6D2-4F3C-8118-0645EE5882BD}" srcOrd="0" destOrd="0" presId="urn:microsoft.com/office/officeart/2005/8/layout/vList5"/>
    <dgm:cxn modelId="{26A9ACF1-2CB8-496E-B4AB-2F9282E3B1E2}" type="presParOf" srcId="{C9AB5B56-D442-4D2D-ACD5-B46620DFEA1F}" destId="{4715DF07-FB81-4FE5-99BD-D50581BA023E}" srcOrd="1" destOrd="0" presId="urn:microsoft.com/office/officeart/2005/8/layout/vList5"/>
    <dgm:cxn modelId="{F7B8AEDE-119B-496F-B822-4BF49DF5E402}" type="presParOf" srcId="{38E28184-3679-4EC0-8130-090A0C8ED02B}" destId="{E1A53375-5B74-47B3-9E28-701A29A6D5C5}" srcOrd="1" destOrd="0" presId="urn:microsoft.com/office/officeart/2005/8/layout/vList5"/>
    <dgm:cxn modelId="{921B622A-8DBD-4CF7-911C-97C7076F2501}" type="presParOf" srcId="{38E28184-3679-4EC0-8130-090A0C8ED02B}" destId="{0725E791-2D65-4C4F-A4F0-341487A1DBA1}" srcOrd="2" destOrd="0" presId="urn:microsoft.com/office/officeart/2005/8/layout/vList5"/>
    <dgm:cxn modelId="{8E42B7E5-2A23-4135-A530-6448407B3479}" type="presParOf" srcId="{0725E791-2D65-4C4F-A4F0-341487A1DBA1}" destId="{EA7E5783-7E73-4376-93F8-4F04A104F1F4}" srcOrd="0" destOrd="0" presId="urn:microsoft.com/office/officeart/2005/8/layout/vList5"/>
    <dgm:cxn modelId="{4016098F-6A9D-455E-AA38-0AF5A58012B5}" type="presParOf" srcId="{0725E791-2D65-4C4F-A4F0-341487A1DBA1}" destId="{35950C7E-20CF-434E-A247-845C162BC6F4}" srcOrd="1" destOrd="0" presId="urn:microsoft.com/office/officeart/2005/8/layout/vList5"/>
    <dgm:cxn modelId="{42746819-4A50-4042-B18F-85CDA25099C8}" type="presParOf" srcId="{38E28184-3679-4EC0-8130-090A0C8ED02B}" destId="{5C4D34CE-0AAE-41C8-8544-E9A0A5F2C464}" srcOrd="3" destOrd="0" presId="urn:microsoft.com/office/officeart/2005/8/layout/vList5"/>
    <dgm:cxn modelId="{0813CA3B-6AB5-49E9-AC45-C9FAD45710E8}" type="presParOf" srcId="{38E28184-3679-4EC0-8130-090A0C8ED02B}" destId="{6242D135-C7AA-4B67-A262-BA5999E5B8BC}" srcOrd="4" destOrd="0" presId="urn:microsoft.com/office/officeart/2005/8/layout/vList5"/>
    <dgm:cxn modelId="{F290C251-43AC-4F54-95D0-505561937EB4}" type="presParOf" srcId="{6242D135-C7AA-4B67-A262-BA5999E5B8BC}" destId="{2B281958-4A35-4D2E-A07D-2783787E361A}" srcOrd="0" destOrd="0" presId="urn:microsoft.com/office/officeart/2005/8/layout/vList5"/>
    <dgm:cxn modelId="{F0BD9246-4DC6-422A-BFC1-6C0D231D968F}" type="presParOf" srcId="{6242D135-C7AA-4B67-A262-BA5999E5B8BC}" destId="{27AAE99A-AF7F-425B-9DFD-D223F4E8B3A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6800E2-A171-44D7-ABC1-2782B01474A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16CAB007-74C5-4267-9B09-76033B6A33D6}">
      <dgm:prSet phldrT="[Texte]" custT="1"/>
      <dgm:spPr>
        <a:noFill/>
      </dgm:spPr>
      <dgm:t>
        <a:bodyPr/>
        <a:lstStyle/>
        <a:p>
          <a:pPr algn="l">
            <a:lnSpc>
              <a:spcPct val="90000"/>
            </a:lnSpc>
            <a:spcAft>
              <a:spcPts val="0"/>
            </a:spcAft>
          </a:pPr>
          <a:r>
            <a:rPr lang="fr-FR" sz="2000" dirty="0" smtClean="0">
              <a:solidFill>
                <a:schemeClr val="tx2"/>
              </a:solidFill>
            </a:rPr>
            <a:t>&gt; Cet indicateur est le prolongement de l’indicateur 2.4 du CAQES v1</a:t>
          </a:r>
        </a:p>
        <a:p>
          <a:pPr algn="just">
            <a:lnSpc>
              <a:spcPct val="100000"/>
            </a:lnSpc>
            <a:spcAft>
              <a:spcPts val="0"/>
            </a:spcAft>
          </a:pPr>
          <a:r>
            <a:rPr lang="fr-FR" sz="2000" b="0" dirty="0" smtClean="0">
              <a:solidFill>
                <a:schemeClr val="tx2"/>
              </a:solidFill>
            </a:rPr>
            <a:t>L’objectif est le suivi de la pertinence des pratiques de prescription hospitalière d’antibiothérapie</a:t>
          </a:r>
        </a:p>
        <a:p>
          <a:pPr algn="just">
            <a:lnSpc>
              <a:spcPct val="100000"/>
            </a:lnSpc>
            <a:spcAft>
              <a:spcPts val="0"/>
            </a:spcAft>
          </a:pPr>
          <a:endParaRPr lang="fr-FR" sz="2000" b="0" dirty="0" smtClean="0">
            <a:solidFill>
              <a:schemeClr val="tx2"/>
            </a:solidFill>
          </a:endParaRPr>
        </a:p>
        <a:p>
          <a:pPr algn="just">
            <a:lnSpc>
              <a:spcPct val="100000"/>
            </a:lnSpc>
            <a:spcAft>
              <a:spcPts val="0"/>
            </a:spcAft>
          </a:pPr>
          <a:r>
            <a:rPr lang="fr-FR" sz="2000" dirty="0" smtClean="0">
              <a:solidFill>
                <a:schemeClr val="tx2"/>
              </a:solidFill>
            </a:rPr>
            <a:t>&gt; Un indicateur </a:t>
          </a:r>
          <a:r>
            <a:rPr lang="fr-FR" sz="2000" b="1" dirty="0" smtClean="0">
              <a:solidFill>
                <a:srgbClr val="A0A800"/>
              </a:solidFill>
            </a:rPr>
            <a:t>composite</a:t>
          </a:r>
          <a:r>
            <a:rPr lang="fr-FR" sz="2000" dirty="0" smtClean="0">
              <a:solidFill>
                <a:schemeClr val="tx2"/>
              </a:solidFill>
            </a:rPr>
            <a:t> : </a:t>
          </a:r>
          <a:r>
            <a:rPr lang="fr-FR" sz="2000" b="1" dirty="0" smtClean="0">
              <a:solidFill>
                <a:srgbClr val="A0A800"/>
              </a:solidFill>
            </a:rPr>
            <a:t>2</a:t>
          </a:r>
          <a:r>
            <a:rPr lang="fr-FR" sz="2000" dirty="0" smtClean="0">
              <a:solidFill>
                <a:schemeClr val="tx2"/>
              </a:solidFill>
            </a:rPr>
            <a:t> sous-indicateurs </a:t>
          </a:r>
          <a:r>
            <a:rPr lang="fr-FR" sz="2000" b="1" dirty="0" smtClean="0">
              <a:solidFill>
                <a:srgbClr val="A0A800"/>
              </a:solidFill>
            </a:rPr>
            <a:t>qualitatifs</a:t>
          </a:r>
          <a:r>
            <a:rPr lang="fr-FR" sz="2000" dirty="0" smtClean="0">
              <a:solidFill>
                <a:schemeClr val="tx2"/>
              </a:solidFill>
            </a:rPr>
            <a:t> </a:t>
          </a:r>
        </a:p>
        <a:p>
          <a:pPr algn="just">
            <a:lnSpc>
              <a:spcPct val="100000"/>
            </a:lnSpc>
            <a:spcAft>
              <a:spcPts val="0"/>
            </a:spcAft>
          </a:pPr>
          <a:endParaRPr lang="fr-FR" sz="2000" b="0" dirty="0" smtClean="0">
            <a:solidFill>
              <a:schemeClr val="tx2"/>
            </a:solidFill>
          </a:endParaRPr>
        </a:p>
        <a:p>
          <a:pPr algn="just">
            <a:lnSpc>
              <a:spcPct val="90000"/>
            </a:lnSpc>
            <a:spcAft>
              <a:spcPct val="35000"/>
            </a:spcAft>
          </a:pPr>
          <a:r>
            <a:rPr lang="fr-FR" sz="2000" dirty="0" smtClean="0">
              <a:solidFill>
                <a:schemeClr val="tx2"/>
              </a:solidFill>
            </a:rPr>
            <a:t>&gt; Les établissements concernés seront accompagnés par l’OMEDIT :</a:t>
          </a:r>
        </a:p>
        <a:p>
          <a:pPr algn="just">
            <a:lnSpc>
              <a:spcPct val="90000"/>
            </a:lnSpc>
            <a:spcAft>
              <a:spcPct val="35000"/>
            </a:spcAft>
          </a:pPr>
          <a:r>
            <a:rPr lang="fr-FR" sz="2000" dirty="0" smtClean="0">
              <a:solidFill>
                <a:schemeClr val="tx2"/>
              </a:solidFill>
            </a:rPr>
            <a:t>- Méthodologie pour la réalisation des audits </a:t>
          </a:r>
        </a:p>
      </dgm:t>
    </dgm:pt>
    <dgm:pt modelId="{32A97531-5A48-4125-A4F1-83E5A4896CFE}" type="parTrans" cxnId="{D44D36FB-8563-460B-A801-7A0E663E7DA4}">
      <dgm:prSet/>
      <dgm:spPr/>
      <dgm:t>
        <a:bodyPr/>
        <a:lstStyle/>
        <a:p>
          <a:pPr algn="l"/>
          <a:endParaRPr lang="fr-FR"/>
        </a:p>
      </dgm:t>
    </dgm:pt>
    <dgm:pt modelId="{A97EAD27-A2F9-4E0F-A898-11931D825E2A}" type="sibTrans" cxnId="{D44D36FB-8563-460B-A801-7A0E663E7DA4}">
      <dgm:prSet/>
      <dgm:spPr/>
      <dgm:t>
        <a:bodyPr/>
        <a:lstStyle/>
        <a:p>
          <a:pPr algn="l"/>
          <a:endParaRPr lang="fr-FR"/>
        </a:p>
      </dgm:t>
    </dgm:pt>
    <dgm:pt modelId="{38E28184-3679-4EC0-8130-090A0C8ED02B}" type="pres">
      <dgm:prSet presAssocID="{256800E2-A171-44D7-ABC1-2782B01474AD}" presName="Name0" presStyleCnt="0">
        <dgm:presLayoutVars>
          <dgm:dir/>
          <dgm:animLvl val="lvl"/>
          <dgm:resizeHandles val="exact"/>
        </dgm:presLayoutVars>
      </dgm:prSet>
      <dgm:spPr/>
      <dgm:t>
        <a:bodyPr/>
        <a:lstStyle/>
        <a:p>
          <a:endParaRPr lang="fr-FR"/>
        </a:p>
      </dgm:t>
    </dgm:pt>
    <dgm:pt modelId="{EE87E6F8-7BD5-4546-8E79-F1FD918EF359}" type="pres">
      <dgm:prSet presAssocID="{16CAB007-74C5-4267-9B09-76033B6A33D6}" presName="linNode" presStyleCnt="0"/>
      <dgm:spPr/>
    </dgm:pt>
    <dgm:pt modelId="{CCD04C28-67F8-4FC4-9FC0-76C3D0A10E5C}" type="pres">
      <dgm:prSet presAssocID="{16CAB007-74C5-4267-9B09-76033B6A33D6}" presName="parentText" presStyleLbl="node1" presStyleIdx="0" presStyleCnt="1" custScaleX="277778" custScaleY="100098" custLinFactNeighborX="6289" custLinFactNeighborY="-930">
        <dgm:presLayoutVars>
          <dgm:chMax val="1"/>
          <dgm:bulletEnabled val="1"/>
        </dgm:presLayoutVars>
      </dgm:prSet>
      <dgm:spPr/>
      <dgm:t>
        <a:bodyPr/>
        <a:lstStyle/>
        <a:p>
          <a:endParaRPr lang="fr-FR"/>
        </a:p>
      </dgm:t>
    </dgm:pt>
  </dgm:ptLst>
  <dgm:cxnLst>
    <dgm:cxn modelId="{D44D36FB-8563-460B-A801-7A0E663E7DA4}" srcId="{256800E2-A171-44D7-ABC1-2782B01474AD}" destId="{16CAB007-74C5-4267-9B09-76033B6A33D6}" srcOrd="0" destOrd="0" parTransId="{32A97531-5A48-4125-A4F1-83E5A4896CFE}" sibTransId="{A97EAD27-A2F9-4E0F-A898-11931D825E2A}"/>
    <dgm:cxn modelId="{241328CA-A43A-4E3D-B763-B2168A4C4D7A}" type="presOf" srcId="{256800E2-A171-44D7-ABC1-2782B01474AD}" destId="{38E28184-3679-4EC0-8130-090A0C8ED02B}" srcOrd="0" destOrd="0" presId="urn:microsoft.com/office/officeart/2005/8/layout/vList5"/>
    <dgm:cxn modelId="{625DEABE-41A4-4EA9-AC68-B39FCC3E55FF}" type="presOf" srcId="{16CAB007-74C5-4267-9B09-76033B6A33D6}" destId="{CCD04C28-67F8-4FC4-9FC0-76C3D0A10E5C}" srcOrd="0" destOrd="0" presId="urn:microsoft.com/office/officeart/2005/8/layout/vList5"/>
    <dgm:cxn modelId="{0C2012C7-BC70-44B3-8487-EEC5FAEE1B8F}" type="presParOf" srcId="{38E28184-3679-4EC0-8130-090A0C8ED02B}" destId="{EE87E6F8-7BD5-4546-8E79-F1FD918EF359}" srcOrd="0" destOrd="0" presId="urn:microsoft.com/office/officeart/2005/8/layout/vList5"/>
    <dgm:cxn modelId="{E57489A2-D0C3-45A2-98F3-5FC3E5BC2BA5}" type="presParOf" srcId="{EE87E6F8-7BD5-4546-8E79-F1FD918EF359}" destId="{CCD04C28-67F8-4FC4-9FC0-76C3D0A10E5C}"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6800E2-A171-44D7-ABC1-2782B01474A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37005402-4104-480A-A91E-A2695B198BC7}">
      <dgm:prSet phldrT="[Texte]"/>
      <dgm:spPr>
        <a:solidFill>
          <a:schemeClr val="accent2">
            <a:lumMod val="40000"/>
            <a:lumOff val="60000"/>
          </a:schemeClr>
        </a:solidFill>
      </dgm:spPr>
      <dgm:t>
        <a:bodyPr/>
        <a:lstStyle/>
        <a:p>
          <a:r>
            <a:rPr lang="fr-FR" dirty="0" smtClean="0">
              <a:solidFill>
                <a:schemeClr val="tx2"/>
              </a:solidFill>
            </a:rPr>
            <a:t>objectifs</a:t>
          </a:r>
          <a:endParaRPr lang="fr-FR" dirty="0">
            <a:solidFill>
              <a:schemeClr val="tx2"/>
            </a:solidFill>
          </a:endParaRPr>
        </a:p>
      </dgm:t>
    </dgm:pt>
    <dgm:pt modelId="{E980ECD6-8408-42CE-8006-3079FAE87473}" type="parTrans" cxnId="{5C466B3F-C6A8-45AE-B1F6-2836E5818B3F}">
      <dgm:prSet/>
      <dgm:spPr/>
      <dgm:t>
        <a:bodyPr/>
        <a:lstStyle/>
        <a:p>
          <a:endParaRPr lang="fr-FR"/>
        </a:p>
      </dgm:t>
    </dgm:pt>
    <dgm:pt modelId="{DF4E4CC8-BDC4-4923-8C4A-E3EAC1C26ECC}" type="sibTrans" cxnId="{5C466B3F-C6A8-45AE-B1F6-2836E5818B3F}">
      <dgm:prSet/>
      <dgm:spPr/>
      <dgm:t>
        <a:bodyPr/>
        <a:lstStyle/>
        <a:p>
          <a:endParaRPr lang="fr-FR"/>
        </a:p>
      </dgm:t>
    </dgm:pt>
    <dgm:pt modelId="{5E98C31E-B937-4970-9B5F-0DB6D45BAF6C}">
      <dgm:prSet phldrT="[Texte]" custT="1"/>
      <dgm:spPr>
        <a:solidFill>
          <a:schemeClr val="accent2">
            <a:lumMod val="20000"/>
            <a:lumOff val="80000"/>
            <a:alpha val="90000"/>
          </a:schemeClr>
        </a:solidFill>
      </dgm:spPr>
      <dgm:t>
        <a:bodyPr anchor="ctr" anchorCtr="1"/>
        <a:lstStyle/>
        <a:p>
          <a:pPr algn="l"/>
          <a:r>
            <a:rPr lang="fr-FR" sz="2000" b="0" dirty="0" smtClean="0">
              <a:solidFill>
                <a:schemeClr val="tx2"/>
              </a:solidFill>
            </a:rPr>
            <a:t>Améliorer la pertinence et le respect des prescriptions d’antibiotiques pour limiter l’émergence de résistances bactériennes</a:t>
          </a:r>
          <a:endParaRPr lang="fr-FR" sz="2000" b="0" dirty="0">
            <a:solidFill>
              <a:schemeClr val="tx2"/>
            </a:solidFill>
          </a:endParaRPr>
        </a:p>
      </dgm:t>
    </dgm:pt>
    <dgm:pt modelId="{47CB895A-8F02-4AB4-A4DE-BA96738750B8}" type="parTrans" cxnId="{F163C5B1-5F82-414F-8271-F2B2BF84559D}">
      <dgm:prSet/>
      <dgm:spPr/>
      <dgm:t>
        <a:bodyPr/>
        <a:lstStyle/>
        <a:p>
          <a:endParaRPr lang="fr-FR"/>
        </a:p>
      </dgm:t>
    </dgm:pt>
    <dgm:pt modelId="{24E8197D-FB79-4BF3-A0F6-9FA3A15A9550}" type="sibTrans" cxnId="{F163C5B1-5F82-414F-8271-F2B2BF84559D}">
      <dgm:prSet/>
      <dgm:spPr/>
      <dgm:t>
        <a:bodyPr/>
        <a:lstStyle/>
        <a:p>
          <a:endParaRPr lang="fr-FR"/>
        </a:p>
      </dgm:t>
    </dgm:pt>
    <dgm:pt modelId="{83675D14-C3F5-49DF-A7B2-054AB17F4464}">
      <dgm:prSet phldrT="[Texte]"/>
      <dgm:spPr>
        <a:solidFill>
          <a:schemeClr val="accent2">
            <a:lumMod val="40000"/>
            <a:lumOff val="60000"/>
          </a:schemeClr>
        </a:solidFill>
      </dgm:spPr>
      <dgm:t>
        <a:bodyPr/>
        <a:lstStyle/>
        <a:p>
          <a:r>
            <a:rPr lang="fr-FR" dirty="0" smtClean="0">
              <a:solidFill>
                <a:schemeClr val="tx2"/>
              </a:solidFill>
            </a:rPr>
            <a:t>Source de données</a:t>
          </a:r>
          <a:endParaRPr lang="fr-FR" dirty="0">
            <a:solidFill>
              <a:schemeClr val="tx2"/>
            </a:solidFill>
          </a:endParaRPr>
        </a:p>
      </dgm:t>
    </dgm:pt>
    <dgm:pt modelId="{699DAEFC-3598-4A7E-8E5E-02D195A6877B}" type="parTrans" cxnId="{58ECBAFD-D906-4A5A-AAF2-2C35B6554892}">
      <dgm:prSet/>
      <dgm:spPr/>
      <dgm:t>
        <a:bodyPr/>
        <a:lstStyle/>
        <a:p>
          <a:endParaRPr lang="fr-FR"/>
        </a:p>
      </dgm:t>
    </dgm:pt>
    <dgm:pt modelId="{8E48E120-EE0C-4206-8D08-22D060AC28FB}" type="sibTrans" cxnId="{58ECBAFD-D906-4A5A-AAF2-2C35B6554892}">
      <dgm:prSet/>
      <dgm:spPr/>
      <dgm:t>
        <a:bodyPr/>
        <a:lstStyle/>
        <a:p>
          <a:endParaRPr lang="fr-FR"/>
        </a:p>
      </dgm:t>
    </dgm:pt>
    <dgm:pt modelId="{B45F68A2-EF0E-4512-AC08-C03B5AB3058D}">
      <dgm:prSet phldrT="[Texte]" custT="1"/>
      <dgm:spPr>
        <a:solidFill>
          <a:schemeClr val="accent2">
            <a:lumMod val="20000"/>
            <a:lumOff val="80000"/>
            <a:alpha val="90000"/>
          </a:schemeClr>
        </a:solidFill>
      </dgm:spPr>
      <dgm:t>
        <a:bodyPr/>
        <a:lstStyle/>
        <a:p>
          <a:r>
            <a:rPr lang="fr-FR" sz="2000" b="0" dirty="0" smtClean="0">
              <a:solidFill>
                <a:schemeClr val="tx2"/>
              </a:solidFill>
            </a:rPr>
            <a:t>ES</a:t>
          </a:r>
          <a:endParaRPr lang="fr-FR" sz="2000" b="0" dirty="0">
            <a:solidFill>
              <a:schemeClr val="tx2"/>
            </a:solidFill>
          </a:endParaRPr>
        </a:p>
      </dgm:t>
    </dgm:pt>
    <dgm:pt modelId="{A5B9DE41-32D5-4D34-A0D3-65FF4C2A955D}" type="parTrans" cxnId="{35CF7AC1-1903-4375-A865-4775F565A7DE}">
      <dgm:prSet/>
      <dgm:spPr/>
      <dgm:t>
        <a:bodyPr/>
        <a:lstStyle/>
        <a:p>
          <a:endParaRPr lang="fr-FR"/>
        </a:p>
      </dgm:t>
    </dgm:pt>
    <dgm:pt modelId="{725C4AFD-E399-44D8-A053-14EC1AC62F59}" type="sibTrans" cxnId="{35CF7AC1-1903-4375-A865-4775F565A7DE}">
      <dgm:prSet/>
      <dgm:spPr/>
      <dgm:t>
        <a:bodyPr/>
        <a:lstStyle/>
        <a:p>
          <a:endParaRPr lang="fr-FR"/>
        </a:p>
      </dgm:t>
    </dgm:pt>
    <dgm:pt modelId="{BECBB972-246A-466E-AF9B-220267B0A50C}">
      <dgm:prSet phldrT="[Texte]"/>
      <dgm:spPr>
        <a:solidFill>
          <a:schemeClr val="accent2">
            <a:lumMod val="40000"/>
            <a:lumOff val="60000"/>
          </a:schemeClr>
        </a:solidFill>
      </dgm:spPr>
      <dgm:t>
        <a:bodyPr/>
        <a:lstStyle/>
        <a:p>
          <a:r>
            <a:rPr lang="fr-FR" dirty="0" smtClean="0">
              <a:solidFill>
                <a:schemeClr val="tx2"/>
              </a:solidFill>
            </a:rPr>
            <a:t>Périmètre</a:t>
          </a:r>
          <a:r>
            <a:rPr lang="fr-FR" dirty="0" smtClean="0"/>
            <a:t> </a:t>
          </a:r>
          <a:endParaRPr lang="fr-FR" dirty="0"/>
        </a:p>
      </dgm:t>
    </dgm:pt>
    <dgm:pt modelId="{79620176-D9F2-4962-8AE7-9E6EF7B7A727}" type="parTrans" cxnId="{A938EB5A-4890-4A7F-94AD-EBACE669630F}">
      <dgm:prSet/>
      <dgm:spPr/>
      <dgm:t>
        <a:bodyPr/>
        <a:lstStyle/>
        <a:p>
          <a:endParaRPr lang="fr-FR"/>
        </a:p>
      </dgm:t>
    </dgm:pt>
    <dgm:pt modelId="{CC7C032F-E73B-4160-984C-2801A27CF574}" type="sibTrans" cxnId="{A938EB5A-4890-4A7F-94AD-EBACE669630F}">
      <dgm:prSet/>
      <dgm:spPr/>
      <dgm:t>
        <a:bodyPr/>
        <a:lstStyle/>
        <a:p>
          <a:endParaRPr lang="fr-FR"/>
        </a:p>
      </dgm:t>
    </dgm:pt>
    <dgm:pt modelId="{48B3E88E-7041-4FC4-B5E6-6E593EB3E451}">
      <dgm:prSet phldrT="[Texte]" custT="1"/>
      <dgm:spPr>
        <a:solidFill>
          <a:schemeClr val="accent2">
            <a:lumMod val="20000"/>
            <a:lumOff val="80000"/>
            <a:alpha val="90000"/>
          </a:schemeClr>
        </a:solidFill>
      </dgm:spPr>
      <dgm:t>
        <a:bodyPr/>
        <a:lstStyle/>
        <a:p>
          <a:r>
            <a:rPr lang="fr-FR" sz="1400" dirty="0" smtClean="0"/>
            <a:t> </a:t>
          </a:r>
          <a:r>
            <a:rPr lang="fr-FR" sz="2000" b="0" dirty="0" smtClean="0">
              <a:solidFill>
                <a:schemeClr val="tx2"/>
              </a:solidFill>
            </a:rPr>
            <a:t>Les établissements MCO publics, privés et espics</a:t>
          </a:r>
          <a:endParaRPr lang="fr-FR" sz="2000" b="0" dirty="0">
            <a:solidFill>
              <a:schemeClr val="tx2"/>
            </a:solidFill>
          </a:endParaRPr>
        </a:p>
      </dgm:t>
    </dgm:pt>
    <dgm:pt modelId="{27DCB510-A1C5-4656-83D7-F42F0A2930E0}" type="parTrans" cxnId="{6DA19FE3-162F-4426-9F25-DF31945A6E23}">
      <dgm:prSet/>
      <dgm:spPr/>
      <dgm:t>
        <a:bodyPr/>
        <a:lstStyle/>
        <a:p>
          <a:endParaRPr lang="fr-FR"/>
        </a:p>
      </dgm:t>
    </dgm:pt>
    <dgm:pt modelId="{103FA01B-2E21-40D7-BE0D-9C64390FF4C9}" type="sibTrans" cxnId="{6DA19FE3-162F-4426-9F25-DF31945A6E23}">
      <dgm:prSet/>
      <dgm:spPr/>
      <dgm:t>
        <a:bodyPr/>
        <a:lstStyle/>
        <a:p>
          <a:endParaRPr lang="fr-FR"/>
        </a:p>
      </dgm:t>
    </dgm:pt>
    <dgm:pt modelId="{051310CC-22F8-43D2-94F4-57FEB394D23F}">
      <dgm:prSet phldrT="[Texte]" custT="1"/>
      <dgm:spPr>
        <a:solidFill>
          <a:schemeClr val="accent2">
            <a:lumMod val="20000"/>
            <a:lumOff val="80000"/>
            <a:alpha val="90000"/>
          </a:schemeClr>
        </a:solidFill>
      </dgm:spPr>
      <dgm:t>
        <a:bodyPr anchor="ctr" anchorCtr="1"/>
        <a:lstStyle/>
        <a:p>
          <a:pPr algn="l"/>
          <a:r>
            <a:rPr lang="fr-FR" sz="1600" dirty="0" smtClean="0">
              <a:noFill/>
            </a:rPr>
            <a:t> de de</a:t>
          </a:r>
          <a:endParaRPr lang="fr-FR" sz="1600" dirty="0">
            <a:noFill/>
          </a:endParaRPr>
        </a:p>
      </dgm:t>
    </dgm:pt>
    <dgm:pt modelId="{BCB96960-1311-41CF-8F70-5A6BC5E18DFA}" type="sibTrans" cxnId="{567442E1-9C64-40BE-AD8F-576D740A9B87}">
      <dgm:prSet/>
      <dgm:spPr/>
      <dgm:t>
        <a:bodyPr/>
        <a:lstStyle/>
        <a:p>
          <a:endParaRPr lang="fr-FR"/>
        </a:p>
      </dgm:t>
    </dgm:pt>
    <dgm:pt modelId="{A3EA9934-1B14-4D56-94A2-BB2A06D922BA}" type="parTrans" cxnId="{567442E1-9C64-40BE-AD8F-576D740A9B87}">
      <dgm:prSet/>
      <dgm:spPr/>
      <dgm:t>
        <a:bodyPr/>
        <a:lstStyle/>
        <a:p>
          <a:endParaRPr lang="fr-FR"/>
        </a:p>
      </dgm:t>
    </dgm:pt>
    <dgm:pt modelId="{40D55229-E04D-4614-8AC1-3F97C210CC9E}">
      <dgm:prSet phldrT="[Texte]" custT="1"/>
      <dgm:spPr>
        <a:solidFill>
          <a:schemeClr val="accent2">
            <a:lumMod val="20000"/>
            <a:lumOff val="80000"/>
            <a:alpha val="90000"/>
          </a:schemeClr>
        </a:solidFill>
      </dgm:spPr>
      <dgm:t>
        <a:bodyPr anchor="ctr" anchorCtr="1"/>
        <a:lstStyle/>
        <a:p>
          <a:pPr algn="l"/>
          <a:endParaRPr lang="fr-FR" sz="2000" b="0" dirty="0">
            <a:solidFill>
              <a:schemeClr val="tx2"/>
            </a:solidFill>
          </a:endParaRPr>
        </a:p>
      </dgm:t>
    </dgm:pt>
    <dgm:pt modelId="{DA3AD2CC-9F47-4CC2-960B-FDCAF4CE88AC}" type="parTrans" cxnId="{2F64C9A1-7BFB-4696-839A-7C3CED95B382}">
      <dgm:prSet/>
      <dgm:spPr/>
    </dgm:pt>
    <dgm:pt modelId="{07D0B78B-BB65-42FD-BD1C-2C6081D8ACCD}" type="sibTrans" cxnId="{2F64C9A1-7BFB-4696-839A-7C3CED95B382}">
      <dgm:prSet/>
      <dgm:spPr/>
    </dgm:pt>
    <dgm:pt modelId="{38E28184-3679-4EC0-8130-090A0C8ED02B}" type="pres">
      <dgm:prSet presAssocID="{256800E2-A171-44D7-ABC1-2782B01474AD}" presName="Name0" presStyleCnt="0">
        <dgm:presLayoutVars>
          <dgm:dir/>
          <dgm:animLvl val="lvl"/>
          <dgm:resizeHandles val="exact"/>
        </dgm:presLayoutVars>
      </dgm:prSet>
      <dgm:spPr/>
      <dgm:t>
        <a:bodyPr/>
        <a:lstStyle/>
        <a:p>
          <a:endParaRPr lang="fr-FR"/>
        </a:p>
      </dgm:t>
    </dgm:pt>
    <dgm:pt modelId="{C9AB5B56-D442-4D2D-ACD5-B46620DFEA1F}" type="pres">
      <dgm:prSet presAssocID="{37005402-4104-480A-A91E-A2695B198BC7}" presName="linNode" presStyleCnt="0"/>
      <dgm:spPr/>
    </dgm:pt>
    <dgm:pt modelId="{7B125817-E6D2-4F3C-8118-0645EE5882BD}" type="pres">
      <dgm:prSet presAssocID="{37005402-4104-480A-A91E-A2695B198BC7}" presName="parentText" presStyleLbl="node1" presStyleIdx="0" presStyleCnt="3" custScaleX="47901" custScaleY="51994" custLinFactNeighborX="-14053" custLinFactNeighborY="-151">
        <dgm:presLayoutVars>
          <dgm:chMax val="1"/>
          <dgm:bulletEnabled val="1"/>
        </dgm:presLayoutVars>
      </dgm:prSet>
      <dgm:spPr/>
      <dgm:t>
        <a:bodyPr/>
        <a:lstStyle/>
        <a:p>
          <a:endParaRPr lang="fr-FR"/>
        </a:p>
      </dgm:t>
    </dgm:pt>
    <dgm:pt modelId="{4715DF07-FB81-4FE5-99BD-D50581BA023E}" type="pres">
      <dgm:prSet presAssocID="{37005402-4104-480A-A91E-A2695B198BC7}" presName="descendantText" presStyleLbl="alignAccFollowNode1" presStyleIdx="0" presStyleCnt="3" custScaleX="118311" custScaleY="59767" custLinFactNeighborX="729" custLinFactNeighborY="-5537">
        <dgm:presLayoutVars>
          <dgm:bulletEnabled val="1"/>
        </dgm:presLayoutVars>
      </dgm:prSet>
      <dgm:spPr/>
      <dgm:t>
        <a:bodyPr/>
        <a:lstStyle/>
        <a:p>
          <a:endParaRPr lang="fr-FR"/>
        </a:p>
      </dgm:t>
    </dgm:pt>
    <dgm:pt modelId="{E1A53375-5B74-47B3-9E28-701A29A6D5C5}" type="pres">
      <dgm:prSet presAssocID="{DF4E4CC8-BDC4-4923-8C4A-E3EAC1C26ECC}" presName="sp" presStyleCnt="0"/>
      <dgm:spPr/>
    </dgm:pt>
    <dgm:pt modelId="{0725E791-2D65-4C4F-A4F0-341487A1DBA1}" type="pres">
      <dgm:prSet presAssocID="{83675D14-C3F5-49DF-A7B2-054AB17F4464}" presName="linNode" presStyleCnt="0"/>
      <dgm:spPr/>
    </dgm:pt>
    <dgm:pt modelId="{EA7E5783-7E73-4376-93F8-4F04A104F1F4}" type="pres">
      <dgm:prSet presAssocID="{83675D14-C3F5-49DF-A7B2-054AB17F4464}" presName="parentText" presStyleLbl="node1" presStyleIdx="1" presStyleCnt="3" custScaleX="48056" custScaleY="34690" custLinFactNeighborX="-5813" custLinFactNeighborY="1626">
        <dgm:presLayoutVars>
          <dgm:chMax val="1"/>
          <dgm:bulletEnabled val="1"/>
        </dgm:presLayoutVars>
      </dgm:prSet>
      <dgm:spPr/>
      <dgm:t>
        <a:bodyPr/>
        <a:lstStyle/>
        <a:p>
          <a:endParaRPr lang="fr-FR"/>
        </a:p>
      </dgm:t>
    </dgm:pt>
    <dgm:pt modelId="{35950C7E-20CF-434E-A247-845C162BC6F4}" type="pres">
      <dgm:prSet presAssocID="{83675D14-C3F5-49DF-A7B2-054AB17F4464}" presName="descendantText" presStyleLbl="alignAccFollowNode1" presStyleIdx="1" presStyleCnt="3" custScaleX="118248" custScaleY="42426" custLinFactNeighborX="-239" custLinFactNeighborY="-632">
        <dgm:presLayoutVars>
          <dgm:bulletEnabled val="1"/>
        </dgm:presLayoutVars>
      </dgm:prSet>
      <dgm:spPr/>
      <dgm:t>
        <a:bodyPr/>
        <a:lstStyle/>
        <a:p>
          <a:endParaRPr lang="fr-FR"/>
        </a:p>
      </dgm:t>
    </dgm:pt>
    <dgm:pt modelId="{5C4D34CE-0AAE-41C8-8544-E9A0A5F2C464}" type="pres">
      <dgm:prSet presAssocID="{8E48E120-EE0C-4206-8D08-22D060AC28FB}" presName="sp" presStyleCnt="0"/>
      <dgm:spPr/>
    </dgm:pt>
    <dgm:pt modelId="{6242D135-C7AA-4B67-A262-BA5999E5B8BC}" type="pres">
      <dgm:prSet presAssocID="{BECBB972-246A-466E-AF9B-220267B0A50C}" presName="linNode" presStyleCnt="0"/>
      <dgm:spPr/>
    </dgm:pt>
    <dgm:pt modelId="{2B281958-4A35-4D2E-A07D-2783787E361A}" type="pres">
      <dgm:prSet presAssocID="{BECBB972-246A-466E-AF9B-220267B0A50C}" presName="parentText" presStyleLbl="node1" presStyleIdx="2" presStyleCnt="3" custScaleX="47299" custScaleY="106346" custLinFactNeighborX="-14053" custLinFactNeighborY="974">
        <dgm:presLayoutVars>
          <dgm:chMax val="1"/>
          <dgm:bulletEnabled val="1"/>
        </dgm:presLayoutVars>
      </dgm:prSet>
      <dgm:spPr/>
      <dgm:t>
        <a:bodyPr/>
        <a:lstStyle/>
        <a:p>
          <a:endParaRPr lang="fr-FR"/>
        </a:p>
      </dgm:t>
    </dgm:pt>
    <dgm:pt modelId="{27AAE99A-AF7F-425B-9DFD-D223F4E8B3AE}" type="pres">
      <dgm:prSet presAssocID="{BECBB972-246A-466E-AF9B-220267B0A50C}" presName="descendantText" presStyleLbl="alignAccFollowNode1" presStyleIdx="2" presStyleCnt="3" custScaleX="118560" custScaleY="134508">
        <dgm:presLayoutVars>
          <dgm:bulletEnabled val="1"/>
        </dgm:presLayoutVars>
      </dgm:prSet>
      <dgm:spPr/>
      <dgm:t>
        <a:bodyPr/>
        <a:lstStyle/>
        <a:p>
          <a:endParaRPr lang="fr-FR"/>
        </a:p>
      </dgm:t>
    </dgm:pt>
  </dgm:ptLst>
  <dgm:cxnLst>
    <dgm:cxn modelId="{DE32AAF5-7D13-4675-8A3B-92D751B2D3FC}" type="presOf" srcId="{B45F68A2-EF0E-4512-AC08-C03B5AB3058D}" destId="{35950C7E-20CF-434E-A247-845C162BC6F4}" srcOrd="0" destOrd="0" presId="urn:microsoft.com/office/officeart/2005/8/layout/vList5"/>
    <dgm:cxn modelId="{35CF7AC1-1903-4375-A865-4775F565A7DE}" srcId="{83675D14-C3F5-49DF-A7B2-054AB17F4464}" destId="{B45F68A2-EF0E-4512-AC08-C03B5AB3058D}" srcOrd="0" destOrd="0" parTransId="{A5B9DE41-32D5-4D34-A0D3-65FF4C2A955D}" sibTransId="{725C4AFD-E399-44D8-A053-14EC1AC62F59}"/>
    <dgm:cxn modelId="{65C94DA9-90FB-499C-A191-DCD1428A71A7}" type="presOf" srcId="{37005402-4104-480A-A91E-A2695B198BC7}" destId="{7B125817-E6D2-4F3C-8118-0645EE5882BD}" srcOrd="0" destOrd="0" presId="urn:microsoft.com/office/officeart/2005/8/layout/vList5"/>
    <dgm:cxn modelId="{6DBB7C28-B6D6-412A-80C2-9DBA1D013FB2}" type="presOf" srcId="{051310CC-22F8-43D2-94F4-57FEB394D23F}" destId="{4715DF07-FB81-4FE5-99BD-D50581BA023E}" srcOrd="0" destOrd="2" presId="urn:microsoft.com/office/officeart/2005/8/layout/vList5"/>
    <dgm:cxn modelId="{F163C5B1-5F82-414F-8271-F2B2BF84559D}" srcId="{37005402-4104-480A-A91E-A2695B198BC7}" destId="{5E98C31E-B937-4970-9B5F-0DB6D45BAF6C}" srcOrd="1" destOrd="0" parTransId="{47CB895A-8F02-4AB4-A4DE-BA96738750B8}" sibTransId="{24E8197D-FB79-4BF3-A0F6-9FA3A15A9550}"/>
    <dgm:cxn modelId="{1C46483F-AE95-4940-BA59-522487F54468}" type="presOf" srcId="{40D55229-E04D-4614-8AC1-3F97C210CC9E}" destId="{4715DF07-FB81-4FE5-99BD-D50581BA023E}" srcOrd="0" destOrd="0" presId="urn:microsoft.com/office/officeart/2005/8/layout/vList5"/>
    <dgm:cxn modelId="{03419784-EC58-4DBC-96ED-6083D498E111}" type="presOf" srcId="{83675D14-C3F5-49DF-A7B2-054AB17F4464}" destId="{EA7E5783-7E73-4376-93F8-4F04A104F1F4}" srcOrd="0" destOrd="0" presId="urn:microsoft.com/office/officeart/2005/8/layout/vList5"/>
    <dgm:cxn modelId="{6DA19FE3-162F-4426-9F25-DF31945A6E23}" srcId="{BECBB972-246A-466E-AF9B-220267B0A50C}" destId="{48B3E88E-7041-4FC4-B5E6-6E593EB3E451}" srcOrd="0" destOrd="0" parTransId="{27DCB510-A1C5-4656-83D7-F42F0A2930E0}" sibTransId="{103FA01B-2E21-40D7-BE0D-9C64390FF4C9}"/>
    <dgm:cxn modelId="{E8604F18-0D90-41FF-AB48-50C1316F6B58}" type="presOf" srcId="{BECBB972-246A-466E-AF9B-220267B0A50C}" destId="{2B281958-4A35-4D2E-A07D-2783787E361A}" srcOrd="0" destOrd="0" presId="urn:microsoft.com/office/officeart/2005/8/layout/vList5"/>
    <dgm:cxn modelId="{777EDFC4-649F-4172-9DB7-BD232D41679F}" type="presOf" srcId="{5E98C31E-B937-4970-9B5F-0DB6D45BAF6C}" destId="{4715DF07-FB81-4FE5-99BD-D50581BA023E}" srcOrd="0" destOrd="1" presId="urn:microsoft.com/office/officeart/2005/8/layout/vList5"/>
    <dgm:cxn modelId="{58ECBAFD-D906-4A5A-AAF2-2C35B6554892}" srcId="{256800E2-A171-44D7-ABC1-2782B01474AD}" destId="{83675D14-C3F5-49DF-A7B2-054AB17F4464}" srcOrd="1" destOrd="0" parTransId="{699DAEFC-3598-4A7E-8E5E-02D195A6877B}" sibTransId="{8E48E120-EE0C-4206-8D08-22D060AC28FB}"/>
    <dgm:cxn modelId="{5C466B3F-C6A8-45AE-B1F6-2836E5818B3F}" srcId="{256800E2-A171-44D7-ABC1-2782B01474AD}" destId="{37005402-4104-480A-A91E-A2695B198BC7}" srcOrd="0" destOrd="0" parTransId="{E980ECD6-8408-42CE-8006-3079FAE87473}" sibTransId="{DF4E4CC8-BDC4-4923-8C4A-E3EAC1C26ECC}"/>
    <dgm:cxn modelId="{241328CA-A43A-4E3D-B763-B2168A4C4D7A}" type="presOf" srcId="{256800E2-A171-44D7-ABC1-2782B01474AD}" destId="{38E28184-3679-4EC0-8130-090A0C8ED02B}" srcOrd="0" destOrd="0" presId="urn:microsoft.com/office/officeart/2005/8/layout/vList5"/>
    <dgm:cxn modelId="{A938EB5A-4890-4A7F-94AD-EBACE669630F}" srcId="{256800E2-A171-44D7-ABC1-2782B01474AD}" destId="{BECBB972-246A-466E-AF9B-220267B0A50C}" srcOrd="2" destOrd="0" parTransId="{79620176-D9F2-4962-8AE7-9E6EF7B7A727}" sibTransId="{CC7C032F-E73B-4160-984C-2801A27CF574}"/>
    <dgm:cxn modelId="{5465555C-1DD9-4B4E-A14F-392528AFF930}" type="presOf" srcId="{48B3E88E-7041-4FC4-B5E6-6E593EB3E451}" destId="{27AAE99A-AF7F-425B-9DFD-D223F4E8B3AE}" srcOrd="0" destOrd="0" presId="urn:microsoft.com/office/officeart/2005/8/layout/vList5"/>
    <dgm:cxn modelId="{2F64C9A1-7BFB-4696-839A-7C3CED95B382}" srcId="{37005402-4104-480A-A91E-A2695B198BC7}" destId="{40D55229-E04D-4614-8AC1-3F97C210CC9E}" srcOrd="0" destOrd="0" parTransId="{DA3AD2CC-9F47-4CC2-960B-FDCAF4CE88AC}" sibTransId="{07D0B78B-BB65-42FD-BD1C-2C6081D8ACCD}"/>
    <dgm:cxn modelId="{567442E1-9C64-40BE-AD8F-576D740A9B87}" srcId="{37005402-4104-480A-A91E-A2695B198BC7}" destId="{051310CC-22F8-43D2-94F4-57FEB394D23F}" srcOrd="2" destOrd="0" parTransId="{A3EA9934-1B14-4D56-94A2-BB2A06D922BA}" sibTransId="{BCB96960-1311-41CF-8F70-5A6BC5E18DFA}"/>
    <dgm:cxn modelId="{501858B6-385C-4245-B62A-AA17DC495374}" type="presParOf" srcId="{38E28184-3679-4EC0-8130-090A0C8ED02B}" destId="{C9AB5B56-D442-4D2D-ACD5-B46620DFEA1F}" srcOrd="0" destOrd="0" presId="urn:microsoft.com/office/officeart/2005/8/layout/vList5"/>
    <dgm:cxn modelId="{302485C8-365F-4770-9745-BF6801559B86}" type="presParOf" srcId="{C9AB5B56-D442-4D2D-ACD5-B46620DFEA1F}" destId="{7B125817-E6D2-4F3C-8118-0645EE5882BD}" srcOrd="0" destOrd="0" presId="urn:microsoft.com/office/officeart/2005/8/layout/vList5"/>
    <dgm:cxn modelId="{26A9ACF1-2CB8-496E-B4AB-2F9282E3B1E2}" type="presParOf" srcId="{C9AB5B56-D442-4D2D-ACD5-B46620DFEA1F}" destId="{4715DF07-FB81-4FE5-99BD-D50581BA023E}" srcOrd="1" destOrd="0" presId="urn:microsoft.com/office/officeart/2005/8/layout/vList5"/>
    <dgm:cxn modelId="{F7B8AEDE-119B-496F-B822-4BF49DF5E402}" type="presParOf" srcId="{38E28184-3679-4EC0-8130-090A0C8ED02B}" destId="{E1A53375-5B74-47B3-9E28-701A29A6D5C5}" srcOrd="1" destOrd="0" presId="urn:microsoft.com/office/officeart/2005/8/layout/vList5"/>
    <dgm:cxn modelId="{921B622A-8DBD-4CF7-911C-97C7076F2501}" type="presParOf" srcId="{38E28184-3679-4EC0-8130-090A0C8ED02B}" destId="{0725E791-2D65-4C4F-A4F0-341487A1DBA1}" srcOrd="2" destOrd="0" presId="urn:microsoft.com/office/officeart/2005/8/layout/vList5"/>
    <dgm:cxn modelId="{8E42B7E5-2A23-4135-A530-6448407B3479}" type="presParOf" srcId="{0725E791-2D65-4C4F-A4F0-341487A1DBA1}" destId="{EA7E5783-7E73-4376-93F8-4F04A104F1F4}" srcOrd="0" destOrd="0" presId="urn:microsoft.com/office/officeart/2005/8/layout/vList5"/>
    <dgm:cxn modelId="{4016098F-6A9D-455E-AA38-0AF5A58012B5}" type="presParOf" srcId="{0725E791-2D65-4C4F-A4F0-341487A1DBA1}" destId="{35950C7E-20CF-434E-A247-845C162BC6F4}" srcOrd="1" destOrd="0" presId="urn:microsoft.com/office/officeart/2005/8/layout/vList5"/>
    <dgm:cxn modelId="{42746819-4A50-4042-B18F-85CDA25099C8}" type="presParOf" srcId="{38E28184-3679-4EC0-8130-090A0C8ED02B}" destId="{5C4D34CE-0AAE-41C8-8544-E9A0A5F2C464}" srcOrd="3" destOrd="0" presId="urn:microsoft.com/office/officeart/2005/8/layout/vList5"/>
    <dgm:cxn modelId="{0813CA3B-6AB5-49E9-AC45-C9FAD45710E8}" type="presParOf" srcId="{38E28184-3679-4EC0-8130-090A0C8ED02B}" destId="{6242D135-C7AA-4B67-A262-BA5999E5B8BC}" srcOrd="4" destOrd="0" presId="urn:microsoft.com/office/officeart/2005/8/layout/vList5"/>
    <dgm:cxn modelId="{F290C251-43AC-4F54-95D0-505561937EB4}" type="presParOf" srcId="{6242D135-C7AA-4B67-A262-BA5999E5B8BC}" destId="{2B281958-4A35-4D2E-A07D-2783787E361A}" srcOrd="0" destOrd="0" presId="urn:microsoft.com/office/officeart/2005/8/layout/vList5"/>
    <dgm:cxn modelId="{F0BD9246-4DC6-422A-BFC1-6C0D231D968F}" type="presParOf" srcId="{6242D135-C7AA-4B67-A262-BA5999E5B8BC}" destId="{27AAE99A-AF7F-425B-9DFD-D223F4E8B3A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6800E2-A171-44D7-ABC1-2782B01474A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16CAB007-74C5-4267-9B09-76033B6A33D6}">
      <dgm:prSet phldrT="[Texte]" custT="1"/>
      <dgm:spPr>
        <a:noFill/>
      </dgm:spPr>
      <dgm:t>
        <a:bodyPr/>
        <a:lstStyle/>
        <a:p>
          <a:pPr algn="l">
            <a:lnSpc>
              <a:spcPct val="90000"/>
            </a:lnSpc>
            <a:spcAft>
              <a:spcPts val="0"/>
            </a:spcAft>
          </a:pPr>
          <a:r>
            <a:rPr lang="fr-FR" sz="2000" dirty="0" smtClean="0">
              <a:solidFill>
                <a:schemeClr val="tx2"/>
              </a:solidFill>
            </a:rPr>
            <a:t>&gt; La prescription des MPI chez les personnes âgées constitue un facteur prédictif de l’hospitalisation pour iatrogénie.</a:t>
          </a:r>
        </a:p>
        <a:p>
          <a:pPr algn="just">
            <a:lnSpc>
              <a:spcPct val="100000"/>
            </a:lnSpc>
            <a:spcAft>
              <a:spcPts val="0"/>
            </a:spcAft>
          </a:pPr>
          <a:r>
            <a:rPr lang="fr-FR" sz="2000" b="0" dirty="0" smtClean="0">
              <a:solidFill>
                <a:schemeClr val="tx2"/>
              </a:solidFill>
            </a:rPr>
            <a:t>L’objectif de diminution de la prescription des MPI s’inscrit dans le flux des actions du PAPRAPS, concernant l’action de prévention de la iatrogénie chez la personne âgée dans le cadre d’un parcours ville-hôpital-ville. </a:t>
          </a:r>
        </a:p>
        <a:p>
          <a:pPr algn="just">
            <a:lnSpc>
              <a:spcPct val="100000"/>
            </a:lnSpc>
            <a:spcAft>
              <a:spcPts val="0"/>
            </a:spcAft>
          </a:pPr>
          <a:endParaRPr lang="fr-FR" sz="2000" b="0" dirty="0" smtClean="0">
            <a:solidFill>
              <a:schemeClr val="tx2"/>
            </a:solidFill>
          </a:endParaRPr>
        </a:p>
        <a:p>
          <a:pPr algn="just">
            <a:lnSpc>
              <a:spcPct val="100000"/>
            </a:lnSpc>
            <a:spcAft>
              <a:spcPts val="0"/>
            </a:spcAft>
          </a:pPr>
          <a:r>
            <a:rPr lang="fr-FR" sz="2000" dirty="0" smtClean="0">
              <a:solidFill>
                <a:schemeClr val="tx2"/>
              </a:solidFill>
            </a:rPr>
            <a:t>&gt; L’élaboration de cet indicateur est le fruit des réflexions d’un groupe de travail associant des professionnels de santé, l’AM, l’OMEDIT et l’ARS.</a:t>
          </a:r>
        </a:p>
        <a:p>
          <a:pPr algn="just">
            <a:lnSpc>
              <a:spcPct val="100000"/>
            </a:lnSpc>
            <a:spcAft>
              <a:spcPts val="0"/>
            </a:spcAft>
          </a:pPr>
          <a:r>
            <a:rPr lang="fr-FR" sz="2000" dirty="0" smtClean="0">
              <a:solidFill>
                <a:schemeClr val="tx2"/>
              </a:solidFill>
            </a:rPr>
            <a:t>    Un indicateur </a:t>
          </a:r>
          <a:r>
            <a:rPr lang="fr-FR" sz="2000" b="1" dirty="0" smtClean="0">
              <a:solidFill>
                <a:srgbClr val="A0A800"/>
              </a:solidFill>
            </a:rPr>
            <a:t>composite</a:t>
          </a:r>
          <a:r>
            <a:rPr lang="fr-FR" sz="2000" dirty="0" smtClean="0">
              <a:solidFill>
                <a:schemeClr val="tx2"/>
              </a:solidFill>
            </a:rPr>
            <a:t> : </a:t>
          </a:r>
          <a:r>
            <a:rPr lang="fr-FR" sz="2000" b="1" dirty="0" smtClean="0">
              <a:solidFill>
                <a:srgbClr val="A0A800"/>
              </a:solidFill>
            </a:rPr>
            <a:t>4</a:t>
          </a:r>
          <a:r>
            <a:rPr lang="fr-FR" sz="2000" dirty="0" smtClean="0">
              <a:solidFill>
                <a:schemeClr val="tx2"/>
              </a:solidFill>
            </a:rPr>
            <a:t> sous-indicateurs </a:t>
          </a:r>
          <a:r>
            <a:rPr lang="fr-FR" sz="2000" b="1" dirty="0" smtClean="0">
              <a:solidFill>
                <a:srgbClr val="A0A800"/>
              </a:solidFill>
            </a:rPr>
            <a:t>quantitatifs</a:t>
          </a:r>
          <a:r>
            <a:rPr lang="fr-FR" sz="2000" dirty="0" smtClean="0">
              <a:solidFill>
                <a:schemeClr val="tx2"/>
              </a:solidFill>
            </a:rPr>
            <a:t> et </a:t>
          </a:r>
          <a:r>
            <a:rPr lang="fr-FR" sz="2000" b="1" dirty="0" smtClean="0">
              <a:solidFill>
                <a:srgbClr val="A0A800"/>
              </a:solidFill>
            </a:rPr>
            <a:t>5</a:t>
          </a:r>
          <a:r>
            <a:rPr lang="fr-FR" sz="2000" b="1" dirty="0" smtClean="0">
              <a:solidFill>
                <a:schemeClr val="tx2"/>
              </a:solidFill>
            </a:rPr>
            <a:t> </a:t>
          </a:r>
          <a:r>
            <a:rPr lang="fr-FR" sz="2000" dirty="0" smtClean="0">
              <a:solidFill>
                <a:schemeClr val="tx2"/>
              </a:solidFill>
            </a:rPr>
            <a:t>sous-indicateurs </a:t>
          </a:r>
          <a:r>
            <a:rPr lang="fr-FR" sz="2000" b="1" dirty="0" smtClean="0">
              <a:solidFill>
                <a:srgbClr val="A0A800"/>
              </a:solidFill>
            </a:rPr>
            <a:t>qualitatifs</a:t>
          </a:r>
          <a:r>
            <a:rPr lang="fr-FR" sz="2000" dirty="0" smtClean="0">
              <a:solidFill>
                <a:schemeClr val="tx2"/>
              </a:solidFill>
            </a:rPr>
            <a:t> (qui ne     sont pas tous actifs en même temps)</a:t>
          </a:r>
        </a:p>
        <a:p>
          <a:pPr algn="just">
            <a:lnSpc>
              <a:spcPct val="100000"/>
            </a:lnSpc>
            <a:spcAft>
              <a:spcPts val="0"/>
            </a:spcAft>
          </a:pPr>
          <a:endParaRPr lang="fr-FR" sz="2000" b="0" dirty="0" smtClean="0">
            <a:solidFill>
              <a:schemeClr val="tx2"/>
            </a:solidFill>
          </a:endParaRPr>
        </a:p>
        <a:p>
          <a:pPr algn="just">
            <a:lnSpc>
              <a:spcPct val="90000"/>
            </a:lnSpc>
            <a:spcAft>
              <a:spcPct val="35000"/>
            </a:spcAft>
          </a:pPr>
          <a:r>
            <a:rPr lang="fr-FR" sz="2000" dirty="0" smtClean="0">
              <a:solidFill>
                <a:schemeClr val="tx2"/>
              </a:solidFill>
            </a:rPr>
            <a:t>&gt; Les établissements concernés seront accompagnés par l’OMEDIT en tant que de besoin (proposition d’outils et d’un guide méthodologique qualitatif / d’autres propositions pourront être envisagées à la demande) et par la transmission d’une fiche-profil personnalisée annuelle (outil de pilotage)</a:t>
          </a:r>
        </a:p>
      </dgm:t>
    </dgm:pt>
    <dgm:pt modelId="{32A97531-5A48-4125-A4F1-83E5A4896CFE}" type="parTrans" cxnId="{D44D36FB-8563-460B-A801-7A0E663E7DA4}">
      <dgm:prSet/>
      <dgm:spPr/>
      <dgm:t>
        <a:bodyPr/>
        <a:lstStyle/>
        <a:p>
          <a:pPr algn="l"/>
          <a:endParaRPr lang="fr-FR"/>
        </a:p>
      </dgm:t>
    </dgm:pt>
    <dgm:pt modelId="{A97EAD27-A2F9-4E0F-A898-11931D825E2A}" type="sibTrans" cxnId="{D44D36FB-8563-460B-A801-7A0E663E7DA4}">
      <dgm:prSet/>
      <dgm:spPr/>
      <dgm:t>
        <a:bodyPr/>
        <a:lstStyle/>
        <a:p>
          <a:pPr algn="l"/>
          <a:endParaRPr lang="fr-FR"/>
        </a:p>
      </dgm:t>
    </dgm:pt>
    <dgm:pt modelId="{38E28184-3679-4EC0-8130-090A0C8ED02B}" type="pres">
      <dgm:prSet presAssocID="{256800E2-A171-44D7-ABC1-2782B01474AD}" presName="Name0" presStyleCnt="0">
        <dgm:presLayoutVars>
          <dgm:dir/>
          <dgm:animLvl val="lvl"/>
          <dgm:resizeHandles val="exact"/>
        </dgm:presLayoutVars>
      </dgm:prSet>
      <dgm:spPr/>
      <dgm:t>
        <a:bodyPr/>
        <a:lstStyle/>
        <a:p>
          <a:endParaRPr lang="fr-FR"/>
        </a:p>
      </dgm:t>
    </dgm:pt>
    <dgm:pt modelId="{EE87E6F8-7BD5-4546-8E79-F1FD918EF359}" type="pres">
      <dgm:prSet presAssocID="{16CAB007-74C5-4267-9B09-76033B6A33D6}" presName="linNode" presStyleCnt="0"/>
      <dgm:spPr/>
    </dgm:pt>
    <dgm:pt modelId="{CCD04C28-67F8-4FC4-9FC0-76C3D0A10E5C}" type="pres">
      <dgm:prSet presAssocID="{16CAB007-74C5-4267-9B09-76033B6A33D6}" presName="parentText" presStyleLbl="node1" presStyleIdx="0" presStyleCnt="1" custScaleX="277778" custScaleY="100098" custLinFactNeighborX="6289" custLinFactNeighborY="-930">
        <dgm:presLayoutVars>
          <dgm:chMax val="1"/>
          <dgm:bulletEnabled val="1"/>
        </dgm:presLayoutVars>
      </dgm:prSet>
      <dgm:spPr/>
      <dgm:t>
        <a:bodyPr/>
        <a:lstStyle/>
        <a:p>
          <a:endParaRPr lang="fr-FR"/>
        </a:p>
      </dgm:t>
    </dgm:pt>
  </dgm:ptLst>
  <dgm:cxnLst>
    <dgm:cxn modelId="{D44D36FB-8563-460B-A801-7A0E663E7DA4}" srcId="{256800E2-A171-44D7-ABC1-2782B01474AD}" destId="{16CAB007-74C5-4267-9B09-76033B6A33D6}" srcOrd="0" destOrd="0" parTransId="{32A97531-5A48-4125-A4F1-83E5A4896CFE}" sibTransId="{A97EAD27-A2F9-4E0F-A898-11931D825E2A}"/>
    <dgm:cxn modelId="{241328CA-A43A-4E3D-B763-B2168A4C4D7A}" type="presOf" srcId="{256800E2-A171-44D7-ABC1-2782B01474AD}" destId="{38E28184-3679-4EC0-8130-090A0C8ED02B}" srcOrd="0" destOrd="0" presId="urn:microsoft.com/office/officeart/2005/8/layout/vList5"/>
    <dgm:cxn modelId="{625DEABE-41A4-4EA9-AC68-B39FCC3E55FF}" type="presOf" srcId="{16CAB007-74C5-4267-9B09-76033B6A33D6}" destId="{CCD04C28-67F8-4FC4-9FC0-76C3D0A10E5C}" srcOrd="0" destOrd="0" presId="urn:microsoft.com/office/officeart/2005/8/layout/vList5"/>
    <dgm:cxn modelId="{0C2012C7-BC70-44B3-8487-EEC5FAEE1B8F}" type="presParOf" srcId="{38E28184-3679-4EC0-8130-090A0C8ED02B}" destId="{EE87E6F8-7BD5-4546-8E79-F1FD918EF359}" srcOrd="0" destOrd="0" presId="urn:microsoft.com/office/officeart/2005/8/layout/vList5"/>
    <dgm:cxn modelId="{E57489A2-D0C3-45A2-98F3-5FC3E5BC2BA5}" type="presParOf" srcId="{EE87E6F8-7BD5-4546-8E79-F1FD918EF359}" destId="{CCD04C28-67F8-4FC4-9FC0-76C3D0A10E5C}"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56800E2-A171-44D7-ABC1-2782B01474A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37005402-4104-480A-A91E-A2695B198BC7}">
      <dgm:prSet phldrT="[Texte]"/>
      <dgm:spPr>
        <a:solidFill>
          <a:schemeClr val="accent2">
            <a:lumMod val="40000"/>
            <a:lumOff val="60000"/>
          </a:schemeClr>
        </a:solidFill>
      </dgm:spPr>
      <dgm:t>
        <a:bodyPr/>
        <a:lstStyle/>
        <a:p>
          <a:r>
            <a:rPr lang="fr-FR" dirty="0" smtClean="0">
              <a:solidFill>
                <a:schemeClr val="tx2"/>
              </a:solidFill>
            </a:rPr>
            <a:t>objectifs</a:t>
          </a:r>
          <a:endParaRPr lang="fr-FR" dirty="0">
            <a:solidFill>
              <a:schemeClr val="tx2"/>
            </a:solidFill>
          </a:endParaRPr>
        </a:p>
      </dgm:t>
    </dgm:pt>
    <dgm:pt modelId="{E980ECD6-8408-42CE-8006-3079FAE87473}" type="parTrans" cxnId="{5C466B3F-C6A8-45AE-B1F6-2836E5818B3F}">
      <dgm:prSet/>
      <dgm:spPr/>
      <dgm:t>
        <a:bodyPr/>
        <a:lstStyle/>
        <a:p>
          <a:endParaRPr lang="fr-FR"/>
        </a:p>
      </dgm:t>
    </dgm:pt>
    <dgm:pt modelId="{DF4E4CC8-BDC4-4923-8C4A-E3EAC1C26ECC}" type="sibTrans" cxnId="{5C466B3F-C6A8-45AE-B1F6-2836E5818B3F}">
      <dgm:prSet/>
      <dgm:spPr/>
      <dgm:t>
        <a:bodyPr/>
        <a:lstStyle/>
        <a:p>
          <a:endParaRPr lang="fr-FR"/>
        </a:p>
      </dgm:t>
    </dgm:pt>
    <dgm:pt modelId="{5E98C31E-B937-4970-9B5F-0DB6D45BAF6C}">
      <dgm:prSet phldrT="[Texte]" custT="1"/>
      <dgm:spPr>
        <a:solidFill>
          <a:schemeClr val="accent2">
            <a:lumMod val="20000"/>
            <a:lumOff val="80000"/>
            <a:alpha val="90000"/>
          </a:schemeClr>
        </a:solidFill>
      </dgm:spPr>
      <dgm:t>
        <a:bodyPr anchor="ctr" anchorCtr="1"/>
        <a:lstStyle/>
        <a:p>
          <a:pPr algn="l"/>
          <a:r>
            <a:rPr lang="fr-FR" sz="2000" b="0" dirty="0" smtClean="0">
              <a:solidFill>
                <a:schemeClr val="tx2"/>
              </a:solidFill>
            </a:rPr>
            <a:t>Diminuer la prescription de médicaments inappropriés (MPI) chez la personne âgée de 75 ans et plus </a:t>
          </a:r>
          <a:endParaRPr lang="fr-FR" sz="2000" b="0" dirty="0">
            <a:solidFill>
              <a:schemeClr val="tx2"/>
            </a:solidFill>
          </a:endParaRPr>
        </a:p>
      </dgm:t>
    </dgm:pt>
    <dgm:pt modelId="{47CB895A-8F02-4AB4-A4DE-BA96738750B8}" type="parTrans" cxnId="{F163C5B1-5F82-414F-8271-F2B2BF84559D}">
      <dgm:prSet/>
      <dgm:spPr/>
      <dgm:t>
        <a:bodyPr/>
        <a:lstStyle/>
        <a:p>
          <a:endParaRPr lang="fr-FR"/>
        </a:p>
      </dgm:t>
    </dgm:pt>
    <dgm:pt modelId="{24E8197D-FB79-4BF3-A0F6-9FA3A15A9550}" type="sibTrans" cxnId="{F163C5B1-5F82-414F-8271-F2B2BF84559D}">
      <dgm:prSet/>
      <dgm:spPr/>
      <dgm:t>
        <a:bodyPr/>
        <a:lstStyle/>
        <a:p>
          <a:endParaRPr lang="fr-FR"/>
        </a:p>
      </dgm:t>
    </dgm:pt>
    <dgm:pt modelId="{83675D14-C3F5-49DF-A7B2-054AB17F4464}">
      <dgm:prSet phldrT="[Texte]"/>
      <dgm:spPr>
        <a:solidFill>
          <a:schemeClr val="accent2">
            <a:lumMod val="40000"/>
            <a:lumOff val="60000"/>
          </a:schemeClr>
        </a:solidFill>
      </dgm:spPr>
      <dgm:t>
        <a:bodyPr/>
        <a:lstStyle/>
        <a:p>
          <a:r>
            <a:rPr lang="fr-FR" dirty="0" smtClean="0">
              <a:solidFill>
                <a:schemeClr val="tx2"/>
              </a:solidFill>
            </a:rPr>
            <a:t>Source de données</a:t>
          </a:r>
          <a:endParaRPr lang="fr-FR" dirty="0">
            <a:solidFill>
              <a:schemeClr val="tx2"/>
            </a:solidFill>
          </a:endParaRPr>
        </a:p>
      </dgm:t>
    </dgm:pt>
    <dgm:pt modelId="{699DAEFC-3598-4A7E-8E5E-02D195A6877B}" type="parTrans" cxnId="{58ECBAFD-D906-4A5A-AAF2-2C35B6554892}">
      <dgm:prSet/>
      <dgm:spPr/>
      <dgm:t>
        <a:bodyPr/>
        <a:lstStyle/>
        <a:p>
          <a:endParaRPr lang="fr-FR"/>
        </a:p>
      </dgm:t>
    </dgm:pt>
    <dgm:pt modelId="{8E48E120-EE0C-4206-8D08-22D060AC28FB}" type="sibTrans" cxnId="{58ECBAFD-D906-4A5A-AAF2-2C35B6554892}">
      <dgm:prSet/>
      <dgm:spPr/>
      <dgm:t>
        <a:bodyPr/>
        <a:lstStyle/>
        <a:p>
          <a:endParaRPr lang="fr-FR"/>
        </a:p>
      </dgm:t>
    </dgm:pt>
    <dgm:pt modelId="{B45F68A2-EF0E-4512-AC08-C03B5AB3058D}">
      <dgm:prSet phldrT="[Texte]" custT="1"/>
      <dgm:spPr>
        <a:solidFill>
          <a:schemeClr val="accent2">
            <a:lumMod val="20000"/>
            <a:lumOff val="80000"/>
            <a:alpha val="90000"/>
          </a:schemeClr>
        </a:solidFill>
      </dgm:spPr>
      <dgm:t>
        <a:bodyPr/>
        <a:lstStyle/>
        <a:p>
          <a:r>
            <a:rPr lang="fr-FR" sz="2000" b="0" dirty="0" smtClean="0">
              <a:solidFill>
                <a:schemeClr val="tx2"/>
              </a:solidFill>
            </a:rPr>
            <a:t>Le SNDS (année de référence 2019 pour la première année du contrat)</a:t>
          </a:r>
          <a:endParaRPr lang="fr-FR" sz="2000" b="0" dirty="0">
            <a:solidFill>
              <a:schemeClr val="tx2"/>
            </a:solidFill>
          </a:endParaRPr>
        </a:p>
      </dgm:t>
    </dgm:pt>
    <dgm:pt modelId="{A5B9DE41-32D5-4D34-A0D3-65FF4C2A955D}" type="parTrans" cxnId="{35CF7AC1-1903-4375-A865-4775F565A7DE}">
      <dgm:prSet/>
      <dgm:spPr/>
      <dgm:t>
        <a:bodyPr/>
        <a:lstStyle/>
        <a:p>
          <a:endParaRPr lang="fr-FR"/>
        </a:p>
      </dgm:t>
    </dgm:pt>
    <dgm:pt modelId="{725C4AFD-E399-44D8-A053-14EC1AC62F59}" type="sibTrans" cxnId="{35CF7AC1-1903-4375-A865-4775F565A7DE}">
      <dgm:prSet/>
      <dgm:spPr/>
      <dgm:t>
        <a:bodyPr/>
        <a:lstStyle/>
        <a:p>
          <a:endParaRPr lang="fr-FR"/>
        </a:p>
      </dgm:t>
    </dgm:pt>
    <dgm:pt modelId="{BECBB972-246A-466E-AF9B-220267B0A50C}">
      <dgm:prSet phldrT="[Texte]"/>
      <dgm:spPr>
        <a:solidFill>
          <a:schemeClr val="accent2">
            <a:lumMod val="40000"/>
            <a:lumOff val="60000"/>
          </a:schemeClr>
        </a:solidFill>
      </dgm:spPr>
      <dgm:t>
        <a:bodyPr/>
        <a:lstStyle/>
        <a:p>
          <a:r>
            <a:rPr lang="fr-FR" dirty="0" smtClean="0">
              <a:solidFill>
                <a:schemeClr val="tx2"/>
              </a:solidFill>
            </a:rPr>
            <a:t>Périmètre</a:t>
          </a:r>
          <a:r>
            <a:rPr lang="fr-FR" dirty="0" smtClean="0"/>
            <a:t> </a:t>
          </a:r>
          <a:endParaRPr lang="fr-FR" dirty="0"/>
        </a:p>
      </dgm:t>
    </dgm:pt>
    <dgm:pt modelId="{79620176-D9F2-4962-8AE7-9E6EF7B7A727}" type="parTrans" cxnId="{A938EB5A-4890-4A7F-94AD-EBACE669630F}">
      <dgm:prSet/>
      <dgm:spPr/>
      <dgm:t>
        <a:bodyPr/>
        <a:lstStyle/>
        <a:p>
          <a:endParaRPr lang="fr-FR"/>
        </a:p>
      </dgm:t>
    </dgm:pt>
    <dgm:pt modelId="{CC7C032F-E73B-4160-984C-2801A27CF574}" type="sibTrans" cxnId="{A938EB5A-4890-4A7F-94AD-EBACE669630F}">
      <dgm:prSet/>
      <dgm:spPr/>
      <dgm:t>
        <a:bodyPr/>
        <a:lstStyle/>
        <a:p>
          <a:endParaRPr lang="fr-FR"/>
        </a:p>
      </dgm:t>
    </dgm:pt>
    <dgm:pt modelId="{48B3E88E-7041-4FC4-B5E6-6E593EB3E451}">
      <dgm:prSet phldrT="[Texte]" custT="1"/>
      <dgm:spPr>
        <a:solidFill>
          <a:schemeClr val="accent2">
            <a:lumMod val="20000"/>
            <a:lumOff val="80000"/>
            <a:alpha val="90000"/>
          </a:schemeClr>
        </a:solidFill>
      </dgm:spPr>
      <dgm:t>
        <a:bodyPr/>
        <a:lstStyle/>
        <a:p>
          <a:r>
            <a:rPr lang="fr-FR" sz="1400" dirty="0" smtClean="0"/>
            <a:t> </a:t>
          </a:r>
          <a:r>
            <a:rPr lang="fr-FR" sz="2000" b="0" dirty="0" smtClean="0">
              <a:solidFill>
                <a:schemeClr val="tx2"/>
              </a:solidFill>
            </a:rPr>
            <a:t>Les établissements MCO et SSR</a:t>
          </a:r>
          <a:endParaRPr lang="fr-FR" sz="2000" b="0" dirty="0">
            <a:solidFill>
              <a:schemeClr val="tx2"/>
            </a:solidFill>
          </a:endParaRPr>
        </a:p>
      </dgm:t>
    </dgm:pt>
    <dgm:pt modelId="{27DCB510-A1C5-4656-83D7-F42F0A2930E0}" type="parTrans" cxnId="{6DA19FE3-162F-4426-9F25-DF31945A6E23}">
      <dgm:prSet/>
      <dgm:spPr/>
      <dgm:t>
        <a:bodyPr/>
        <a:lstStyle/>
        <a:p>
          <a:endParaRPr lang="fr-FR"/>
        </a:p>
      </dgm:t>
    </dgm:pt>
    <dgm:pt modelId="{103FA01B-2E21-40D7-BE0D-9C64390FF4C9}" type="sibTrans" cxnId="{6DA19FE3-162F-4426-9F25-DF31945A6E23}">
      <dgm:prSet/>
      <dgm:spPr/>
      <dgm:t>
        <a:bodyPr/>
        <a:lstStyle/>
        <a:p>
          <a:endParaRPr lang="fr-FR"/>
        </a:p>
      </dgm:t>
    </dgm:pt>
    <dgm:pt modelId="{4B1C9E30-7CD3-4D8D-95C3-DAE6F3EA25FE}">
      <dgm:prSet phldrT="[Texte]" custT="1"/>
      <dgm:spPr>
        <a:solidFill>
          <a:schemeClr val="accent2">
            <a:lumMod val="20000"/>
            <a:lumOff val="80000"/>
            <a:alpha val="90000"/>
          </a:schemeClr>
        </a:solidFill>
      </dgm:spPr>
      <dgm:t>
        <a:bodyPr/>
        <a:lstStyle/>
        <a:p>
          <a:r>
            <a:rPr lang="fr-FR" sz="2000" b="0" dirty="0" smtClean="0">
              <a:solidFill>
                <a:schemeClr val="tx2"/>
              </a:solidFill>
            </a:rPr>
            <a:t>Les unités de soins avec une DMS de 7 jours et plus</a:t>
          </a:r>
          <a:endParaRPr lang="fr-FR" sz="2000" b="0" dirty="0">
            <a:solidFill>
              <a:schemeClr val="tx2"/>
            </a:solidFill>
          </a:endParaRPr>
        </a:p>
      </dgm:t>
    </dgm:pt>
    <dgm:pt modelId="{BDA01F6C-370D-4F86-8093-234955D0BD96}" type="parTrans" cxnId="{8A1D2A8A-4D40-4FDE-B269-3A61098DE1D9}">
      <dgm:prSet/>
      <dgm:spPr/>
      <dgm:t>
        <a:bodyPr/>
        <a:lstStyle/>
        <a:p>
          <a:endParaRPr lang="fr-FR"/>
        </a:p>
      </dgm:t>
    </dgm:pt>
    <dgm:pt modelId="{0F8538B2-3886-4F51-B8B2-DD550544ABA1}" type="sibTrans" cxnId="{8A1D2A8A-4D40-4FDE-B269-3A61098DE1D9}">
      <dgm:prSet/>
      <dgm:spPr/>
      <dgm:t>
        <a:bodyPr/>
        <a:lstStyle/>
        <a:p>
          <a:endParaRPr lang="fr-FR"/>
        </a:p>
      </dgm:t>
    </dgm:pt>
    <dgm:pt modelId="{051310CC-22F8-43D2-94F4-57FEB394D23F}">
      <dgm:prSet phldrT="[Texte]" custT="1"/>
      <dgm:spPr>
        <a:solidFill>
          <a:schemeClr val="accent2">
            <a:lumMod val="20000"/>
            <a:lumOff val="80000"/>
            <a:alpha val="90000"/>
          </a:schemeClr>
        </a:solidFill>
      </dgm:spPr>
      <dgm:t>
        <a:bodyPr anchor="ctr" anchorCtr="1"/>
        <a:lstStyle/>
        <a:p>
          <a:pPr algn="l"/>
          <a:r>
            <a:rPr lang="fr-FR" sz="1600" dirty="0" smtClean="0">
              <a:noFill/>
            </a:rPr>
            <a:t> de de</a:t>
          </a:r>
          <a:endParaRPr lang="fr-FR" sz="1600" dirty="0">
            <a:noFill/>
          </a:endParaRPr>
        </a:p>
      </dgm:t>
    </dgm:pt>
    <dgm:pt modelId="{BCB96960-1311-41CF-8F70-5A6BC5E18DFA}" type="sibTrans" cxnId="{567442E1-9C64-40BE-AD8F-576D740A9B87}">
      <dgm:prSet/>
      <dgm:spPr/>
      <dgm:t>
        <a:bodyPr/>
        <a:lstStyle/>
        <a:p>
          <a:endParaRPr lang="fr-FR"/>
        </a:p>
      </dgm:t>
    </dgm:pt>
    <dgm:pt modelId="{A3EA9934-1B14-4D56-94A2-BB2A06D922BA}" type="parTrans" cxnId="{567442E1-9C64-40BE-AD8F-576D740A9B87}">
      <dgm:prSet/>
      <dgm:spPr/>
      <dgm:t>
        <a:bodyPr/>
        <a:lstStyle/>
        <a:p>
          <a:endParaRPr lang="fr-FR"/>
        </a:p>
      </dgm:t>
    </dgm:pt>
    <dgm:pt modelId="{22A2FEF7-CAD2-4259-9072-C0D6908BB5D3}">
      <dgm:prSet phldrT="[Texte]" custT="1"/>
      <dgm:spPr>
        <a:solidFill>
          <a:schemeClr val="accent2">
            <a:lumMod val="20000"/>
            <a:lumOff val="80000"/>
            <a:alpha val="90000"/>
          </a:schemeClr>
        </a:solidFill>
      </dgm:spPr>
      <dgm:t>
        <a:bodyPr/>
        <a:lstStyle/>
        <a:p>
          <a:r>
            <a:rPr lang="fr-FR" sz="2000" b="0" dirty="0" smtClean="0">
              <a:solidFill>
                <a:schemeClr val="tx2"/>
              </a:solidFill>
            </a:rPr>
            <a:t>Les personnes âgées de 75 ans et plus</a:t>
          </a:r>
          <a:endParaRPr lang="fr-FR" sz="2000" b="0" dirty="0">
            <a:solidFill>
              <a:schemeClr val="tx2"/>
            </a:solidFill>
          </a:endParaRPr>
        </a:p>
      </dgm:t>
    </dgm:pt>
    <dgm:pt modelId="{0369E639-78C1-45F4-808D-626132D76BE0}" type="parTrans" cxnId="{55015E53-E51C-4C90-9E51-8F7F07C15D9E}">
      <dgm:prSet/>
      <dgm:spPr/>
      <dgm:t>
        <a:bodyPr/>
        <a:lstStyle/>
        <a:p>
          <a:endParaRPr lang="fr-FR"/>
        </a:p>
      </dgm:t>
    </dgm:pt>
    <dgm:pt modelId="{003CD4AE-9887-41F1-898C-25C42D08E0C9}" type="sibTrans" cxnId="{55015E53-E51C-4C90-9E51-8F7F07C15D9E}">
      <dgm:prSet/>
      <dgm:spPr/>
      <dgm:t>
        <a:bodyPr/>
        <a:lstStyle/>
        <a:p>
          <a:endParaRPr lang="fr-FR"/>
        </a:p>
      </dgm:t>
    </dgm:pt>
    <dgm:pt modelId="{5AC83CCE-452E-47EA-87E5-37979D2EA61B}">
      <dgm:prSet phldrT="[Texte]" custT="1"/>
      <dgm:spPr>
        <a:solidFill>
          <a:schemeClr val="accent2">
            <a:lumMod val="20000"/>
            <a:lumOff val="80000"/>
            <a:alpha val="90000"/>
          </a:schemeClr>
        </a:solidFill>
      </dgm:spPr>
      <dgm:t>
        <a:bodyPr/>
        <a:lstStyle/>
        <a:p>
          <a:endParaRPr lang="fr-FR" sz="2000" dirty="0"/>
        </a:p>
      </dgm:t>
    </dgm:pt>
    <dgm:pt modelId="{51E7079E-7A78-45F8-AA54-D0B1DA5E7EFB}" type="parTrans" cxnId="{3C787072-5FFA-4559-AC9E-0F01021D0AE1}">
      <dgm:prSet/>
      <dgm:spPr/>
      <dgm:t>
        <a:bodyPr/>
        <a:lstStyle/>
        <a:p>
          <a:endParaRPr lang="fr-FR"/>
        </a:p>
      </dgm:t>
    </dgm:pt>
    <dgm:pt modelId="{44B5E16F-3B57-4C86-9E1C-05D994213A90}" type="sibTrans" cxnId="{3C787072-5FFA-4559-AC9E-0F01021D0AE1}">
      <dgm:prSet/>
      <dgm:spPr/>
      <dgm:t>
        <a:bodyPr/>
        <a:lstStyle/>
        <a:p>
          <a:endParaRPr lang="fr-FR"/>
        </a:p>
      </dgm:t>
    </dgm:pt>
    <dgm:pt modelId="{25D80F50-3954-4168-85DF-E1B15EAF74EA}">
      <dgm:prSet phldrT="[Texte]" custT="1"/>
      <dgm:spPr>
        <a:solidFill>
          <a:schemeClr val="accent2">
            <a:lumMod val="20000"/>
            <a:lumOff val="80000"/>
            <a:alpha val="90000"/>
          </a:schemeClr>
        </a:solidFill>
      </dgm:spPr>
      <dgm:t>
        <a:bodyPr/>
        <a:lstStyle/>
        <a:p>
          <a:r>
            <a:rPr lang="fr-FR" sz="2000" b="0" dirty="0" smtClean="0">
              <a:solidFill>
                <a:schemeClr val="tx2"/>
              </a:solidFill>
            </a:rPr>
            <a:t>Une liste de famille de MPI validée par le groupe de travail </a:t>
          </a:r>
          <a:endParaRPr lang="fr-FR" sz="2000" b="0" dirty="0">
            <a:solidFill>
              <a:schemeClr val="tx2"/>
            </a:solidFill>
          </a:endParaRPr>
        </a:p>
      </dgm:t>
    </dgm:pt>
    <dgm:pt modelId="{0E623F0E-79B4-4235-B1AF-B70B07A9F111}" type="parTrans" cxnId="{52A01636-2765-46D4-A508-17FFC9FF8C14}">
      <dgm:prSet/>
      <dgm:spPr/>
      <dgm:t>
        <a:bodyPr/>
        <a:lstStyle/>
        <a:p>
          <a:endParaRPr lang="fr-FR"/>
        </a:p>
      </dgm:t>
    </dgm:pt>
    <dgm:pt modelId="{8FA6498D-F2F6-44BD-86A2-69BEEA5BFB89}" type="sibTrans" cxnId="{52A01636-2765-46D4-A508-17FFC9FF8C14}">
      <dgm:prSet/>
      <dgm:spPr/>
      <dgm:t>
        <a:bodyPr/>
        <a:lstStyle/>
        <a:p>
          <a:endParaRPr lang="fr-FR"/>
        </a:p>
      </dgm:t>
    </dgm:pt>
    <dgm:pt modelId="{16CAB007-74C5-4267-9B09-76033B6A33D6}">
      <dgm:prSet phldrT="[Texte]" custT="1"/>
      <dgm:spPr>
        <a:solidFill>
          <a:schemeClr val="accent2">
            <a:lumMod val="20000"/>
            <a:lumOff val="80000"/>
            <a:alpha val="90000"/>
          </a:schemeClr>
        </a:solidFill>
      </dgm:spPr>
      <dgm:t>
        <a:bodyPr/>
        <a:lstStyle/>
        <a:p>
          <a:r>
            <a:rPr lang="fr-FR" sz="2000" b="0" dirty="0" smtClean="0">
              <a:solidFill>
                <a:schemeClr val="tx2"/>
              </a:solidFill>
            </a:rPr>
            <a:t>Prescriptions de traitements de longue durée et traitement ponctuel</a:t>
          </a:r>
          <a:endParaRPr lang="fr-FR" sz="2000" b="0" dirty="0">
            <a:solidFill>
              <a:schemeClr val="tx2"/>
            </a:solidFill>
          </a:endParaRPr>
        </a:p>
      </dgm:t>
    </dgm:pt>
    <dgm:pt modelId="{32A97531-5A48-4125-A4F1-83E5A4896CFE}" type="parTrans" cxnId="{D44D36FB-8563-460B-A801-7A0E663E7DA4}">
      <dgm:prSet/>
      <dgm:spPr/>
      <dgm:t>
        <a:bodyPr/>
        <a:lstStyle/>
        <a:p>
          <a:endParaRPr lang="fr-FR"/>
        </a:p>
      </dgm:t>
    </dgm:pt>
    <dgm:pt modelId="{A97EAD27-A2F9-4E0F-A898-11931D825E2A}" type="sibTrans" cxnId="{D44D36FB-8563-460B-A801-7A0E663E7DA4}">
      <dgm:prSet/>
      <dgm:spPr/>
      <dgm:t>
        <a:bodyPr/>
        <a:lstStyle/>
        <a:p>
          <a:endParaRPr lang="fr-FR"/>
        </a:p>
      </dgm:t>
    </dgm:pt>
    <dgm:pt modelId="{38E28184-3679-4EC0-8130-090A0C8ED02B}" type="pres">
      <dgm:prSet presAssocID="{256800E2-A171-44D7-ABC1-2782B01474AD}" presName="Name0" presStyleCnt="0">
        <dgm:presLayoutVars>
          <dgm:dir/>
          <dgm:animLvl val="lvl"/>
          <dgm:resizeHandles val="exact"/>
        </dgm:presLayoutVars>
      </dgm:prSet>
      <dgm:spPr/>
      <dgm:t>
        <a:bodyPr/>
        <a:lstStyle/>
        <a:p>
          <a:endParaRPr lang="fr-FR"/>
        </a:p>
      </dgm:t>
    </dgm:pt>
    <dgm:pt modelId="{C9AB5B56-D442-4D2D-ACD5-B46620DFEA1F}" type="pres">
      <dgm:prSet presAssocID="{37005402-4104-480A-A91E-A2695B198BC7}" presName="linNode" presStyleCnt="0"/>
      <dgm:spPr/>
    </dgm:pt>
    <dgm:pt modelId="{7B125817-E6D2-4F3C-8118-0645EE5882BD}" type="pres">
      <dgm:prSet presAssocID="{37005402-4104-480A-A91E-A2695B198BC7}" presName="parentText" presStyleLbl="node1" presStyleIdx="0" presStyleCnt="3" custScaleX="47901" custScaleY="51994" custLinFactNeighborX="-14053" custLinFactNeighborY="-151">
        <dgm:presLayoutVars>
          <dgm:chMax val="1"/>
          <dgm:bulletEnabled val="1"/>
        </dgm:presLayoutVars>
      </dgm:prSet>
      <dgm:spPr/>
      <dgm:t>
        <a:bodyPr/>
        <a:lstStyle/>
        <a:p>
          <a:endParaRPr lang="fr-FR"/>
        </a:p>
      </dgm:t>
    </dgm:pt>
    <dgm:pt modelId="{4715DF07-FB81-4FE5-99BD-D50581BA023E}" type="pres">
      <dgm:prSet presAssocID="{37005402-4104-480A-A91E-A2695B198BC7}" presName="descendantText" presStyleLbl="alignAccFollowNode1" presStyleIdx="0" presStyleCnt="3" custScaleX="127093" custScaleY="59767" custLinFactNeighborX="-509" custLinFactNeighborY="-5052">
        <dgm:presLayoutVars>
          <dgm:bulletEnabled val="1"/>
        </dgm:presLayoutVars>
      </dgm:prSet>
      <dgm:spPr/>
      <dgm:t>
        <a:bodyPr/>
        <a:lstStyle/>
        <a:p>
          <a:endParaRPr lang="fr-FR"/>
        </a:p>
      </dgm:t>
    </dgm:pt>
    <dgm:pt modelId="{E1A53375-5B74-47B3-9E28-701A29A6D5C5}" type="pres">
      <dgm:prSet presAssocID="{DF4E4CC8-BDC4-4923-8C4A-E3EAC1C26ECC}" presName="sp" presStyleCnt="0"/>
      <dgm:spPr/>
    </dgm:pt>
    <dgm:pt modelId="{0725E791-2D65-4C4F-A4F0-341487A1DBA1}" type="pres">
      <dgm:prSet presAssocID="{83675D14-C3F5-49DF-A7B2-054AB17F4464}" presName="linNode" presStyleCnt="0"/>
      <dgm:spPr/>
    </dgm:pt>
    <dgm:pt modelId="{EA7E5783-7E73-4376-93F8-4F04A104F1F4}" type="pres">
      <dgm:prSet presAssocID="{83675D14-C3F5-49DF-A7B2-054AB17F4464}" presName="parentText" presStyleLbl="node1" presStyleIdx="1" presStyleCnt="3" custScaleX="48056" custScaleY="34690" custLinFactNeighborX="-2547" custLinFactNeighborY="-759">
        <dgm:presLayoutVars>
          <dgm:chMax val="1"/>
          <dgm:bulletEnabled val="1"/>
        </dgm:presLayoutVars>
      </dgm:prSet>
      <dgm:spPr/>
      <dgm:t>
        <a:bodyPr/>
        <a:lstStyle/>
        <a:p>
          <a:endParaRPr lang="fr-FR"/>
        </a:p>
      </dgm:t>
    </dgm:pt>
    <dgm:pt modelId="{35950C7E-20CF-434E-A247-845C162BC6F4}" type="pres">
      <dgm:prSet presAssocID="{83675D14-C3F5-49DF-A7B2-054AB17F4464}" presName="descendantText" presStyleLbl="alignAccFollowNode1" presStyleIdx="1" presStyleCnt="3" custScaleX="121578" custScaleY="42426" custLinFactNeighborX="-239" custLinFactNeighborY="-632">
        <dgm:presLayoutVars>
          <dgm:bulletEnabled val="1"/>
        </dgm:presLayoutVars>
      </dgm:prSet>
      <dgm:spPr/>
      <dgm:t>
        <a:bodyPr/>
        <a:lstStyle/>
        <a:p>
          <a:endParaRPr lang="fr-FR"/>
        </a:p>
      </dgm:t>
    </dgm:pt>
    <dgm:pt modelId="{5C4D34CE-0AAE-41C8-8544-E9A0A5F2C464}" type="pres">
      <dgm:prSet presAssocID="{8E48E120-EE0C-4206-8D08-22D060AC28FB}" presName="sp" presStyleCnt="0"/>
      <dgm:spPr/>
    </dgm:pt>
    <dgm:pt modelId="{6242D135-C7AA-4B67-A262-BA5999E5B8BC}" type="pres">
      <dgm:prSet presAssocID="{BECBB972-246A-466E-AF9B-220267B0A50C}" presName="linNode" presStyleCnt="0"/>
      <dgm:spPr/>
    </dgm:pt>
    <dgm:pt modelId="{2B281958-4A35-4D2E-A07D-2783787E361A}" type="pres">
      <dgm:prSet presAssocID="{BECBB972-246A-466E-AF9B-220267B0A50C}" presName="parentText" presStyleLbl="node1" presStyleIdx="2" presStyleCnt="3" custScaleX="47299" custScaleY="106346" custLinFactNeighborX="-14053" custLinFactNeighborY="974">
        <dgm:presLayoutVars>
          <dgm:chMax val="1"/>
          <dgm:bulletEnabled val="1"/>
        </dgm:presLayoutVars>
      </dgm:prSet>
      <dgm:spPr/>
      <dgm:t>
        <a:bodyPr/>
        <a:lstStyle/>
        <a:p>
          <a:endParaRPr lang="fr-FR"/>
        </a:p>
      </dgm:t>
    </dgm:pt>
    <dgm:pt modelId="{27AAE99A-AF7F-425B-9DFD-D223F4E8B3AE}" type="pres">
      <dgm:prSet presAssocID="{BECBB972-246A-466E-AF9B-220267B0A50C}" presName="descendantText" presStyleLbl="alignAccFollowNode1" presStyleIdx="2" presStyleCnt="3" custScaleX="123663" custScaleY="134508">
        <dgm:presLayoutVars>
          <dgm:bulletEnabled val="1"/>
        </dgm:presLayoutVars>
      </dgm:prSet>
      <dgm:spPr/>
      <dgm:t>
        <a:bodyPr/>
        <a:lstStyle/>
        <a:p>
          <a:endParaRPr lang="fr-FR"/>
        </a:p>
      </dgm:t>
    </dgm:pt>
  </dgm:ptLst>
  <dgm:cxnLst>
    <dgm:cxn modelId="{D44D36FB-8563-460B-A801-7A0E663E7DA4}" srcId="{BECBB972-246A-466E-AF9B-220267B0A50C}" destId="{16CAB007-74C5-4267-9B09-76033B6A33D6}" srcOrd="3" destOrd="0" parTransId="{32A97531-5A48-4125-A4F1-83E5A4896CFE}" sibTransId="{A97EAD27-A2F9-4E0F-A898-11931D825E2A}"/>
    <dgm:cxn modelId="{DE32AAF5-7D13-4675-8A3B-92D751B2D3FC}" type="presOf" srcId="{B45F68A2-EF0E-4512-AC08-C03B5AB3058D}" destId="{35950C7E-20CF-434E-A247-845C162BC6F4}" srcOrd="0" destOrd="0" presId="urn:microsoft.com/office/officeart/2005/8/layout/vList5"/>
    <dgm:cxn modelId="{9BB7DD60-331B-4219-A100-DFACC5A4E67B}" type="presOf" srcId="{22A2FEF7-CAD2-4259-9072-C0D6908BB5D3}" destId="{27AAE99A-AF7F-425B-9DFD-D223F4E8B3AE}" srcOrd="0" destOrd="2" presId="urn:microsoft.com/office/officeart/2005/8/layout/vList5"/>
    <dgm:cxn modelId="{35CF7AC1-1903-4375-A865-4775F565A7DE}" srcId="{83675D14-C3F5-49DF-A7B2-054AB17F4464}" destId="{B45F68A2-EF0E-4512-AC08-C03B5AB3058D}" srcOrd="0" destOrd="0" parTransId="{A5B9DE41-32D5-4D34-A0D3-65FF4C2A955D}" sibTransId="{725C4AFD-E399-44D8-A053-14EC1AC62F59}"/>
    <dgm:cxn modelId="{5544587A-D00B-4EA8-B383-6546D331F13E}" type="presOf" srcId="{5AC83CCE-452E-47EA-87E5-37979D2EA61B}" destId="{27AAE99A-AF7F-425B-9DFD-D223F4E8B3AE}" srcOrd="0" destOrd="5" presId="urn:microsoft.com/office/officeart/2005/8/layout/vList5"/>
    <dgm:cxn modelId="{B1E7526C-05A0-4511-B8A6-12B977050832}" type="presOf" srcId="{25D80F50-3954-4168-85DF-E1B15EAF74EA}" destId="{27AAE99A-AF7F-425B-9DFD-D223F4E8B3AE}" srcOrd="0" destOrd="4" presId="urn:microsoft.com/office/officeart/2005/8/layout/vList5"/>
    <dgm:cxn modelId="{65C94DA9-90FB-499C-A191-DCD1428A71A7}" type="presOf" srcId="{37005402-4104-480A-A91E-A2695B198BC7}" destId="{7B125817-E6D2-4F3C-8118-0645EE5882BD}" srcOrd="0" destOrd="0" presId="urn:microsoft.com/office/officeart/2005/8/layout/vList5"/>
    <dgm:cxn modelId="{6DBB7C28-B6D6-412A-80C2-9DBA1D013FB2}" type="presOf" srcId="{051310CC-22F8-43D2-94F4-57FEB394D23F}" destId="{4715DF07-FB81-4FE5-99BD-D50581BA023E}" srcOrd="0" destOrd="1" presId="urn:microsoft.com/office/officeart/2005/8/layout/vList5"/>
    <dgm:cxn modelId="{8A1D2A8A-4D40-4FDE-B269-3A61098DE1D9}" srcId="{BECBB972-246A-466E-AF9B-220267B0A50C}" destId="{4B1C9E30-7CD3-4D8D-95C3-DAE6F3EA25FE}" srcOrd="1" destOrd="0" parTransId="{BDA01F6C-370D-4F86-8093-234955D0BD96}" sibTransId="{0F8538B2-3886-4F51-B8B2-DD550544ABA1}"/>
    <dgm:cxn modelId="{F163C5B1-5F82-414F-8271-F2B2BF84559D}" srcId="{37005402-4104-480A-A91E-A2695B198BC7}" destId="{5E98C31E-B937-4970-9B5F-0DB6D45BAF6C}" srcOrd="0" destOrd="0" parTransId="{47CB895A-8F02-4AB4-A4DE-BA96738750B8}" sibTransId="{24E8197D-FB79-4BF3-A0F6-9FA3A15A9550}"/>
    <dgm:cxn modelId="{3C787072-5FFA-4559-AC9E-0F01021D0AE1}" srcId="{BECBB972-246A-466E-AF9B-220267B0A50C}" destId="{5AC83CCE-452E-47EA-87E5-37979D2EA61B}" srcOrd="5" destOrd="0" parTransId="{51E7079E-7A78-45F8-AA54-D0B1DA5E7EFB}" sibTransId="{44B5E16F-3B57-4C86-9E1C-05D994213A90}"/>
    <dgm:cxn modelId="{03419784-EC58-4DBC-96ED-6083D498E111}" type="presOf" srcId="{83675D14-C3F5-49DF-A7B2-054AB17F4464}" destId="{EA7E5783-7E73-4376-93F8-4F04A104F1F4}" srcOrd="0" destOrd="0" presId="urn:microsoft.com/office/officeart/2005/8/layout/vList5"/>
    <dgm:cxn modelId="{6DA19FE3-162F-4426-9F25-DF31945A6E23}" srcId="{BECBB972-246A-466E-AF9B-220267B0A50C}" destId="{48B3E88E-7041-4FC4-B5E6-6E593EB3E451}" srcOrd="0" destOrd="0" parTransId="{27DCB510-A1C5-4656-83D7-F42F0A2930E0}" sibTransId="{103FA01B-2E21-40D7-BE0D-9C64390FF4C9}"/>
    <dgm:cxn modelId="{E8604F18-0D90-41FF-AB48-50C1316F6B58}" type="presOf" srcId="{BECBB972-246A-466E-AF9B-220267B0A50C}" destId="{2B281958-4A35-4D2E-A07D-2783787E361A}" srcOrd="0" destOrd="0" presId="urn:microsoft.com/office/officeart/2005/8/layout/vList5"/>
    <dgm:cxn modelId="{949B5C2F-81BA-4572-A6B0-840D716C4DEE}" type="presOf" srcId="{16CAB007-74C5-4267-9B09-76033B6A33D6}" destId="{27AAE99A-AF7F-425B-9DFD-D223F4E8B3AE}" srcOrd="0" destOrd="3" presId="urn:microsoft.com/office/officeart/2005/8/layout/vList5"/>
    <dgm:cxn modelId="{777EDFC4-649F-4172-9DB7-BD232D41679F}" type="presOf" srcId="{5E98C31E-B937-4970-9B5F-0DB6D45BAF6C}" destId="{4715DF07-FB81-4FE5-99BD-D50581BA023E}" srcOrd="0" destOrd="0" presId="urn:microsoft.com/office/officeart/2005/8/layout/vList5"/>
    <dgm:cxn modelId="{58ECBAFD-D906-4A5A-AAF2-2C35B6554892}" srcId="{256800E2-A171-44D7-ABC1-2782B01474AD}" destId="{83675D14-C3F5-49DF-A7B2-054AB17F4464}" srcOrd="1" destOrd="0" parTransId="{699DAEFC-3598-4A7E-8E5E-02D195A6877B}" sibTransId="{8E48E120-EE0C-4206-8D08-22D060AC28FB}"/>
    <dgm:cxn modelId="{55015E53-E51C-4C90-9E51-8F7F07C15D9E}" srcId="{BECBB972-246A-466E-AF9B-220267B0A50C}" destId="{22A2FEF7-CAD2-4259-9072-C0D6908BB5D3}" srcOrd="2" destOrd="0" parTransId="{0369E639-78C1-45F4-808D-626132D76BE0}" sibTransId="{003CD4AE-9887-41F1-898C-25C42D08E0C9}"/>
    <dgm:cxn modelId="{CB4389F8-5603-41BC-9672-17D7205AC6BE}" type="presOf" srcId="{4B1C9E30-7CD3-4D8D-95C3-DAE6F3EA25FE}" destId="{27AAE99A-AF7F-425B-9DFD-D223F4E8B3AE}" srcOrd="0" destOrd="1" presId="urn:microsoft.com/office/officeart/2005/8/layout/vList5"/>
    <dgm:cxn modelId="{52A01636-2765-46D4-A508-17FFC9FF8C14}" srcId="{BECBB972-246A-466E-AF9B-220267B0A50C}" destId="{25D80F50-3954-4168-85DF-E1B15EAF74EA}" srcOrd="4" destOrd="0" parTransId="{0E623F0E-79B4-4235-B1AF-B70B07A9F111}" sibTransId="{8FA6498D-F2F6-44BD-86A2-69BEEA5BFB89}"/>
    <dgm:cxn modelId="{5C466B3F-C6A8-45AE-B1F6-2836E5818B3F}" srcId="{256800E2-A171-44D7-ABC1-2782B01474AD}" destId="{37005402-4104-480A-A91E-A2695B198BC7}" srcOrd="0" destOrd="0" parTransId="{E980ECD6-8408-42CE-8006-3079FAE87473}" sibTransId="{DF4E4CC8-BDC4-4923-8C4A-E3EAC1C26ECC}"/>
    <dgm:cxn modelId="{241328CA-A43A-4E3D-B763-B2168A4C4D7A}" type="presOf" srcId="{256800E2-A171-44D7-ABC1-2782B01474AD}" destId="{38E28184-3679-4EC0-8130-090A0C8ED02B}" srcOrd="0" destOrd="0" presId="urn:microsoft.com/office/officeart/2005/8/layout/vList5"/>
    <dgm:cxn modelId="{A938EB5A-4890-4A7F-94AD-EBACE669630F}" srcId="{256800E2-A171-44D7-ABC1-2782B01474AD}" destId="{BECBB972-246A-466E-AF9B-220267B0A50C}" srcOrd="2" destOrd="0" parTransId="{79620176-D9F2-4962-8AE7-9E6EF7B7A727}" sibTransId="{CC7C032F-E73B-4160-984C-2801A27CF574}"/>
    <dgm:cxn modelId="{5465555C-1DD9-4B4E-A14F-392528AFF930}" type="presOf" srcId="{48B3E88E-7041-4FC4-B5E6-6E593EB3E451}" destId="{27AAE99A-AF7F-425B-9DFD-D223F4E8B3AE}" srcOrd="0" destOrd="0" presId="urn:microsoft.com/office/officeart/2005/8/layout/vList5"/>
    <dgm:cxn modelId="{567442E1-9C64-40BE-AD8F-576D740A9B87}" srcId="{37005402-4104-480A-A91E-A2695B198BC7}" destId="{051310CC-22F8-43D2-94F4-57FEB394D23F}" srcOrd="1" destOrd="0" parTransId="{A3EA9934-1B14-4D56-94A2-BB2A06D922BA}" sibTransId="{BCB96960-1311-41CF-8F70-5A6BC5E18DFA}"/>
    <dgm:cxn modelId="{501858B6-385C-4245-B62A-AA17DC495374}" type="presParOf" srcId="{38E28184-3679-4EC0-8130-090A0C8ED02B}" destId="{C9AB5B56-D442-4D2D-ACD5-B46620DFEA1F}" srcOrd="0" destOrd="0" presId="urn:microsoft.com/office/officeart/2005/8/layout/vList5"/>
    <dgm:cxn modelId="{302485C8-365F-4770-9745-BF6801559B86}" type="presParOf" srcId="{C9AB5B56-D442-4D2D-ACD5-B46620DFEA1F}" destId="{7B125817-E6D2-4F3C-8118-0645EE5882BD}" srcOrd="0" destOrd="0" presId="urn:microsoft.com/office/officeart/2005/8/layout/vList5"/>
    <dgm:cxn modelId="{26A9ACF1-2CB8-496E-B4AB-2F9282E3B1E2}" type="presParOf" srcId="{C9AB5B56-D442-4D2D-ACD5-B46620DFEA1F}" destId="{4715DF07-FB81-4FE5-99BD-D50581BA023E}" srcOrd="1" destOrd="0" presId="urn:microsoft.com/office/officeart/2005/8/layout/vList5"/>
    <dgm:cxn modelId="{F7B8AEDE-119B-496F-B822-4BF49DF5E402}" type="presParOf" srcId="{38E28184-3679-4EC0-8130-090A0C8ED02B}" destId="{E1A53375-5B74-47B3-9E28-701A29A6D5C5}" srcOrd="1" destOrd="0" presId="urn:microsoft.com/office/officeart/2005/8/layout/vList5"/>
    <dgm:cxn modelId="{921B622A-8DBD-4CF7-911C-97C7076F2501}" type="presParOf" srcId="{38E28184-3679-4EC0-8130-090A0C8ED02B}" destId="{0725E791-2D65-4C4F-A4F0-341487A1DBA1}" srcOrd="2" destOrd="0" presId="urn:microsoft.com/office/officeart/2005/8/layout/vList5"/>
    <dgm:cxn modelId="{8E42B7E5-2A23-4135-A530-6448407B3479}" type="presParOf" srcId="{0725E791-2D65-4C4F-A4F0-341487A1DBA1}" destId="{EA7E5783-7E73-4376-93F8-4F04A104F1F4}" srcOrd="0" destOrd="0" presId="urn:microsoft.com/office/officeart/2005/8/layout/vList5"/>
    <dgm:cxn modelId="{4016098F-6A9D-455E-AA38-0AF5A58012B5}" type="presParOf" srcId="{0725E791-2D65-4C4F-A4F0-341487A1DBA1}" destId="{35950C7E-20CF-434E-A247-845C162BC6F4}" srcOrd="1" destOrd="0" presId="urn:microsoft.com/office/officeart/2005/8/layout/vList5"/>
    <dgm:cxn modelId="{42746819-4A50-4042-B18F-85CDA25099C8}" type="presParOf" srcId="{38E28184-3679-4EC0-8130-090A0C8ED02B}" destId="{5C4D34CE-0AAE-41C8-8544-E9A0A5F2C464}" srcOrd="3" destOrd="0" presId="urn:microsoft.com/office/officeart/2005/8/layout/vList5"/>
    <dgm:cxn modelId="{0813CA3B-6AB5-49E9-AC45-C9FAD45710E8}" type="presParOf" srcId="{38E28184-3679-4EC0-8130-090A0C8ED02B}" destId="{6242D135-C7AA-4B67-A262-BA5999E5B8BC}" srcOrd="4" destOrd="0" presId="urn:microsoft.com/office/officeart/2005/8/layout/vList5"/>
    <dgm:cxn modelId="{F290C251-43AC-4F54-95D0-505561937EB4}" type="presParOf" srcId="{6242D135-C7AA-4B67-A262-BA5999E5B8BC}" destId="{2B281958-4A35-4D2E-A07D-2783787E361A}" srcOrd="0" destOrd="0" presId="urn:microsoft.com/office/officeart/2005/8/layout/vList5"/>
    <dgm:cxn modelId="{F0BD9246-4DC6-422A-BFC1-6C0D231D968F}" type="presParOf" srcId="{6242D135-C7AA-4B67-A262-BA5999E5B8BC}" destId="{27AAE99A-AF7F-425B-9DFD-D223F4E8B3A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E629EB5-C0FE-4884-B83C-E4B325C440A5}" type="doc">
      <dgm:prSet loTypeId="urn:microsoft.com/office/officeart/2005/8/layout/vList5" loCatId="list" qsTypeId="urn:microsoft.com/office/officeart/2005/8/quickstyle/simple5" qsCatId="simple" csTypeId="urn:microsoft.com/office/officeart/2005/8/colors/accent0_2" csCatId="mainScheme" phldr="1"/>
      <dgm:spPr/>
      <dgm:t>
        <a:bodyPr/>
        <a:lstStyle/>
        <a:p>
          <a:endParaRPr lang="fr-FR"/>
        </a:p>
      </dgm:t>
    </dgm:pt>
    <dgm:pt modelId="{8B75416C-5FAD-48EB-9B7F-68B94EB21AB3}">
      <dgm:prSet phldrT="[Texte]" custT="1"/>
      <dgm:spPr/>
      <dgm:t>
        <a:bodyPr/>
        <a:lstStyle/>
        <a:p>
          <a:r>
            <a:rPr lang="fr-FR" sz="1600" dirty="0" smtClean="0"/>
            <a:t>les situations à risques sont identifiées et un plan d’action est élaboré et validé</a:t>
          </a:r>
          <a:endParaRPr lang="fr-FR" sz="1600" dirty="0"/>
        </a:p>
      </dgm:t>
    </dgm:pt>
    <dgm:pt modelId="{3BB8955D-147F-4D2C-AA60-2B1CE6D12481}" type="parTrans" cxnId="{D1EEEEEF-C565-4964-9E3B-A48DF840AC7D}">
      <dgm:prSet/>
      <dgm:spPr/>
      <dgm:t>
        <a:bodyPr/>
        <a:lstStyle/>
        <a:p>
          <a:endParaRPr lang="fr-FR" sz="1400"/>
        </a:p>
      </dgm:t>
    </dgm:pt>
    <dgm:pt modelId="{314C406C-7E42-4AA0-BE4B-26F3EE92DC27}" type="sibTrans" cxnId="{D1EEEEEF-C565-4964-9E3B-A48DF840AC7D}">
      <dgm:prSet/>
      <dgm:spPr/>
      <dgm:t>
        <a:bodyPr/>
        <a:lstStyle/>
        <a:p>
          <a:endParaRPr lang="fr-FR" sz="1400"/>
        </a:p>
      </dgm:t>
    </dgm:pt>
    <dgm:pt modelId="{915349B4-605A-4FD9-B0EC-60D66710BDD2}">
      <dgm:prSet phldrT="[Texte]" custT="1">
        <dgm:style>
          <a:lnRef idx="1">
            <a:schemeClr val="accent2"/>
          </a:lnRef>
          <a:fillRef idx="2">
            <a:schemeClr val="accent2"/>
          </a:fillRef>
          <a:effectRef idx="1">
            <a:schemeClr val="accent2"/>
          </a:effectRef>
          <a:fontRef idx="minor">
            <a:schemeClr val="dk1"/>
          </a:fontRef>
        </dgm:style>
      </dgm:prSet>
      <dgm:spPr>
        <a:solidFill>
          <a:schemeClr val="accent2">
            <a:lumMod val="20000"/>
            <a:lumOff val="80000"/>
          </a:schemeClr>
        </a:solidFill>
      </dgm:spPr>
      <dgm:t>
        <a:bodyPr/>
        <a:lstStyle/>
        <a:p>
          <a:r>
            <a:rPr lang="fr-FR" sz="1200" dirty="0" smtClean="0"/>
            <a:t>La cartographie des risques du circuit du médicament est complétée et actualisée.</a:t>
          </a:r>
          <a:endParaRPr lang="fr-FR" sz="1200" dirty="0"/>
        </a:p>
      </dgm:t>
    </dgm:pt>
    <dgm:pt modelId="{50E47C6B-5DCC-484C-B74C-F2ED1F5B6250}" type="parTrans" cxnId="{6D6BA68B-8722-42B9-A3E5-CBC567CF1885}">
      <dgm:prSet/>
      <dgm:spPr/>
      <dgm:t>
        <a:bodyPr/>
        <a:lstStyle/>
        <a:p>
          <a:endParaRPr lang="fr-FR" sz="1400"/>
        </a:p>
      </dgm:t>
    </dgm:pt>
    <dgm:pt modelId="{512B3C74-F3A6-43D2-9A44-36BC9A6C9802}" type="sibTrans" cxnId="{6D6BA68B-8722-42B9-A3E5-CBC567CF1885}">
      <dgm:prSet/>
      <dgm:spPr/>
      <dgm:t>
        <a:bodyPr/>
        <a:lstStyle/>
        <a:p>
          <a:endParaRPr lang="fr-FR" sz="1400"/>
        </a:p>
      </dgm:t>
    </dgm:pt>
    <dgm:pt modelId="{64E33B74-13EB-4253-9CB6-4EB8BA424E82}">
      <dgm:prSet phldrT="[Texte]" custT="1"/>
      <dgm:spPr/>
      <dgm:t>
        <a:bodyPr/>
        <a:lstStyle/>
        <a:p>
          <a:r>
            <a:rPr lang="fr-FR" sz="1600" dirty="0" smtClean="0"/>
            <a:t>L’établissement dispose des moyens techniques pour mettre en œuvre et suivre le plan d’action validé</a:t>
          </a:r>
          <a:endParaRPr lang="fr-FR" sz="1600" dirty="0"/>
        </a:p>
      </dgm:t>
    </dgm:pt>
    <dgm:pt modelId="{13230765-FCA7-47F6-AECE-55722CA44401}" type="parTrans" cxnId="{02867901-A90C-4229-BE41-F1A761F26B28}">
      <dgm:prSet/>
      <dgm:spPr/>
      <dgm:t>
        <a:bodyPr/>
        <a:lstStyle/>
        <a:p>
          <a:endParaRPr lang="fr-FR" sz="1400"/>
        </a:p>
      </dgm:t>
    </dgm:pt>
    <dgm:pt modelId="{37029B2D-8751-4185-84D4-E5BF49CA5525}" type="sibTrans" cxnId="{02867901-A90C-4229-BE41-F1A761F26B28}">
      <dgm:prSet/>
      <dgm:spPr/>
      <dgm:t>
        <a:bodyPr/>
        <a:lstStyle/>
        <a:p>
          <a:endParaRPr lang="fr-FR" sz="1400"/>
        </a:p>
      </dgm:t>
    </dgm:pt>
    <dgm:pt modelId="{853D8D79-0534-4A3B-AB1F-E1852452A072}">
      <dgm:prSet phldrT="[Texte]" custT="1">
        <dgm:style>
          <a:lnRef idx="1">
            <a:schemeClr val="accent2"/>
          </a:lnRef>
          <a:fillRef idx="2">
            <a:schemeClr val="accent2"/>
          </a:fillRef>
          <a:effectRef idx="1">
            <a:schemeClr val="accent2"/>
          </a:effectRef>
          <a:fontRef idx="minor">
            <a:schemeClr val="dk1"/>
          </a:fontRef>
        </dgm:style>
      </dgm:prSet>
      <dgm:spPr>
        <a:solidFill>
          <a:schemeClr val="accent2">
            <a:lumMod val="20000"/>
            <a:lumOff val="80000"/>
          </a:schemeClr>
        </a:solidFill>
      </dgm:spPr>
      <dgm:t>
        <a:bodyPr/>
        <a:lstStyle/>
        <a:p>
          <a:r>
            <a:rPr lang="fr-FR" sz="1200" dirty="0" smtClean="0"/>
            <a:t>L’ES dispose d’outils numériques adaptés </a:t>
          </a:r>
          <a:endParaRPr lang="fr-FR" sz="1200" dirty="0"/>
        </a:p>
      </dgm:t>
    </dgm:pt>
    <dgm:pt modelId="{5EE1C0F2-6B89-4760-A780-F50A22249863}" type="parTrans" cxnId="{60F2710A-C2F7-4D2D-8D19-6F52A632528A}">
      <dgm:prSet/>
      <dgm:spPr/>
      <dgm:t>
        <a:bodyPr/>
        <a:lstStyle/>
        <a:p>
          <a:endParaRPr lang="fr-FR" sz="1400"/>
        </a:p>
      </dgm:t>
    </dgm:pt>
    <dgm:pt modelId="{5E43D3C8-12A4-4EB3-9322-04F4EC3F039B}" type="sibTrans" cxnId="{60F2710A-C2F7-4D2D-8D19-6F52A632528A}">
      <dgm:prSet/>
      <dgm:spPr/>
      <dgm:t>
        <a:bodyPr/>
        <a:lstStyle/>
        <a:p>
          <a:endParaRPr lang="fr-FR" sz="1400"/>
        </a:p>
      </dgm:t>
    </dgm:pt>
    <dgm:pt modelId="{66FB5849-2C45-4701-BECE-F4DD8FB00C60}">
      <dgm:prSet phldrT="[Texte]" custT="1"/>
      <dgm:spPr/>
      <dgm:t>
        <a:bodyPr/>
        <a:lstStyle/>
        <a:p>
          <a:r>
            <a:rPr lang="fr-FR" sz="1600" dirty="0" smtClean="0"/>
            <a:t>L’analyse pharmaceutique de niveau 1 est déployée</a:t>
          </a:r>
          <a:endParaRPr lang="fr-FR" sz="1600" dirty="0"/>
        </a:p>
      </dgm:t>
    </dgm:pt>
    <dgm:pt modelId="{5DD44A50-3F15-4F14-93A4-91F767DA669C}" type="parTrans" cxnId="{90CC8096-3278-461B-A170-462C55A4BF2F}">
      <dgm:prSet/>
      <dgm:spPr/>
      <dgm:t>
        <a:bodyPr/>
        <a:lstStyle/>
        <a:p>
          <a:endParaRPr lang="fr-FR" sz="1400"/>
        </a:p>
      </dgm:t>
    </dgm:pt>
    <dgm:pt modelId="{6490C040-CD86-49A3-BE1E-C378A9F11084}" type="sibTrans" cxnId="{90CC8096-3278-461B-A170-462C55A4BF2F}">
      <dgm:prSet/>
      <dgm:spPr/>
      <dgm:t>
        <a:bodyPr/>
        <a:lstStyle/>
        <a:p>
          <a:endParaRPr lang="fr-FR" sz="1400"/>
        </a:p>
      </dgm:t>
    </dgm:pt>
    <dgm:pt modelId="{541A144A-7F0B-4C9F-A813-2282644B18E4}">
      <dgm:prSet phldrT="[Texte]" custT="1">
        <dgm:style>
          <a:lnRef idx="1">
            <a:schemeClr val="accent2"/>
          </a:lnRef>
          <a:fillRef idx="2">
            <a:schemeClr val="accent2"/>
          </a:fillRef>
          <a:effectRef idx="1">
            <a:schemeClr val="accent2"/>
          </a:effectRef>
          <a:fontRef idx="minor">
            <a:schemeClr val="dk1"/>
          </a:fontRef>
        </dgm:style>
      </dgm:prSet>
      <dgm:spPr>
        <a:solidFill>
          <a:schemeClr val="accent2">
            <a:lumMod val="20000"/>
            <a:lumOff val="80000"/>
          </a:schemeClr>
        </a:solidFill>
      </dgm:spPr>
      <dgm:t>
        <a:bodyPr/>
        <a:lstStyle/>
        <a:p>
          <a:r>
            <a:rPr lang="fr-FR" sz="1200" b="1" dirty="0" smtClean="0"/>
            <a:t>Indicateur de stratégie de déploiement:</a:t>
          </a:r>
          <a:endParaRPr lang="fr-FR" sz="1200" dirty="0"/>
        </a:p>
      </dgm:t>
    </dgm:pt>
    <dgm:pt modelId="{4E28AA22-C11C-4A3D-B916-456A653EC8B1}" type="parTrans" cxnId="{AA0A2E0B-381F-4252-A7C5-98A43FDBA8BC}">
      <dgm:prSet/>
      <dgm:spPr/>
      <dgm:t>
        <a:bodyPr/>
        <a:lstStyle/>
        <a:p>
          <a:endParaRPr lang="fr-FR" sz="1400"/>
        </a:p>
      </dgm:t>
    </dgm:pt>
    <dgm:pt modelId="{CC662F63-5C57-49C4-ACE7-C9FD64796422}" type="sibTrans" cxnId="{AA0A2E0B-381F-4252-A7C5-98A43FDBA8BC}">
      <dgm:prSet/>
      <dgm:spPr/>
      <dgm:t>
        <a:bodyPr/>
        <a:lstStyle/>
        <a:p>
          <a:endParaRPr lang="fr-FR" sz="1400"/>
        </a:p>
      </dgm:t>
    </dgm:pt>
    <dgm:pt modelId="{8A3D7D34-3FCD-4057-8B55-6C4C4E13B6DD}">
      <dgm:prSet phldrT="[Texte]" custT="1">
        <dgm:style>
          <a:lnRef idx="1">
            <a:schemeClr val="accent2"/>
          </a:lnRef>
          <a:fillRef idx="2">
            <a:schemeClr val="accent2"/>
          </a:fillRef>
          <a:effectRef idx="1">
            <a:schemeClr val="accent2"/>
          </a:effectRef>
          <a:fontRef idx="minor">
            <a:schemeClr val="dk1"/>
          </a:fontRef>
        </dgm:style>
      </dgm:prSet>
      <dgm:spPr>
        <a:solidFill>
          <a:schemeClr val="accent2">
            <a:lumMod val="20000"/>
            <a:lumOff val="80000"/>
          </a:schemeClr>
        </a:solidFill>
      </dgm:spPr>
      <dgm:t>
        <a:bodyPr/>
        <a:lstStyle/>
        <a:p>
          <a:r>
            <a:rPr lang="fr-FR" sz="1200" dirty="0" smtClean="0"/>
            <a:t>Analyse pharmaceutique : nb agents formés / nb agents concernés</a:t>
          </a:r>
          <a:endParaRPr lang="fr-FR" sz="1200" dirty="0"/>
        </a:p>
      </dgm:t>
    </dgm:pt>
    <dgm:pt modelId="{5548CFA5-F512-40E7-8498-5B61EE0D4A3D}" type="parTrans" cxnId="{9B5CD947-800F-4EE7-B44A-B87B27087524}">
      <dgm:prSet/>
      <dgm:spPr/>
      <dgm:t>
        <a:bodyPr/>
        <a:lstStyle/>
        <a:p>
          <a:endParaRPr lang="fr-FR" sz="1400"/>
        </a:p>
      </dgm:t>
    </dgm:pt>
    <dgm:pt modelId="{B430504F-E4F6-4753-9EC9-1D456F2F920C}" type="sibTrans" cxnId="{9B5CD947-800F-4EE7-B44A-B87B27087524}">
      <dgm:prSet/>
      <dgm:spPr/>
      <dgm:t>
        <a:bodyPr/>
        <a:lstStyle/>
        <a:p>
          <a:endParaRPr lang="fr-FR" sz="1400"/>
        </a:p>
      </dgm:t>
    </dgm:pt>
    <dgm:pt modelId="{66D15CE1-218B-4AC7-BF21-05771D8C1B69}">
      <dgm:prSet phldrT="[Texte]" custT="1"/>
      <dgm:spPr/>
      <dgm:t>
        <a:bodyPr/>
        <a:lstStyle/>
        <a:p>
          <a:r>
            <a:rPr lang="fr-FR" sz="1600" dirty="0" smtClean="0"/>
            <a:t>L’ES s’assure de la formation des professionnels au regard des activités déployées</a:t>
          </a:r>
          <a:endParaRPr lang="fr-FR" sz="1600" dirty="0"/>
        </a:p>
      </dgm:t>
    </dgm:pt>
    <dgm:pt modelId="{0F7936A0-17E0-4629-B021-2E86B38D7412}" type="parTrans" cxnId="{6261B833-0BB0-49EB-873B-0E01E91F31CA}">
      <dgm:prSet/>
      <dgm:spPr/>
      <dgm:t>
        <a:bodyPr/>
        <a:lstStyle/>
        <a:p>
          <a:endParaRPr lang="fr-FR" sz="1400"/>
        </a:p>
      </dgm:t>
    </dgm:pt>
    <dgm:pt modelId="{4C72C6F2-A8D1-4BE2-A7FD-BA9F3104196C}" type="sibTrans" cxnId="{6261B833-0BB0-49EB-873B-0E01E91F31CA}">
      <dgm:prSet/>
      <dgm:spPr/>
      <dgm:t>
        <a:bodyPr/>
        <a:lstStyle/>
        <a:p>
          <a:endParaRPr lang="fr-FR" sz="1400"/>
        </a:p>
      </dgm:t>
    </dgm:pt>
    <dgm:pt modelId="{E68A93E4-182F-49E5-98AC-3FC3E421D0AA}">
      <dgm:prSet custT="1">
        <dgm:style>
          <a:lnRef idx="1">
            <a:schemeClr val="accent2"/>
          </a:lnRef>
          <a:fillRef idx="2">
            <a:schemeClr val="accent2"/>
          </a:fillRef>
          <a:effectRef idx="1">
            <a:schemeClr val="accent2"/>
          </a:effectRef>
          <a:fontRef idx="minor">
            <a:schemeClr val="dk1"/>
          </a:fontRef>
        </dgm:style>
      </dgm:prSet>
      <dgm:spPr>
        <a:solidFill>
          <a:schemeClr val="accent2">
            <a:lumMod val="20000"/>
            <a:lumOff val="80000"/>
          </a:schemeClr>
        </a:solidFill>
      </dgm:spPr>
      <dgm:t>
        <a:bodyPr/>
        <a:lstStyle/>
        <a:p>
          <a:r>
            <a:rPr lang="fr-FR" sz="1200" dirty="0" smtClean="0"/>
            <a:t>Le plan d’action de la maitrise des risques des médicaments incluant des actions de pharmacie clinique est validé par la gouvernance de l’ES et l’instance compétente est mobilisée</a:t>
          </a:r>
          <a:endParaRPr lang="fr-FR" sz="1200" dirty="0"/>
        </a:p>
      </dgm:t>
    </dgm:pt>
    <dgm:pt modelId="{01175248-8E1D-4040-9528-564C97872BED}" type="parTrans" cxnId="{F06A1252-2246-48A2-A109-A413DD8DF95E}">
      <dgm:prSet/>
      <dgm:spPr/>
      <dgm:t>
        <a:bodyPr/>
        <a:lstStyle/>
        <a:p>
          <a:endParaRPr lang="fr-FR" sz="1400"/>
        </a:p>
      </dgm:t>
    </dgm:pt>
    <dgm:pt modelId="{981506AC-54B9-42F9-8E7E-E8744EA9461B}" type="sibTrans" cxnId="{F06A1252-2246-48A2-A109-A413DD8DF95E}">
      <dgm:prSet/>
      <dgm:spPr/>
      <dgm:t>
        <a:bodyPr/>
        <a:lstStyle/>
        <a:p>
          <a:endParaRPr lang="fr-FR" sz="1400"/>
        </a:p>
      </dgm:t>
    </dgm:pt>
    <dgm:pt modelId="{CDFC5B6F-0FDF-428F-A390-39B45671AB08}">
      <dgm:prSet custT="1">
        <dgm:style>
          <a:lnRef idx="1">
            <a:schemeClr val="accent2"/>
          </a:lnRef>
          <a:fillRef idx="2">
            <a:schemeClr val="accent2"/>
          </a:fillRef>
          <a:effectRef idx="1">
            <a:schemeClr val="accent2"/>
          </a:effectRef>
          <a:fontRef idx="minor">
            <a:schemeClr val="dk1"/>
          </a:fontRef>
        </dgm:style>
      </dgm:prSet>
      <dgm:spPr>
        <a:solidFill>
          <a:schemeClr val="accent2">
            <a:lumMod val="20000"/>
            <a:lumOff val="80000"/>
          </a:schemeClr>
        </a:solidFill>
      </dgm:spPr>
      <dgm:t>
        <a:bodyPr/>
        <a:lstStyle/>
        <a:p>
          <a:r>
            <a:rPr lang="fr-FR" sz="1200" dirty="0" smtClean="0"/>
            <a:t>Mise à disposition d’une messagerie sécurisée pour le compte générique de la PUI</a:t>
          </a:r>
          <a:endParaRPr lang="fr-FR" sz="1200" dirty="0"/>
        </a:p>
      </dgm:t>
    </dgm:pt>
    <dgm:pt modelId="{C6352691-E023-416D-9C68-5E7E903A7A36}" type="parTrans" cxnId="{54B5CDAC-2A17-488C-8C3C-9AE7DF095FF4}">
      <dgm:prSet/>
      <dgm:spPr/>
      <dgm:t>
        <a:bodyPr/>
        <a:lstStyle/>
        <a:p>
          <a:endParaRPr lang="fr-FR" sz="1400"/>
        </a:p>
      </dgm:t>
    </dgm:pt>
    <dgm:pt modelId="{FACED083-A30C-4105-ABFF-F00CEAE9DACB}" type="sibTrans" cxnId="{54B5CDAC-2A17-488C-8C3C-9AE7DF095FF4}">
      <dgm:prSet/>
      <dgm:spPr/>
      <dgm:t>
        <a:bodyPr/>
        <a:lstStyle/>
        <a:p>
          <a:endParaRPr lang="fr-FR" sz="1400"/>
        </a:p>
      </dgm:t>
    </dgm:pt>
    <dgm:pt modelId="{6FB67787-5286-4B59-B786-D593FC881B7D}">
      <dgm:prSet custT="1">
        <dgm:style>
          <a:lnRef idx="1">
            <a:schemeClr val="accent2"/>
          </a:lnRef>
          <a:fillRef idx="2">
            <a:schemeClr val="accent2"/>
          </a:fillRef>
          <a:effectRef idx="1">
            <a:schemeClr val="accent2"/>
          </a:effectRef>
          <a:fontRef idx="minor">
            <a:schemeClr val="dk1"/>
          </a:fontRef>
        </dgm:style>
      </dgm:prSet>
      <dgm:spPr>
        <a:solidFill>
          <a:schemeClr val="accent2">
            <a:lumMod val="20000"/>
            <a:lumOff val="80000"/>
          </a:schemeClr>
        </a:solidFill>
      </dgm:spPr>
      <dgm:t>
        <a:bodyPr/>
        <a:lstStyle/>
        <a:p>
          <a:r>
            <a:rPr lang="fr-FR" sz="1200" dirty="0" smtClean="0"/>
            <a:t>Nb de lits couverts par analyse pharma (de niveau 1) / Nb lit total</a:t>
          </a:r>
          <a:endParaRPr lang="fr-FR" sz="1200" dirty="0"/>
        </a:p>
      </dgm:t>
    </dgm:pt>
    <dgm:pt modelId="{D35ED955-69CD-4D47-8E99-735DC4E4FB1A}" type="parTrans" cxnId="{A03C2B02-22EC-44F4-9583-C2F7C1A0EC5A}">
      <dgm:prSet/>
      <dgm:spPr/>
      <dgm:t>
        <a:bodyPr/>
        <a:lstStyle/>
        <a:p>
          <a:endParaRPr lang="fr-FR" sz="1400"/>
        </a:p>
      </dgm:t>
    </dgm:pt>
    <dgm:pt modelId="{B1620027-EEE1-4EA2-AD90-EE6B0757AD4F}" type="sibTrans" cxnId="{A03C2B02-22EC-44F4-9583-C2F7C1A0EC5A}">
      <dgm:prSet/>
      <dgm:spPr/>
      <dgm:t>
        <a:bodyPr/>
        <a:lstStyle/>
        <a:p>
          <a:endParaRPr lang="fr-FR" sz="1400"/>
        </a:p>
      </dgm:t>
    </dgm:pt>
    <dgm:pt modelId="{28469126-08C2-466D-BF24-BA19624743FC}">
      <dgm:prSet custT="1">
        <dgm:style>
          <a:lnRef idx="1">
            <a:schemeClr val="accent2"/>
          </a:lnRef>
          <a:fillRef idx="2">
            <a:schemeClr val="accent2"/>
          </a:fillRef>
          <a:effectRef idx="1">
            <a:schemeClr val="accent2"/>
          </a:effectRef>
          <a:fontRef idx="minor">
            <a:schemeClr val="dk1"/>
          </a:fontRef>
        </dgm:style>
      </dgm:prSet>
      <dgm:spPr>
        <a:solidFill>
          <a:schemeClr val="accent2">
            <a:lumMod val="20000"/>
            <a:lumOff val="80000"/>
          </a:schemeClr>
        </a:solidFill>
      </dgm:spPr>
      <dgm:t>
        <a:bodyPr/>
        <a:lstStyle/>
        <a:p>
          <a:r>
            <a:rPr lang="fr-FR" sz="1200" dirty="0" smtClean="0"/>
            <a:t>Conciliation : nb agents formés / nb agents concernés (ou NC)</a:t>
          </a:r>
          <a:endParaRPr lang="fr-FR" sz="1200" dirty="0"/>
        </a:p>
      </dgm:t>
    </dgm:pt>
    <dgm:pt modelId="{89457357-6C87-495B-9653-C68D52BD42AF}" type="parTrans" cxnId="{9C44886B-E02F-43F7-974E-1D78C7CC1D97}">
      <dgm:prSet/>
      <dgm:spPr/>
      <dgm:t>
        <a:bodyPr/>
        <a:lstStyle/>
        <a:p>
          <a:endParaRPr lang="fr-FR" sz="1400"/>
        </a:p>
      </dgm:t>
    </dgm:pt>
    <dgm:pt modelId="{21DF57A1-E32F-408B-A47D-5171097808DF}" type="sibTrans" cxnId="{9C44886B-E02F-43F7-974E-1D78C7CC1D97}">
      <dgm:prSet/>
      <dgm:spPr/>
      <dgm:t>
        <a:bodyPr/>
        <a:lstStyle/>
        <a:p>
          <a:endParaRPr lang="fr-FR" sz="1400"/>
        </a:p>
      </dgm:t>
    </dgm:pt>
    <dgm:pt modelId="{63206E0B-AFB9-49A5-988D-6949F57E9579}">
      <dgm:prSet custT="1">
        <dgm:style>
          <a:lnRef idx="1">
            <a:schemeClr val="accent2"/>
          </a:lnRef>
          <a:fillRef idx="2">
            <a:schemeClr val="accent2"/>
          </a:fillRef>
          <a:effectRef idx="1">
            <a:schemeClr val="accent2"/>
          </a:effectRef>
          <a:fontRef idx="minor">
            <a:schemeClr val="dk1"/>
          </a:fontRef>
        </dgm:style>
      </dgm:prSet>
      <dgm:spPr>
        <a:solidFill>
          <a:schemeClr val="accent2">
            <a:lumMod val="20000"/>
            <a:lumOff val="80000"/>
          </a:schemeClr>
        </a:solidFill>
      </dgm:spPr>
      <dgm:t>
        <a:bodyPr/>
        <a:lstStyle/>
        <a:p>
          <a:r>
            <a:rPr lang="fr-FR" sz="1200" dirty="0" smtClean="0"/>
            <a:t>Entretien pharmaceutiques : nb agents formés / nb agents concernés (ou NC)</a:t>
          </a:r>
          <a:endParaRPr lang="fr-FR" sz="1200" dirty="0"/>
        </a:p>
      </dgm:t>
    </dgm:pt>
    <dgm:pt modelId="{0C79EAFB-80F8-450B-A481-157E6048CA68}" type="parTrans" cxnId="{4BBC01A2-2F00-4D19-88F7-DE2DD365B38F}">
      <dgm:prSet/>
      <dgm:spPr/>
      <dgm:t>
        <a:bodyPr/>
        <a:lstStyle/>
        <a:p>
          <a:endParaRPr lang="fr-FR" sz="1400"/>
        </a:p>
      </dgm:t>
    </dgm:pt>
    <dgm:pt modelId="{518F6C58-51DB-44E4-940D-FF7B84E540F6}" type="sibTrans" cxnId="{4BBC01A2-2F00-4D19-88F7-DE2DD365B38F}">
      <dgm:prSet/>
      <dgm:spPr/>
      <dgm:t>
        <a:bodyPr/>
        <a:lstStyle/>
        <a:p>
          <a:endParaRPr lang="fr-FR" sz="1400"/>
        </a:p>
      </dgm:t>
    </dgm:pt>
    <dgm:pt modelId="{4B12DC7E-7DE9-42FE-9991-C2802BCBD2EC}" type="pres">
      <dgm:prSet presAssocID="{3E629EB5-C0FE-4884-B83C-E4B325C440A5}" presName="Name0" presStyleCnt="0">
        <dgm:presLayoutVars>
          <dgm:dir/>
          <dgm:animLvl val="lvl"/>
          <dgm:resizeHandles val="exact"/>
        </dgm:presLayoutVars>
      </dgm:prSet>
      <dgm:spPr/>
      <dgm:t>
        <a:bodyPr/>
        <a:lstStyle/>
        <a:p>
          <a:endParaRPr lang="fr-FR"/>
        </a:p>
      </dgm:t>
    </dgm:pt>
    <dgm:pt modelId="{2B557E52-52A7-4BB1-A6EA-B42A2933BCBF}" type="pres">
      <dgm:prSet presAssocID="{8B75416C-5FAD-48EB-9B7F-68B94EB21AB3}" presName="linNode" presStyleCnt="0"/>
      <dgm:spPr/>
    </dgm:pt>
    <dgm:pt modelId="{B06594BE-2B40-4CD2-BD6B-CF5DAF1CE9A9}" type="pres">
      <dgm:prSet presAssocID="{8B75416C-5FAD-48EB-9B7F-68B94EB21AB3}" presName="parentText" presStyleLbl="node1" presStyleIdx="0" presStyleCnt="4" custLinFactNeighborX="1494">
        <dgm:presLayoutVars>
          <dgm:chMax val="1"/>
          <dgm:bulletEnabled val="1"/>
        </dgm:presLayoutVars>
      </dgm:prSet>
      <dgm:spPr/>
      <dgm:t>
        <a:bodyPr/>
        <a:lstStyle/>
        <a:p>
          <a:endParaRPr lang="fr-FR"/>
        </a:p>
      </dgm:t>
    </dgm:pt>
    <dgm:pt modelId="{F01894AD-0090-441F-ACF9-0123F1373242}" type="pres">
      <dgm:prSet presAssocID="{8B75416C-5FAD-48EB-9B7F-68B94EB21AB3}" presName="descendantText" presStyleLbl="alignAccFollowNode1" presStyleIdx="0" presStyleCnt="4" custScaleY="118151">
        <dgm:presLayoutVars>
          <dgm:bulletEnabled val="1"/>
        </dgm:presLayoutVars>
      </dgm:prSet>
      <dgm:spPr/>
      <dgm:t>
        <a:bodyPr/>
        <a:lstStyle/>
        <a:p>
          <a:endParaRPr lang="fr-FR"/>
        </a:p>
      </dgm:t>
    </dgm:pt>
    <dgm:pt modelId="{59CBE48C-34B5-4318-8A30-3558D16C53A6}" type="pres">
      <dgm:prSet presAssocID="{314C406C-7E42-4AA0-BE4B-26F3EE92DC27}" presName="sp" presStyleCnt="0"/>
      <dgm:spPr/>
    </dgm:pt>
    <dgm:pt modelId="{EFBDF887-E53F-41AA-9D66-6BEDDC72340C}" type="pres">
      <dgm:prSet presAssocID="{64E33B74-13EB-4253-9CB6-4EB8BA424E82}" presName="linNode" presStyleCnt="0"/>
      <dgm:spPr/>
    </dgm:pt>
    <dgm:pt modelId="{08372977-A382-40B1-8847-55067BFD9ACB}" type="pres">
      <dgm:prSet presAssocID="{64E33B74-13EB-4253-9CB6-4EB8BA424E82}" presName="parentText" presStyleLbl="node1" presStyleIdx="1" presStyleCnt="4" custLinFactNeighborX="1494">
        <dgm:presLayoutVars>
          <dgm:chMax val="1"/>
          <dgm:bulletEnabled val="1"/>
        </dgm:presLayoutVars>
      </dgm:prSet>
      <dgm:spPr/>
      <dgm:t>
        <a:bodyPr/>
        <a:lstStyle/>
        <a:p>
          <a:endParaRPr lang="fr-FR"/>
        </a:p>
      </dgm:t>
    </dgm:pt>
    <dgm:pt modelId="{A31A647B-130C-463E-AD53-BA9C899B5A24}" type="pres">
      <dgm:prSet presAssocID="{64E33B74-13EB-4253-9CB6-4EB8BA424E82}" presName="descendantText" presStyleLbl="alignAccFollowNode1" presStyleIdx="1" presStyleCnt="4" custScaleY="118151">
        <dgm:presLayoutVars>
          <dgm:bulletEnabled val="1"/>
        </dgm:presLayoutVars>
      </dgm:prSet>
      <dgm:spPr/>
      <dgm:t>
        <a:bodyPr/>
        <a:lstStyle/>
        <a:p>
          <a:endParaRPr lang="fr-FR"/>
        </a:p>
      </dgm:t>
    </dgm:pt>
    <dgm:pt modelId="{AAA88000-5903-44EB-A8A2-0A0EA400FEC8}" type="pres">
      <dgm:prSet presAssocID="{37029B2D-8751-4185-84D4-E5BF49CA5525}" presName="sp" presStyleCnt="0"/>
      <dgm:spPr/>
    </dgm:pt>
    <dgm:pt modelId="{932CE884-4A3D-4FD8-B4E4-0C79BA5A8BDA}" type="pres">
      <dgm:prSet presAssocID="{66FB5849-2C45-4701-BECE-F4DD8FB00C60}" presName="linNode" presStyleCnt="0"/>
      <dgm:spPr/>
    </dgm:pt>
    <dgm:pt modelId="{0EE8F78F-F48B-4BD9-9DD8-0F884A1CCC83}" type="pres">
      <dgm:prSet presAssocID="{66FB5849-2C45-4701-BECE-F4DD8FB00C60}" presName="parentText" presStyleLbl="node1" presStyleIdx="2" presStyleCnt="4" custLinFactNeighborX="1494">
        <dgm:presLayoutVars>
          <dgm:chMax val="1"/>
          <dgm:bulletEnabled val="1"/>
        </dgm:presLayoutVars>
      </dgm:prSet>
      <dgm:spPr/>
      <dgm:t>
        <a:bodyPr/>
        <a:lstStyle/>
        <a:p>
          <a:endParaRPr lang="fr-FR"/>
        </a:p>
      </dgm:t>
    </dgm:pt>
    <dgm:pt modelId="{BF7EB1C3-037D-4A4A-AEBD-E92A46CDB27E}" type="pres">
      <dgm:prSet presAssocID="{66FB5849-2C45-4701-BECE-F4DD8FB00C60}" presName="descendantText" presStyleLbl="alignAccFollowNode1" presStyleIdx="2" presStyleCnt="4" custScaleY="118151">
        <dgm:presLayoutVars>
          <dgm:bulletEnabled val="1"/>
        </dgm:presLayoutVars>
      </dgm:prSet>
      <dgm:spPr/>
      <dgm:t>
        <a:bodyPr/>
        <a:lstStyle/>
        <a:p>
          <a:endParaRPr lang="fr-FR"/>
        </a:p>
      </dgm:t>
    </dgm:pt>
    <dgm:pt modelId="{72BD193B-5AE5-495E-9CC9-128543E340D2}" type="pres">
      <dgm:prSet presAssocID="{6490C040-CD86-49A3-BE1E-C378A9F11084}" presName="sp" presStyleCnt="0"/>
      <dgm:spPr/>
    </dgm:pt>
    <dgm:pt modelId="{935315DF-120A-42A1-94E3-FF6C8370A3F9}" type="pres">
      <dgm:prSet presAssocID="{66D15CE1-218B-4AC7-BF21-05771D8C1B69}" presName="linNode" presStyleCnt="0"/>
      <dgm:spPr/>
    </dgm:pt>
    <dgm:pt modelId="{3D9EB3BA-ABBF-4D5B-B8AE-E8313AFC3853}" type="pres">
      <dgm:prSet presAssocID="{66D15CE1-218B-4AC7-BF21-05771D8C1B69}" presName="parentText" presStyleLbl="node1" presStyleIdx="3" presStyleCnt="4" custLinFactNeighborX="1494">
        <dgm:presLayoutVars>
          <dgm:chMax val="1"/>
          <dgm:bulletEnabled val="1"/>
        </dgm:presLayoutVars>
      </dgm:prSet>
      <dgm:spPr/>
      <dgm:t>
        <a:bodyPr/>
        <a:lstStyle/>
        <a:p>
          <a:endParaRPr lang="fr-FR"/>
        </a:p>
      </dgm:t>
    </dgm:pt>
    <dgm:pt modelId="{D85AB3D0-4B4F-48FB-B11D-2B5908ECFBD8}" type="pres">
      <dgm:prSet presAssocID="{66D15CE1-218B-4AC7-BF21-05771D8C1B69}" presName="descendantText" presStyleLbl="alignAccFollowNode1" presStyleIdx="3" presStyleCnt="4" custScaleY="118151">
        <dgm:presLayoutVars>
          <dgm:bulletEnabled val="1"/>
        </dgm:presLayoutVars>
      </dgm:prSet>
      <dgm:spPr/>
      <dgm:t>
        <a:bodyPr/>
        <a:lstStyle/>
        <a:p>
          <a:endParaRPr lang="fr-FR"/>
        </a:p>
      </dgm:t>
    </dgm:pt>
  </dgm:ptLst>
  <dgm:cxnLst>
    <dgm:cxn modelId="{B40797FC-117C-4BE2-ACBE-BFFBB4BE08C2}" type="presOf" srcId="{E68A93E4-182F-49E5-98AC-3FC3E421D0AA}" destId="{F01894AD-0090-441F-ACF9-0123F1373242}" srcOrd="0" destOrd="1" presId="urn:microsoft.com/office/officeart/2005/8/layout/vList5"/>
    <dgm:cxn modelId="{16E325CB-93B3-4E3B-9B98-228CD523B574}" type="presOf" srcId="{CDFC5B6F-0FDF-428F-A390-39B45671AB08}" destId="{A31A647B-130C-463E-AD53-BA9C899B5A24}" srcOrd="0" destOrd="1" presId="urn:microsoft.com/office/officeart/2005/8/layout/vList5"/>
    <dgm:cxn modelId="{88445123-6398-479C-B040-5AD79DB43D03}" type="presOf" srcId="{853D8D79-0534-4A3B-AB1F-E1852452A072}" destId="{A31A647B-130C-463E-AD53-BA9C899B5A24}" srcOrd="0" destOrd="0" presId="urn:microsoft.com/office/officeart/2005/8/layout/vList5"/>
    <dgm:cxn modelId="{365BDF03-05CC-4191-BCF9-0F12DCB695E0}" type="presOf" srcId="{66FB5849-2C45-4701-BECE-F4DD8FB00C60}" destId="{0EE8F78F-F48B-4BD9-9DD8-0F884A1CCC83}" srcOrd="0" destOrd="0" presId="urn:microsoft.com/office/officeart/2005/8/layout/vList5"/>
    <dgm:cxn modelId="{1265282B-3F0B-4932-8745-F9A8EAE6E2A6}" type="presOf" srcId="{28469126-08C2-466D-BF24-BA19624743FC}" destId="{D85AB3D0-4B4F-48FB-B11D-2B5908ECFBD8}" srcOrd="0" destOrd="1" presId="urn:microsoft.com/office/officeart/2005/8/layout/vList5"/>
    <dgm:cxn modelId="{6D6BA68B-8722-42B9-A3E5-CBC567CF1885}" srcId="{8B75416C-5FAD-48EB-9B7F-68B94EB21AB3}" destId="{915349B4-605A-4FD9-B0EC-60D66710BDD2}" srcOrd="0" destOrd="0" parTransId="{50E47C6B-5DCC-484C-B74C-F2ED1F5B6250}" sibTransId="{512B3C74-F3A6-43D2-9A44-36BC9A6C9802}"/>
    <dgm:cxn modelId="{4BBC01A2-2F00-4D19-88F7-DE2DD365B38F}" srcId="{66D15CE1-218B-4AC7-BF21-05771D8C1B69}" destId="{63206E0B-AFB9-49A5-988D-6949F57E9579}" srcOrd="2" destOrd="0" parTransId="{0C79EAFB-80F8-450B-A481-157E6048CA68}" sibTransId="{518F6C58-51DB-44E4-940D-FF7B84E540F6}"/>
    <dgm:cxn modelId="{9B5CD947-800F-4EE7-B44A-B87B27087524}" srcId="{66D15CE1-218B-4AC7-BF21-05771D8C1B69}" destId="{8A3D7D34-3FCD-4057-8B55-6C4C4E13B6DD}" srcOrd="0" destOrd="0" parTransId="{5548CFA5-F512-40E7-8498-5B61EE0D4A3D}" sibTransId="{B430504F-E4F6-4753-9EC9-1D456F2F920C}"/>
    <dgm:cxn modelId="{F06A1252-2246-48A2-A109-A413DD8DF95E}" srcId="{8B75416C-5FAD-48EB-9B7F-68B94EB21AB3}" destId="{E68A93E4-182F-49E5-98AC-3FC3E421D0AA}" srcOrd="1" destOrd="0" parTransId="{01175248-8E1D-4040-9528-564C97872BED}" sibTransId="{981506AC-54B9-42F9-8E7E-E8744EA9461B}"/>
    <dgm:cxn modelId="{A20327AD-DECE-4D34-9F53-43C8A408DE2F}" type="presOf" srcId="{8A3D7D34-3FCD-4057-8B55-6C4C4E13B6DD}" destId="{D85AB3D0-4B4F-48FB-B11D-2B5908ECFBD8}" srcOrd="0" destOrd="0" presId="urn:microsoft.com/office/officeart/2005/8/layout/vList5"/>
    <dgm:cxn modelId="{6261B833-0BB0-49EB-873B-0E01E91F31CA}" srcId="{3E629EB5-C0FE-4884-B83C-E4B325C440A5}" destId="{66D15CE1-218B-4AC7-BF21-05771D8C1B69}" srcOrd="3" destOrd="0" parTransId="{0F7936A0-17E0-4629-B021-2E86B38D7412}" sibTransId="{4C72C6F2-A8D1-4BE2-A7FD-BA9F3104196C}"/>
    <dgm:cxn modelId="{C0974A17-6DB0-4656-9D17-6673591B9C60}" type="presOf" srcId="{3E629EB5-C0FE-4884-B83C-E4B325C440A5}" destId="{4B12DC7E-7DE9-42FE-9991-C2802BCBD2EC}" srcOrd="0" destOrd="0" presId="urn:microsoft.com/office/officeart/2005/8/layout/vList5"/>
    <dgm:cxn modelId="{AA0A2E0B-381F-4252-A7C5-98A43FDBA8BC}" srcId="{66FB5849-2C45-4701-BECE-F4DD8FB00C60}" destId="{541A144A-7F0B-4C9F-A813-2282644B18E4}" srcOrd="0" destOrd="0" parTransId="{4E28AA22-C11C-4A3D-B916-456A653EC8B1}" sibTransId="{CC662F63-5C57-49C4-ACE7-C9FD64796422}"/>
    <dgm:cxn modelId="{9C44886B-E02F-43F7-974E-1D78C7CC1D97}" srcId="{66D15CE1-218B-4AC7-BF21-05771D8C1B69}" destId="{28469126-08C2-466D-BF24-BA19624743FC}" srcOrd="1" destOrd="0" parTransId="{89457357-6C87-495B-9653-C68D52BD42AF}" sibTransId="{21DF57A1-E32F-408B-A47D-5171097808DF}"/>
    <dgm:cxn modelId="{02867901-A90C-4229-BE41-F1A761F26B28}" srcId="{3E629EB5-C0FE-4884-B83C-E4B325C440A5}" destId="{64E33B74-13EB-4253-9CB6-4EB8BA424E82}" srcOrd="1" destOrd="0" parTransId="{13230765-FCA7-47F6-AECE-55722CA44401}" sibTransId="{37029B2D-8751-4185-84D4-E5BF49CA5525}"/>
    <dgm:cxn modelId="{23358F75-9948-493D-BDDF-6F736ACD348C}" type="presOf" srcId="{8B75416C-5FAD-48EB-9B7F-68B94EB21AB3}" destId="{B06594BE-2B40-4CD2-BD6B-CF5DAF1CE9A9}" srcOrd="0" destOrd="0" presId="urn:microsoft.com/office/officeart/2005/8/layout/vList5"/>
    <dgm:cxn modelId="{6A7EB0CC-2E22-4D0D-8B72-5EB8234352A0}" type="presOf" srcId="{915349B4-605A-4FD9-B0EC-60D66710BDD2}" destId="{F01894AD-0090-441F-ACF9-0123F1373242}" srcOrd="0" destOrd="0" presId="urn:microsoft.com/office/officeart/2005/8/layout/vList5"/>
    <dgm:cxn modelId="{40888DEA-6CA2-447A-900F-E89023AC9518}" type="presOf" srcId="{6FB67787-5286-4B59-B786-D593FC881B7D}" destId="{BF7EB1C3-037D-4A4A-AEBD-E92A46CDB27E}" srcOrd="0" destOrd="1" presId="urn:microsoft.com/office/officeart/2005/8/layout/vList5"/>
    <dgm:cxn modelId="{60F2710A-C2F7-4D2D-8D19-6F52A632528A}" srcId="{64E33B74-13EB-4253-9CB6-4EB8BA424E82}" destId="{853D8D79-0534-4A3B-AB1F-E1852452A072}" srcOrd="0" destOrd="0" parTransId="{5EE1C0F2-6B89-4760-A780-F50A22249863}" sibTransId="{5E43D3C8-12A4-4EB3-9322-04F4EC3F039B}"/>
    <dgm:cxn modelId="{54B5CDAC-2A17-488C-8C3C-9AE7DF095FF4}" srcId="{64E33B74-13EB-4253-9CB6-4EB8BA424E82}" destId="{CDFC5B6F-0FDF-428F-A390-39B45671AB08}" srcOrd="1" destOrd="0" parTransId="{C6352691-E023-416D-9C68-5E7E903A7A36}" sibTransId="{FACED083-A30C-4105-ABFF-F00CEAE9DACB}"/>
    <dgm:cxn modelId="{83D860EA-CE14-4938-ADE2-762E526C1E13}" type="presOf" srcId="{63206E0B-AFB9-49A5-988D-6949F57E9579}" destId="{D85AB3D0-4B4F-48FB-B11D-2B5908ECFBD8}" srcOrd="0" destOrd="2" presId="urn:microsoft.com/office/officeart/2005/8/layout/vList5"/>
    <dgm:cxn modelId="{90CC8096-3278-461B-A170-462C55A4BF2F}" srcId="{3E629EB5-C0FE-4884-B83C-E4B325C440A5}" destId="{66FB5849-2C45-4701-BECE-F4DD8FB00C60}" srcOrd="2" destOrd="0" parTransId="{5DD44A50-3F15-4F14-93A4-91F767DA669C}" sibTransId="{6490C040-CD86-49A3-BE1E-C378A9F11084}"/>
    <dgm:cxn modelId="{367A48A2-B26A-47AC-A077-A63AFCFAD6F1}" type="presOf" srcId="{64E33B74-13EB-4253-9CB6-4EB8BA424E82}" destId="{08372977-A382-40B1-8847-55067BFD9ACB}" srcOrd="0" destOrd="0" presId="urn:microsoft.com/office/officeart/2005/8/layout/vList5"/>
    <dgm:cxn modelId="{D1EEEEEF-C565-4964-9E3B-A48DF840AC7D}" srcId="{3E629EB5-C0FE-4884-B83C-E4B325C440A5}" destId="{8B75416C-5FAD-48EB-9B7F-68B94EB21AB3}" srcOrd="0" destOrd="0" parTransId="{3BB8955D-147F-4D2C-AA60-2B1CE6D12481}" sibTransId="{314C406C-7E42-4AA0-BE4B-26F3EE92DC27}"/>
    <dgm:cxn modelId="{AFE0087E-1E6A-4DDC-AB95-42F9829E5572}" type="presOf" srcId="{66D15CE1-218B-4AC7-BF21-05771D8C1B69}" destId="{3D9EB3BA-ABBF-4D5B-B8AE-E8313AFC3853}" srcOrd="0" destOrd="0" presId="urn:microsoft.com/office/officeart/2005/8/layout/vList5"/>
    <dgm:cxn modelId="{947FD5C0-B4B5-4DE1-9FBE-C8300FC7C3C6}" type="presOf" srcId="{541A144A-7F0B-4C9F-A813-2282644B18E4}" destId="{BF7EB1C3-037D-4A4A-AEBD-E92A46CDB27E}" srcOrd="0" destOrd="0" presId="urn:microsoft.com/office/officeart/2005/8/layout/vList5"/>
    <dgm:cxn modelId="{A03C2B02-22EC-44F4-9583-C2F7C1A0EC5A}" srcId="{541A144A-7F0B-4C9F-A813-2282644B18E4}" destId="{6FB67787-5286-4B59-B786-D593FC881B7D}" srcOrd="0" destOrd="0" parTransId="{D35ED955-69CD-4D47-8E99-735DC4E4FB1A}" sibTransId="{B1620027-EEE1-4EA2-AD90-EE6B0757AD4F}"/>
    <dgm:cxn modelId="{CC874B99-3405-42C2-968E-7EE240B2A662}" type="presParOf" srcId="{4B12DC7E-7DE9-42FE-9991-C2802BCBD2EC}" destId="{2B557E52-52A7-4BB1-A6EA-B42A2933BCBF}" srcOrd="0" destOrd="0" presId="urn:microsoft.com/office/officeart/2005/8/layout/vList5"/>
    <dgm:cxn modelId="{39032E10-0C6E-4C3E-9E46-DA624E5B04A4}" type="presParOf" srcId="{2B557E52-52A7-4BB1-A6EA-B42A2933BCBF}" destId="{B06594BE-2B40-4CD2-BD6B-CF5DAF1CE9A9}" srcOrd="0" destOrd="0" presId="urn:microsoft.com/office/officeart/2005/8/layout/vList5"/>
    <dgm:cxn modelId="{CCD2F9AE-29E0-4CE6-9EEF-4E615101F69C}" type="presParOf" srcId="{2B557E52-52A7-4BB1-A6EA-B42A2933BCBF}" destId="{F01894AD-0090-441F-ACF9-0123F1373242}" srcOrd="1" destOrd="0" presId="urn:microsoft.com/office/officeart/2005/8/layout/vList5"/>
    <dgm:cxn modelId="{F4C4B570-DE6D-40B1-8A33-157E3C4F1074}" type="presParOf" srcId="{4B12DC7E-7DE9-42FE-9991-C2802BCBD2EC}" destId="{59CBE48C-34B5-4318-8A30-3558D16C53A6}" srcOrd="1" destOrd="0" presId="urn:microsoft.com/office/officeart/2005/8/layout/vList5"/>
    <dgm:cxn modelId="{1C207310-54EB-4770-BA3D-FA051F6636A8}" type="presParOf" srcId="{4B12DC7E-7DE9-42FE-9991-C2802BCBD2EC}" destId="{EFBDF887-E53F-41AA-9D66-6BEDDC72340C}" srcOrd="2" destOrd="0" presId="urn:microsoft.com/office/officeart/2005/8/layout/vList5"/>
    <dgm:cxn modelId="{02CB9A75-5AB4-4EB4-ABE9-3AE5E95E6F43}" type="presParOf" srcId="{EFBDF887-E53F-41AA-9D66-6BEDDC72340C}" destId="{08372977-A382-40B1-8847-55067BFD9ACB}" srcOrd="0" destOrd="0" presId="urn:microsoft.com/office/officeart/2005/8/layout/vList5"/>
    <dgm:cxn modelId="{0A4A820B-C6A8-4752-BAEF-5D372B5AD5D1}" type="presParOf" srcId="{EFBDF887-E53F-41AA-9D66-6BEDDC72340C}" destId="{A31A647B-130C-463E-AD53-BA9C899B5A24}" srcOrd="1" destOrd="0" presId="urn:microsoft.com/office/officeart/2005/8/layout/vList5"/>
    <dgm:cxn modelId="{B8020A83-F3EF-4A90-B210-227834C52A3A}" type="presParOf" srcId="{4B12DC7E-7DE9-42FE-9991-C2802BCBD2EC}" destId="{AAA88000-5903-44EB-A8A2-0A0EA400FEC8}" srcOrd="3" destOrd="0" presId="urn:microsoft.com/office/officeart/2005/8/layout/vList5"/>
    <dgm:cxn modelId="{B2218467-CEBB-4696-9CD7-46D32FE1907E}" type="presParOf" srcId="{4B12DC7E-7DE9-42FE-9991-C2802BCBD2EC}" destId="{932CE884-4A3D-4FD8-B4E4-0C79BA5A8BDA}" srcOrd="4" destOrd="0" presId="urn:microsoft.com/office/officeart/2005/8/layout/vList5"/>
    <dgm:cxn modelId="{97246B91-FE87-42D0-BDB3-33F2D48FD587}" type="presParOf" srcId="{932CE884-4A3D-4FD8-B4E4-0C79BA5A8BDA}" destId="{0EE8F78F-F48B-4BD9-9DD8-0F884A1CCC83}" srcOrd="0" destOrd="0" presId="urn:microsoft.com/office/officeart/2005/8/layout/vList5"/>
    <dgm:cxn modelId="{8AECA4A3-57BD-410A-B4D5-3AA2CB657DEB}" type="presParOf" srcId="{932CE884-4A3D-4FD8-B4E4-0C79BA5A8BDA}" destId="{BF7EB1C3-037D-4A4A-AEBD-E92A46CDB27E}" srcOrd="1" destOrd="0" presId="urn:microsoft.com/office/officeart/2005/8/layout/vList5"/>
    <dgm:cxn modelId="{7288FD1C-49E7-4110-89FA-8E0BB9DEFE3F}" type="presParOf" srcId="{4B12DC7E-7DE9-42FE-9991-C2802BCBD2EC}" destId="{72BD193B-5AE5-495E-9CC9-128543E340D2}" srcOrd="5" destOrd="0" presId="urn:microsoft.com/office/officeart/2005/8/layout/vList5"/>
    <dgm:cxn modelId="{F50A4DD0-456C-4416-9EB4-1F0907E2ED40}" type="presParOf" srcId="{4B12DC7E-7DE9-42FE-9991-C2802BCBD2EC}" destId="{935315DF-120A-42A1-94E3-FF6C8370A3F9}" srcOrd="6" destOrd="0" presId="urn:microsoft.com/office/officeart/2005/8/layout/vList5"/>
    <dgm:cxn modelId="{C2452E43-5996-4BA4-BF2C-CE0FB6CBAE39}" type="presParOf" srcId="{935315DF-120A-42A1-94E3-FF6C8370A3F9}" destId="{3D9EB3BA-ABBF-4D5B-B8AE-E8313AFC3853}" srcOrd="0" destOrd="0" presId="urn:microsoft.com/office/officeart/2005/8/layout/vList5"/>
    <dgm:cxn modelId="{46CD4957-2F8A-4A02-9DB3-18AB8B1371C7}" type="presParOf" srcId="{935315DF-120A-42A1-94E3-FF6C8370A3F9}" destId="{D85AB3D0-4B4F-48FB-B11D-2B5908ECFBD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62EB5D3-591B-4EBF-A035-BC2AB1D49C28}"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fr-FR"/>
        </a:p>
      </dgm:t>
    </dgm:pt>
    <dgm:pt modelId="{27D0C66F-4F7D-43DC-A375-BB71BE56E2F6}">
      <dgm:prSet phldrT="[Texte]" custT="1"/>
      <dgm:spPr/>
      <dgm:t>
        <a:bodyPr/>
        <a:lstStyle/>
        <a:p>
          <a:r>
            <a:rPr lang="fr-FR" sz="1400" b="1" u="sng" dirty="0" smtClean="0"/>
            <a:t>Objectifs Socles :</a:t>
          </a:r>
          <a:r>
            <a:rPr lang="fr-FR" sz="1400" u="none" dirty="0" smtClean="0"/>
            <a:t> Développement et suivi des activités de PC au regard des risques identifiés</a:t>
          </a:r>
          <a:endParaRPr lang="fr-FR" sz="1400" dirty="0"/>
        </a:p>
      </dgm:t>
    </dgm:pt>
    <dgm:pt modelId="{A59E6231-82A8-4B94-B823-1A1AB1247245}" type="parTrans" cxnId="{F99A2B28-65F0-48B6-A3DD-4669BF9644B5}">
      <dgm:prSet/>
      <dgm:spPr/>
      <dgm:t>
        <a:bodyPr/>
        <a:lstStyle/>
        <a:p>
          <a:endParaRPr lang="fr-FR" sz="1400"/>
        </a:p>
      </dgm:t>
    </dgm:pt>
    <dgm:pt modelId="{2EB5C229-F7CE-4264-B91E-994399882C44}" type="sibTrans" cxnId="{F99A2B28-65F0-48B6-A3DD-4669BF9644B5}">
      <dgm:prSet/>
      <dgm:spPr/>
      <dgm:t>
        <a:bodyPr/>
        <a:lstStyle/>
        <a:p>
          <a:endParaRPr lang="fr-FR" sz="1400"/>
        </a:p>
      </dgm:t>
    </dgm:pt>
    <dgm:pt modelId="{5BBD43DD-D7B6-41FE-953F-5132054C4AC2}" type="pres">
      <dgm:prSet presAssocID="{562EB5D3-591B-4EBF-A035-BC2AB1D49C28}" presName="Name0" presStyleCnt="0">
        <dgm:presLayoutVars>
          <dgm:chMax val="7"/>
          <dgm:chPref val="7"/>
          <dgm:dir/>
        </dgm:presLayoutVars>
      </dgm:prSet>
      <dgm:spPr/>
      <dgm:t>
        <a:bodyPr/>
        <a:lstStyle/>
        <a:p>
          <a:endParaRPr lang="fr-FR"/>
        </a:p>
      </dgm:t>
    </dgm:pt>
    <dgm:pt modelId="{8D59A472-AFC8-4A96-AA60-D5473E6316AA}" type="pres">
      <dgm:prSet presAssocID="{562EB5D3-591B-4EBF-A035-BC2AB1D49C28}" presName="Name1" presStyleCnt="0"/>
      <dgm:spPr/>
    </dgm:pt>
    <dgm:pt modelId="{EA1F0FFD-AD0C-4584-8C68-27E7C38A1BCF}" type="pres">
      <dgm:prSet presAssocID="{562EB5D3-591B-4EBF-A035-BC2AB1D49C28}" presName="cycle" presStyleCnt="0"/>
      <dgm:spPr/>
    </dgm:pt>
    <dgm:pt modelId="{960B69D1-AA05-4BC4-82C3-903864FFD7AF}" type="pres">
      <dgm:prSet presAssocID="{562EB5D3-591B-4EBF-A035-BC2AB1D49C28}" presName="srcNode" presStyleLbl="node1" presStyleIdx="0" presStyleCnt="1"/>
      <dgm:spPr/>
    </dgm:pt>
    <dgm:pt modelId="{E46665C5-4F5F-4CC7-83F5-19D86027F90A}" type="pres">
      <dgm:prSet presAssocID="{562EB5D3-591B-4EBF-A035-BC2AB1D49C28}" presName="conn" presStyleLbl="parChTrans1D2" presStyleIdx="0" presStyleCnt="1"/>
      <dgm:spPr/>
      <dgm:t>
        <a:bodyPr/>
        <a:lstStyle/>
        <a:p>
          <a:endParaRPr lang="fr-FR"/>
        </a:p>
      </dgm:t>
    </dgm:pt>
    <dgm:pt modelId="{C4FEA1FA-43D7-42EF-A665-E6C32EB3BA45}" type="pres">
      <dgm:prSet presAssocID="{562EB5D3-591B-4EBF-A035-BC2AB1D49C28}" presName="extraNode" presStyleLbl="node1" presStyleIdx="0" presStyleCnt="1"/>
      <dgm:spPr/>
    </dgm:pt>
    <dgm:pt modelId="{16F39C2F-8ED3-42BD-BB01-7F71BC527D54}" type="pres">
      <dgm:prSet presAssocID="{562EB5D3-591B-4EBF-A035-BC2AB1D49C28}" presName="dstNode" presStyleLbl="node1" presStyleIdx="0" presStyleCnt="1"/>
      <dgm:spPr/>
    </dgm:pt>
    <dgm:pt modelId="{9890C934-5534-47B0-A84F-DC712C3207C6}" type="pres">
      <dgm:prSet presAssocID="{27D0C66F-4F7D-43DC-A375-BB71BE56E2F6}" presName="text_1" presStyleLbl="node1" presStyleIdx="0" presStyleCnt="1">
        <dgm:presLayoutVars>
          <dgm:bulletEnabled val="1"/>
        </dgm:presLayoutVars>
      </dgm:prSet>
      <dgm:spPr/>
      <dgm:t>
        <a:bodyPr/>
        <a:lstStyle/>
        <a:p>
          <a:endParaRPr lang="fr-FR"/>
        </a:p>
      </dgm:t>
    </dgm:pt>
    <dgm:pt modelId="{B8E47FCB-996E-4879-97A7-095C11C689B7}" type="pres">
      <dgm:prSet presAssocID="{27D0C66F-4F7D-43DC-A375-BB71BE56E2F6}" presName="accent_1" presStyleCnt="0"/>
      <dgm:spPr/>
    </dgm:pt>
    <dgm:pt modelId="{C6E39771-AA31-4B72-BC55-D425CC9D82CB}" type="pres">
      <dgm:prSet presAssocID="{27D0C66F-4F7D-43DC-A375-BB71BE56E2F6}" presName="accentRepeatNode" presStyleLbl="solidFgAcc1" presStyleIdx="0" presStyleCnt="1"/>
      <dgm:spPr/>
    </dgm:pt>
  </dgm:ptLst>
  <dgm:cxnLst>
    <dgm:cxn modelId="{F4DF56BD-CD93-4C05-A97A-A33CA894FFA1}" type="presOf" srcId="{27D0C66F-4F7D-43DC-A375-BB71BE56E2F6}" destId="{9890C934-5534-47B0-A84F-DC712C3207C6}" srcOrd="0" destOrd="0" presId="urn:microsoft.com/office/officeart/2008/layout/VerticalCurvedList"/>
    <dgm:cxn modelId="{FC7A73B6-53E3-4222-9AC4-65967762A0C0}" type="presOf" srcId="{562EB5D3-591B-4EBF-A035-BC2AB1D49C28}" destId="{5BBD43DD-D7B6-41FE-953F-5132054C4AC2}" srcOrd="0" destOrd="0" presId="urn:microsoft.com/office/officeart/2008/layout/VerticalCurvedList"/>
    <dgm:cxn modelId="{F99A2B28-65F0-48B6-A3DD-4669BF9644B5}" srcId="{562EB5D3-591B-4EBF-A035-BC2AB1D49C28}" destId="{27D0C66F-4F7D-43DC-A375-BB71BE56E2F6}" srcOrd="0" destOrd="0" parTransId="{A59E6231-82A8-4B94-B823-1A1AB1247245}" sibTransId="{2EB5C229-F7CE-4264-B91E-994399882C44}"/>
    <dgm:cxn modelId="{38C05F00-6301-4203-92CA-299365DA7C82}" type="presOf" srcId="{2EB5C229-F7CE-4264-B91E-994399882C44}" destId="{E46665C5-4F5F-4CC7-83F5-19D86027F90A}" srcOrd="0" destOrd="0" presId="urn:microsoft.com/office/officeart/2008/layout/VerticalCurvedList"/>
    <dgm:cxn modelId="{38BE1199-A924-48BC-92F8-703B8A50C853}" type="presParOf" srcId="{5BBD43DD-D7B6-41FE-953F-5132054C4AC2}" destId="{8D59A472-AFC8-4A96-AA60-D5473E6316AA}" srcOrd="0" destOrd="0" presId="urn:microsoft.com/office/officeart/2008/layout/VerticalCurvedList"/>
    <dgm:cxn modelId="{AABE4E36-622F-4AE0-8905-01FDBC843D39}" type="presParOf" srcId="{8D59A472-AFC8-4A96-AA60-D5473E6316AA}" destId="{EA1F0FFD-AD0C-4584-8C68-27E7C38A1BCF}" srcOrd="0" destOrd="0" presId="urn:microsoft.com/office/officeart/2008/layout/VerticalCurvedList"/>
    <dgm:cxn modelId="{AC84185B-8FEB-4087-8D49-1DE1DCCB11DB}" type="presParOf" srcId="{EA1F0FFD-AD0C-4584-8C68-27E7C38A1BCF}" destId="{960B69D1-AA05-4BC4-82C3-903864FFD7AF}" srcOrd="0" destOrd="0" presId="urn:microsoft.com/office/officeart/2008/layout/VerticalCurvedList"/>
    <dgm:cxn modelId="{E47002FD-6312-4ACE-8FC0-FAC034A85759}" type="presParOf" srcId="{EA1F0FFD-AD0C-4584-8C68-27E7C38A1BCF}" destId="{E46665C5-4F5F-4CC7-83F5-19D86027F90A}" srcOrd="1" destOrd="0" presId="urn:microsoft.com/office/officeart/2008/layout/VerticalCurvedList"/>
    <dgm:cxn modelId="{ACF186A2-8F92-43B6-B65B-772166C92283}" type="presParOf" srcId="{EA1F0FFD-AD0C-4584-8C68-27E7C38A1BCF}" destId="{C4FEA1FA-43D7-42EF-A665-E6C32EB3BA45}" srcOrd="2" destOrd="0" presId="urn:microsoft.com/office/officeart/2008/layout/VerticalCurvedList"/>
    <dgm:cxn modelId="{AC367309-B96B-4D21-B5C6-610C28B22E3D}" type="presParOf" srcId="{EA1F0FFD-AD0C-4584-8C68-27E7C38A1BCF}" destId="{16F39C2F-8ED3-42BD-BB01-7F71BC527D54}" srcOrd="3" destOrd="0" presId="urn:microsoft.com/office/officeart/2008/layout/VerticalCurvedList"/>
    <dgm:cxn modelId="{847490A1-7239-4D75-B8CD-1243459C9D94}" type="presParOf" srcId="{8D59A472-AFC8-4A96-AA60-D5473E6316AA}" destId="{9890C934-5534-47B0-A84F-DC712C3207C6}" srcOrd="1" destOrd="0" presId="urn:microsoft.com/office/officeart/2008/layout/VerticalCurvedList"/>
    <dgm:cxn modelId="{FE4F61DC-8D5E-45D2-A6E5-4D7AC92D1B9F}" type="presParOf" srcId="{8D59A472-AFC8-4A96-AA60-D5473E6316AA}" destId="{B8E47FCB-996E-4879-97A7-095C11C689B7}" srcOrd="2" destOrd="0" presId="urn:microsoft.com/office/officeart/2008/layout/VerticalCurvedList"/>
    <dgm:cxn modelId="{0B3B7715-E140-4CEA-BEDD-D33E18D2014F}" type="presParOf" srcId="{B8E47FCB-996E-4879-97A7-095C11C689B7}" destId="{C6E39771-AA31-4B72-BC55-D425CC9D82CB}"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4B162-2EE2-4D5B-B0BB-64A563DEB0A1}">
      <dsp:nvSpPr>
        <dsp:cNvPr id="0" name=""/>
        <dsp:cNvSpPr/>
      </dsp:nvSpPr>
      <dsp:spPr>
        <a:xfrm rot="5400000">
          <a:off x="2821479" y="112403"/>
          <a:ext cx="1579445" cy="1374117"/>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Contrat avec 1 volet</a:t>
          </a:r>
          <a:endParaRPr lang="fr-FR" sz="1600" kern="1200" dirty="0"/>
        </a:p>
      </dsp:txBody>
      <dsp:txXfrm rot="-5400000">
        <a:off x="3138276" y="255869"/>
        <a:ext cx="945851" cy="1087185"/>
      </dsp:txXfrm>
    </dsp:sp>
    <dsp:sp modelId="{56617B63-A53C-4F3E-BF4B-1BC94AB45993}">
      <dsp:nvSpPr>
        <dsp:cNvPr id="0" name=""/>
        <dsp:cNvSpPr/>
      </dsp:nvSpPr>
      <dsp:spPr>
        <a:xfrm>
          <a:off x="4307872" y="317668"/>
          <a:ext cx="1762660" cy="947667"/>
        </a:xfrm>
        <a:prstGeom prst="rect">
          <a:avLst/>
        </a:prstGeom>
        <a:noFill/>
        <a:ln>
          <a:noFill/>
        </a:ln>
        <a:effectLst/>
      </dsp:spPr>
      <dsp:style>
        <a:lnRef idx="0">
          <a:scrgbClr r="0" g="0" b="0"/>
        </a:lnRef>
        <a:fillRef idx="0">
          <a:scrgbClr r="0" g="0" b="0"/>
        </a:fillRef>
        <a:effectRef idx="0">
          <a:scrgbClr r="0" g="0" b="0"/>
        </a:effectRef>
        <a:fontRef idx="minor"/>
      </dsp:style>
    </dsp:sp>
    <dsp:sp modelId="{A605DC6D-0EED-4065-8446-928B050866E4}">
      <dsp:nvSpPr>
        <dsp:cNvPr id="0" name=""/>
        <dsp:cNvSpPr/>
      </dsp:nvSpPr>
      <dsp:spPr>
        <a:xfrm rot="5400000">
          <a:off x="1316157" y="83563"/>
          <a:ext cx="1557822" cy="1415876"/>
        </a:xfrm>
        <a:prstGeom prst="hexagon">
          <a:avLst>
            <a:gd name="adj" fmla="val 25000"/>
            <a:gd name="vf" fmla="val 115470"/>
          </a:avLst>
        </a:prstGeom>
        <a:solidFill>
          <a:schemeClr val="bg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fr-FR" sz="1600" kern="1200" dirty="0" smtClean="0">
              <a:solidFill>
                <a:schemeClr val="tx1"/>
              </a:solidFill>
            </a:rPr>
            <a:t>Contrat avec 3 indicateurs nationaux et 3 indicateurs régionaux</a:t>
          </a:r>
          <a:endParaRPr lang="fr-FR" sz="1600" kern="1200" dirty="0">
            <a:solidFill>
              <a:schemeClr val="tx1"/>
            </a:solidFill>
          </a:endParaRPr>
        </a:p>
      </dsp:txBody>
      <dsp:txXfrm rot="-5400000">
        <a:off x="1612358" y="260398"/>
        <a:ext cx="965420" cy="1062206"/>
      </dsp:txXfrm>
    </dsp:sp>
    <dsp:sp modelId="{537ADD87-17A6-46B6-80BD-C8D8C1FAB13A}">
      <dsp:nvSpPr>
        <dsp:cNvPr id="0" name=""/>
        <dsp:cNvSpPr/>
      </dsp:nvSpPr>
      <dsp:spPr>
        <a:xfrm rot="5400000">
          <a:off x="2044527" y="1445076"/>
          <a:ext cx="1579445" cy="1374117"/>
        </a:xfrm>
        <a:prstGeom prst="hexagon">
          <a:avLst>
            <a:gd name="adj" fmla="val 25000"/>
            <a:gd name="vf" fmla="val 115470"/>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kern="1200" dirty="0" smtClean="0"/>
            <a:t>Contrat avec 1 indicateur régional </a:t>
          </a:r>
          <a:endParaRPr lang="fr-FR" sz="1500" kern="1200" dirty="0"/>
        </a:p>
      </dsp:txBody>
      <dsp:txXfrm rot="-5400000">
        <a:off x="2361324" y="1588542"/>
        <a:ext cx="945851" cy="1087185"/>
      </dsp:txXfrm>
    </dsp:sp>
    <dsp:sp modelId="{50DDA143-5E15-4B1E-87CA-14EF8E0C224B}">
      <dsp:nvSpPr>
        <dsp:cNvPr id="0" name=""/>
        <dsp:cNvSpPr/>
      </dsp:nvSpPr>
      <dsp:spPr>
        <a:xfrm>
          <a:off x="384530" y="1658301"/>
          <a:ext cx="1705800" cy="947667"/>
        </a:xfrm>
        <a:prstGeom prst="rect">
          <a:avLst/>
        </a:prstGeom>
        <a:noFill/>
        <a:ln>
          <a:noFill/>
        </a:ln>
        <a:effectLst/>
      </dsp:spPr>
      <dsp:style>
        <a:lnRef idx="0">
          <a:scrgbClr r="0" g="0" b="0"/>
        </a:lnRef>
        <a:fillRef idx="0">
          <a:scrgbClr r="0" g="0" b="0"/>
        </a:fillRef>
        <a:effectRef idx="0">
          <a:scrgbClr r="0" g="0" b="0"/>
        </a:effectRef>
        <a:fontRef idx="minor"/>
      </dsp:style>
    </dsp:sp>
    <dsp:sp modelId="{CFA058AF-9EA6-4E63-935E-782CC4E26B62}">
      <dsp:nvSpPr>
        <dsp:cNvPr id="0" name=""/>
        <dsp:cNvSpPr/>
      </dsp:nvSpPr>
      <dsp:spPr>
        <a:xfrm rot="5400000">
          <a:off x="3528573" y="1445076"/>
          <a:ext cx="1579445" cy="1374117"/>
        </a:xfrm>
        <a:prstGeom prst="hexagon">
          <a:avLst>
            <a:gd name="adj" fmla="val 25000"/>
            <a:gd name="vf" fmla="val 11547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fr-FR" sz="3600" kern="1200"/>
        </a:p>
      </dsp:txBody>
      <dsp:txXfrm rot="-5400000">
        <a:off x="3845370" y="1588542"/>
        <a:ext cx="945851" cy="1087185"/>
      </dsp:txXfrm>
    </dsp:sp>
    <dsp:sp modelId="{F78C8C69-FC28-4503-8142-E7AF68AF8432}">
      <dsp:nvSpPr>
        <dsp:cNvPr id="0" name=""/>
        <dsp:cNvSpPr/>
      </dsp:nvSpPr>
      <dsp:spPr>
        <a:xfrm rot="5400000">
          <a:off x="2789393" y="2785709"/>
          <a:ext cx="1579445" cy="1374117"/>
        </a:xfrm>
        <a:prstGeom prst="hexagon">
          <a:avLst>
            <a:gd name="adj" fmla="val 25000"/>
            <a:gd name="vf" fmla="val 11547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kern="1200" dirty="0" smtClean="0"/>
            <a:t>Contrat avec 1 indicateur national</a:t>
          </a:r>
          <a:endParaRPr lang="fr-FR" sz="1500" kern="1200" dirty="0"/>
        </a:p>
      </dsp:txBody>
      <dsp:txXfrm rot="-5400000">
        <a:off x="3106190" y="2929175"/>
        <a:ext cx="945851" cy="1087185"/>
      </dsp:txXfrm>
    </dsp:sp>
    <dsp:sp modelId="{9D028374-BB6E-431B-A529-DBBF7FF70F89}">
      <dsp:nvSpPr>
        <dsp:cNvPr id="0" name=""/>
        <dsp:cNvSpPr/>
      </dsp:nvSpPr>
      <dsp:spPr>
        <a:xfrm>
          <a:off x="4307872" y="2998934"/>
          <a:ext cx="1762660" cy="947667"/>
        </a:xfrm>
        <a:prstGeom prst="rect">
          <a:avLst/>
        </a:prstGeom>
        <a:noFill/>
        <a:ln>
          <a:noFill/>
        </a:ln>
        <a:effectLst/>
      </dsp:spPr>
      <dsp:style>
        <a:lnRef idx="0">
          <a:scrgbClr r="0" g="0" b="0"/>
        </a:lnRef>
        <a:fillRef idx="0">
          <a:scrgbClr r="0" g="0" b="0"/>
        </a:fillRef>
        <a:effectRef idx="0">
          <a:scrgbClr r="0" g="0" b="0"/>
        </a:effectRef>
        <a:fontRef idx="minor"/>
      </dsp:style>
    </dsp:sp>
    <dsp:sp modelId="{E630D25B-73F3-4B56-A132-3385DD7A1CFF}">
      <dsp:nvSpPr>
        <dsp:cNvPr id="0" name=""/>
        <dsp:cNvSpPr/>
      </dsp:nvSpPr>
      <dsp:spPr>
        <a:xfrm rot="5400000">
          <a:off x="1305346" y="2772882"/>
          <a:ext cx="1579445" cy="1399772"/>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fr-FR" sz="1600" kern="1200" dirty="0" smtClean="0">
              <a:solidFill>
                <a:schemeClr val="tx1"/>
              </a:solidFill>
            </a:rPr>
            <a:t>Contrat avec  2 indicateurs nationaux et 7 indicateurs régionaux </a:t>
          </a:r>
          <a:endParaRPr lang="fr-FR" sz="1600" kern="1200" dirty="0">
            <a:solidFill>
              <a:schemeClr val="tx1"/>
            </a:solidFill>
          </a:endParaRPr>
        </a:p>
      </dsp:txBody>
      <dsp:txXfrm rot="-5400000">
        <a:off x="1615208" y="2931314"/>
        <a:ext cx="959720" cy="10829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665C5-4F5F-4CC7-83F5-19D86027F90A}">
      <dsp:nvSpPr>
        <dsp:cNvPr id="0" name=""/>
        <dsp:cNvSpPr/>
      </dsp:nvSpPr>
      <dsp:spPr>
        <a:xfrm>
          <a:off x="-1017254" y="-174328"/>
          <a:ext cx="1330797" cy="1330797"/>
        </a:xfrm>
        <a:prstGeom prst="blockArc">
          <a:avLst>
            <a:gd name="adj1" fmla="val 18900000"/>
            <a:gd name="adj2" fmla="val 2700000"/>
            <a:gd name="adj3" fmla="val 1623"/>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BAAE09-79E1-469C-A331-96211DC4CECE}">
      <dsp:nvSpPr>
        <dsp:cNvPr id="0" name=""/>
        <dsp:cNvSpPr/>
      </dsp:nvSpPr>
      <dsp:spPr>
        <a:xfrm>
          <a:off x="304282" y="247644"/>
          <a:ext cx="9580217" cy="48685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9787" tIns="45720" rIns="45720" bIns="45720" numCol="1" spcCol="1270" anchor="ctr" anchorCtr="0">
          <a:noAutofit/>
        </a:bodyPr>
        <a:lstStyle/>
        <a:p>
          <a:pPr lvl="0" algn="l" defTabSz="800100">
            <a:lnSpc>
              <a:spcPct val="90000"/>
            </a:lnSpc>
            <a:spcBef>
              <a:spcPct val="0"/>
            </a:spcBef>
            <a:spcAft>
              <a:spcPct val="35000"/>
            </a:spcAft>
          </a:pPr>
          <a:r>
            <a:rPr lang="fr-FR" sz="1800" b="1" u="sng" kern="1200" dirty="0" smtClean="0"/>
            <a:t>Promotion des activités de PC :</a:t>
          </a:r>
          <a:r>
            <a:rPr lang="fr-FR" sz="1800" kern="1200" dirty="0" smtClean="0"/>
            <a:t> Les activités de PC sont coordonnées, suivies et analysées</a:t>
          </a:r>
          <a:endParaRPr lang="fr-FR" sz="1800" kern="1200" dirty="0"/>
        </a:p>
      </dsp:txBody>
      <dsp:txXfrm>
        <a:off x="304282" y="247644"/>
        <a:ext cx="9580217" cy="486852"/>
      </dsp:txXfrm>
    </dsp:sp>
    <dsp:sp modelId="{3F6085A4-AF8F-4B66-8F9B-AB9913B8ABF7}">
      <dsp:nvSpPr>
        <dsp:cNvPr id="0" name=""/>
        <dsp:cNvSpPr/>
      </dsp:nvSpPr>
      <dsp:spPr>
        <a:xfrm>
          <a:off x="0" y="186787"/>
          <a:ext cx="608565" cy="60856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BD6509-639B-44D1-91BD-B81274968600}">
      <dsp:nvSpPr>
        <dsp:cNvPr id="0" name=""/>
        <dsp:cNvSpPr/>
      </dsp:nvSpPr>
      <dsp:spPr>
        <a:xfrm>
          <a:off x="0" y="0"/>
          <a:ext cx="3399655" cy="619105"/>
        </a:xfrm>
        <a:prstGeom prst="chevron">
          <a:avLst/>
        </a:prstGeom>
        <a:gradFill rotWithShape="0">
          <a:gsLst>
            <a:gs pos="0">
              <a:schemeClr val="accent3">
                <a:shade val="80000"/>
                <a:hueOff val="0"/>
                <a:satOff val="0"/>
                <a:lumOff val="0"/>
                <a:alphaOff val="0"/>
                <a:lumMod val="110000"/>
                <a:satMod val="105000"/>
                <a:tint val="67000"/>
              </a:schemeClr>
            </a:gs>
            <a:gs pos="50000">
              <a:schemeClr val="accent3">
                <a:shade val="80000"/>
                <a:hueOff val="0"/>
                <a:satOff val="0"/>
                <a:lumOff val="0"/>
                <a:alphaOff val="0"/>
                <a:lumMod val="105000"/>
                <a:satMod val="103000"/>
                <a:tint val="73000"/>
              </a:schemeClr>
            </a:gs>
            <a:gs pos="100000">
              <a:schemeClr val="accent3">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fr-FR" sz="1400" b="1" kern="1200" dirty="0" smtClean="0">
              <a:solidFill>
                <a:schemeClr val="accent3">
                  <a:lumMod val="50000"/>
                </a:schemeClr>
              </a:solidFill>
            </a:rPr>
            <a:t>Analyse pharmaceutique de niveau 2 et/ou 3 : déploiement et suivi</a:t>
          </a:r>
          <a:endParaRPr lang="fr-FR" sz="1400" b="1" kern="1200" dirty="0">
            <a:solidFill>
              <a:schemeClr val="accent3">
                <a:lumMod val="50000"/>
              </a:schemeClr>
            </a:solidFill>
          </a:endParaRPr>
        </a:p>
      </dsp:txBody>
      <dsp:txXfrm>
        <a:off x="309553" y="0"/>
        <a:ext cx="2780550" cy="619105"/>
      </dsp:txXfrm>
    </dsp:sp>
    <dsp:sp modelId="{D6AA1274-C81F-4DA7-A908-2E0F6EFA805E}">
      <dsp:nvSpPr>
        <dsp:cNvPr id="0" name=""/>
        <dsp:cNvSpPr/>
      </dsp:nvSpPr>
      <dsp:spPr>
        <a:xfrm>
          <a:off x="3106723" y="0"/>
          <a:ext cx="2958743" cy="619105"/>
        </a:xfrm>
        <a:prstGeom prst="chevron">
          <a:avLst/>
        </a:prstGeom>
        <a:gradFill rotWithShape="0">
          <a:gsLst>
            <a:gs pos="0">
              <a:schemeClr val="accent3">
                <a:shade val="80000"/>
                <a:hueOff val="-241116"/>
                <a:satOff val="-33425"/>
                <a:lumOff val="19128"/>
                <a:alphaOff val="0"/>
                <a:lumMod val="110000"/>
                <a:satMod val="105000"/>
                <a:tint val="67000"/>
              </a:schemeClr>
            </a:gs>
            <a:gs pos="50000">
              <a:schemeClr val="accent3">
                <a:shade val="80000"/>
                <a:hueOff val="-241116"/>
                <a:satOff val="-33425"/>
                <a:lumOff val="19128"/>
                <a:alphaOff val="0"/>
                <a:lumMod val="105000"/>
                <a:satMod val="103000"/>
                <a:tint val="73000"/>
              </a:schemeClr>
            </a:gs>
            <a:gs pos="100000">
              <a:schemeClr val="accent3">
                <a:shade val="80000"/>
                <a:hueOff val="-241116"/>
                <a:satOff val="-33425"/>
                <a:lumOff val="191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fr-FR" sz="1400" b="1" kern="1200" dirty="0" smtClean="0">
              <a:solidFill>
                <a:schemeClr val="accent3">
                  <a:lumMod val="50000"/>
                </a:schemeClr>
              </a:solidFill>
            </a:rPr>
            <a:t>Suivi des IP mis en place</a:t>
          </a:r>
          <a:endParaRPr lang="fr-FR" sz="1400" b="1" kern="1200" dirty="0">
            <a:solidFill>
              <a:schemeClr val="accent3">
                <a:lumMod val="50000"/>
              </a:schemeClr>
            </a:solidFill>
          </a:endParaRPr>
        </a:p>
      </dsp:txBody>
      <dsp:txXfrm>
        <a:off x="3416276" y="0"/>
        <a:ext cx="2339638" cy="619105"/>
      </dsp:txXfrm>
    </dsp:sp>
    <dsp:sp modelId="{AB2E9E56-83E7-47B1-B60A-426E1A95CB34}">
      <dsp:nvSpPr>
        <dsp:cNvPr id="0" name=""/>
        <dsp:cNvSpPr/>
      </dsp:nvSpPr>
      <dsp:spPr>
        <a:xfrm>
          <a:off x="5769592" y="0"/>
          <a:ext cx="2958743" cy="619105"/>
        </a:xfrm>
        <a:prstGeom prst="chevron">
          <a:avLst/>
        </a:prstGeom>
        <a:gradFill rotWithShape="0">
          <a:gsLst>
            <a:gs pos="0">
              <a:schemeClr val="accent3">
                <a:shade val="80000"/>
                <a:hueOff val="-482231"/>
                <a:satOff val="-66850"/>
                <a:lumOff val="38257"/>
                <a:alphaOff val="0"/>
                <a:lumMod val="110000"/>
                <a:satMod val="105000"/>
                <a:tint val="67000"/>
              </a:schemeClr>
            </a:gs>
            <a:gs pos="50000">
              <a:schemeClr val="accent3">
                <a:shade val="80000"/>
                <a:hueOff val="-482231"/>
                <a:satOff val="-66850"/>
                <a:lumOff val="38257"/>
                <a:alphaOff val="0"/>
                <a:lumMod val="105000"/>
                <a:satMod val="103000"/>
                <a:tint val="73000"/>
              </a:schemeClr>
            </a:gs>
            <a:gs pos="100000">
              <a:schemeClr val="accent3">
                <a:shade val="80000"/>
                <a:hueOff val="-482231"/>
                <a:satOff val="-66850"/>
                <a:lumOff val="3825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fr-FR" sz="1400" b="1" kern="1200" dirty="0" smtClean="0">
              <a:solidFill>
                <a:schemeClr val="accent3">
                  <a:lumMod val="50000"/>
                </a:schemeClr>
              </a:solidFill>
            </a:rPr>
            <a:t>Evaluation et suivi des actions de pharmacie clinique</a:t>
          </a:r>
          <a:endParaRPr lang="fr-FR" sz="1400" b="1" kern="1200" dirty="0">
            <a:solidFill>
              <a:schemeClr val="accent3">
                <a:lumMod val="50000"/>
              </a:schemeClr>
            </a:solidFill>
          </a:endParaRPr>
        </a:p>
      </dsp:txBody>
      <dsp:txXfrm>
        <a:off x="6079145" y="0"/>
        <a:ext cx="2339638" cy="61910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665C5-4F5F-4CC7-83F5-19D86027F90A}">
      <dsp:nvSpPr>
        <dsp:cNvPr id="0" name=""/>
        <dsp:cNvSpPr/>
      </dsp:nvSpPr>
      <dsp:spPr>
        <a:xfrm>
          <a:off x="-1017802" y="-174328"/>
          <a:ext cx="1330797" cy="1330797"/>
        </a:xfrm>
        <a:prstGeom prst="blockArc">
          <a:avLst>
            <a:gd name="adj1" fmla="val 18900000"/>
            <a:gd name="adj2" fmla="val 2700000"/>
            <a:gd name="adj3" fmla="val 1623"/>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BAAE09-79E1-469C-A331-96211DC4CECE}">
      <dsp:nvSpPr>
        <dsp:cNvPr id="0" name=""/>
        <dsp:cNvSpPr/>
      </dsp:nvSpPr>
      <dsp:spPr>
        <a:xfrm>
          <a:off x="303494" y="248274"/>
          <a:ext cx="7286423" cy="48559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9787" tIns="35560" rIns="35560" bIns="35560" numCol="1" spcCol="1270" anchor="ctr" anchorCtr="0">
          <a:noAutofit/>
        </a:bodyPr>
        <a:lstStyle/>
        <a:p>
          <a:pPr lvl="0" algn="l" defTabSz="622300">
            <a:lnSpc>
              <a:spcPct val="90000"/>
            </a:lnSpc>
            <a:spcBef>
              <a:spcPct val="0"/>
            </a:spcBef>
            <a:spcAft>
              <a:spcPct val="35000"/>
            </a:spcAft>
          </a:pPr>
          <a:r>
            <a:rPr lang="fr-FR" sz="1400" b="1" u="sng" kern="1200" dirty="0" smtClean="0"/>
            <a:t>Promotion des activités de PC :</a:t>
          </a:r>
          <a:r>
            <a:rPr lang="fr-FR" sz="1400" kern="1200" dirty="0" smtClean="0"/>
            <a:t> Les activités de PC sont coordonnées, suivies et analysées</a:t>
          </a:r>
          <a:endParaRPr lang="fr-FR" sz="1400" kern="1200" dirty="0"/>
        </a:p>
      </dsp:txBody>
      <dsp:txXfrm>
        <a:off x="303494" y="248274"/>
        <a:ext cx="7286423" cy="485591"/>
      </dsp:txXfrm>
    </dsp:sp>
    <dsp:sp modelId="{3F6085A4-AF8F-4B66-8F9B-AB9913B8ABF7}">
      <dsp:nvSpPr>
        <dsp:cNvPr id="0" name=""/>
        <dsp:cNvSpPr/>
      </dsp:nvSpPr>
      <dsp:spPr>
        <a:xfrm>
          <a:off x="0" y="187575"/>
          <a:ext cx="606989" cy="606989"/>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BD6509-639B-44D1-91BD-B81274968600}">
      <dsp:nvSpPr>
        <dsp:cNvPr id="0" name=""/>
        <dsp:cNvSpPr/>
      </dsp:nvSpPr>
      <dsp:spPr>
        <a:xfrm>
          <a:off x="468" y="0"/>
          <a:ext cx="2764528" cy="509535"/>
        </a:xfrm>
        <a:prstGeom prst="chevron">
          <a:avLst/>
        </a:prstGeom>
        <a:gradFill rotWithShape="0">
          <a:gsLst>
            <a:gs pos="0">
              <a:schemeClr val="accent3">
                <a:shade val="80000"/>
                <a:hueOff val="0"/>
                <a:satOff val="0"/>
                <a:lumOff val="0"/>
                <a:alphaOff val="0"/>
                <a:lumMod val="110000"/>
                <a:satMod val="105000"/>
                <a:tint val="67000"/>
              </a:schemeClr>
            </a:gs>
            <a:gs pos="50000">
              <a:schemeClr val="accent3">
                <a:shade val="80000"/>
                <a:hueOff val="0"/>
                <a:satOff val="0"/>
                <a:lumOff val="0"/>
                <a:alphaOff val="0"/>
                <a:lumMod val="105000"/>
                <a:satMod val="103000"/>
                <a:tint val="73000"/>
              </a:schemeClr>
            </a:gs>
            <a:gs pos="100000">
              <a:schemeClr val="accent3">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fr-FR" sz="1600" kern="1200" dirty="0" smtClean="0"/>
            <a:t>Projet de conciliation rédigé et validé</a:t>
          </a:r>
          <a:endParaRPr lang="fr-FR" sz="1600" kern="1200" dirty="0"/>
        </a:p>
      </dsp:txBody>
      <dsp:txXfrm>
        <a:off x="255236" y="0"/>
        <a:ext cx="2254993" cy="509535"/>
      </dsp:txXfrm>
    </dsp:sp>
    <dsp:sp modelId="{D6AA1274-C81F-4DA7-A908-2E0F6EFA805E}">
      <dsp:nvSpPr>
        <dsp:cNvPr id="0" name=""/>
        <dsp:cNvSpPr/>
      </dsp:nvSpPr>
      <dsp:spPr>
        <a:xfrm>
          <a:off x="2439425" y="0"/>
          <a:ext cx="3255718" cy="509535"/>
        </a:xfrm>
        <a:prstGeom prst="chevron">
          <a:avLst/>
        </a:prstGeom>
        <a:gradFill rotWithShape="0">
          <a:gsLst>
            <a:gs pos="0">
              <a:schemeClr val="accent3">
                <a:shade val="80000"/>
                <a:hueOff val="-241116"/>
                <a:satOff val="-33425"/>
                <a:lumOff val="19128"/>
                <a:alphaOff val="0"/>
                <a:lumMod val="110000"/>
                <a:satMod val="105000"/>
                <a:tint val="67000"/>
              </a:schemeClr>
            </a:gs>
            <a:gs pos="50000">
              <a:schemeClr val="accent3">
                <a:shade val="80000"/>
                <a:hueOff val="-241116"/>
                <a:satOff val="-33425"/>
                <a:lumOff val="19128"/>
                <a:alphaOff val="0"/>
                <a:lumMod val="105000"/>
                <a:satMod val="103000"/>
                <a:tint val="73000"/>
              </a:schemeClr>
            </a:gs>
            <a:gs pos="100000">
              <a:schemeClr val="accent3">
                <a:shade val="80000"/>
                <a:hueOff val="-241116"/>
                <a:satOff val="-33425"/>
                <a:lumOff val="191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fr-FR" sz="1600" kern="1200" dirty="0" smtClean="0"/>
            <a:t>Evaluation de l’activité de conciliation</a:t>
          </a:r>
          <a:endParaRPr lang="fr-FR" sz="1600" kern="1200" dirty="0"/>
        </a:p>
      </dsp:txBody>
      <dsp:txXfrm>
        <a:off x="2694193" y="0"/>
        <a:ext cx="2746183" cy="509535"/>
      </dsp:txXfrm>
    </dsp:sp>
    <dsp:sp modelId="{AB2E9E56-83E7-47B1-B60A-426E1A95CB34}">
      <dsp:nvSpPr>
        <dsp:cNvPr id="0" name=""/>
        <dsp:cNvSpPr/>
      </dsp:nvSpPr>
      <dsp:spPr>
        <a:xfrm>
          <a:off x="5369571" y="0"/>
          <a:ext cx="3255718" cy="509535"/>
        </a:xfrm>
        <a:prstGeom prst="chevron">
          <a:avLst/>
        </a:prstGeom>
        <a:gradFill rotWithShape="0">
          <a:gsLst>
            <a:gs pos="0">
              <a:schemeClr val="accent3">
                <a:shade val="80000"/>
                <a:hueOff val="-482231"/>
                <a:satOff val="-66850"/>
                <a:lumOff val="38257"/>
                <a:alphaOff val="0"/>
                <a:lumMod val="110000"/>
                <a:satMod val="105000"/>
                <a:tint val="67000"/>
              </a:schemeClr>
            </a:gs>
            <a:gs pos="50000">
              <a:schemeClr val="accent3">
                <a:shade val="80000"/>
                <a:hueOff val="-482231"/>
                <a:satOff val="-66850"/>
                <a:lumOff val="38257"/>
                <a:alphaOff val="0"/>
                <a:lumMod val="105000"/>
                <a:satMod val="103000"/>
                <a:tint val="73000"/>
              </a:schemeClr>
            </a:gs>
            <a:gs pos="100000">
              <a:schemeClr val="accent3">
                <a:shade val="80000"/>
                <a:hueOff val="-482231"/>
                <a:satOff val="-66850"/>
                <a:lumOff val="3825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fr-FR" sz="1600" kern="1200" dirty="0" smtClean="0"/>
            <a:t>Evaluation du lien ville-hôpital</a:t>
          </a:r>
          <a:endParaRPr lang="fr-FR" sz="1600" kern="1200" dirty="0"/>
        </a:p>
      </dsp:txBody>
      <dsp:txXfrm>
        <a:off x="5624339" y="0"/>
        <a:ext cx="2746183" cy="50953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BD6509-639B-44D1-91BD-B81274968600}">
      <dsp:nvSpPr>
        <dsp:cNvPr id="0" name=""/>
        <dsp:cNvSpPr/>
      </dsp:nvSpPr>
      <dsp:spPr>
        <a:xfrm>
          <a:off x="1725" y="0"/>
          <a:ext cx="2799921" cy="506241"/>
        </a:xfrm>
        <a:prstGeom prst="chevron">
          <a:avLst/>
        </a:prstGeom>
        <a:gradFill rotWithShape="0">
          <a:gsLst>
            <a:gs pos="0">
              <a:schemeClr val="accent3">
                <a:shade val="80000"/>
                <a:hueOff val="0"/>
                <a:satOff val="0"/>
                <a:lumOff val="0"/>
                <a:alphaOff val="0"/>
                <a:lumMod val="110000"/>
                <a:satMod val="105000"/>
                <a:tint val="67000"/>
              </a:schemeClr>
            </a:gs>
            <a:gs pos="50000">
              <a:schemeClr val="accent3">
                <a:shade val="80000"/>
                <a:hueOff val="0"/>
                <a:satOff val="0"/>
                <a:lumOff val="0"/>
                <a:alphaOff val="0"/>
                <a:lumMod val="105000"/>
                <a:satMod val="103000"/>
                <a:tint val="73000"/>
              </a:schemeClr>
            </a:gs>
            <a:gs pos="100000">
              <a:schemeClr val="accent3">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fr-FR" sz="1300" kern="1200" dirty="0" smtClean="0"/>
            <a:t>Projet de réalisation d’entretien pharmaceutique rédigé et validé</a:t>
          </a:r>
          <a:endParaRPr lang="fr-FR" sz="1300" kern="1200" dirty="0"/>
        </a:p>
      </dsp:txBody>
      <dsp:txXfrm>
        <a:off x="254846" y="0"/>
        <a:ext cx="2293680" cy="506241"/>
      </dsp:txXfrm>
    </dsp:sp>
    <dsp:sp modelId="{D6AA1274-C81F-4DA7-A908-2E0F6EFA805E}">
      <dsp:nvSpPr>
        <dsp:cNvPr id="0" name=""/>
        <dsp:cNvSpPr/>
      </dsp:nvSpPr>
      <dsp:spPr>
        <a:xfrm>
          <a:off x="2478180" y="0"/>
          <a:ext cx="3234659" cy="506241"/>
        </a:xfrm>
        <a:prstGeom prst="chevron">
          <a:avLst/>
        </a:prstGeom>
        <a:gradFill rotWithShape="0">
          <a:gsLst>
            <a:gs pos="0">
              <a:schemeClr val="accent3">
                <a:shade val="80000"/>
                <a:hueOff val="-241116"/>
                <a:satOff val="-33425"/>
                <a:lumOff val="19128"/>
                <a:alphaOff val="0"/>
                <a:lumMod val="110000"/>
                <a:satMod val="105000"/>
                <a:tint val="67000"/>
              </a:schemeClr>
            </a:gs>
            <a:gs pos="50000">
              <a:schemeClr val="accent3">
                <a:shade val="80000"/>
                <a:hueOff val="-241116"/>
                <a:satOff val="-33425"/>
                <a:lumOff val="19128"/>
                <a:alphaOff val="0"/>
                <a:lumMod val="105000"/>
                <a:satMod val="103000"/>
                <a:tint val="73000"/>
              </a:schemeClr>
            </a:gs>
            <a:gs pos="100000">
              <a:schemeClr val="accent3">
                <a:shade val="80000"/>
                <a:hueOff val="-241116"/>
                <a:satOff val="-33425"/>
                <a:lumOff val="191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fr-FR" sz="1300" kern="1200" dirty="0" smtClean="0"/>
            <a:t>Suivi des projets d’entretien pharmaceutique</a:t>
          </a:r>
          <a:endParaRPr lang="fr-FR" sz="1300" kern="1200" dirty="0"/>
        </a:p>
      </dsp:txBody>
      <dsp:txXfrm>
        <a:off x="2731301" y="0"/>
        <a:ext cx="2728418" cy="506241"/>
      </dsp:txXfrm>
    </dsp:sp>
    <dsp:sp modelId="{AB2E9E56-83E7-47B1-B60A-426E1A95CB34}">
      <dsp:nvSpPr>
        <dsp:cNvPr id="0" name=""/>
        <dsp:cNvSpPr/>
      </dsp:nvSpPr>
      <dsp:spPr>
        <a:xfrm>
          <a:off x="5389374" y="0"/>
          <a:ext cx="3234659" cy="506241"/>
        </a:xfrm>
        <a:prstGeom prst="chevron">
          <a:avLst/>
        </a:prstGeom>
        <a:gradFill rotWithShape="0">
          <a:gsLst>
            <a:gs pos="0">
              <a:schemeClr val="accent3">
                <a:shade val="80000"/>
                <a:hueOff val="-482231"/>
                <a:satOff val="-66850"/>
                <a:lumOff val="38257"/>
                <a:alphaOff val="0"/>
                <a:lumMod val="110000"/>
                <a:satMod val="105000"/>
                <a:tint val="67000"/>
              </a:schemeClr>
            </a:gs>
            <a:gs pos="50000">
              <a:schemeClr val="accent3">
                <a:shade val="80000"/>
                <a:hueOff val="-482231"/>
                <a:satOff val="-66850"/>
                <a:lumOff val="38257"/>
                <a:alphaOff val="0"/>
                <a:lumMod val="105000"/>
                <a:satMod val="103000"/>
                <a:tint val="73000"/>
              </a:schemeClr>
            </a:gs>
            <a:gs pos="100000">
              <a:schemeClr val="accent3">
                <a:shade val="80000"/>
                <a:hueOff val="-482231"/>
                <a:satOff val="-66850"/>
                <a:lumOff val="3825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fr-FR" sz="1300" kern="1200" dirty="0" smtClean="0"/>
            <a:t>Evaluation du lien ville-hôpital</a:t>
          </a:r>
          <a:endParaRPr lang="fr-FR" sz="1300" kern="1200" dirty="0"/>
        </a:p>
      </dsp:txBody>
      <dsp:txXfrm>
        <a:off x="5642495" y="0"/>
        <a:ext cx="2728418" cy="50624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665C5-4F5F-4CC7-83F5-19D86027F90A}">
      <dsp:nvSpPr>
        <dsp:cNvPr id="0" name=""/>
        <dsp:cNvSpPr/>
      </dsp:nvSpPr>
      <dsp:spPr>
        <a:xfrm>
          <a:off x="-1038045" y="-177791"/>
          <a:ext cx="1357860" cy="1357860"/>
        </a:xfrm>
        <a:prstGeom prst="blockArc">
          <a:avLst>
            <a:gd name="adj1" fmla="val 18900000"/>
            <a:gd name="adj2" fmla="val 2700000"/>
            <a:gd name="adj3" fmla="val 1591"/>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90C934-5534-47B0-A84F-DC712C3207C6}">
      <dsp:nvSpPr>
        <dsp:cNvPr id="0" name=""/>
        <dsp:cNvSpPr/>
      </dsp:nvSpPr>
      <dsp:spPr>
        <a:xfrm>
          <a:off x="310454" y="252774"/>
          <a:ext cx="9530483" cy="49672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7779" tIns="35560" rIns="35560" bIns="35560" numCol="1" spcCol="1270" anchor="ctr" anchorCtr="0">
          <a:noAutofit/>
        </a:bodyPr>
        <a:lstStyle/>
        <a:p>
          <a:pPr lvl="0" algn="l" defTabSz="622300">
            <a:lnSpc>
              <a:spcPct val="90000"/>
            </a:lnSpc>
            <a:spcBef>
              <a:spcPct val="0"/>
            </a:spcBef>
            <a:spcAft>
              <a:spcPct val="35000"/>
            </a:spcAft>
          </a:pPr>
          <a:r>
            <a:rPr lang="fr-FR" sz="1400" b="1" kern="1200" smtClean="0"/>
            <a:t>Evaluer les moyens pour un circuit du DM-DMI et des actions coordonnées ville hôpital</a:t>
          </a:r>
          <a:endParaRPr lang="fr-FR" sz="1400" kern="1200" dirty="0"/>
        </a:p>
      </dsp:txBody>
      <dsp:txXfrm>
        <a:off x="310454" y="252774"/>
        <a:ext cx="9530483" cy="496727"/>
      </dsp:txXfrm>
    </dsp:sp>
    <dsp:sp modelId="{C6E39771-AA31-4B72-BC55-D425CC9D82CB}">
      <dsp:nvSpPr>
        <dsp:cNvPr id="0" name=""/>
        <dsp:cNvSpPr/>
      </dsp:nvSpPr>
      <dsp:spPr>
        <a:xfrm>
          <a:off x="0" y="190684"/>
          <a:ext cx="620908" cy="620908"/>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665C5-4F5F-4CC7-83F5-19D86027F90A}">
      <dsp:nvSpPr>
        <dsp:cNvPr id="0" name=""/>
        <dsp:cNvSpPr/>
      </dsp:nvSpPr>
      <dsp:spPr>
        <a:xfrm>
          <a:off x="-1216830" y="-207591"/>
          <a:ext cx="1590715" cy="1590715"/>
        </a:xfrm>
        <a:prstGeom prst="blockArc">
          <a:avLst>
            <a:gd name="adj1" fmla="val 18900000"/>
            <a:gd name="adj2" fmla="val 2700000"/>
            <a:gd name="adj3" fmla="val 1358"/>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637D6F-E2D5-4355-9AB0-16467FBDFDA3}">
      <dsp:nvSpPr>
        <dsp:cNvPr id="0" name=""/>
        <dsp:cNvSpPr/>
      </dsp:nvSpPr>
      <dsp:spPr>
        <a:xfrm>
          <a:off x="363716" y="296792"/>
          <a:ext cx="9887128" cy="58194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6539" tIns="35560" rIns="35560" bIns="35560" numCol="1" spcCol="1270" anchor="ctr" anchorCtr="0">
          <a:noAutofit/>
        </a:bodyPr>
        <a:lstStyle/>
        <a:p>
          <a:pPr lvl="0" algn="l" defTabSz="622300">
            <a:lnSpc>
              <a:spcPct val="90000"/>
            </a:lnSpc>
            <a:spcBef>
              <a:spcPct val="0"/>
            </a:spcBef>
            <a:spcAft>
              <a:spcPct val="35000"/>
            </a:spcAft>
          </a:pPr>
          <a:r>
            <a:rPr lang="fr-FR" sz="1400" b="1" kern="1200" dirty="0" smtClean="0"/>
            <a:t>Promouvoir le déploiement d’une démarche qualité et des actions de pharmacie clinique en lien avec la gouvernance de l’ES</a:t>
          </a:r>
          <a:endParaRPr lang="fr-FR" sz="1400" kern="1200" dirty="0"/>
        </a:p>
      </dsp:txBody>
      <dsp:txXfrm>
        <a:off x="363716" y="296792"/>
        <a:ext cx="9887128" cy="581946"/>
      </dsp:txXfrm>
    </dsp:sp>
    <dsp:sp modelId="{3F6085A4-AF8F-4B66-8F9B-AB9913B8ABF7}">
      <dsp:nvSpPr>
        <dsp:cNvPr id="0" name=""/>
        <dsp:cNvSpPr/>
      </dsp:nvSpPr>
      <dsp:spPr>
        <a:xfrm>
          <a:off x="0" y="224049"/>
          <a:ext cx="727433" cy="727433"/>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7F5AF-CB78-4418-BAC4-D5D92AE5FB28}">
      <dsp:nvSpPr>
        <dsp:cNvPr id="0" name=""/>
        <dsp:cNvSpPr/>
      </dsp:nvSpPr>
      <dsp:spPr>
        <a:xfrm>
          <a:off x="1633" y="0"/>
          <a:ext cx="3483340" cy="74230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solidFill>
                <a:schemeClr val="accent2"/>
              </a:solidFill>
            </a:rPr>
            <a:t>Réalisation de la cartographie des données informatique du circuit du DMI</a:t>
          </a:r>
          <a:endParaRPr lang="fr-FR" sz="1400" kern="1200" dirty="0">
            <a:solidFill>
              <a:schemeClr val="accent2"/>
            </a:solidFill>
          </a:endParaRPr>
        </a:p>
      </dsp:txBody>
      <dsp:txXfrm>
        <a:off x="23374" y="21741"/>
        <a:ext cx="3439858" cy="698820"/>
      </dsp:txXfrm>
    </dsp:sp>
    <dsp:sp modelId="{F309C230-6F22-4AC6-AB76-E55292288C9C}">
      <dsp:nvSpPr>
        <dsp:cNvPr id="0" name=""/>
        <dsp:cNvSpPr/>
      </dsp:nvSpPr>
      <dsp:spPr>
        <a:xfrm>
          <a:off x="3833307" y="0"/>
          <a:ext cx="738468" cy="742302"/>
        </a:xfrm>
        <a:prstGeom prst="righ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fr-FR" sz="1100" kern="1200">
            <a:solidFill>
              <a:schemeClr val="accent2"/>
            </a:solidFill>
          </a:endParaRPr>
        </a:p>
      </dsp:txBody>
      <dsp:txXfrm>
        <a:off x="3833307" y="148460"/>
        <a:ext cx="516928" cy="445382"/>
      </dsp:txXfrm>
    </dsp:sp>
    <dsp:sp modelId="{8ECB540B-D1E2-4DED-8567-A583603830BD}">
      <dsp:nvSpPr>
        <dsp:cNvPr id="0" name=""/>
        <dsp:cNvSpPr/>
      </dsp:nvSpPr>
      <dsp:spPr>
        <a:xfrm>
          <a:off x="4878310" y="0"/>
          <a:ext cx="3483340" cy="74230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solidFill>
                <a:schemeClr val="accent2"/>
              </a:solidFill>
            </a:rPr>
            <a:t>Taux de point de rupture de l’informatisation des données aux différentes étapes du circuit du DM-DMI</a:t>
          </a:r>
          <a:endParaRPr lang="fr-FR" sz="1400" kern="1200" dirty="0">
            <a:solidFill>
              <a:schemeClr val="accent2"/>
            </a:solidFill>
          </a:endParaRPr>
        </a:p>
      </dsp:txBody>
      <dsp:txXfrm>
        <a:off x="4900051" y="21741"/>
        <a:ext cx="3439858" cy="69882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DACD7A-1F2C-4ADC-B65A-E5F0109B1D4B}">
      <dsp:nvSpPr>
        <dsp:cNvPr id="0" name=""/>
        <dsp:cNvSpPr/>
      </dsp:nvSpPr>
      <dsp:spPr>
        <a:xfrm>
          <a:off x="0" y="0"/>
          <a:ext cx="8657994" cy="29625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fr-FR" sz="1400" b="1" kern="1200" dirty="0" smtClean="0">
              <a:solidFill>
                <a:schemeClr val="accent3"/>
              </a:solidFill>
            </a:rPr>
            <a:t>La gouvernance de l’ES s’assure de la mise en œuvre d’une démarche d’amélioration continue de la qualité</a:t>
          </a:r>
          <a:endParaRPr lang="fr-FR" sz="1400" b="1" kern="1200" dirty="0">
            <a:solidFill>
              <a:schemeClr val="accent3"/>
            </a:solidFill>
          </a:endParaRPr>
        </a:p>
      </dsp:txBody>
      <dsp:txXfrm>
        <a:off x="14462" y="14462"/>
        <a:ext cx="8629070" cy="267326"/>
      </dsp:txXfrm>
    </dsp:sp>
    <dsp:sp modelId="{3160271A-4701-459B-B7CD-603268E13392}">
      <dsp:nvSpPr>
        <dsp:cNvPr id="0" name=""/>
        <dsp:cNvSpPr/>
      </dsp:nvSpPr>
      <dsp:spPr>
        <a:xfrm>
          <a:off x="0" y="313798"/>
          <a:ext cx="8657994" cy="65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891" tIns="15240" rIns="85344" bIns="15240" numCol="1" spcCol="1270" anchor="t" anchorCtr="0">
          <a:noAutofit/>
        </a:bodyPr>
        <a:lstStyle/>
        <a:p>
          <a:pPr marL="114300" lvl="1" indent="-114300" algn="l" defTabSz="533400">
            <a:lnSpc>
              <a:spcPct val="90000"/>
            </a:lnSpc>
            <a:spcBef>
              <a:spcPct val="0"/>
            </a:spcBef>
            <a:spcAft>
              <a:spcPct val="20000"/>
            </a:spcAft>
            <a:buChar char="••"/>
          </a:pPr>
          <a:r>
            <a:rPr lang="fr-FR" sz="1200" kern="1200" dirty="0" smtClean="0"/>
            <a:t>La cartographie des risques du circuit du DM est complétée et actualisée (type </a:t>
          </a:r>
          <a:r>
            <a:rPr lang="fr-FR" sz="1200" kern="1200" dirty="0" err="1" smtClean="0"/>
            <a:t>interdiag</a:t>
          </a:r>
          <a:r>
            <a:rPr lang="fr-FR" sz="1200" kern="1200" dirty="0" smtClean="0"/>
            <a:t>)</a:t>
          </a:r>
          <a:endParaRPr lang="fr-FR" sz="1200" kern="1200" dirty="0"/>
        </a:p>
        <a:p>
          <a:pPr marL="114300" lvl="1" indent="-114300" algn="l" defTabSz="533400">
            <a:lnSpc>
              <a:spcPct val="90000"/>
            </a:lnSpc>
            <a:spcBef>
              <a:spcPct val="0"/>
            </a:spcBef>
            <a:spcAft>
              <a:spcPct val="20000"/>
            </a:spcAft>
            <a:buChar char="••"/>
          </a:pPr>
          <a:r>
            <a:rPr lang="fr-FR" sz="1200" kern="1200" dirty="0" smtClean="0"/>
            <a:t>Le plan d’action de la maitrise des risques des DM est validé par la gouvernance de l’ES et l’instance compétente est mobilisée</a:t>
          </a:r>
          <a:endParaRPr lang="fr-FR" sz="1200" kern="1200" dirty="0"/>
        </a:p>
      </dsp:txBody>
      <dsp:txXfrm>
        <a:off x="0" y="313798"/>
        <a:ext cx="8657994" cy="658000"/>
      </dsp:txXfrm>
    </dsp:sp>
    <dsp:sp modelId="{3AC7D797-7892-40B8-8152-8F2DF3757572}">
      <dsp:nvSpPr>
        <dsp:cNvPr id="0" name=""/>
        <dsp:cNvSpPr/>
      </dsp:nvSpPr>
      <dsp:spPr>
        <a:xfrm>
          <a:off x="0" y="929885"/>
          <a:ext cx="8657994" cy="29625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fr-FR" sz="1400" b="1" kern="1200" dirty="0" smtClean="0">
              <a:solidFill>
                <a:schemeClr val="accent3"/>
              </a:solidFill>
            </a:rPr>
            <a:t>Des actions de bon usage des DM et actions de pharmacie clinique sont déployées</a:t>
          </a:r>
          <a:endParaRPr lang="fr-FR" sz="1400" b="1" kern="1200" dirty="0">
            <a:solidFill>
              <a:schemeClr val="accent3"/>
            </a:solidFill>
          </a:endParaRPr>
        </a:p>
      </dsp:txBody>
      <dsp:txXfrm>
        <a:off x="14462" y="944347"/>
        <a:ext cx="8629070" cy="267326"/>
      </dsp:txXfrm>
    </dsp:sp>
    <dsp:sp modelId="{F97AD177-C6E1-4EB2-8E00-060257016F25}">
      <dsp:nvSpPr>
        <dsp:cNvPr id="0" name=""/>
        <dsp:cNvSpPr/>
      </dsp:nvSpPr>
      <dsp:spPr>
        <a:xfrm>
          <a:off x="0" y="1247028"/>
          <a:ext cx="8657994" cy="730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891" tIns="15240" rIns="85344" bIns="15240" numCol="1" spcCol="1270" anchor="t" anchorCtr="0">
          <a:noAutofit/>
        </a:bodyPr>
        <a:lstStyle/>
        <a:p>
          <a:pPr marL="114300" lvl="1" indent="-114300" algn="l" defTabSz="533400">
            <a:lnSpc>
              <a:spcPct val="90000"/>
            </a:lnSpc>
            <a:spcBef>
              <a:spcPct val="0"/>
            </a:spcBef>
            <a:spcAft>
              <a:spcPct val="20000"/>
            </a:spcAft>
            <a:buChar char="••"/>
          </a:pPr>
          <a:r>
            <a:rPr lang="fr-FR" sz="1200" kern="1200" dirty="0" smtClean="0"/>
            <a:t>Si oui, Nb de classes de DM concernées par ces actions</a:t>
          </a:r>
        </a:p>
        <a:p>
          <a:pPr marL="114300" lvl="1" indent="-114300" algn="l" defTabSz="533400">
            <a:lnSpc>
              <a:spcPct val="90000"/>
            </a:lnSpc>
            <a:spcBef>
              <a:spcPct val="0"/>
            </a:spcBef>
            <a:spcAft>
              <a:spcPct val="20000"/>
            </a:spcAft>
            <a:buChar char="••"/>
          </a:pPr>
          <a:r>
            <a:rPr lang="fr-FR" sz="1200" kern="1200" dirty="0" smtClean="0"/>
            <a:t>Parmi ces classes, combien ont au moins 1 action </a:t>
          </a:r>
          <a:r>
            <a:rPr lang="fr-FR" sz="1200" kern="1200" dirty="0" err="1" smtClean="0"/>
            <a:t>pluriprofessionnelle</a:t>
          </a:r>
          <a:endParaRPr lang="fr-FR" sz="1200" kern="1200" dirty="0"/>
        </a:p>
        <a:p>
          <a:pPr marL="114300" lvl="1" indent="-114300" algn="l" defTabSz="533400">
            <a:lnSpc>
              <a:spcPct val="90000"/>
            </a:lnSpc>
            <a:spcBef>
              <a:spcPct val="0"/>
            </a:spcBef>
            <a:spcAft>
              <a:spcPct val="20000"/>
            </a:spcAft>
            <a:buChar char="••"/>
          </a:pPr>
          <a:r>
            <a:rPr lang="fr-FR" sz="1200" b="1" u="sng" kern="1200" dirty="0" smtClean="0">
              <a:solidFill>
                <a:schemeClr val="accent4"/>
              </a:solidFill>
            </a:rPr>
            <a:t>Elément de preuve </a:t>
          </a:r>
          <a:r>
            <a:rPr lang="fr-FR" sz="1200" kern="1200" dirty="0" smtClean="0">
              <a:solidFill>
                <a:schemeClr val="accent4"/>
              </a:solidFill>
            </a:rPr>
            <a:t>: Document de bon usage et / ou CR de réunion</a:t>
          </a:r>
          <a:endParaRPr lang="fr-FR" sz="1200" kern="1200" dirty="0">
            <a:solidFill>
              <a:schemeClr val="accent4"/>
            </a:solidFill>
          </a:endParaRPr>
        </a:p>
      </dsp:txBody>
      <dsp:txXfrm>
        <a:off x="0" y="1247028"/>
        <a:ext cx="8657994" cy="730065"/>
      </dsp:txXfrm>
    </dsp:sp>
    <dsp:sp modelId="{03EC5DFF-1744-4BE8-9932-BA0C4DEAEFAC}">
      <dsp:nvSpPr>
        <dsp:cNvPr id="0" name=""/>
        <dsp:cNvSpPr/>
      </dsp:nvSpPr>
      <dsp:spPr>
        <a:xfrm>
          <a:off x="0" y="1957571"/>
          <a:ext cx="8657994" cy="29625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fr-FR" sz="1400" b="1" kern="1200" dirty="0" smtClean="0">
              <a:solidFill>
                <a:schemeClr val="accent3"/>
              </a:solidFill>
            </a:rPr>
            <a:t>Réalisation d’audits sur les indications de pose/prescription</a:t>
          </a:r>
          <a:endParaRPr lang="fr-FR" sz="1400" b="1" kern="1200" dirty="0">
            <a:solidFill>
              <a:schemeClr val="accent3"/>
            </a:solidFill>
          </a:endParaRPr>
        </a:p>
      </dsp:txBody>
      <dsp:txXfrm>
        <a:off x="14462" y="1972033"/>
        <a:ext cx="8629070" cy="267326"/>
      </dsp:txXfrm>
    </dsp:sp>
    <dsp:sp modelId="{7F99BD17-7F64-44BB-9D5A-1D10F954B73E}">
      <dsp:nvSpPr>
        <dsp:cNvPr id="0" name=""/>
        <dsp:cNvSpPr/>
      </dsp:nvSpPr>
      <dsp:spPr>
        <a:xfrm>
          <a:off x="0" y="2304716"/>
          <a:ext cx="8657994" cy="321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891" tIns="15240" rIns="85344" bIns="15240" numCol="1" spcCol="1270" anchor="t" anchorCtr="0">
          <a:noAutofit/>
        </a:bodyPr>
        <a:lstStyle/>
        <a:p>
          <a:pPr marL="114300" lvl="1" indent="-114300" algn="l" defTabSz="533400">
            <a:lnSpc>
              <a:spcPct val="90000"/>
            </a:lnSpc>
            <a:spcBef>
              <a:spcPct val="0"/>
            </a:spcBef>
            <a:spcAft>
              <a:spcPct val="20000"/>
            </a:spcAft>
            <a:buChar char="••"/>
          </a:pPr>
          <a:r>
            <a:rPr lang="fr-FR" sz="1200" kern="1200" dirty="0" smtClean="0"/>
            <a:t>Pourcentage de DM implantés respectant les indications et conditions de pose de la LPP</a:t>
          </a:r>
          <a:endParaRPr lang="fr-FR" sz="1200" kern="1200" dirty="0"/>
        </a:p>
        <a:p>
          <a:pPr marL="114300" lvl="1" indent="-114300" algn="l" defTabSz="533400">
            <a:lnSpc>
              <a:spcPct val="90000"/>
            </a:lnSpc>
            <a:spcBef>
              <a:spcPct val="0"/>
            </a:spcBef>
            <a:spcAft>
              <a:spcPct val="20000"/>
            </a:spcAft>
            <a:buChar char="••"/>
          </a:pPr>
          <a:r>
            <a:rPr lang="fr-FR" sz="1200" kern="1200" dirty="0" smtClean="0"/>
            <a:t>Pourcentage d’indication de pose conforme</a:t>
          </a:r>
          <a:endParaRPr lang="fr-FR" sz="1200" kern="1200" dirty="0"/>
        </a:p>
      </dsp:txBody>
      <dsp:txXfrm>
        <a:off x="0" y="2304716"/>
        <a:ext cx="8657994" cy="32188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665C5-4F5F-4CC7-83F5-19D86027F90A}">
      <dsp:nvSpPr>
        <dsp:cNvPr id="0" name=""/>
        <dsp:cNvSpPr/>
      </dsp:nvSpPr>
      <dsp:spPr>
        <a:xfrm>
          <a:off x="-1226876" y="-209247"/>
          <a:ext cx="1603651" cy="1603651"/>
        </a:xfrm>
        <a:prstGeom prst="blockArc">
          <a:avLst>
            <a:gd name="adj1" fmla="val 18900000"/>
            <a:gd name="adj2" fmla="val 2700000"/>
            <a:gd name="adj3" fmla="val 1347"/>
          </a:avLst>
        </a:pr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DB2BC2-EB6E-4DFF-B392-ACBD2D16A443}">
      <dsp:nvSpPr>
        <dsp:cNvPr id="0" name=""/>
        <dsp:cNvSpPr/>
      </dsp:nvSpPr>
      <dsp:spPr>
        <a:xfrm>
          <a:off x="366512" y="299368"/>
          <a:ext cx="9474425" cy="586420"/>
        </a:xfrm>
        <a:prstGeom prst="rect">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cap="flat" cmpd="sng" algn="ctr">
          <a:solidFill>
            <a:schemeClr val="accent4"/>
          </a:solidFill>
          <a:prstDash val="solid"/>
          <a:miter lim="800000"/>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470359" tIns="35560" rIns="35560" bIns="35560" numCol="1" spcCol="1270" anchor="ctr" anchorCtr="0">
          <a:noAutofit/>
        </a:bodyPr>
        <a:lstStyle/>
        <a:p>
          <a:pPr lvl="0" algn="l" defTabSz="622300">
            <a:lnSpc>
              <a:spcPct val="90000"/>
            </a:lnSpc>
            <a:spcBef>
              <a:spcPct val="0"/>
            </a:spcBef>
            <a:spcAft>
              <a:spcPct val="35000"/>
            </a:spcAft>
          </a:pPr>
          <a:r>
            <a:rPr lang="fr-FR" sz="1400" b="1" kern="1200" dirty="0" smtClean="0"/>
            <a:t>Mettre en œuvre et suivre les exigences réglementaires concernant la traçabilité des DMI</a:t>
          </a:r>
          <a:endParaRPr lang="fr-FR" sz="1400" kern="1200" dirty="0"/>
        </a:p>
      </dsp:txBody>
      <dsp:txXfrm>
        <a:off x="366512" y="299368"/>
        <a:ext cx="9474425" cy="586420"/>
      </dsp:txXfrm>
    </dsp:sp>
    <dsp:sp modelId="{1638BB14-F6DA-4431-B166-30DB089AE682}">
      <dsp:nvSpPr>
        <dsp:cNvPr id="0" name=""/>
        <dsp:cNvSpPr/>
      </dsp:nvSpPr>
      <dsp:spPr>
        <a:xfrm>
          <a:off x="0" y="226065"/>
          <a:ext cx="733025" cy="733025"/>
        </a:xfrm>
        <a:prstGeom prst="ellipse">
          <a:avLst/>
        </a:prstGeom>
        <a:solidFill>
          <a:schemeClr val="lt1">
            <a:hueOff val="0"/>
            <a:satOff val="0"/>
            <a:lumOff val="0"/>
            <a:alphaOff val="0"/>
          </a:schemeClr>
        </a:solidFill>
        <a:ln w="12700" cap="flat" cmpd="sng" algn="ctr">
          <a:solidFill>
            <a:schemeClr val="accent3">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D04C28-67F8-4FC4-9FC0-76C3D0A10E5C}">
      <dsp:nvSpPr>
        <dsp:cNvPr id="0" name=""/>
        <dsp:cNvSpPr/>
      </dsp:nvSpPr>
      <dsp:spPr>
        <a:xfrm>
          <a:off x="10637" y="0"/>
          <a:ext cx="10890927" cy="4641774"/>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a:lnSpc>
              <a:spcPct val="90000"/>
            </a:lnSpc>
            <a:spcBef>
              <a:spcPct val="0"/>
            </a:spcBef>
            <a:spcAft>
              <a:spcPts val="0"/>
            </a:spcAft>
          </a:pPr>
          <a:r>
            <a:rPr lang="fr-FR" sz="2000" kern="1200" dirty="0" smtClean="0">
              <a:solidFill>
                <a:schemeClr val="tx2"/>
              </a:solidFill>
            </a:rPr>
            <a:t>&gt; Cet indicateur est le prolongement de l’indicateur 2.1.1 du CAQES v1</a:t>
          </a:r>
        </a:p>
        <a:p>
          <a:pPr lvl="0" algn="just" defTabSz="889000">
            <a:lnSpc>
              <a:spcPct val="100000"/>
            </a:lnSpc>
            <a:spcBef>
              <a:spcPct val="0"/>
            </a:spcBef>
            <a:spcAft>
              <a:spcPts val="0"/>
            </a:spcAft>
          </a:pPr>
          <a:r>
            <a:rPr lang="fr-FR" sz="2000" b="0" kern="1200" dirty="0" smtClean="0">
              <a:solidFill>
                <a:schemeClr val="tx2"/>
              </a:solidFill>
            </a:rPr>
            <a:t>L’objectif est le suivi de la pertinence et du respect des prescriptions des médicaments remboursés en sus des GHS et notamment sur les indications hors AMM</a:t>
          </a:r>
        </a:p>
        <a:p>
          <a:pPr lvl="0" algn="just" defTabSz="889000">
            <a:lnSpc>
              <a:spcPct val="100000"/>
            </a:lnSpc>
            <a:spcBef>
              <a:spcPct val="0"/>
            </a:spcBef>
            <a:spcAft>
              <a:spcPts val="0"/>
            </a:spcAft>
          </a:pPr>
          <a:endParaRPr lang="fr-FR" sz="2000" b="0" kern="1200" dirty="0" smtClean="0">
            <a:solidFill>
              <a:schemeClr val="tx2"/>
            </a:solidFill>
          </a:endParaRPr>
        </a:p>
        <a:p>
          <a:pPr lvl="0" algn="just" defTabSz="889000">
            <a:lnSpc>
              <a:spcPct val="100000"/>
            </a:lnSpc>
            <a:spcBef>
              <a:spcPct val="0"/>
            </a:spcBef>
            <a:spcAft>
              <a:spcPts val="0"/>
            </a:spcAft>
          </a:pPr>
          <a:r>
            <a:rPr lang="fr-FR" sz="2000" kern="1200" dirty="0" smtClean="0">
              <a:solidFill>
                <a:schemeClr val="tx2"/>
              </a:solidFill>
            </a:rPr>
            <a:t>&gt; Un indicateur </a:t>
          </a:r>
          <a:r>
            <a:rPr lang="fr-FR" sz="2000" b="1" kern="1200" dirty="0" smtClean="0">
              <a:solidFill>
                <a:srgbClr val="A0A800"/>
              </a:solidFill>
            </a:rPr>
            <a:t>composite</a:t>
          </a:r>
          <a:r>
            <a:rPr lang="fr-FR" sz="2000" kern="1200" dirty="0" smtClean="0">
              <a:solidFill>
                <a:schemeClr val="tx2"/>
              </a:solidFill>
            </a:rPr>
            <a:t> : </a:t>
          </a:r>
          <a:r>
            <a:rPr lang="fr-FR" sz="2000" b="1" kern="1200" dirty="0" smtClean="0">
              <a:solidFill>
                <a:srgbClr val="A0A800"/>
              </a:solidFill>
            </a:rPr>
            <a:t>3</a:t>
          </a:r>
          <a:r>
            <a:rPr lang="fr-FR" sz="2000" kern="1200" dirty="0" smtClean="0">
              <a:solidFill>
                <a:schemeClr val="tx2"/>
              </a:solidFill>
            </a:rPr>
            <a:t> sous-indicateurs </a:t>
          </a:r>
          <a:r>
            <a:rPr lang="fr-FR" sz="2000" b="1" kern="1200" dirty="0" smtClean="0">
              <a:solidFill>
                <a:srgbClr val="A0A800"/>
              </a:solidFill>
            </a:rPr>
            <a:t>qualitatifs</a:t>
          </a:r>
          <a:r>
            <a:rPr lang="fr-FR" sz="2000" kern="1200" dirty="0" smtClean="0">
              <a:solidFill>
                <a:schemeClr val="tx2"/>
              </a:solidFill>
            </a:rPr>
            <a:t> </a:t>
          </a:r>
        </a:p>
        <a:p>
          <a:pPr lvl="0" algn="just" defTabSz="889000">
            <a:lnSpc>
              <a:spcPct val="100000"/>
            </a:lnSpc>
            <a:spcBef>
              <a:spcPct val="0"/>
            </a:spcBef>
            <a:spcAft>
              <a:spcPts val="0"/>
            </a:spcAft>
          </a:pPr>
          <a:endParaRPr lang="fr-FR" sz="2000" b="0" kern="1200" dirty="0" smtClean="0">
            <a:solidFill>
              <a:schemeClr val="tx2"/>
            </a:solidFill>
          </a:endParaRPr>
        </a:p>
        <a:p>
          <a:pPr lvl="0" algn="just" defTabSz="889000">
            <a:lnSpc>
              <a:spcPct val="90000"/>
            </a:lnSpc>
            <a:spcBef>
              <a:spcPct val="0"/>
            </a:spcBef>
            <a:spcAft>
              <a:spcPct val="35000"/>
            </a:spcAft>
          </a:pPr>
          <a:r>
            <a:rPr lang="fr-FR" sz="2000" kern="1200" dirty="0" smtClean="0">
              <a:solidFill>
                <a:schemeClr val="tx2"/>
              </a:solidFill>
            </a:rPr>
            <a:t>&gt; Les établissements concernés seront accompagnés par l’OMEDIT :</a:t>
          </a:r>
        </a:p>
        <a:p>
          <a:pPr lvl="0" algn="just" defTabSz="889000">
            <a:lnSpc>
              <a:spcPct val="90000"/>
            </a:lnSpc>
            <a:spcBef>
              <a:spcPct val="0"/>
            </a:spcBef>
            <a:spcAft>
              <a:spcPct val="35000"/>
            </a:spcAft>
          </a:pPr>
          <a:r>
            <a:rPr lang="fr-FR" sz="2000" kern="1200" dirty="0" smtClean="0">
              <a:solidFill>
                <a:schemeClr val="tx2"/>
              </a:solidFill>
            </a:rPr>
            <a:t>- Fichier standard du suivi prospectif des indications I999 999  </a:t>
          </a:r>
        </a:p>
        <a:p>
          <a:pPr lvl="0" algn="just" defTabSz="889000">
            <a:lnSpc>
              <a:spcPct val="90000"/>
            </a:lnSpc>
            <a:spcBef>
              <a:spcPct val="0"/>
            </a:spcBef>
            <a:spcAft>
              <a:spcPct val="35000"/>
            </a:spcAft>
          </a:pPr>
          <a:r>
            <a:rPr lang="fr-FR" sz="2000" kern="1200" dirty="0" smtClean="0">
              <a:solidFill>
                <a:schemeClr val="tx2"/>
              </a:solidFill>
            </a:rPr>
            <a:t>- Méthodologie pour la réalisation de l’audit de pertinence </a:t>
          </a:r>
        </a:p>
        <a:p>
          <a:pPr lvl="0" algn="just" defTabSz="889000">
            <a:lnSpc>
              <a:spcPct val="90000"/>
            </a:lnSpc>
            <a:spcBef>
              <a:spcPct val="0"/>
            </a:spcBef>
            <a:spcAft>
              <a:spcPct val="35000"/>
            </a:spcAft>
          </a:pPr>
          <a:r>
            <a:rPr lang="fr-FR" sz="2000" kern="1200" dirty="0" smtClean="0">
              <a:solidFill>
                <a:schemeClr val="tx2"/>
              </a:solidFill>
            </a:rPr>
            <a:t>- Profil établissement prescription médicament LES</a:t>
          </a:r>
        </a:p>
      </dsp:txBody>
      <dsp:txXfrm>
        <a:off x="237230" y="226593"/>
        <a:ext cx="10437741" cy="418858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D04C28-67F8-4FC4-9FC0-76C3D0A10E5C}">
      <dsp:nvSpPr>
        <dsp:cNvPr id="0" name=""/>
        <dsp:cNvSpPr/>
      </dsp:nvSpPr>
      <dsp:spPr>
        <a:xfrm>
          <a:off x="10637" y="0"/>
          <a:ext cx="10890927" cy="4641774"/>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a:lnSpc>
              <a:spcPct val="90000"/>
            </a:lnSpc>
            <a:spcBef>
              <a:spcPct val="0"/>
            </a:spcBef>
            <a:spcAft>
              <a:spcPts val="0"/>
            </a:spcAft>
          </a:pPr>
          <a:r>
            <a:rPr lang="fr-FR" sz="2000" kern="1200" dirty="0" smtClean="0">
              <a:solidFill>
                <a:schemeClr val="tx2"/>
              </a:solidFill>
            </a:rPr>
            <a:t>&gt; Cet indicateur est dans le prolongement des indicateurs 332 et 333 du CAQES v1</a:t>
          </a:r>
        </a:p>
        <a:p>
          <a:pPr lvl="0" algn="l" defTabSz="889000">
            <a:lnSpc>
              <a:spcPct val="90000"/>
            </a:lnSpc>
            <a:spcBef>
              <a:spcPct val="0"/>
            </a:spcBef>
            <a:spcAft>
              <a:spcPts val="0"/>
            </a:spcAft>
          </a:pPr>
          <a:endParaRPr lang="fr-FR" sz="2000" kern="1200" dirty="0" smtClean="0">
            <a:solidFill>
              <a:schemeClr val="tx2"/>
            </a:solidFill>
          </a:endParaRPr>
        </a:p>
        <a:p>
          <a:pPr lvl="0" defTabSz="889000">
            <a:spcBef>
              <a:spcPct val="0"/>
            </a:spcBef>
          </a:pPr>
          <a:r>
            <a:rPr lang="fr-FR" sz="2000" b="0" kern="1200" dirty="0" smtClean="0">
              <a:solidFill>
                <a:schemeClr val="tx2"/>
              </a:solidFill>
            </a:rPr>
            <a:t>L’objectif est l’a</a:t>
          </a:r>
          <a:r>
            <a:rPr lang="fr-FR" sz="2000" kern="1200" dirty="0" smtClean="0">
              <a:solidFill>
                <a:schemeClr val="tx2"/>
              </a:solidFill>
            </a:rPr>
            <a:t>mélioration de la qualité des prescriptions hospitalières pour maîtriser l’évolution des dépenses PHEV de produits de santé (identification des 3 classes médicamenteuses ou LPP les plus significatives)</a:t>
          </a:r>
        </a:p>
        <a:p>
          <a:pPr lvl="0" algn="just" defTabSz="889000">
            <a:lnSpc>
              <a:spcPct val="100000"/>
            </a:lnSpc>
            <a:spcBef>
              <a:spcPct val="0"/>
            </a:spcBef>
            <a:spcAft>
              <a:spcPts val="0"/>
            </a:spcAft>
          </a:pPr>
          <a:endParaRPr lang="fr-FR" sz="2000" b="0" kern="1200" dirty="0" smtClean="0">
            <a:solidFill>
              <a:schemeClr val="tx2"/>
            </a:solidFill>
          </a:endParaRPr>
        </a:p>
        <a:p>
          <a:pPr lvl="0" algn="just" defTabSz="889000">
            <a:lnSpc>
              <a:spcPct val="100000"/>
            </a:lnSpc>
            <a:spcBef>
              <a:spcPct val="0"/>
            </a:spcBef>
            <a:spcAft>
              <a:spcPts val="0"/>
            </a:spcAft>
          </a:pPr>
          <a:r>
            <a:rPr lang="fr-FR" sz="2000" kern="1200" dirty="0" smtClean="0">
              <a:solidFill>
                <a:schemeClr val="tx2"/>
              </a:solidFill>
            </a:rPr>
            <a:t>&gt; Un indicateur </a:t>
          </a:r>
          <a:r>
            <a:rPr lang="fr-FR" sz="2000" b="1" kern="1200" dirty="0" smtClean="0">
              <a:solidFill>
                <a:srgbClr val="A0A800"/>
              </a:solidFill>
            </a:rPr>
            <a:t>composite</a:t>
          </a:r>
          <a:r>
            <a:rPr lang="fr-FR" sz="2000" kern="1200" dirty="0" smtClean="0">
              <a:solidFill>
                <a:schemeClr val="tx2"/>
              </a:solidFill>
            </a:rPr>
            <a:t> : </a:t>
          </a:r>
          <a:r>
            <a:rPr lang="fr-FR" sz="2000" b="1" kern="1200" dirty="0" smtClean="0">
              <a:solidFill>
                <a:srgbClr val="A0A800"/>
              </a:solidFill>
            </a:rPr>
            <a:t>3</a:t>
          </a:r>
          <a:r>
            <a:rPr lang="fr-FR" sz="2000" kern="1200" dirty="0" smtClean="0">
              <a:solidFill>
                <a:schemeClr val="tx2"/>
              </a:solidFill>
            </a:rPr>
            <a:t> sous-indicateurs </a:t>
          </a:r>
          <a:r>
            <a:rPr lang="fr-FR" sz="2000" b="1" kern="1200" dirty="0" smtClean="0">
              <a:solidFill>
                <a:srgbClr val="A0A800"/>
              </a:solidFill>
            </a:rPr>
            <a:t>qualitatifs</a:t>
          </a:r>
          <a:r>
            <a:rPr lang="fr-FR" sz="2000" kern="1200" dirty="0" smtClean="0">
              <a:solidFill>
                <a:schemeClr val="tx2"/>
              </a:solidFill>
            </a:rPr>
            <a:t> pour chacune des classes retenues</a:t>
          </a:r>
        </a:p>
        <a:p>
          <a:pPr lvl="0" algn="just" defTabSz="889000">
            <a:lnSpc>
              <a:spcPct val="100000"/>
            </a:lnSpc>
            <a:spcBef>
              <a:spcPct val="0"/>
            </a:spcBef>
            <a:spcAft>
              <a:spcPts val="0"/>
            </a:spcAft>
          </a:pPr>
          <a:endParaRPr lang="fr-FR" sz="2000" b="0" kern="1200" dirty="0" smtClean="0">
            <a:solidFill>
              <a:schemeClr val="tx2"/>
            </a:solidFill>
          </a:endParaRPr>
        </a:p>
        <a:p>
          <a:pPr lvl="0" algn="just" defTabSz="889000">
            <a:lnSpc>
              <a:spcPct val="90000"/>
            </a:lnSpc>
            <a:spcBef>
              <a:spcPct val="0"/>
            </a:spcBef>
            <a:spcAft>
              <a:spcPct val="35000"/>
            </a:spcAft>
          </a:pPr>
          <a:r>
            <a:rPr lang="fr-FR" sz="2000" kern="1200" dirty="0" smtClean="0">
              <a:solidFill>
                <a:schemeClr val="tx2"/>
              </a:solidFill>
            </a:rPr>
            <a:t>&gt; Les établissements concernés seront accompagnés par l’Assurance Maladie :</a:t>
          </a:r>
        </a:p>
        <a:p>
          <a:pPr lvl="0" algn="just" defTabSz="889000">
            <a:lnSpc>
              <a:spcPct val="90000"/>
            </a:lnSpc>
            <a:spcBef>
              <a:spcPct val="0"/>
            </a:spcBef>
            <a:spcAft>
              <a:spcPct val="35000"/>
            </a:spcAft>
          </a:pPr>
          <a:r>
            <a:rPr lang="fr-FR" sz="2000" kern="1200" dirty="0" smtClean="0">
              <a:solidFill>
                <a:schemeClr val="tx2"/>
              </a:solidFill>
            </a:rPr>
            <a:t>- Profil détaillé des prescriptions de médicaments et de dispositifs médicaux</a:t>
          </a:r>
        </a:p>
        <a:p>
          <a:pPr lvl="0" algn="just" defTabSz="889000">
            <a:lnSpc>
              <a:spcPct val="90000"/>
            </a:lnSpc>
            <a:spcBef>
              <a:spcPct val="0"/>
            </a:spcBef>
            <a:spcAft>
              <a:spcPct val="35000"/>
            </a:spcAft>
          </a:pPr>
          <a:r>
            <a:rPr lang="fr-FR" sz="2000" kern="1200" dirty="0" smtClean="0">
              <a:solidFill>
                <a:schemeClr val="tx2"/>
              </a:solidFill>
            </a:rPr>
            <a:t>- Montants remboursés, volume et patientèle</a:t>
          </a:r>
        </a:p>
        <a:p>
          <a:pPr lvl="0" algn="just" defTabSz="889000">
            <a:lnSpc>
              <a:spcPct val="90000"/>
            </a:lnSpc>
            <a:spcBef>
              <a:spcPct val="0"/>
            </a:spcBef>
            <a:spcAft>
              <a:spcPct val="35000"/>
            </a:spcAft>
          </a:pPr>
          <a:r>
            <a:rPr lang="fr-FR" sz="2000" kern="1200" dirty="0" smtClean="0">
              <a:solidFill>
                <a:schemeClr val="tx2"/>
              </a:solidFill>
            </a:rPr>
            <a:t>- Comparaison avec établissements de même catégorie</a:t>
          </a:r>
        </a:p>
        <a:p>
          <a:pPr lvl="0" algn="just" defTabSz="889000">
            <a:lnSpc>
              <a:spcPct val="90000"/>
            </a:lnSpc>
            <a:spcBef>
              <a:spcPct val="0"/>
            </a:spcBef>
            <a:spcAft>
              <a:spcPct val="35000"/>
            </a:spcAft>
          </a:pPr>
          <a:endParaRPr lang="fr-FR" sz="2000" kern="1200" dirty="0" smtClean="0">
            <a:solidFill>
              <a:schemeClr val="tx2"/>
            </a:solidFill>
          </a:endParaRPr>
        </a:p>
      </dsp:txBody>
      <dsp:txXfrm>
        <a:off x="237230" y="226593"/>
        <a:ext cx="10437741" cy="418858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5DF07-FB81-4FE5-99BD-D50581BA023E}">
      <dsp:nvSpPr>
        <dsp:cNvPr id="0" name=""/>
        <dsp:cNvSpPr/>
      </dsp:nvSpPr>
      <dsp:spPr>
        <a:xfrm rot="5400000">
          <a:off x="6001863" y="-3944463"/>
          <a:ext cx="907665" cy="8796591"/>
        </a:xfrm>
        <a:prstGeom prst="round2SameRect">
          <a:avLst/>
        </a:prstGeom>
        <a:solidFill>
          <a:schemeClr val="accent2">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1">
          <a:noAutofit/>
        </a:bodyPr>
        <a:lstStyle/>
        <a:p>
          <a:pPr marL="228600" lvl="1" indent="-228600" algn="l" defTabSz="889000">
            <a:lnSpc>
              <a:spcPct val="90000"/>
            </a:lnSpc>
            <a:spcBef>
              <a:spcPct val="0"/>
            </a:spcBef>
            <a:spcAft>
              <a:spcPct val="15000"/>
            </a:spcAft>
            <a:buChar char="••"/>
          </a:pPr>
          <a:endParaRPr lang="fr-FR" sz="2000" b="0" kern="1200" dirty="0">
            <a:solidFill>
              <a:schemeClr val="tx2"/>
            </a:solidFill>
          </a:endParaRPr>
        </a:p>
        <a:p>
          <a:pPr marL="228600" lvl="1" indent="-228600" algn="l" defTabSz="889000">
            <a:lnSpc>
              <a:spcPct val="90000"/>
            </a:lnSpc>
            <a:spcBef>
              <a:spcPct val="0"/>
            </a:spcBef>
            <a:spcAft>
              <a:spcPct val="15000"/>
            </a:spcAft>
            <a:buChar char="••"/>
          </a:pPr>
          <a:endParaRPr lang="fr-FR" sz="2000" b="0" kern="1200" dirty="0">
            <a:solidFill>
              <a:schemeClr val="tx2"/>
            </a:solidFill>
          </a:endParaRPr>
        </a:p>
        <a:p>
          <a:pPr marL="228600" lvl="1" indent="-228600" algn="l" defTabSz="889000">
            <a:lnSpc>
              <a:spcPct val="90000"/>
            </a:lnSpc>
            <a:spcBef>
              <a:spcPct val="0"/>
            </a:spcBef>
            <a:spcAft>
              <a:spcPct val="15000"/>
            </a:spcAft>
            <a:buChar char="••"/>
          </a:pPr>
          <a:r>
            <a:rPr lang="fr-FR" sz="2000" b="0" kern="1200" dirty="0" smtClean="0">
              <a:solidFill>
                <a:schemeClr val="tx2"/>
              </a:solidFill>
            </a:rPr>
            <a:t>Identification des 3 classes médicamenteuses  ou LPP  les plus significatives</a:t>
          </a:r>
          <a:endParaRPr lang="fr-FR" sz="2000" b="0" kern="1200" dirty="0">
            <a:solidFill>
              <a:schemeClr val="tx2"/>
            </a:solidFill>
          </a:endParaRPr>
        </a:p>
        <a:p>
          <a:pPr marL="228600" lvl="1" indent="-228600" algn="l" defTabSz="889000">
            <a:lnSpc>
              <a:spcPct val="90000"/>
            </a:lnSpc>
            <a:spcBef>
              <a:spcPct val="0"/>
            </a:spcBef>
            <a:spcAft>
              <a:spcPct val="15000"/>
            </a:spcAft>
            <a:buChar char="••"/>
          </a:pPr>
          <a:endParaRPr lang="fr-FR" sz="2000" b="0" kern="1200" dirty="0" smtClean="0">
            <a:solidFill>
              <a:schemeClr val="tx2"/>
            </a:solidFill>
          </a:endParaRPr>
        </a:p>
        <a:p>
          <a:pPr marL="171450" lvl="1" indent="-171450" algn="l" defTabSz="711200">
            <a:lnSpc>
              <a:spcPct val="90000"/>
            </a:lnSpc>
            <a:spcBef>
              <a:spcPct val="0"/>
            </a:spcBef>
            <a:spcAft>
              <a:spcPct val="15000"/>
            </a:spcAft>
            <a:buChar char="••"/>
          </a:pPr>
          <a:r>
            <a:rPr lang="fr-FR" sz="1600" kern="1200" dirty="0" smtClean="0">
              <a:noFill/>
            </a:rPr>
            <a:t> de de</a:t>
          </a:r>
          <a:endParaRPr lang="fr-FR" sz="1600" kern="1200" dirty="0">
            <a:noFill/>
          </a:endParaRPr>
        </a:p>
      </dsp:txBody>
      <dsp:txXfrm rot="-5400000">
        <a:off x="2057401" y="44308"/>
        <a:ext cx="8752282" cy="819047"/>
      </dsp:txXfrm>
    </dsp:sp>
    <dsp:sp modelId="{7B125817-E6D2-4F3C-8118-0645EE5882BD}">
      <dsp:nvSpPr>
        <dsp:cNvPr id="0" name=""/>
        <dsp:cNvSpPr/>
      </dsp:nvSpPr>
      <dsp:spPr>
        <a:xfrm>
          <a:off x="0" y="0"/>
          <a:ext cx="1904968" cy="987023"/>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fr-FR" sz="1800" kern="1200" dirty="0" smtClean="0">
              <a:solidFill>
                <a:schemeClr val="tx2"/>
              </a:solidFill>
            </a:rPr>
            <a:t>objectifs</a:t>
          </a:r>
          <a:endParaRPr lang="fr-FR" sz="1800" kern="1200" dirty="0">
            <a:solidFill>
              <a:schemeClr val="tx2"/>
            </a:solidFill>
          </a:endParaRPr>
        </a:p>
      </dsp:txBody>
      <dsp:txXfrm>
        <a:off x="48182" y="48182"/>
        <a:ext cx="1808604" cy="890659"/>
      </dsp:txXfrm>
    </dsp:sp>
    <dsp:sp modelId="{35950C7E-20CF-434E-A247-845C162BC6F4}">
      <dsp:nvSpPr>
        <dsp:cNvPr id="0" name=""/>
        <dsp:cNvSpPr/>
      </dsp:nvSpPr>
      <dsp:spPr>
        <a:xfrm rot="5400000">
          <a:off x="6147331" y="-2992618"/>
          <a:ext cx="644312" cy="8790370"/>
        </a:xfrm>
        <a:prstGeom prst="round2SameRect">
          <a:avLst/>
        </a:prstGeom>
        <a:solidFill>
          <a:schemeClr val="accent2">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fr-FR" sz="2000" b="0" kern="1200" dirty="0" smtClean="0">
              <a:solidFill>
                <a:schemeClr val="tx2"/>
              </a:solidFill>
            </a:rPr>
            <a:t>Etablissement</a:t>
          </a:r>
          <a:endParaRPr lang="fr-FR" sz="2000" b="0" kern="1200" dirty="0">
            <a:solidFill>
              <a:schemeClr val="tx2"/>
            </a:solidFill>
          </a:endParaRPr>
        </a:p>
      </dsp:txBody>
      <dsp:txXfrm rot="-5400000">
        <a:off x="2074303" y="1111863"/>
        <a:ext cx="8758917" cy="581406"/>
      </dsp:txXfrm>
    </dsp:sp>
    <dsp:sp modelId="{EA7E5783-7E73-4376-93F8-4F04A104F1F4}">
      <dsp:nvSpPr>
        <dsp:cNvPr id="0" name=""/>
        <dsp:cNvSpPr/>
      </dsp:nvSpPr>
      <dsp:spPr>
        <a:xfrm>
          <a:off x="0" y="1068488"/>
          <a:ext cx="1911132" cy="658534"/>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fr-FR" sz="1800" kern="1200" dirty="0" smtClean="0">
              <a:solidFill>
                <a:schemeClr val="tx2"/>
              </a:solidFill>
            </a:rPr>
            <a:t>Source de données</a:t>
          </a:r>
          <a:endParaRPr lang="fr-FR" sz="1800" kern="1200" dirty="0">
            <a:solidFill>
              <a:schemeClr val="tx2"/>
            </a:solidFill>
          </a:endParaRPr>
        </a:p>
      </dsp:txBody>
      <dsp:txXfrm>
        <a:off x="32147" y="1100635"/>
        <a:ext cx="1846838" cy="594240"/>
      </dsp:txXfrm>
    </dsp:sp>
    <dsp:sp modelId="{27AAE99A-AF7F-425B-9DFD-D223F4E8B3AE}">
      <dsp:nvSpPr>
        <dsp:cNvPr id="0" name=""/>
        <dsp:cNvSpPr/>
      </dsp:nvSpPr>
      <dsp:spPr>
        <a:xfrm rot="5400000">
          <a:off x="5397728" y="-1509514"/>
          <a:ext cx="2042736" cy="8734462"/>
        </a:xfrm>
        <a:prstGeom prst="round2SameRect">
          <a:avLst/>
        </a:prstGeom>
        <a:solidFill>
          <a:schemeClr val="accent2">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endParaRPr lang="fr-FR" sz="2000" b="0" kern="1200" dirty="0">
            <a:solidFill>
              <a:schemeClr val="tx2"/>
            </a:solidFill>
          </a:endParaRPr>
        </a:p>
        <a:p>
          <a:pPr marL="228600" lvl="1" indent="-228600" algn="l" defTabSz="889000">
            <a:lnSpc>
              <a:spcPct val="90000"/>
            </a:lnSpc>
            <a:spcBef>
              <a:spcPct val="0"/>
            </a:spcBef>
            <a:spcAft>
              <a:spcPct val="15000"/>
            </a:spcAft>
            <a:buChar char="••"/>
          </a:pPr>
          <a:r>
            <a:rPr lang="fr-FR" sz="2000" b="0" kern="1200" dirty="0" smtClean="0">
              <a:solidFill>
                <a:schemeClr val="tx2"/>
              </a:solidFill>
            </a:rPr>
            <a:t>Etablissements éligibles à un contrat CAQES 2022 pour au moins un indicateur national "Produits de Santé" et/ou  nombre de séjours pour les établissements MCO  supérieur à un seuil fixé (2 500)</a:t>
          </a:r>
          <a:endParaRPr lang="fr-FR" sz="2000" b="0" kern="1200" dirty="0">
            <a:solidFill>
              <a:schemeClr val="tx2"/>
            </a:solidFill>
          </a:endParaRPr>
        </a:p>
      </dsp:txBody>
      <dsp:txXfrm rot="-5400000">
        <a:off x="2051865" y="1936067"/>
        <a:ext cx="8634744" cy="1843300"/>
      </dsp:txXfrm>
    </dsp:sp>
    <dsp:sp modelId="{2B281958-4A35-4D2E-A07D-2783787E361A}">
      <dsp:nvSpPr>
        <dsp:cNvPr id="0" name=""/>
        <dsp:cNvSpPr/>
      </dsp:nvSpPr>
      <dsp:spPr>
        <a:xfrm>
          <a:off x="0" y="1861232"/>
          <a:ext cx="1879190" cy="2018809"/>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fr-FR" sz="1800" kern="1200" dirty="0" smtClean="0">
              <a:solidFill>
                <a:schemeClr val="tx2"/>
              </a:solidFill>
            </a:rPr>
            <a:t>Périmètre</a:t>
          </a:r>
          <a:r>
            <a:rPr lang="fr-FR" sz="1800" kern="1200" dirty="0" smtClean="0"/>
            <a:t> </a:t>
          </a:r>
          <a:endParaRPr lang="fr-FR" sz="1800" kern="1200" dirty="0"/>
        </a:p>
      </dsp:txBody>
      <dsp:txXfrm>
        <a:off x="91734" y="1952966"/>
        <a:ext cx="1695722" cy="183534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D04C28-67F8-4FC4-9FC0-76C3D0A10E5C}">
      <dsp:nvSpPr>
        <dsp:cNvPr id="0" name=""/>
        <dsp:cNvSpPr/>
      </dsp:nvSpPr>
      <dsp:spPr>
        <a:xfrm>
          <a:off x="10637" y="0"/>
          <a:ext cx="10890927" cy="4641774"/>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a:lnSpc>
              <a:spcPct val="90000"/>
            </a:lnSpc>
            <a:spcBef>
              <a:spcPct val="0"/>
            </a:spcBef>
            <a:spcAft>
              <a:spcPts val="0"/>
            </a:spcAft>
          </a:pPr>
          <a:r>
            <a:rPr lang="fr-FR" sz="2000" kern="1200" dirty="0" smtClean="0">
              <a:solidFill>
                <a:schemeClr val="tx2"/>
              </a:solidFill>
            </a:rPr>
            <a:t>&gt; Cet indicateur est dans  le prolongement de l’indicateur 1.2.1 du CAQES v1</a:t>
          </a:r>
        </a:p>
        <a:p>
          <a:pPr lvl="0" algn="l" defTabSz="889000">
            <a:lnSpc>
              <a:spcPct val="90000"/>
            </a:lnSpc>
            <a:spcBef>
              <a:spcPct val="0"/>
            </a:spcBef>
            <a:spcAft>
              <a:spcPts val="0"/>
            </a:spcAft>
          </a:pPr>
          <a:endParaRPr lang="fr-FR" sz="2000" kern="1200" dirty="0" smtClean="0">
            <a:solidFill>
              <a:schemeClr val="tx2"/>
            </a:solidFill>
          </a:endParaRPr>
        </a:p>
        <a:p>
          <a:pPr lvl="0" defTabSz="889000">
            <a:spcBef>
              <a:spcPct val="0"/>
            </a:spcBef>
          </a:pPr>
          <a:r>
            <a:rPr lang="fr-FR" sz="2000" b="0" kern="1200" dirty="0" smtClean="0">
              <a:solidFill>
                <a:schemeClr val="tx2"/>
              </a:solidFill>
            </a:rPr>
            <a:t>L’objectif est l’i</a:t>
          </a:r>
          <a:r>
            <a:rPr lang="fr-FR" sz="2000" kern="1200" dirty="0" smtClean="0">
              <a:solidFill>
                <a:schemeClr val="tx2"/>
              </a:solidFill>
            </a:rPr>
            <a:t>dentification obligatoire des prescriptions réalisées par les professionnels par l'identifiant personnel du prescripteur autorisé à exercer (numéro du répertoire partagé des professionnels de santé -RPPS) auquel est joint l'identifiant FINESS de l'établissement en application de l'article R.161-45 du CSS</a:t>
          </a:r>
        </a:p>
        <a:p>
          <a:pPr lvl="0" algn="just" defTabSz="889000">
            <a:lnSpc>
              <a:spcPct val="100000"/>
            </a:lnSpc>
            <a:spcBef>
              <a:spcPct val="0"/>
            </a:spcBef>
            <a:spcAft>
              <a:spcPts val="0"/>
            </a:spcAft>
          </a:pPr>
          <a:endParaRPr lang="fr-FR" sz="2000" b="0" kern="1200" dirty="0" smtClean="0">
            <a:solidFill>
              <a:schemeClr val="tx2"/>
            </a:solidFill>
          </a:endParaRPr>
        </a:p>
        <a:p>
          <a:pPr lvl="0" algn="just" defTabSz="889000">
            <a:lnSpc>
              <a:spcPct val="100000"/>
            </a:lnSpc>
            <a:spcBef>
              <a:spcPct val="0"/>
            </a:spcBef>
            <a:spcAft>
              <a:spcPts val="0"/>
            </a:spcAft>
          </a:pPr>
          <a:r>
            <a:rPr lang="fr-FR" sz="2000" kern="1200" dirty="0" smtClean="0">
              <a:solidFill>
                <a:schemeClr val="tx2"/>
              </a:solidFill>
            </a:rPr>
            <a:t>&gt; Un indicateur </a:t>
          </a:r>
          <a:r>
            <a:rPr lang="fr-FR" sz="2000" b="1" kern="1200" dirty="0" smtClean="0">
              <a:solidFill>
                <a:srgbClr val="A0A800"/>
              </a:solidFill>
            </a:rPr>
            <a:t>composite</a:t>
          </a:r>
          <a:r>
            <a:rPr lang="fr-FR" sz="2000" kern="1200" dirty="0" smtClean="0">
              <a:solidFill>
                <a:schemeClr val="tx2"/>
              </a:solidFill>
            </a:rPr>
            <a:t> : 2 sous-indicateurs </a:t>
          </a:r>
          <a:r>
            <a:rPr lang="fr-FR" sz="2000" b="1" kern="1200" dirty="0" smtClean="0">
              <a:solidFill>
                <a:srgbClr val="A0A800"/>
              </a:solidFill>
            </a:rPr>
            <a:t>quantitatifs : </a:t>
          </a:r>
          <a:r>
            <a:rPr lang="fr-FR" sz="2000" b="0" kern="1200" dirty="0" smtClean="0">
              <a:solidFill>
                <a:schemeClr val="tx2"/>
              </a:solidFill>
            </a:rPr>
            <a:t>Atteinte du taux cible de 100 % / Progression du taux par rapport à l’année n-1</a:t>
          </a:r>
        </a:p>
        <a:p>
          <a:pPr lvl="0" algn="just" defTabSz="889000">
            <a:lnSpc>
              <a:spcPct val="100000"/>
            </a:lnSpc>
            <a:spcBef>
              <a:spcPct val="0"/>
            </a:spcBef>
            <a:spcAft>
              <a:spcPts val="0"/>
            </a:spcAft>
          </a:pPr>
          <a:endParaRPr lang="fr-FR" sz="2000" b="0" kern="1200" dirty="0" smtClean="0">
            <a:solidFill>
              <a:schemeClr val="tx2"/>
            </a:solidFill>
          </a:endParaRPr>
        </a:p>
        <a:p>
          <a:pPr lvl="0" algn="just" defTabSz="889000">
            <a:lnSpc>
              <a:spcPct val="90000"/>
            </a:lnSpc>
            <a:spcBef>
              <a:spcPct val="0"/>
            </a:spcBef>
            <a:spcAft>
              <a:spcPct val="35000"/>
            </a:spcAft>
          </a:pPr>
          <a:r>
            <a:rPr lang="fr-FR" sz="2000" kern="1200" dirty="0" smtClean="0">
              <a:solidFill>
                <a:schemeClr val="tx2"/>
              </a:solidFill>
            </a:rPr>
            <a:t>&gt; Les établissements concernés seront accompagnés par l’Assurance Maladie :</a:t>
          </a:r>
        </a:p>
        <a:p>
          <a:pPr lvl="0" algn="just" defTabSz="889000">
            <a:lnSpc>
              <a:spcPct val="90000"/>
            </a:lnSpc>
            <a:spcBef>
              <a:spcPct val="0"/>
            </a:spcBef>
            <a:spcAft>
              <a:spcPct val="35000"/>
            </a:spcAft>
          </a:pPr>
          <a:r>
            <a:rPr lang="fr-FR" sz="2000" kern="1200" dirty="0" smtClean="0">
              <a:solidFill>
                <a:schemeClr val="tx2"/>
              </a:solidFill>
            </a:rPr>
            <a:t>Mise à disposition régulière, à partir des bases de données, du taux d’ordonnances de sortie comprenant l’identification du numéro RPPS et du numéro FINESS</a:t>
          </a:r>
        </a:p>
        <a:p>
          <a:pPr lvl="0" algn="just" defTabSz="889000">
            <a:lnSpc>
              <a:spcPct val="90000"/>
            </a:lnSpc>
            <a:spcBef>
              <a:spcPct val="0"/>
            </a:spcBef>
            <a:spcAft>
              <a:spcPct val="35000"/>
            </a:spcAft>
          </a:pPr>
          <a:r>
            <a:rPr lang="fr-FR" sz="2000" kern="1200" dirty="0" smtClean="0">
              <a:solidFill>
                <a:schemeClr val="tx2"/>
              </a:solidFill>
            </a:rPr>
            <a:t>Mise à disposition d’une méthodologie  pour la réalisation de l’audit</a:t>
          </a:r>
        </a:p>
        <a:p>
          <a:pPr lvl="0" algn="just" defTabSz="889000">
            <a:lnSpc>
              <a:spcPct val="90000"/>
            </a:lnSpc>
            <a:spcBef>
              <a:spcPct val="0"/>
            </a:spcBef>
            <a:spcAft>
              <a:spcPct val="35000"/>
            </a:spcAft>
          </a:pPr>
          <a:endParaRPr lang="fr-FR" sz="2000" kern="1200" dirty="0" smtClean="0">
            <a:solidFill>
              <a:schemeClr val="tx2"/>
            </a:solidFill>
          </a:endParaRPr>
        </a:p>
      </dsp:txBody>
      <dsp:txXfrm>
        <a:off x="237230" y="226593"/>
        <a:ext cx="10437741" cy="418858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5DF07-FB81-4FE5-99BD-D50581BA023E}">
      <dsp:nvSpPr>
        <dsp:cNvPr id="0" name=""/>
        <dsp:cNvSpPr/>
      </dsp:nvSpPr>
      <dsp:spPr>
        <a:xfrm rot="5400000">
          <a:off x="5721878" y="-3652788"/>
          <a:ext cx="1518659" cy="8824235"/>
        </a:xfrm>
        <a:prstGeom prst="round2SameRect">
          <a:avLst/>
        </a:prstGeom>
        <a:solidFill>
          <a:schemeClr val="accent2">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1">
          <a:noAutofit/>
        </a:bodyPr>
        <a:lstStyle/>
        <a:p>
          <a:pPr marL="228600" lvl="1" indent="-228600" algn="l" defTabSz="889000">
            <a:lnSpc>
              <a:spcPct val="90000"/>
            </a:lnSpc>
            <a:spcBef>
              <a:spcPct val="0"/>
            </a:spcBef>
            <a:spcAft>
              <a:spcPct val="15000"/>
            </a:spcAft>
            <a:buChar char="••"/>
          </a:pPr>
          <a:endParaRPr lang="fr-FR" sz="2000" b="0" kern="1200" dirty="0">
            <a:solidFill>
              <a:schemeClr val="tx2"/>
            </a:solidFill>
          </a:endParaRPr>
        </a:p>
        <a:p>
          <a:pPr marL="228600" lvl="1" indent="-228600" algn="l" defTabSz="889000">
            <a:lnSpc>
              <a:spcPct val="90000"/>
            </a:lnSpc>
            <a:spcBef>
              <a:spcPct val="0"/>
            </a:spcBef>
            <a:spcAft>
              <a:spcPct val="15000"/>
            </a:spcAft>
            <a:buChar char="••"/>
          </a:pPr>
          <a:endParaRPr lang="fr-FR" sz="2000" b="0" kern="1200" dirty="0">
            <a:solidFill>
              <a:schemeClr val="tx2"/>
            </a:solidFill>
          </a:endParaRPr>
        </a:p>
        <a:p>
          <a:pPr marL="228600" lvl="1" indent="-228600" algn="l" defTabSz="889000">
            <a:lnSpc>
              <a:spcPct val="90000"/>
            </a:lnSpc>
            <a:spcBef>
              <a:spcPct val="0"/>
            </a:spcBef>
            <a:spcAft>
              <a:spcPct val="15000"/>
            </a:spcAft>
            <a:buChar char="••"/>
          </a:pPr>
          <a:r>
            <a:rPr lang="fr-FR" sz="2000" b="0" kern="1200" dirty="0" smtClean="0">
              <a:solidFill>
                <a:schemeClr val="tx2"/>
              </a:solidFill>
            </a:rPr>
            <a:t>Disposer d’informations sur les ordonnances exécutées en ville, rattacher à un établissement de santé les prescriptions réalisées par les praticiens</a:t>
          </a:r>
          <a:endParaRPr lang="fr-FR" sz="2000" b="0" kern="1200" dirty="0">
            <a:solidFill>
              <a:schemeClr val="tx2"/>
            </a:solidFill>
          </a:endParaRPr>
        </a:p>
        <a:p>
          <a:pPr marL="228600" lvl="1" indent="-228600" algn="l" defTabSz="889000">
            <a:lnSpc>
              <a:spcPct val="90000"/>
            </a:lnSpc>
            <a:spcBef>
              <a:spcPct val="0"/>
            </a:spcBef>
            <a:spcAft>
              <a:spcPct val="15000"/>
            </a:spcAft>
            <a:buChar char="••"/>
          </a:pPr>
          <a:r>
            <a:rPr lang="fr-FR" sz="2000" b="0" kern="1200" dirty="0" smtClean="0">
              <a:solidFill>
                <a:schemeClr val="tx2"/>
              </a:solidFill>
            </a:rPr>
            <a:t>Permettre un accompagnement personnalisé par l’Assurance Maladie</a:t>
          </a:r>
        </a:p>
        <a:p>
          <a:pPr marL="228600" lvl="1" indent="-228600" algn="l" defTabSz="889000">
            <a:lnSpc>
              <a:spcPct val="90000"/>
            </a:lnSpc>
            <a:spcBef>
              <a:spcPct val="0"/>
            </a:spcBef>
            <a:spcAft>
              <a:spcPct val="15000"/>
            </a:spcAft>
            <a:buChar char="••"/>
          </a:pPr>
          <a:r>
            <a:rPr lang="fr-FR" sz="2000" b="0" kern="1200" dirty="0" smtClean="0">
              <a:solidFill>
                <a:schemeClr val="tx2"/>
              </a:solidFill>
            </a:rPr>
            <a:t>Obligation réglementaire (Art R.161-45 du CSS, R.112-2 du CSP)</a:t>
          </a:r>
        </a:p>
        <a:p>
          <a:pPr marL="228600" lvl="1" indent="-228600" algn="l" defTabSz="889000">
            <a:lnSpc>
              <a:spcPct val="90000"/>
            </a:lnSpc>
            <a:spcBef>
              <a:spcPct val="0"/>
            </a:spcBef>
            <a:spcAft>
              <a:spcPct val="15000"/>
            </a:spcAft>
            <a:buChar char="••"/>
          </a:pPr>
          <a:endParaRPr lang="fr-FR" sz="2000" b="0" kern="1200" dirty="0" smtClean="0">
            <a:solidFill>
              <a:schemeClr val="tx2"/>
            </a:solidFill>
          </a:endParaRPr>
        </a:p>
        <a:p>
          <a:pPr marL="228600" lvl="1" indent="-228600" algn="l" defTabSz="889000">
            <a:lnSpc>
              <a:spcPct val="90000"/>
            </a:lnSpc>
            <a:spcBef>
              <a:spcPct val="0"/>
            </a:spcBef>
            <a:spcAft>
              <a:spcPct val="15000"/>
            </a:spcAft>
            <a:buChar char="••"/>
          </a:pPr>
          <a:endParaRPr lang="fr-FR" sz="2000" b="0" kern="1200" dirty="0" smtClean="0">
            <a:solidFill>
              <a:schemeClr val="tx2"/>
            </a:solidFill>
          </a:endParaRPr>
        </a:p>
        <a:p>
          <a:pPr marL="171450" lvl="1" indent="-171450" algn="l" defTabSz="711200">
            <a:lnSpc>
              <a:spcPct val="90000"/>
            </a:lnSpc>
            <a:spcBef>
              <a:spcPct val="0"/>
            </a:spcBef>
            <a:spcAft>
              <a:spcPct val="15000"/>
            </a:spcAft>
            <a:buChar char="••"/>
          </a:pPr>
          <a:r>
            <a:rPr lang="fr-FR" sz="1600" kern="1200" dirty="0" smtClean="0">
              <a:noFill/>
            </a:rPr>
            <a:t> de de</a:t>
          </a:r>
          <a:endParaRPr lang="fr-FR" sz="1600" kern="1200" dirty="0">
            <a:noFill/>
          </a:endParaRPr>
        </a:p>
      </dsp:txBody>
      <dsp:txXfrm rot="-5400000">
        <a:off x="2069091" y="74134"/>
        <a:ext cx="8750100" cy="1370389"/>
      </dsp:txXfrm>
    </dsp:sp>
    <dsp:sp modelId="{7B125817-E6D2-4F3C-8118-0645EE5882BD}">
      <dsp:nvSpPr>
        <dsp:cNvPr id="0" name=""/>
        <dsp:cNvSpPr/>
      </dsp:nvSpPr>
      <dsp:spPr>
        <a:xfrm>
          <a:off x="0" y="675"/>
          <a:ext cx="1955992" cy="1513778"/>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fr-FR" sz="1700" kern="1200" dirty="0" smtClean="0">
              <a:solidFill>
                <a:schemeClr val="tx2"/>
              </a:solidFill>
            </a:rPr>
            <a:t>objectifs</a:t>
          </a:r>
          <a:endParaRPr lang="fr-FR" sz="1700" kern="1200" dirty="0">
            <a:solidFill>
              <a:schemeClr val="tx2"/>
            </a:solidFill>
          </a:endParaRPr>
        </a:p>
      </dsp:txBody>
      <dsp:txXfrm>
        <a:off x="73897" y="74572"/>
        <a:ext cx="1808198" cy="1365984"/>
      </dsp:txXfrm>
    </dsp:sp>
    <dsp:sp modelId="{35950C7E-20CF-434E-A247-845C162BC6F4}">
      <dsp:nvSpPr>
        <dsp:cNvPr id="0" name=""/>
        <dsp:cNvSpPr/>
      </dsp:nvSpPr>
      <dsp:spPr>
        <a:xfrm rot="5400000">
          <a:off x="6109531" y="-2467259"/>
          <a:ext cx="611267" cy="8760393"/>
        </a:xfrm>
        <a:prstGeom prst="round2SameRect">
          <a:avLst/>
        </a:prstGeom>
        <a:solidFill>
          <a:schemeClr val="accent2">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endParaRPr lang="fr-FR" sz="2000" b="0" kern="1200" dirty="0">
            <a:solidFill>
              <a:schemeClr val="tx2"/>
            </a:solidFill>
          </a:endParaRPr>
        </a:p>
        <a:p>
          <a:pPr marL="228600" lvl="1" indent="-228600" algn="l" defTabSz="889000">
            <a:lnSpc>
              <a:spcPct val="90000"/>
            </a:lnSpc>
            <a:spcBef>
              <a:spcPct val="0"/>
            </a:spcBef>
            <a:spcAft>
              <a:spcPct val="15000"/>
            </a:spcAft>
            <a:buChar char="••"/>
          </a:pPr>
          <a:endParaRPr lang="fr-FR" sz="2000" b="0" kern="1200" dirty="0">
            <a:solidFill>
              <a:schemeClr val="tx2"/>
            </a:solidFill>
          </a:endParaRPr>
        </a:p>
        <a:p>
          <a:pPr marL="228600" lvl="1" indent="-228600" algn="l" defTabSz="889000">
            <a:lnSpc>
              <a:spcPct val="90000"/>
            </a:lnSpc>
            <a:spcBef>
              <a:spcPct val="0"/>
            </a:spcBef>
            <a:spcAft>
              <a:spcPct val="15000"/>
            </a:spcAft>
            <a:buChar char="••"/>
          </a:pPr>
          <a:r>
            <a:rPr lang="fr-FR" sz="2000" b="0" kern="1200" dirty="0" smtClean="0">
              <a:solidFill>
                <a:schemeClr val="tx2"/>
              </a:solidFill>
            </a:rPr>
            <a:t>Audits  réalisés par les établissements et/ou données obtenues à partir du SNDS pour les établissements publics</a:t>
          </a:r>
          <a:endParaRPr lang="fr-FR" sz="2000" b="0" kern="1200" dirty="0">
            <a:solidFill>
              <a:schemeClr val="tx2"/>
            </a:solidFill>
          </a:endParaRPr>
        </a:p>
        <a:p>
          <a:pPr marL="228600" lvl="1" indent="-228600" algn="l" defTabSz="889000">
            <a:lnSpc>
              <a:spcPct val="90000"/>
            </a:lnSpc>
            <a:spcBef>
              <a:spcPct val="0"/>
            </a:spcBef>
            <a:spcAft>
              <a:spcPct val="15000"/>
            </a:spcAft>
            <a:buChar char="••"/>
          </a:pPr>
          <a:endParaRPr lang="fr-FR" sz="2000" b="0" kern="1200" dirty="0" smtClean="0">
            <a:solidFill>
              <a:schemeClr val="tx2"/>
            </a:solidFill>
          </a:endParaRPr>
        </a:p>
        <a:p>
          <a:pPr marL="228600" lvl="1" indent="-228600" algn="l" defTabSz="889000">
            <a:lnSpc>
              <a:spcPct val="90000"/>
            </a:lnSpc>
            <a:spcBef>
              <a:spcPct val="0"/>
            </a:spcBef>
            <a:spcAft>
              <a:spcPct val="15000"/>
            </a:spcAft>
            <a:buChar char="••"/>
          </a:pPr>
          <a:r>
            <a:rPr lang="fr-FR" sz="2000" b="0" kern="1200" smtClean="0">
              <a:solidFill>
                <a:schemeClr val="tx2"/>
              </a:solidFill>
            </a:rPr>
            <a:t>t</a:t>
          </a:r>
          <a:endParaRPr lang="fr-FR" kern="1200"/>
        </a:p>
      </dsp:txBody>
      <dsp:txXfrm rot="-5400000">
        <a:off x="2034968" y="1637144"/>
        <a:ext cx="8730553" cy="551587"/>
      </dsp:txXfrm>
    </dsp:sp>
    <dsp:sp modelId="{EA7E5783-7E73-4376-93F8-4F04A104F1F4}">
      <dsp:nvSpPr>
        <dsp:cNvPr id="0" name=""/>
        <dsp:cNvSpPr/>
      </dsp:nvSpPr>
      <dsp:spPr>
        <a:xfrm>
          <a:off x="0" y="1595993"/>
          <a:ext cx="1911132" cy="624760"/>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fr-FR" sz="1700" kern="1200" dirty="0" smtClean="0">
              <a:solidFill>
                <a:schemeClr val="tx2"/>
              </a:solidFill>
            </a:rPr>
            <a:t>Source de données</a:t>
          </a:r>
          <a:endParaRPr lang="fr-FR" sz="1700" kern="1200" dirty="0">
            <a:solidFill>
              <a:schemeClr val="tx2"/>
            </a:solidFill>
          </a:endParaRPr>
        </a:p>
      </dsp:txBody>
      <dsp:txXfrm>
        <a:off x="30498" y="1626491"/>
        <a:ext cx="1850136" cy="563764"/>
      </dsp:txXfrm>
    </dsp:sp>
    <dsp:sp modelId="{27AAE99A-AF7F-425B-9DFD-D223F4E8B3AE}">
      <dsp:nvSpPr>
        <dsp:cNvPr id="0" name=""/>
        <dsp:cNvSpPr/>
      </dsp:nvSpPr>
      <dsp:spPr>
        <a:xfrm rot="5400000">
          <a:off x="5757257" y="-1308499"/>
          <a:ext cx="1455034" cy="8743001"/>
        </a:xfrm>
        <a:prstGeom prst="round2SameRect">
          <a:avLst/>
        </a:prstGeom>
        <a:solidFill>
          <a:schemeClr val="accent2">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endParaRPr lang="fr-FR" sz="2000" b="0" kern="1200" dirty="0">
            <a:solidFill>
              <a:schemeClr val="tx2"/>
            </a:solidFill>
          </a:endParaRPr>
        </a:p>
        <a:p>
          <a:pPr marL="228600" lvl="1" indent="-228600" algn="l" defTabSz="889000">
            <a:lnSpc>
              <a:spcPct val="90000"/>
            </a:lnSpc>
            <a:spcBef>
              <a:spcPct val="0"/>
            </a:spcBef>
            <a:spcAft>
              <a:spcPct val="15000"/>
            </a:spcAft>
            <a:buChar char="••"/>
          </a:pPr>
          <a:r>
            <a:rPr lang="fr-FR" sz="2000" b="0" kern="1200" dirty="0" smtClean="0">
              <a:solidFill>
                <a:schemeClr val="tx2"/>
              </a:solidFill>
            </a:rPr>
            <a:t>Etablissements avec un taux  d’ordonnances de sortie comportant les numéros FINESS géographique et  RPPS, inférieur à 75 % lors de l’évaluation des contrats CAQES 2020 (Audit et données SNDS)</a:t>
          </a:r>
          <a:endParaRPr lang="fr-FR" sz="2000" b="0" kern="1200" dirty="0">
            <a:solidFill>
              <a:schemeClr val="tx2"/>
            </a:solidFill>
          </a:endParaRPr>
        </a:p>
        <a:p>
          <a:pPr marL="228600" lvl="1" indent="-228600" algn="l" defTabSz="889000">
            <a:lnSpc>
              <a:spcPct val="90000"/>
            </a:lnSpc>
            <a:spcBef>
              <a:spcPct val="0"/>
            </a:spcBef>
            <a:spcAft>
              <a:spcPct val="15000"/>
            </a:spcAft>
            <a:buChar char="••"/>
          </a:pPr>
          <a:endParaRPr lang="fr-FR" sz="2000" b="0" kern="1200" dirty="0" smtClean="0">
            <a:solidFill>
              <a:schemeClr val="tx2"/>
            </a:solidFill>
          </a:endParaRPr>
        </a:p>
      </dsp:txBody>
      <dsp:txXfrm rot="-5400000">
        <a:off x="2113274" y="2406513"/>
        <a:ext cx="8671972" cy="1312976"/>
      </dsp:txXfrm>
    </dsp:sp>
    <dsp:sp modelId="{2B281958-4A35-4D2E-A07D-2783787E361A}">
      <dsp:nvSpPr>
        <dsp:cNvPr id="0" name=""/>
        <dsp:cNvSpPr/>
      </dsp:nvSpPr>
      <dsp:spPr>
        <a:xfrm>
          <a:off x="0" y="2325427"/>
          <a:ext cx="1979933" cy="1477056"/>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fr-FR" sz="1700" kern="1200" dirty="0" smtClean="0">
              <a:solidFill>
                <a:schemeClr val="tx2"/>
              </a:solidFill>
            </a:rPr>
            <a:t>Périmètre</a:t>
          </a:r>
          <a:r>
            <a:rPr lang="fr-FR" sz="1700" kern="1200" dirty="0" smtClean="0"/>
            <a:t> </a:t>
          </a:r>
          <a:endParaRPr lang="fr-FR" sz="1700" kern="1200" dirty="0"/>
        </a:p>
      </dsp:txBody>
      <dsp:txXfrm>
        <a:off x="72104" y="2397531"/>
        <a:ext cx="1835725" cy="133284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8BC68-BF9C-4895-8720-7A3D91435522}">
      <dsp:nvSpPr>
        <dsp:cNvPr id="0" name=""/>
        <dsp:cNvSpPr/>
      </dsp:nvSpPr>
      <dsp:spPr>
        <a:xfrm>
          <a:off x="49808" y="0"/>
          <a:ext cx="2868217" cy="75423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fr-FR" sz="1800" kern="1200" dirty="0" smtClean="0"/>
            <a:t>Volet Produits de santé</a:t>
          </a:r>
        </a:p>
        <a:p>
          <a:pPr lvl="0" algn="ctr" defTabSz="800100">
            <a:lnSpc>
              <a:spcPct val="90000"/>
            </a:lnSpc>
            <a:spcBef>
              <a:spcPct val="0"/>
            </a:spcBef>
            <a:spcAft>
              <a:spcPct val="35000"/>
            </a:spcAft>
          </a:pPr>
          <a:r>
            <a:rPr lang="fr-FR" sz="1800" kern="1200" dirty="0" smtClean="0"/>
            <a:t>32 établissements ciblés</a:t>
          </a:r>
          <a:endParaRPr lang="fr-FR" sz="1800" kern="1200" dirty="0"/>
        </a:p>
      </dsp:txBody>
      <dsp:txXfrm>
        <a:off x="49808" y="0"/>
        <a:ext cx="2868217" cy="754232"/>
      </dsp:txXfrm>
    </dsp:sp>
    <dsp:sp modelId="{16AE061C-D9B4-4B06-B5B9-BC81D218FBBE}">
      <dsp:nvSpPr>
        <dsp:cNvPr id="0" name=""/>
        <dsp:cNvSpPr/>
      </dsp:nvSpPr>
      <dsp:spPr>
        <a:xfrm>
          <a:off x="108592" y="898662"/>
          <a:ext cx="2622898" cy="1664733"/>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600" kern="1200" dirty="0" smtClean="0"/>
            <a:t>28 MCO Publics-ESPIC / 4 MCO Privés</a:t>
          </a:r>
          <a:endParaRPr lang="fr-FR" sz="1600" kern="1200" dirty="0"/>
        </a:p>
        <a:p>
          <a:pPr marL="171450" lvl="1" indent="-171450" algn="l" defTabSz="711200">
            <a:lnSpc>
              <a:spcPct val="90000"/>
            </a:lnSpc>
            <a:spcBef>
              <a:spcPct val="0"/>
            </a:spcBef>
            <a:spcAft>
              <a:spcPct val="15000"/>
            </a:spcAft>
            <a:buChar char="••"/>
          </a:pPr>
          <a:endParaRPr lang="fr-FR" sz="1600" kern="1200" dirty="0"/>
        </a:p>
        <a:p>
          <a:pPr marL="171450" lvl="1" indent="-171450" algn="l" defTabSz="711200">
            <a:lnSpc>
              <a:spcPct val="90000"/>
            </a:lnSpc>
            <a:spcBef>
              <a:spcPct val="0"/>
            </a:spcBef>
            <a:spcAft>
              <a:spcPct val="15000"/>
            </a:spcAft>
            <a:buChar char="••"/>
          </a:pPr>
          <a:r>
            <a:rPr lang="fr-FR" sz="1600" kern="1200" dirty="0" smtClean="0"/>
            <a:t>10 « Ezetimibe » /23 « Perfusion » / 15 « IPP » / 8 « Pansements »</a:t>
          </a:r>
          <a:endParaRPr lang="fr-FR" sz="1600" kern="1200" dirty="0"/>
        </a:p>
      </dsp:txBody>
      <dsp:txXfrm>
        <a:off x="108592" y="898662"/>
        <a:ext cx="2622898" cy="1664733"/>
      </dsp:txXfrm>
    </dsp:sp>
    <dsp:sp modelId="{334310A7-7A45-4A15-BEE1-21D1C82208B9}">
      <dsp:nvSpPr>
        <dsp:cNvPr id="0" name=""/>
        <dsp:cNvSpPr/>
      </dsp:nvSpPr>
      <dsp:spPr>
        <a:xfrm>
          <a:off x="3272709" y="0"/>
          <a:ext cx="2868217" cy="754232"/>
        </a:xfrm>
        <a:prstGeom prst="rect">
          <a:avLst/>
        </a:prstGeom>
        <a:solidFill>
          <a:schemeClr val="accent4">
            <a:hueOff val="-5004470"/>
            <a:satOff val="40001"/>
            <a:lumOff val="17549"/>
            <a:alphaOff val="0"/>
          </a:schemeClr>
        </a:solidFill>
        <a:ln w="12700" cap="flat" cmpd="sng" algn="ctr">
          <a:solidFill>
            <a:schemeClr val="accent4">
              <a:hueOff val="-5004470"/>
              <a:satOff val="40001"/>
              <a:lumOff val="17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fr-FR" sz="1800" kern="1200" dirty="0" smtClean="0"/>
            <a:t>Volet Pertinence</a:t>
          </a:r>
        </a:p>
        <a:p>
          <a:pPr lvl="0" algn="ctr" defTabSz="800100">
            <a:lnSpc>
              <a:spcPct val="90000"/>
            </a:lnSpc>
            <a:spcBef>
              <a:spcPct val="0"/>
            </a:spcBef>
            <a:spcAft>
              <a:spcPct val="35000"/>
            </a:spcAft>
          </a:pPr>
          <a:r>
            <a:rPr lang="fr-FR" sz="1800" kern="1200" dirty="0" smtClean="0"/>
            <a:t>35 établissements ciblés</a:t>
          </a:r>
          <a:endParaRPr lang="fr-FR" sz="1800" kern="1200" dirty="0"/>
        </a:p>
      </dsp:txBody>
      <dsp:txXfrm>
        <a:off x="3272709" y="0"/>
        <a:ext cx="2868217" cy="754232"/>
      </dsp:txXfrm>
    </dsp:sp>
    <dsp:sp modelId="{58F4FCF5-721D-4D50-8136-A456B2EFAB21}">
      <dsp:nvSpPr>
        <dsp:cNvPr id="0" name=""/>
        <dsp:cNvSpPr/>
      </dsp:nvSpPr>
      <dsp:spPr>
        <a:xfrm>
          <a:off x="3272709" y="827471"/>
          <a:ext cx="2868217" cy="1638371"/>
        </a:xfrm>
        <a:prstGeom prst="rect">
          <a:avLst/>
        </a:prstGeom>
        <a:solidFill>
          <a:schemeClr val="accent4">
            <a:tint val="40000"/>
            <a:alpha val="90000"/>
            <a:hueOff val="-5013487"/>
            <a:satOff val="47449"/>
            <a:lumOff val="4605"/>
            <a:alphaOff val="0"/>
          </a:schemeClr>
        </a:solidFill>
        <a:ln w="12700" cap="flat" cmpd="sng" algn="ctr">
          <a:solidFill>
            <a:schemeClr val="accent4">
              <a:tint val="40000"/>
              <a:alpha val="90000"/>
              <a:hueOff val="-5013487"/>
              <a:satOff val="47449"/>
              <a:lumOff val="460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600" kern="1200" dirty="0" smtClean="0"/>
            <a:t>29 MCO Publics-ESPIC / 6 MCO Privés</a:t>
          </a:r>
          <a:endParaRPr lang="fr-FR" sz="1600" kern="1200" dirty="0"/>
        </a:p>
        <a:p>
          <a:pPr marL="171450" lvl="1" indent="-171450" algn="l" defTabSz="711200">
            <a:lnSpc>
              <a:spcPct val="90000"/>
            </a:lnSpc>
            <a:spcBef>
              <a:spcPct val="0"/>
            </a:spcBef>
            <a:spcAft>
              <a:spcPct val="15000"/>
            </a:spcAft>
            <a:buChar char="••"/>
          </a:pPr>
          <a:r>
            <a:rPr lang="fr-FR" sz="1600" kern="1200" dirty="0" smtClean="0"/>
            <a:t>21 « IC » / 32 « EPA »</a:t>
          </a:r>
          <a:endParaRPr lang="fr-FR" sz="1600" kern="1200" dirty="0"/>
        </a:p>
      </dsp:txBody>
      <dsp:txXfrm>
        <a:off x="3272709" y="827471"/>
        <a:ext cx="2868217" cy="1638371"/>
      </dsp:txXfrm>
    </dsp:sp>
    <dsp:sp modelId="{D228D747-D782-4143-8F45-7D123235D2FE}">
      <dsp:nvSpPr>
        <dsp:cNvPr id="0" name=""/>
        <dsp:cNvSpPr/>
      </dsp:nvSpPr>
      <dsp:spPr>
        <a:xfrm>
          <a:off x="6468879" y="0"/>
          <a:ext cx="2868217" cy="754232"/>
        </a:xfrm>
        <a:prstGeom prst="rect">
          <a:avLst/>
        </a:prstGeom>
        <a:solidFill>
          <a:schemeClr val="accent4">
            <a:hueOff val="-10008940"/>
            <a:satOff val="80002"/>
            <a:lumOff val="35098"/>
            <a:alphaOff val="0"/>
          </a:schemeClr>
        </a:solidFill>
        <a:ln w="12700" cap="flat" cmpd="sng" algn="ctr">
          <a:solidFill>
            <a:schemeClr val="accent4">
              <a:hueOff val="-10008940"/>
              <a:satOff val="80002"/>
              <a:lumOff val="350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fr-FR" sz="1800" kern="1200" dirty="0" smtClean="0"/>
            <a:t>Volet Organisation des soins</a:t>
          </a:r>
        </a:p>
        <a:p>
          <a:pPr lvl="0" algn="ctr" defTabSz="800100">
            <a:lnSpc>
              <a:spcPct val="90000"/>
            </a:lnSpc>
            <a:spcBef>
              <a:spcPct val="0"/>
            </a:spcBef>
            <a:spcAft>
              <a:spcPct val="35000"/>
            </a:spcAft>
          </a:pPr>
          <a:r>
            <a:rPr lang="fr-FR" sz="1800" kern="1200" dirty="0" smtClean="0"/>
            <a:t>35 établissements ciblés</a:t>
          </a:r>
          <a:endParaRPr lang="fr-FR" sz="1800" kern="1200" dirty="0"/>
        </a:p>
      </dsp:txBody>
      <dsp:txXfrm>
        <a:off x="6468879" y="0"/>
        <a:ext cx="2868217" cy="754232"/>
      </dsp:txXfrm>
    </dsp:sp>
    <dsp:sp modelId="{2EE2AC83-DDC0-4453-89BD-723F06152675}">
      <dsp:nvSpPr>
        <dsp:cNvPr id="0" name=""/>
        <dsp:cNvSpPr/>
      </dsp:nvSpPr>
      <dsp:spPr>
        <a:xfrm>
          <a:off x="6542477" y="923217"/>
          <a:ext cx="2868217" cy="1638371"/>
        </a:xfrm>
        <a:prstGeom prst="rect">
          <a:avLst/>
        </a:prstGeom>
        <a:solidFill>
          <a:schemeClr val="accent4">
            <a:tint val="40000"/>
            <a:alpha val="90000"/>
            <a:hueOff val="-10026974"/>
            <a:satOff val="94899"/>
            <a:lumOff val="9210"/>
            <a:alphaOff val="0"/>
          </a:schemeClr>
        </a:solidFill>
        <a:ln w="12700" cap="flat" cmpd="sng" algn="ctr">
          <a:solidFill>
            <a:schemeClr val="accent4">
              <a:tint val="40000"/>
              <a:alpha val="90000"/>
              <a:hueOff val="-10026974"/>
              <a:satOff val="94899"/>
              <a:lumOff val="92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600" kern="1200" dirty="0" smtClean="0"/>
            <a:t>26 MCO Publics-ESPIC / 6 Dialyse / 1 SSR / 2 MCO Privés</a:t>
          </a:r>
          <a:endParaRPr lang="fr-FR" sz="1600" kern="1200" dirty="0"/>
        </a:p>
      </dsp:txBody>
      <dsp:txXfrm>
        <a:off x="6542477" y="923217"/>
        <a:ext cx="2868217" cy="163837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433FFA-D4F0-42EB-8073-B6212CC60EA7}">
      <dsp:nvSpPr>
        <dsp:cNvPr id="0" name=""/>
        <dsp:cNvSpPr/>
      </dsp:nvSpPr>
      <dsp:spPr>
        <a:xfrm>
          <a:off x="0" y="1861561"/>
          <a:ext cx="10554170" cy="1695544"/>
        </a:xfrm>
        <a:prstGeom prst="notchedRightArrow">
          <a:avLst/>
        </a:prstGeom>
        <a:solidFill>
          <a:srgbClr val="A0A800"/>
        </a:solidFill>
        <a:ln>
          <a:noFill/>
        </a:ln>
        <a:effectLst/>
      </dsp:spPr>
      <dsp:style>
        <a:lnRef idx="0">
          <a:scrgbClr r="0" g="0" b="0"/>
        </a:lnRef>
        <a:fillRef idx="1">
          <a:scrgbClr r="0" g="0" b="0"/>
        </a:fillRef>
        <a:effectRef idx="0">
          <a:scrgbClr r="0" g="0" b="0"/>
        </a:effectRef>
        <a:fontRef idx="minor"/>
      </dsp:style>
    </dsp:sp>
    <dsp:sp modelId="{717B2791-1BCF-4602-9EAD-63B046CB941B}">
      <dsp:nvSpPr>
        <dsp:cNvPr id="0" name=""/>
        <dsp:cNvSpPr/>
      </dsp:nvSpPr>
      <dsp:spPr>
        <a:xfrm>
          <a:off x="57473" y="1514864"/>
          <a:ext cx="2523098" cy="751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fr-FR" sz="1200" b="1" kern="1200" dirty="0" smtClean="0">
              <a:solidFill>
                <a:srgbClr val="000091"/>
              </a:solidFill>
            </a:rPr>
            <a:t>28 mars 2022</a:t>
          </a:r>
        </a:p>
        <a:p>
          <a:pPr lvl="0" algn="ctr" defTabSz="533400">
            <a:lnSpc>
              <a:spcPct val="90000"/>
            </a:lnSpc>
            <a:spcBef>
              <a:spcPct val="0"/>
            </a:spcBef>
            <a:spcAft>
              <a:spcPct val="35000"/>
            </a:spcAft>
          </a:pPr>
          <a:r>
            <a:rPr lang="fr-FR" sz="1200" kern="1200" dirty="0" smtClean="0">
              <a:solidFill>
                <a:srgbClr val="000091"/>
              </a:solidFill>
            </a:rPr>
            <a:t>Présentation aux ES </a:t>
          </a:r>
          <a:r>
            <a:rPr lang="fr-FR" sz="1200" b="1" kern="1200" dirty="0" smtClean="0">
              <a:solidFill>
                <a:srgbClr val="000091"/>
              </a:solidFill>
            </a:rPr>
            <a:t>concernés </a:t>
          </a:r>
        </a:p>
        <a:p>
          <a:pPr lvl="0" algn="ctr" defTabSz="533400">
            <a:lnSpc>
              <a:spcPct val="90000"/>
            </a:lnSpc>
            <a:spcBef>
              <a:spcPct val="0"/>
            </a:spcBef>
            <a:spcAft>
              <a:spcPct val="35000"/>
            </a:spcAft>
          </a:pPr>
          <a:r>
            <a:rPr lang="fr-FR" sz="1200" kern="1200" dirty="0" smtClean="0">
              <a:solidFill>
                <a:srgbClr val="000091"/>
              </a:solidFill>
            </a:rPr>
            <a:t>du nouveau contrat</a:t>
          </a:r>
        </a:p>
        <a:p>
          <a:pPr lvl="0" algn="ctr" defTabSz="533400">
            <a:lnSpc>
              <a:spcPct val="90000"/>
            </a:lnSpc>
            <a:spcBef>
              <a:spcPct val="0"/>
            </a:spcBef>
            <a:spcAft>
              <a:spcPct val="35000"/>
            </a:spcAft>
          </a:pPr>
          <a:r>
            <a:rPr lang="fr-FR" sz="1200" b="1" kern="1200" dirty="0" smtClean="0">
              <a:solidFill>
                <a:srgbClr val="000091"/>
              </a:solidFill>
            </a:rPr>
            <a:t>par webinaire</a:t>
          </a:r>
          <a:endParaRPr lang="fr-FR" sz="1200" b="1" kern="1200" dirty="0">
            <a:solidFill>
              <a:srgbClr val="000091"/>
            </a:solidFill>
          </a:endParaRPr>
        </a:p>
      </dsp:txBody>
      <dsp:txXfrm>
        <a:off x="57473" y="1514864"/>
        <a:ext cx="2523098" cy="751677"/>
      </dsp:txXfrm>
    </dsp:sp>
    <dsp:sp modelId="{BC87C0B3-3917-4AA3-9986-9BB2DF7B8A28}">
      <dsp:nvSpPr>
        <dsp:cNvPr id="0" name=""/>
        <dsp:cNvSpPr/>
      </dsp:nvSpPr>
      <dsp:spPr>
        <a:xfrm>
          <a:off x="1169254" y="2438400"/>
          <a:ext cx="541866" cy="541866"/>
        </a:xfrm>
        <a:prstGeom prst="ellipse">
          <a:avLst/>
        </a:prstGeom>
        <a:solidFill>
          <a:srgbClr val="0000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F7AAD4-266C-4DCA-96A1-0832DCE545C8}">
      <dsp:nvSpPr>
        <dsp:cNvPr id="0" name=""/>
        <dsp:cNvSpPr/>
      </dsp:nvSpPr>
      <dsp:spPr>
        <a:xfrm>
          <a:off x="2511681" y="3166528"/>
          <a:ext cx="2111775" cy="335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fr-FR" sz="1200" b="1" kern="1200" dirty="0" smtClean="0">
              <a:solidFill>
                <a:srgbClr val="000091"/>
              </a:solidFill>
            </a:rPr>
            <a:t>Fin mars - début avril 2022 </a:t>
          </a:r>
        </a:p>
        <a:p>
          <a:pPr lvl="0" algn="ctr" defTabSz="533400">
            <a:lnSpc>
              <a:spcPct val="90000"/>
            </a:lnSpc>
            <a:spcBef>
              <a:spcPct val="0"/>
            </a:spcBef>
            <a:spcAft>
              <a:spcPct val="35000"/>
            </a:spcAft>
          </a:pPr>
          <a:r>
            <a:rPr lang="fr-FR" sz="1200" kern="1200" dirty="0" smtClean="0">
              <a:solidFill>
                <a:srgbClr val="000091"/>
              </a:solidFill>
            </a:rPr>
            <a:t>Envoi du contrat aux ES concernés</a:t>
          </a:r>
          <a:endParaRPr lang="fr-FR" sz="1200" kern="1200" dirty="0">
            <a:solidFill>
              <a:srgbClr val="000091"/>
            </a:solidFill>
          </a:endParaRPr>
        </a:p>
      </dsp:txBody>
      <dsp:txXfrm>
        <a:off x="2511681" y="3166528"/>
        <a:ext cx="2111775" cy="335914"/>
      </dsp:txXfrm>
    </dsp:sp>
    <dsp:sp modelId="{A7E424E9-20C1-4503-9E70-27B1F8FF8531}">
      <dsp:nvSpPr>
        <dsp:cNvPr id="0" name=""/>
        <dsp:cNvSpPr/>
      </dsp:nvSpPr>
      <dsp:spPr>
        <a:xfrm>
          <a:off x="5388730" y="2438400"/>
          <a:ext cx="541866" cy="541866"/>
        </a:xfrm>
        <a:prstGeom prst="ellipse">
          <a:avLst/>
        </a:prstGeom>
        <a:solidFill>
          <a:srgbClr val="0000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3D1EAF-A24E-479F-87F7-7B5F53279F7B}">
      <dsp:nvSpPr>
        <dsp:cNvPr id="0" name=""/>
        <dsp:cNvSpPr/>
      </dsp:nvSpPr>
      <dsp:spPr>
        <a:xfrm>
          <a:off x="7061548" y="301982"/>
          <a:ext cx="2408704" cy="1964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fr-FR" sz="1200" b="1" kern="1200" dirty="0" smtClean="0">
              <a:solidFill>
                <a:srgbClr val="000091"/>
              </a:solidFill>
            </a:rPr>
            <a:t>Mai-juin 2022</a:t>
          </a:r>
        </a:p>
        <a:p>
          <a:pPr lvl="0" algn="just" defTabSz="533400">
            <a:lnSpc>
              <a:spcPct val="90000"/>
            </a:lnSpc>
            <a:spcBef>
              <a:spcPct val="0"/>
            </a:spcBef>
            <a:spcAft>
              <a:spcPct val="35000"/>
            </a:spcAft>
          </a:pPr>
          <a:r>
            <a:rPr lang="fr-FR" sz="1200" kern="1200" dirty="0" smtClean="0">
              <a:solidFill>
                <a:srgbClr val="000091"/>
              </a:solidFill>
            </a:rPr>
            <a:t>Envoi le cas échéant du contrat modifié ou non. </a:t>
          </a:r>
        </a:p>
        <a:p>
          <a:pPr lvl="0" algn="l" defTabSz="533400">
            <a:lnSpc>
              <a:spcPct val="90000"/>
            </a:lnSpc>
            <a:spcBef>
              <a:spcPct val="0"/>
            </a:spcBef>
            <a:spcAft>
              <a:spcPct val="35000"/>
            </a:spcAft>
          </a:pPr>
          <a:r>
            <a:rPr lang="fr-FR" sz="1200" b="1" kern="1200" dirty="0" smtClean="0">
              <a:solidFill>
                <a:srgbClr val="000091"/>
              </a:solidFill>
            </a:rPr>
            <a:t>SI 2</a:t>
          </a:r>
          <a:r>
            <a:rPr lang="fr-FR" sz="1200" b="1" kern="1200" baseline="30000" dirty="0" smtClean="0">
              <a:solidFill>
                <a:srgbClr val="000091"/>
              </a:solidFill>
            </a:rPr>
            <a:t>ème</a:t>
          </a:r>
          <a:r>
            <a:rPr lang="fr-FR" sz="1200" b="1" kern="1200" dirty="0" smtClean="0">
              <a:solidFill>
                <a:srgbClr val="000091"/>
              </a:solidFill>
            </a:rPr>
            <a:t> période contradictoire </a:t>
          </a:r>
          <a:r>
            <a:rPr lang="fr-FR" sz="1200" kern="1200" dirty="0" smtClean="0">
              <a:solidFill>
                <a:srgbClr val="000091"/>
              </a:solidFill>
            </a:rPr>
            <a:t>:</a:t>
          </a:r>
        </a:p>
        <a:p>
          <a:pPr lvl="0" algn="l" defTabSz="533400">
            <a:lnSpc>
              <a:spcPct val="90000"/>
            </a:lnSpc>
            <a:spcBef>
              <a:spcPct val="0"/>
            </a:spcBef>
            <a:spcAft>
              <a:spcPct val="35000"/>
            </a:spcAft>
          </a:pPr>
          <a:r>
            <a:rPr lang="fr-FR" sz="1200" kern="1200" dirty="0" smtClean="0">
              <a:solidFill>
                <a:srgbClr val="000091"/>
              </a:solidFill>
            </a:rPr>
            <a:t>à compter de la réception du contrat, l’ES dispose de 15 jours pour signer </a:t>
          </a:r>
        </a:p>
        <a:p>
          <a:pPr lvl="0" algn="l" defTabSz="533400">
            <a:lnSpc>
              <a:spcPct val="90000"/>
            </a:lnSpc>
            <a:spcBef>
              <a:spcPct val="0"/>
            </a:spcBef>
            <a:spcAft>
              <a:spcPct val="35000"/>
            </a:spcAft>
          </a:pPr>
          <a:r>
            <a:rPr lang="fr-FR" sz="1200" kern="1200" dirty="0" smtClean="0">
              <a:solidFill>
                <a:srgbClr val="000091"/>
              </a:solidFill>
            </a:rPr>
            <a:t>ou présenter ses observations</a:t>
          </a:r>
        </a:p>
        <a:p>
          <a:pPr lvl="0" algn="l" defTabSz="533400">
            <a:lnSpc>
              <a:spcPct val="90000"/>
            </a:lnSpc>
            <a:spcBef>
              <a:spcPct val="0"/>
            </a:spcBef>
            <a:spcAft>
              <a:spcPct val="35000"/>
            </a:spcAft>
          </a:pPr>
          <a:r>
            <a:rPr lang="fr-FR" sz="1200" kern="1200" dirty="0" smtClean="0">
              <a:solidFill>
                <a:srgbClr val="000091"/>
              </a:solidFill>
            </a:rPr>
            <a:t>ou demander une audition</a:t>
          </a:r>
        </a:p>
      </dsp:txBody>
      <dsp:txXfrm>
        <a:off x="7061548" y="301982"/>
        <a:ext cx="2408704" cy="1964548"/>
      </dsp:txXfrm>
    </dsp:sp>
    <dsp:sp modelId="{3EC49C74-F893-44FF-8614-E67AF481ADA0}">
      <dsp:nvSpPr>
        <dsp:cNvPr id="0" name=""/>
        <dsp:cNvSpPr/>
      </dsp:nvSpPr>
      <dsp:spPr>
        <a:xfrm>
          <a:off x="8001468" y="2443461"/>
          <a:ext cx="541866" cy="541866"/>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5DF07-FB81-4FE5-99BD-D50581BA023E}">
      <dsp:nvSpPr>
        <dsp:cNvPr id="0" name=""/>
        <dsp:cNvSpPr/>
      </dsp:nvSpPr>
      <dsp:spPr>
        <a:xfrm rot="5400000">
          <a:off x="5956735" y="-3820030"/>
          <a:ext cx="907665" cy="8547727"/>
        </a:xfrm>
        <a:prstGeom prst="round2SameRect">
          <a:avLst/>
        </a:prstGeom>
        <a:solidFill>
          <a:schemeClr val="accent2">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1">
          <a:noAutofit/>
        </a:bodyPr>
        <a:lstStyle/>
        <a:p>
          <a:pPr marL="228600" lvl="1" indent="-228600" algn="l" defTabSz="889000">
            <a:lnSpc>
              <a:spcPct val="90000"/>
            </a:lnSpc>
            <a:spcBef>
              <a:spcPct val="0"/>
            </a:spcBef>
            <a:spcAft>
              <a:spcPct val="15000"/>
            </a:spcAft>
            <a:buChar char="••"/>
          </a:pPr>
          <a:r>
            <a:rPr lang="fr-FR" sz="2000" b="0" kern="1200" dirty="0" smtClean="0">
              <a:solidFill>
                <a:schemeClr val="tx2"/>
              </a:solidFill>
            </a:rPr>
            <a:t>Améliorer la pertinence et le respect des prescriptions des médicaments remboursés en sus des GHS et notamment sur les indications hors AMM</a:t>
          </a:r>
          <a:endParaRPr lang="fr-FR" sz="2000" b="0" kern="1200" dirty="0">
            <a:solidFill>
              <a:schemeClr val="tx2"/>
            </a:solidFill>
          </a:endParaRPr>
        </a:p>
        <a:p>
          <a:pPr marL="171450" lvl="1" indent="-171450" algn="l" defTabSz="711200">
            <a:lnSpc>
              <a:spcPct val="90000"/>
            </a:lnSpc>
            <a:spcBef>
              <a:spcPct val="0"/>
            </a:spcBef>
            <a:spcAft>
              <a:spcPct val="15000"/>
            </a:spcAft>
            <a:buChar char="••"/>
          </a:pPr>
          <a:r>
            <a:rPr lang="fr-FR" sz="1600" kern="1200" dirty="0" smtClean="0">
              <a:noFill/>
            </a:rPr>
            <a:t> de de</a:t>
          </a:r>
          <a:endParaRPr lang="fr-FR" sz="1600" kern="1200" dirty="0">
            <a:noFill/>
          </a:endParaRPr>
        </a:p>
      </dsp:txBody>
      <dsp:txXfrm rot="-5400000">
        <a:off x="2136705" y="44309"/>
        <a:ext cx="8503418" cy="819047"/>
      </dsp:txXfrm>
    </dsp:sp>
    <dsp:sp modelId="{7B125817-E6D2-4F3C-8118-0645EE5882BD}">
      <dsp:nvSpPr>
        <dsp:cNvPr id="0" name=""/>
        <dsp:cNvSpPr/>
      </dsp:nvSpPr>
      <dsp:spPr>
        <a:xfrm>
          <a:off x="0" y="0"/>
          <a:ext cx="1904968" cy="987023"/>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fr-FR" sz="1800" kern="1200" dirty="0" smtClean="0">
              <a:solidFill>
                <a:schemeClr val="tx2"/>
              </a:solidFill>
            </a:rPr>
            <a:t>objectifs</a:t>
          </a:r>
          <a:endParaRPr lang="fr-FR" sz="1800" kern="1200" dirty="0">
            <a:solidFill>
              <a:schemeClr val="tx2"/>
            </a:solidFill>
          </a:endParaRPr>
        </a:p>
      </dsp:txBody>
      <dsp:txXfrm>
        <a:off x="48182" y="48182"/>
        <a:ext cx="1808604" cy="890659"/>
      </dsp:txXfrm>
    </dsp:sp>
    <dsp:sp modelId="{35950C7E-20CF-434E-A247-845C162BC6F4}">
      <dsp:nvSpPr>
        <dsp:cNvPr id="0" name=""/>
        <dsp:cNvSpPr/>
      </dsp:nvSpPr>
      <dsp:spPr>
        <a:xfrm rot="5400000">
          <a:off x="6093056" y="-2895228"/>
          <a:ext cx="644312" cy="8595591"/>
        </a:xfrm>
        <a:prstGeom prst="round2SameRect">
          <a:avLst/>
        </a:prstGeom>
        <a:solidFill>
          <a:schemeClr val="accent2">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fr-FR" sz="2000" b="0" kern="1200" dirty="0" smtClean="0">
              <a:solidFill>
                <a:schemeClr val="tx2"/>
              </a:solidFill>
            </a:rPr>
            <a:t>ePMSI, suivi prospectif des indications, ES</a:t>
          </a:r>
          <a:endParaRPr lang="fr-FR" sz="2000" b="0" kern="1200" dirty="0">
            <a:solidFill>
              <a:schemeClr val="tx2"/>
            </a:solidFill>
          </a:endParaRPr>
        </a:p>
      </dsp:txBody>
      <dsp:txXfrm rot="-5400000">
        <a:off x="2117417" y="1111864"/>
        <a:ext cx="8564138" cy="581406"/>
      </dsp:txXfrm>
    </dsp:sp>
    <dsp:sp modelId="{EA7E5783-7E73-4376-93F8-4F04A104F1F4}">
      <dsp:nvSpPr>
        <dsp:cNvPr id="0" name=""/>
        <dsp:cNvSpPr/>
      </dsp:nvSpPr>
      <dsp:spPr>
        <a:xfrm>
          <a:off x="71905" y="1068488"/>
          <a:ext cx="1874943" cy="658534"/>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fr-FR" sz="1800" kern="1200" dirty="0" smtClean="0">
              <a:solidFill>
                <a:schemeClr val="tx2"/>
              </a:solidFill>
            </a:rPr>
            <a:t>Source de données</a:t>
          </a:r>
          <a:endParaRPr lang="fr-FR" sz="1800" kern="1200" dirty="0">
            <a:solidFill>
              <a:schemeClr val="tx2"/>
            </a:solidFill>
          </a:endParaRPr>
        </a:p>
      </dsp:txBody>
      <dsp:txXfrm>
        <a:off x="104052" y="1100635"/>
        <a:ext cx="1810649" cy="594240"/>
      </dsp:txXfrm>
    </dsp:sp>
    <dsp:sp modelId="{27AAE99A-AF7F-425B-9DFD-D223F4E8B3AE}">
      <dsp:nvSpPr>
        <dsp:cNvPr id="0" name=""/>
        <dsp:cNvSpPr/>
      </dsp:nvSpPr>
      <dsp:spPr>
        <a:xfrm rot="5400000">
          <a:off x="5441681" y="-1474163"/>
          <a:ext cx="2042736" cy="8663761"/>
        </a:xfrm>
        <a:prstGeom prst="round2SameRect">
          <a:avLst/>
        </a:prstGeom>
        <a:solidFill>
          <a:schemeClr val="accent2">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kern="1200" dirty="0" smtClean="0"/>
            <a:t> </a:t>
          </a:r>
          <a:r>
            <a:rPr lang="fr-FR" sz="2000" b="0" kern="1200" dirty="0" smtClean="0">
              <a:solidFill>
                <a:schemeClr val="tx2"/>
              </a:solidFill>
            </a:rPr>
            <a:t>Les établissements MCO et HAD publics, privés et espics</a:t>
          </a:r>
          <a:endParaRPr lang="fr-FR" sz="2000" b="0" kern="1200" dirty="0">
            <a:solidFill>
              <a:schemeClr val="tx2"/>
            </a:solidFill>
          </a:endParaRPr>
        </a:p>
        <a:p>
          <a:pPr marL="228600" lvl="1" indent="-228600" algn="l" defTabSz="889000">
            <a:lnSpc>
              <a:spcPct val="90000"/>
            </a:lnSpc>
            <a:spcBef>
              <a:spcPct val="0"/>
            </a:spcBef>
            <a:spcAft>
              <a:spcPct val="15000"/>
            </a:spcAft>
            <a:buChar char="••"/>
          </a:pPr>
          <a:r>
            <a:rPr lang="fr-FR" sz="2000" b="0" kern="1200" dirty="0" smtClean="0">
              <a:solidFill>
                <a:schemeClr val="tx2"/>
              </a:solidFill>
            </a:rPr>
            <a:t>Montant des dépenses supérieures à 100 000 € en 2020 </a:t>
          </a:r>
          <a:endParaRPr lang="fr-FR" sz="2000" b="0" kern="1200" dirty="0">
            <a:solidFill>
              <a:schemeClr val="tx2"/>
            </a:solidFill>
          </a:endParaRPr>
        </a:p>
        <a:p>
          <a:pPr marL="228600" lvl="1" indent="-228600" algn="l" defTabSz="889000">
            <a:lnSpc>
              <a:spcPct val="90000"/>
            </a:lnSpc>
            <a:spcBef>
              <a:spcPct val="0"/>
            </a:spcBef>
            <a:spcAft>
              <a:spcPct val="15000"/>
            </a:spcAft>
            <a:buChar char="••"/>
          </a:pPr>
          <a:endParaRPr lang="fr-FR" sz="2000" kern="1200" dirty="0"/>
        </a:p>
      </dsp:txBody>
      <dsp:txXfrm rot="-5400000">
        <a:off x="2131169" y="1936067"/>
        <a:ext cx="8564043" cy="1843300"/>
      </dsp:txXfrm>
    </dsp:sp>
    <dsp:sp modelId="{2B281958-4A35-4D2E-A07D-2783787E361A}">
      <dsp:nvSpPr>
        <dsp:cNvPr id="0" name=""/>
        <dsp:cNvSpPr/>
      </dsp:nvSpPr>
      <dsp:spPr>
        <a:xfrm>
          <a:off x="0" y="1861232"/>
          <a:ext cx="1879190" cy="2018809"/>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fr-FR" sz="1800" kern="1200" dirty="0" smtClean="0">
              <a:solidFill>
                <a:schemeClr val="tx2"/>
              </a:solidFill>
            </a:rPr>
            <a:t>Périmètre</a:t>
          </a:r>
          <a:r>
            <a:rPr lang="fr-FR" sz="1800" kern="1200" dirty="0" smtClean="0"/>
            <a:t> </a:t>
          </a:r>
          <a:endParaRPr lang="fr-FR" sz="1800" kern="1200" dirty="0"/>
        </a:p>
      </dsp:txBody>
      <dsp:txXfrm>
        <a:off x="91734" y="1952966"/>
        <a:ext cx="1695722" cy="18353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D04C28-67F8-4FC4-9FC0-76C3D0A10E5C}">
      <dsp:nvSpPr>
        <dsp:cNvPr id="0" name=""/>
        <dsp:cNvSpPr/>
      </dsp:nvSpPr>
      <dsp:spPr>
        <a:xfrm>
          <a:off x="10637" y="0"/>
          <a:ext cx="10890927" cy="4641774"/>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a:lnSpc>
              <a:spcPct val="90000"/>
            </a:lnSpc>
            <a:spcBef>
              <a:spcPct val="0"/>
            </a:spcBef>
            <a:spcAft>
              <a:spcPts val="0"/>
            </a:spcAft>
          </a:pPr>
          <a:r>
            <a:rPr lang="fr-FR" sz="2000" kern="1200" dirty="0" smtClean="0">
              <a:solidFill>
                <a:schemeClr val="tx2"/>
              </a:solidFill>
            </a:rPr>
            <a:t>&gt; Cet indicateur est le prolongement de l’indicateur 2.4 du CAQES v1</a:t>
          </a:r>
        </a:p>
        <a:p>
          <a:pPr lvl="0" algn="just" defTabSz="889000">
            <a:lnSpc>
              <a:spcPct val="100000"/>
            </a:lnSpc>
            <a:spcBef>
              <a:spcPct val="0"/>
            </a:spcBef>
            <a:spcAft>
              <a:spcPts val="0"/>
            </a:spcAft>
          </a:pPr>
          <a:r>
            <a:rPr lang="fr-FR" sz="2000" b="0" kern="1200" dirty="0" smtClean="0">
              <a:solidFill>
                <a:schemeClr val="tx2"/>
              </a:solidFill>
            </a:rPr>
            <a:t>L’objectif est le suivi de la pertinence des pratiques de prescription hospitalière d’antibiothérapie</a:t>
          </a:r>
        </a:p>
        <a:p>
          <a:pPr lvl="0" algn="just" defTabSz="889000">
            <a:lnSpc>
              <a:spcPct val="100000"/>
            </a:lnSpc>
            <a:spcBef>
              <a:spcPct val="0"/>
            </a:spcBef>
            <a:spcAft>
              <a:spcPts val="0"/>
            </a:spcAft>
          </a:pPr>
          <a:endParaRPr lang="fr-FR" sz="2000" b="0" kern="1200" dirty="0" smtClean="0">
            <a:solidFill>
              <a:schemeClr val="tx2"/>
            </a:solidFill>
          </a:endParaRPr>
        </a:p>
        <a:p>
          <a:pPr lvl="0" algn="just" defTabSz="889000">
            <a:lnSpc>
              <a:spcPct val="100000"/>
            </a:lnSpc>
            <a:spcBef>
              <a:spcPct val="0"/>
            </a:spcBef>
            <a:spcAft>
              <a:spcPts val="0"/>
            </a:spcAft>
          </a:pPr>
          <a:r>
            <a:rPr lang="fr-FR" sz="2000" kern="1200" dirty="0" smtClean="0">
              <a:solidFill>
                <a:schemeClr val="tx2"/>
              </a:solidFill>
            </a:rPr>
            <a:t>&gt; Un indicateur </a:t>
          </a:r>
          <a:r>
            <a:rPr lang="fr-FR" sz="2000" b="1" kern="1200" dirty="0" smtClean="0">
              <a:solidFill>
                <a:srgbClr val="A0A800"/>
              </a:solidFill>
            </a:rPr>
            <a:t>composite</a:t>
          </a:r>
          <a:r>
            <a:rPr lang="fr-FR" sz="2000" kern="1200" dirty="0" smtClean="0">
              <a:solidFill>
                <a:schemeClr val="tx2"/>
              </a:solidFill>
            </a:rPr>
            <a:t> : </a:t>
          </a:r>
          <a:r>
            <a:rPr lang="fr-FR" sz="2000" b="1" kern="1200" dirty="0" smtClean="0">
              <a:solidFill>
                <a:srgbClr val="A0A800"/>
              </a:solidFill>
            </a:rPr>
            <a:t>2</a:t>
          </a:r>
          <a:r>
            <a:rPr lang="fr-FR" sz="2000" kern="1200" dirty="0" smtClean="0">
              <a:solidFill>
                <a:schemeClr val="tx2"/>
              </a:solidFill>
            </a:rPr>
            <a:t> sous-indicateurs </a:t>
          </a:r>
          <a:r>
            <a:rPr lang="fr-FR" sz="2000" b="1" kern="1200" dirty="0" smtClean="0">
              <a:solidFill>
                <a:srgbClr val="A0A800"/>
              </a:solidFill>
            </a:rPr>
            <a:t>qualitatifs</a:t>
          </a:r>
          <a:r>
            <a:rPr lang="fr-FR" sz="2000" kern="1200" dirty="0" smtClean="0">
              <a:solidFill>
                <a:schemeClr val="tx2"/>
              </a:solidFill>
            </a:rPr>
            <a:t> </a:t>
          </a:r>
        </a:p>
        <a:p>
          <a:pPr lvl="0" algn="just" defTabSz="889000">
            <a:lnSpc>
              <a:spcPct val="100000"/>
            </a:lnSpc>
            <a:spcBef>
              <a:spcPct val="0"/>
            </a:spcBef>
            <a:spcAft>
              <a:spcPts val="0"/>
            </a:spcAft>
          </a:pPr>
          <a:endParaRPr lang="fr-FR" sz="2000" b="0" kern="1200" dirty="0" smtClean="0">
            <a:solidFill>
              <a:schemeClr val="tx2"/>
            </a:solidFill>
          </a:endParaRPr>
        </a:p>
        <a:p>
          <a:pPr lvl="0" algn="just" defTabSz="889000">
            <a:lnSpc>
              <a:spcPct val="90000"/>
            </a:lnSpc>
            <a:spcBef>
              <a:spcPct val="0"/>
            </a:spcBef>
            <a:spcAft>
              <a:spcPct val="35000"/>
            </a:spcAft>
          </a:pPr>
          <a:r>
            <a:rPr lang="fr-FR" sz="2000" kern="1200" dirty="0" smtClean="0">
              <a:solidFill>
                <a:schemeClr val="tx2"/>
              </a:solidFill>
            </a:rPr>
            <a:t>&gt; Les établissements concernés seront accompagnés par l’OMEDIT :</a:t>
          </a:r>
        </a:p>
        <a:p>
          <a:pPr lvl="0" algn="just" defTabSz="889000">
            <a:lnSpc>
              <a:spcPct val="90000"/>
            </a:lnSpc>
            <a:spcBef>
              <a:spcPct val="0"/>
            </a:spcBef>
            <a:spcAft>
              <a:spcPct val="35000"/>
            </a:spcAft>
          </a:pPr>
          <a:r>
            <a:rPr lang="fr-FR" sz="2000" kern="1200" dirty="0" smtClean="0">
              <a:solidFill>
                <a:schemeClr val="tx2"/>
              </a:solidFill>
            </a:rPr>
            <a:t>- Méthodologie pour la réalisation des audits </a:t>
          </a:r>
        </a:p>
      </dsp:txBody>
      <dsp:txXfrm>
        <a:off x="237230" y="226593"/>
        <a:ext cx="10437741" cy="41885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5DF07-FB81-4FE5-99BD-D50581BA023E}">
      <dsp:nvSpPr>
        <dsp:cNvPr id="0" name=""/>
        <dsp:cNvSpPr/>
      </dsp:nvSpPr>
      <dsp:spPr>
        <a:xfrm rot="5400000">
          <a:off x="6050242" y="-3728474"/>
          <a:ext cx="907665" cy="8364613"/>
        </a:xfrm>
        <a:prstGeom prst="round2SameRect">
          <a:avLst/>
        </a:prstGeom>
        <a:solidFill>
          <a:schemeClr val="accent2">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1">
          <a:noAutofit/>
        </a:bodyPr>
        <a:lstStyle/>
        <a:p>
          <a:pPr marL="228600" lvl="1" indent="-228600" algn="l" defTabSz="889000">
            <a:lnSpc>
              <a:spcPct val="90000"/>
            </a:lnSpc>
            <a:spcBef>
              <a:spcPct val="0"/>
            </a:spcBef>
            <a:spcAft>
              <a:spcPct val="15000"/>
            </a:spcAft>
            <a:buChar char="••"/>
          </a:pPr>
          <a:endParaRPr lang="fr-FR" sz="2000" b="0" kern="1200" dirty="0">
            <a:solidFill>
              <a:schemeClr val="tx2"/>
            </a:solidFill>
          </a:endParaRPr>
        </a:p>
        <a:p>
          <a:pPr marL="228600" lvl="1" indent="-228600" algn="l" defTabSz="889000">
            <a:lnSpc>
              <a:spcPct val="90000"/>
            </a:lnSpc>
            <a:spcBef>
              <a:spcPct val="0"/>
            </a:spcBef>
            <a:spcAft>
              <a:spcPct val="15000"/>
            </a:spcAft>
            <a:buChar char="••"/>
          </a:pPr>
          <a:r>
            <a:rPr lang="fr-FR" sz="2000" b="0" kern="1200" dirty="0" smtClean="0">
              <a:solidFill>
                <a:schemeClr val="tx2"/>
              </a:solidFill>
            </a:rPr>
            <a:t>Améliorer la pertinence et le respect des prescriptions d’antibiotiques pour limiter l’émergence de résistances bactériennes</a:t>
          </a:r>
          <a:endParaRPr lang="fr-FR" sz="2000" b="0" kern="1200" dirty="0">
            <a:solidFill>
              <a:schemeClr val="tx2"/>
            </a:solidFill>
          </a:endParaRPr>
        </a:p>
        <a:p>
          <a:pPr marL="171450" lvl="1" indent="-171450" algn="l" defTabSz="711200">
            <a:lnSpc>
              <a:spcPct val="90000"/>
            </a:lnSpc>
            <a:spcBef>
              <a:spcPct val="0"/>
            </a:spcBef>
            <a:spcAft>
              <a:spcPct val="15000"/>
            </a:spcAft>
            <a:buChar char="••"/>
          </a:pPr>
          <a:r>
            <a:rPr lang="fr-FR" sz="1600" kern="1200" dirty="0" smtClean="0">
              <a:noFill/>
            </a:rPr>
            <a:t> de de</a:t>
          </a:r>
          <a:endParaRPr lang="fr-FR" sz="1600" kern="1200" dirty="0">
            <a:noFill/>
          </a:endParaRPr>
        </a:p>
      </dsp:txBody>
      <dsp:txXfrm rot="-5400000">
        <a:off x="2321769" y="44308"/>
        <a:ext cx="8320304" cy="819047"/>
      </dsp:txXfrm>
    </dsp:sp>
    <dsp:sp modelId="{7B125817-E6D2-4F3C-8118-0645EE5882BD}">
      <dsp:nvSpPr>
        <dsp:cNvPr id="0" name=""/>
        <dsp:cNvSpPr/>
      </dsp:nvSpPr>
      <dsp:spPr>
        <a:xfrm>
          <a:off x="0" y="0"/>
          <a:ext cx="1904968" cy="987023"/>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fr-FR" sz="1800" kern="1200" dirty="0" smtClean="0">
              <a:solidFill>
                <a:schemeClr val="tx2"/>
              </a:solidFill>
            </a:rPr>
            <a:t>objectifs</a:t>
          </a:r>
          <a:endParaRPr lang="fr-FR" sz="1800" kern="1200" dirty="0">
            <a:solidFill>
              <a:schemeClr val="tx2"/>
            </a:solidFill>
          </a:endParaRPr>
        </a:p>
      </dsp:txBody>
      <dsp:txXfrm>
        <a:off x="48182" y="48182"/>
        <a:ext cx="1808604" cy="890659"/>
      </dsp:txXfrm>
    </dsp:sp>
    <dsp:sp modelId="{35950C7E-20CF-434E-A247-845C162BC6F4}">
      <dsp:nvSpPr>
        <dsp:cNvPr id="0" name=""/>
        <dsp:cNvSpPr/>
      </dsp:nvSpPr>
      <dsp:spPr>
        <a:xfrm rot="5400000">
          <a:off x="6147360" y="-2777513"/>
          <a:ext cx="644312" cy="8360159"/>
        </a:xfrm>
        <a:prstGeom prst="round2SameRect">
          <a:avLst/>
        </a:prstGeom>
        <a:solidFill>
          <a:schemeClr val="accent2">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fr-FR" sz="2000" b="0" kern="1200" dirty="0" smtClean="0">
              <a:solidFill>
                <a:schemeClr val="tx2"/>
              </a:solidFill>
            </a:rPr>
            <a:t>ES</a:t>
          </a:r>
          <a:endParaRPr lang="fr-FR" sz="2000" b="0" kern="1200" dirty="0">
            <a:solidFill>
              <a:schemeClr val="tx2"/>
            </a:solidFill>
          </a:endParaRPr>
        </a:p>
      </dsp:txBody>
      <dsp:txXfrm rot="-5400000">
        <a:off x="2289437" y="1111863"/>
        <a:ext cx="8328706" cy="581406"/>
      </dsp:txXfrm>
    </dsp:sp>
    <dsp:sp modelId="{EA7E5783-7E73-4376-93F8-4F04A104F1F4}">
      <dsp:nvSpPr>
        <dsp:cNvPr id="0" name=""/>
        <dsp:cNvSpPr/>
      </dsp:nvSpPr>
      <dsp:spPr>
        <a:xfrm>
          <a:off x="0" y="1113764"/>
          <a:ext cx="1911132" cy="658534"/>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fr-FR" sz="1800" kern="1200" dirty="0" smtClean="0">
              <a:solidFill>
                <a:schemeClr val="tx2"/>
              </a:solidFill>
            </a:rPr>
            <a:t>Source de données</a:t>
          </a:r>
          <a:endParaRPr lang="fr-FR" sz="1800" kern="1200" dirty="0">
            <a:solidFill>
              <a:schemeClr val="tx2"/>
            </a:solidFill>
          </a:endParaRPr>
        </a:p>
      </dsp:txBody>
      <dsp:txXfrm>
        <a:off x="32147" y="1145911"/>
        <a:ext cx="1846838" cy="594240"/>
      </dsp:txXfrm>
    </dsp:sp>
    <dsp:sp modelId="{27AAE99A-AF7F-425B-9DFD-D223F4E8B3AE}">
      <dsp:nvSpPr>
        <dsp:cNvPr id="0" name=""/>
        <dsp:cNvSpPr/>
      </dsp:nvSpPr>
      <dsp:spPr>
        <a:xfrm rot="5400000">
          <a:off x="5432647" y="-1329299"/>
          <a:ext cx="2042736" cy="8374032"/>
        </a:xfrm>
        <a:prstGeom prst="round2SameRect">
          <a:avLst/>
        </a:prstGeom>
        <a:solidFill>
          <a:schemeClr val="accent2">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kern="1200" dirty="0" smtClean="0"/>
            <a:t> </a:t>
          </a:r>
          <a:r>
            <a:rPr lang="fr-FR" sz="2000" b="0" kern="1200" dirty="0" smtClean="0">
              <a:solidFill>
                <a:schemeClr val="tx2"/>
              </a:solidFill>
            </a:rPr>
            <a:t>Les établissements MCO publics, privés et espics</a:t>
          </a:r>
          <a:endParaRPr lang="fr-FR" sz="2000" b="0" kern="1200" dirty="0">
            <a:solidFill>
              <a:schemeClr val="tx2"/>
            </a:solidFill>
          </a:endParaRPr>
        </a:p>
      </dsp:txBody>
      <dsp:txXfrm rot="-5400000">
        <a:off x="2266999" y="1936067"/>
        <a:ext cx="8274314" cy="1843300"/>
      </dsp:txXfrm>
    </dsp:sp>
    <dsp:sp modelId="{2B281958-4A35-4D2E-A07D-2783787E361A}">
      <dsp:nvSpPr>
        <dsp:cNvPr id="0" name=""/>
        <dsp:cNvSpPr/>
      </dsp:nvSpPr>
      <dsp:spPr>
        <a:xfrm>
          <a:off x="0" y="1861232"/>
          <a:ext cx="1879190" cy="2018809"/>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fr-FR" sz="1800" kern="1200" dirty="0" smtClean="0">
              <a:solidFill>
                <a:schemeClr val="tx2"/>
              </a:solidFill>
            </a:rPr>
            <a:t>Périmètre</a:t>
          </a:r>
          <a:r>
            <a:rPr lang="fr-FR" sz="1800" kern="1200" dirty="0" smtClean="0"/>
            <a:t> </a:t>
          </a:r>
          <a:endParaRPr lang="fr-FR" sz="1800" kern="1200" dirty="0"/>
        </a:p>
      </dsp:txBody>
      <dsp:txXfrm>
        <a:off x="91734" y="1952966"/>
        <a:ext cx="1695722" cy="18353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D04C28-67F8-4FC4-9FC0-76C3D0A10E5C}">
      <dsp:nvSpPr>
        <dsp:cNvPr id="0" name=""/>
        <dsp:cNvSpPr/>
      </dsp:nvSpPr>
      <dsp:spPr>
        <a:xfrm>
          <a:off x="10637" y="0"/>
          <a:ext cx="10890927" cy="4641774"/>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a:lnSpc>
              <a:spcPct val="90000"/>
            </a:lnSpc>
            <a:spcBef>
              <a:spcPct val="0"/>
            </a:spcBef>
            <a:spcAft>
              <a:spcPts val="0"/>
            </a:spcAft>
          </a:pPr>
          <a:r>
            <a:rPr lang="fr-FR" sz="2000" kern="1200" dirty="0" smtClean="0">
              <a:solidFill>
                <a:schemeClr val="tx2"/>
              </a:solidFill>
            </a:rPr>
            <a:t>&gt; La prescription des MPI chez les personnes âgées constitue un facteur prédictif de l’hospitalisation pour iatrogénie.</a:t>
          </a:r>
        </a:p>
        <a:p>
          <a:pPr lvl="0" algn="just" defTabSz="889000">
            <a:lnSpc>
              <a:spcPct val="100000"/>
            </a:lnSpc>
            <a:spcBef>
              <a:spcPct val="0"/>
            </a:spcBef>
            <a:spcAft>
              <a:spcPts val="0"/>
            </a:spcAft>
          </a:pPr>
          <a:r>
            <a:rPr lang="fr-FR" sz="2000" b="0" kern="1200" dirty="0" smtClean="0">
              <a:solidFill>
                <a:schemeClr val="tx2"/>
              </a:solidFill>
            </a:rPr>
            <a:t>L’objectif de diminution de la prescription des MPI s’inscrit dans le flux des actions du PAPRAPS, concernant l’action de prévention de la iatrogénie chez la personne âgée dans le cadre d’un parcours ville-hôpital-ville. </a:t>
          </a:r>
        </a:p>
        <a:p>
          <a:pPr lvl="0" algn="just" defTabSz="889000">
            <a:lnSpc>
              <a:spcPct val="100000"/>
            </a:lnSpc>
            <a:spcBef>
              <a:spcPct val="0"/>
            </a:spcBef>
            <a:spcAft>
              <a:spcPts val="0"/>
            </a:spcAft>
          </a:pPr>
          <a:endParaRPr lang="fr-FR" sz="2000" b="0" kern="1200" dirty="0" smtClean="0">
            <a:solidFill>
              <a:schemeClr val="tx2"/>
            </a:solidFill>
          </a:endParaRPr>
        </a:p>
        <a:p>
          <a:pPr lvl="0" algn="just" defTabSz="889000">
            <a:lnSpc>
              <a:spcPct val="100000"/>
            </a:lnSpc>
            <a:spcBef>
              <a:spcPct val="0"/>
            </a:spcBef>
            <a:spcAft>
              <a:spcPts val="0"/>
            </a:spcAft>
          </a:pPr>
          <a:r>
            <a:rPr lang="fr-FR" sz="2000" kern="1200" dirty="0" smtClean="0">
              <a:solidFill>
                <a:schemeClr val="tx2"/>
              </a:solidFill>
            </a:rPr>
            <a:t>&gt; L’élaboration de cet indicateur est le fruit des réflexions d’un groupe de travail associant des professionnels de santé, l’AM, l’OMEDIT et l’ARS.</a:t>
          </a:r>
        </a:p>
        <a:p>
          <a:pPr lvl="0" algn="just" defTabSz="889000">
            <a:lnSpc>
              <a:spcPct val="100000"/>
            </a:lnSpc>
            <a:spcBef>
              <a:spcPct val="0"/>
            </a:spcBef>
            <a:spcAft>
              <a:spcPts val="0"/>
            </a:spcAft>
          </a:pPr>
          <a:r>
            <a:rPr lang="fr-FR" sz="2000" kern="1200" dirty="0" smtClean="0">
              <a:solidFill>
                <a:schemeClr val="tx2"/>
              </a:solidFill>
            </a:rPr>
            <a:t>    Un indicateur </a:t>
          </a:r>
          <a:r>
            <a:rPr lang="fr-FR" sz="2000" b="1" kern="1200" dirty="0" smtClean="0">
              <a:solidFill>
                <a:srgbClr val="A0A800"/>
              </a:solidFill>
            </a:rPr>
            <a:t>composite</a:t>
          </a:r>
          <a:r>
            <a:rPr lang="fr-FR" sz="2000" kern="1200" dirty="0" smtClean="0">
              <a:solidFill>
                <a:schemeClr val="tx2"/>
              </a:solidFill>
            </a:rPr>
            <a:t> : </a:t>
          </a:r>
          <a:r>
            <a:rPr lang="fr-FR" sz="2000" b="1" kern="1200" dirty="0" smtClean="0">
              <a:solidFill>
                <a:srgbClr val="A0A800"/>
              </a:solidFill>
            </a:rPr>
            <a:t>4</a:t>
          </a:r>
          <a:r>
            <a:rPr lang="fr-FR" sz="2000" kern="1200" dirty="0" smtClean="0">
              <a:solidFill>
                <a:schemeClr val="tx2"/>
              </a:solidFill>
            </a:rPr>
            <a:t> sous-indicateurs </a:t>
          </a:r>
          <a:r>
            <a:rPr lang="fr-FR" sz="2000" b="1" kern="1200" dirty="0" smtClean="0">
              <a:solidFill>
                <a:srgbClr val="A0A800"/>
              </a:solidFill>
            </a:rPr>
            <a:t>quantitatifs</a:t>
          </a:r>
          <a:r>
            <a:rPr lang="fr-FR" sz="2000" kern="1200" dirty="0" smtClean="0">
              <a:solidFill>
                <a:schemeClr val="tx2"/>
              </a:solidFill>
            </a:rPr>
            <a:t> et </a:t>
          </a:r>
          <a:r>
            <a:rPr lang="fr-FR" sz="2000" b="1" kern="1200" dirty="0" smtClean="0">
              <a:solidFill>
                <a:srgbClr val="A0A800"/>
              </a:solidFill>
            </a:rPr>
            <a:t>5</a:t>
          </a:r>
          <a:r>
            <a:rPr lang="fr-FR" sz="2000" b="1" kern="1200" dirty="0" smtClean="0">
              <a:solidFill>
                <a:schemeClr val="tx2"/>
              </a:solidFill>
            </a:rPr>
            <a:t> </a:t>
          </a:r>
          <a:r>
            <a:rPr lang="fr-FR" sz="2000" kern="1200" dirty="0" smtClean="0">
              <a:solidFill>
                <a:schemeClr val="tx2"/>
              </a:solidFill>
            </a:rPr>
            <a:t>sous-indicateurs </a:t>
          </a:r>
          <a:r>
            <a:rPr lang="fr-FR" sz="2000" b="1" kern="1200" dirty="0" smtClean="0">
              <a:solidFill>
                <a:srgbClr val="A0A800"/>
              </a:solidFill>
            </a:rPr>
            <a:t>qualitatifs</a:t>
          </a:r>
          <a:r>
            <a:rPr lang="fr-FR" sz="2000" kern="1200" dirty="0" smtClean="0">
              <a:solidFill>
                <a:schemeClr val="tx2"/>
              </a:solidFill>
            </a:rPr>
            <a:t> (qui ne     sont pas tous actifs en même temps)</a:t>
          </a:r>
        </a:p>
        <a:p>
          <a:pPr lvl="0" algn="just" defTabSz="889000">
            <a:lnSpc>
              <a:spcPct val="100000"/>
            </a:lnSpc>
            <a:spcBef>
              <a:spcPct val="0"/>
            </a:spcBef>
            <a:spcAft>
              <a:spcPts val="0"/>
            </a:spcAft>
          </a:pPr>
          <a:endParaRPr lang="fr-FR" sz="2000" b="0" kern="1200" dirty="0" smtClean="0">
            <a:solidFill>
              <a:schemeClr val="tx2"/>
            </a:solidFill>
          </a:endParaRPr>
        </a:p>
        <a:p>
          <a:pPr lvl="0" algn="just" defTabSz="889000">
            <a:lnSpc>
              <a:spcPct val="90000"/>
            </a:lnSpc>
            <a:spcBef>
              <a:spcPct val="0"/>
            </a:spcBef>
            <a:spcAft>
              <a:spcPct val="35000"/>
            </a:spcAft>
          </a:pPr>
          <a:r>
            <a:rPr lang="fr-FR" sz="2000" kern="1200" dirty="0" smtClean="0">
              <a:solidFill>
                <a:schemeClr val="tx2"/>
              </a:solidFill>
            </a:rPr>
            <a:t>&gt; Les établissements concernés seront accompagnés par l’OMEDIT en tant que de besoin (proposition d’outils et d’un guide méthodologique qualitatif / d’autres propositions pourront être envisagées à la demande) et par la transmission d’une fiche-profil personnalisée annuelle (outil de pilotage)</a:t>
          </a:r>
        </a:p>
      </dsp:txBody>
      <dsp:txXfrm>
        <a:off x="237230" y="226593"/>
        <a:ext cx="10437741" cy="41885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5DF07-FB81-4FE5-99BD-D50581BA023E}">
      <dsp:nvSpPr>
        <dsp:cNvPr id="0" name=""/>
        <dsp:cNvSpPr/>
      </dsp:nvSpPr>
      <dsp:spPr>
        <a:xfrm rot="5400000">
          <a:off x="6001863" y="-4038918"/>
          <a:ext cx="907665" cy="8985502"/>
        </a:xfrm>
        <a:prstGeom prst="round2SameRect">
          <a:avLst/>
        </a:prstGeom>
        <a:solidFill>
          <a:schemeClr val="accent2">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1">
          <a:noAutofit/>
        </a:bodyPr>
        <a:lstStyle/>
        <a:p>
          <a:pPr marL="228600" lvl="1" indent="-228600" algn="l" defTabSz="889000">
            <a:lnSpc>
              <a:spcPct val="90000"/>
            </a:lnSpc>
            <a:spcBef>
              <a:spcPct val="0"/>
            </a:spcBef>
            <a:spcAft>
              <a:spcPct val="15000"/>
            </a:spcAft>
            <a:buChar char="••"/>
          </a:pPr>
          <a:r>
            <a:rPr lang="fr-FR" sz="2000" b="0" kern="1200" dirty="0" smtClean="0">
              <a:solidFill>
                <a:schemeClr val="tx2"/>
              </a:solidFill>
            </a:rPr>
            <a:t>Diminuer la prescription de médicaments inappropriés (MPI) chez la personne âgée de 75 ans et plus </a:t>
          </a:r>
          <a:endParaRPr lang="fr-FR" sz="2000" b="0" kern="1200" dirty="0">
            <a:solidFill>
              <a:schemeClr val="tx2"/>
            </a:solidFill>
          </a:endParaRPr>
        </a:p>
        <a:p>
          <a:pPr marL="171450" lvl="1" indent="-171450" algn="l" defTabSz="711200">
            <a:lnSpc>
              <a:spcPct val="90000"/>
            </a:lnSpc>
            <a:spcBef>
              <a:spcPct val="0"/>
            </a:spcBef>
            <a:spcAft>
              <a:spcPct val="15000"/>
            </a:spcAft>
            <a:buChar char="••"/>
          </a:pPr>
          <a:r>
            <a:rPr lang="fr-FR" sz="1600" kern="1200" dirty="0" smtClean="0">
              <a:noFill/>
            </a:rPr>
            <a:t> de de</a:t>
          </a:r>
          <a:endParaRPr lang="fr-FR" sz="1600" kern="1200" dirty="0">
            <a:noFill/>
          </a:endParaRPr>
        </a:p>
      </dsp:txBody>
      <dsp:txXfrm rot="-5400000">
        <a:off x="1962945" y="44309"/>
        <a:ext cx="8941193" cy="819047"/>
      </dsp:txXfrm>
    </dsp:sp>
    <dsp:sp modelId="{7B125817-E6D2-4F3C-8118-0645EE5882BD}">
      <dsp:nvSpPr>
        <dsp:cNvPr id="0" name=""/>
        <dsp:cNvSpPr/>
      </dsp:nvSpPr>
      <dsp:spPr>
        <a:xfrm>
          <a:off x="0" y="0"/>
          <a:ext cx="1904968" cy="987023"/>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fr-FR" sz="1800" kern="1200" dirty="0" smtClean="0">
              <a:solidFill>
                <a:schemeClr val="tx2"/>
              </a:solidFill>
            </a:rPr>
            <a:t>objectifs</a:t>
          </a:r>
          <a:endParaRPr lang="fr-FR" sz="1800" kern="1200" dirty="0">
            <a:solidFill>
              <a:schemeClr val="tx2"/>
            </a:solidFill>
          </a:endParaRPr>
        </a:p>
      </dsp:txBody>
      <dsp:txXfrm>
        <a:off x="48182" y="48182"/>
        <a:ext cx="1808604" cy="890659"/>
      </dsp:txXfrm>
    </dsp:sp>
    <dsp:sp modelId="{35950C7E-20CF-434E-A247-845C162BC6F4}">
      <dsp:nvSpPr>
        <dsp:cNvPr id="0" name=""/>
        <dsp:cNvSpPr/>
      </dsp:nvSpPr>
      <dsp:spPr>
        <a:xfrm rot="5400000">
          <a:off x="5955486" y="-2895228"/>
          <a:ext cx="644312" cy="8595591"/>
        </a:xfrm>
        <a:prstGeom prst="round2SameRect">
          <a:avLst/>
        </a:prstGeom>
        <a:solidFill>
          <a:schemeClr val="accent2">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fr-FR" sz="2000" b="0" kern="1200" dirty="0" smtClean="0">
              <a:solidFill>
                <a:schemeClr val="tx2"/>
              </a:solidFill>
            </a:rPr>
            <a:t>Le SNDS (année de référence 2019 pour la première année du contrat)</a:t>
          </a:r>
          <a:endParaRPr lang="fr-FR" sz="2000" b="0" kern="1200" dirty="0">
            <a:solidFill>
              <a:schemeClr val="tx2"/>
            </a:solidFill>
          </a:endParaRPr>
        </a:p>
      </dsp:txBody>
      <dsp:txXfrm rot="-5400000">
        <a:off x="1979847" y="1111864"/>
        <a:ext cx="8564138" cy="581406"/>
      </dsp:txXfrm>
    </dsp:sp>
    <dsp:sp modelId="{EA7E5783-7E73-4376-93F8-4F04A104F1F4}">
      <dsp:nvSpPr>
        <dsp:cNvPr id="0" name=""/>
        <dsp:cNvSpPr/>
      </dsp:nvSpPr>
      <dsp:spPr>
        <a:xfrm>
          <a:off x="0" y="1068488"/>
          <a:ext cx="1911132" cy="658534"/>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fr-FR" sz="1800" kern="1200" dirty="0" smtClean="0">
              <a:solidFill>
                <a:schemeClr val="tx2"/>
              </a:solidFill>
            </a:rPr>
            <a:t>Source de données</a:t>
          </a:r>
          <a:endParaRPr lang="fr-FR" sz="1800" kern="1200" dirty="0">
            <a:solidFill>
              <a:schemeClr val="tx2"/>
            </a:solidFill>
          </a:endParaRPr>
        </a:p>
      </dsp:txBody>
      <dsp:txXfrm>
        <a:off x="32147" y="1100635"/>
        <a:ext cx="1846838" cy="594240"/>
      </dsp:txXfrm>
    </dsp:sp>
    <dsp:sp modelId="{27AAE99A-AF7F-425B-9DFD-D223F4E8B3AE}">
      <dsp:nvSpPr>
        <dsp:cNvPr id="0" name=""/>
        <dsp:cNvSpPr/>
      </dsp:nvSpPr>
      <dsp:spPr>
        <a:xfrm rot="5400000">
          <a:off x="5303273" y="-1509514"/>
          <a:ext cx="2042736" cy="8734462"/>
        </a:xfrm>
        <a:prstGeom prst="round2SameRect">
          <a:avLst/>
        </a:prstGeom>
        <a:solidFill>
          <a:schemeClr val="accent2">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kern="1200" dirty="0" smtClean="0"/>
            <a:t> </a:t>
          </a:r>
          <a:r>
            <a:rPr lang="fr-FR" sz="2000" b="0" kern="1200" dirty="0" smtClean="0">
              <a:solidFill>
                <a:schemeClr val="tx2"/>
              </a:solidFill>
            </a:rPr>
            <a:t>Les établissements MCO et SSR</a:t>
          </a:r>
          <a:endParaRPr lang="fr-FR" sz="2000" b="0" kern="1200" dirty="0">
            <a:solidFill>
              <a:schemeClr val="tx2"/>
            </a:solidFill>
          </a:endParaRPr>
        </a:p>
        <a:p>
          <a:pPr marL="228600" lvl="1" indent="-228600" algn="l" defTabSz="889000">
            <a:lnSpc>
              <a:spcPct val="90000"/>
            </a:lnSpc>
            <a:spcBef>
              <a:spcPct val="0"/>
            </a:spcBef>
            <a:spcAft>
              <a:spcPct val="15000"/>
            </a:spcAft>
            <a:buChar char="••"/>
          </a:pPr>
          <a:r>
            <a:rPr lang="fr-FR" sz="2000" b="0" kern="1200" dirty="0" smtClean="0">
              <a:solidFill>
                <a:schemeClr val="tx2"/>
              </a:solidFill>
            </a:rPr>
            <a:t>Les unités de soins avec une DMS de 7 jours et plus</a:t>
          </a:r>
          <a:endParaRPr lang="fr-FR" sz="2000" b="0" kern="1200" dirty="0">
            <a:solidFill>
              <a:schemeClr val="tx2"/>
            </a:solidFill>
          </a:endParaRPr>
        </a:p>
        <a:p>
          <a:pPr marL="228600" lvl="1" indent="-228600" algn="l" defTabSz="889000">
            <a:lnSpc>
              <a:spcPct val="90000"/>
            </a:lnSpc>
            <a:spcBef>
              <a:spcPct val="0"/>
            </a:spcBef>
            <a:spcAft>
              <a:spcPct val="15000"/>
            </a:spcAft>
            <a:buChar char="••"/>
          </a:pPr>
          <a:r>
            <a:rPr lang="fr-FR" sz="2000" b="0" kern="1200" dirty="0" smtClean="0">
              <a:solidFill>
                <a:schemeClr val="tx2"/>
              </a:solidFill>
            </a:rPr>
            <a:t>Les personnes âgées de 75 ans et plus</a:t>
          </a:r>
          <a:endParaRPr lang="fr-FR" sz="2000" b="0" kern="1200" dirty="0">
            <a:solidFill>
              <a:schemeClr val="tx2"/>
            </a:solidFill>
          </a:endParaRPr>
        </a:p>
        <a:p>
          <a:pPr marL="228600" lvl="1" indent="-228600" algn="l" defTabSz="889000">
            <a:lnSpc>
              <a:spcPct val="90000"/>
            </a:lnSpc>
            <a:spcBef>
              <a:spcPct val="0"/>
            </a:spcBef>
            <a:spcAft>
              <a:spcPct val="15000"/>
            </a:spcAft>
            <a:buChar char="••"/>
          </a:pPr>
          <a:r>
            <a:rPr lang="fr-FR" sz="2000" b="0" kern="1200" dirty="0" smtClean="0">
              <a:solidFill>
                <a:schemeClr val="tx2"/>
              </a:solidFill>
            </a:rPr>
            <a:t>Prescriptions de traitements de longue durée et traitement ponctuel</a:t>
          </a:r>
          <a:endParaRPr lang="fr-FR" sz="2000" b="0" kern="1200" dirty="0">
            <a:solidFill>
              <a:schemeClr val="tx2"/>
            </a:solidFill>
          </a:endParaRPr>
        </a:p>
        <a:p>
          <a:pPr marL="228600" lvl="1" indent="-228600" algn="l" defTabSz="889000">
            <a:lnSpc>
              <a:spcPct val="90000"/>
            </a:lnSpc>
            <a:spcBef>
              <a:spcPct val="0"/>
            </a:spcBef>
            <a:spcAft>
              <a:spcPct val="15000"/>
            </a:spcAft>
            <a:buChar char="••"/>
          </a:pPr>
          <a:r>
            <a:rPr lang="fr-FR" sz="2000" b="0" kern="1200" dirty="0" smtClean="0">
              <a:solidFill>
                <a:schemeClr val="tx2"/>
              </a:solidFill>
            </a:rPr>
            <a:t>Une liste de famille de MPI validée par le groupe de travail </a:t>
          </a:r>
          <a:endParaRPr lang="fr-FR" sz="2000" b="0" kern="1200" dirty="0">
            <a:solidFill>
              <a:schemeClr val="tx2"/>
            </a:solidFill>
          </a:endParaRPr>
        </a:p>
        <a:p>
          <a:pPr marL="228600" lvl="1" indent="-228600" algn="l" defTabSz="889000">
            <a:lnSpc>
              <a:spcPct val="90000"/>
            </a:lnSpc>
            <a:spcBef>
              <a:spcPct val="0"/>
            </a:spcBef>
            <a:spcAft>
              <a:spcPct val="15000"/>
            </a:spcAft>
            <a:buChar char="••"/>
          </a:pPr>
          <a:endParaRPr lang="fr-FR" sz="2000" kern="1200" dirty="0"/>
        </a:p>
      </dsp:txBody>
      <dsp:txXfrm rot="-5400000">
        <a:off x="1957410" y="1936067"/>
        <a:ext cx="8634744" cy="1843300"/>
      </dsp:txXfrm>
    </dsp:sp>
    <dsp:sp modelId="{2B281958-4A35-4D2E-A07D-2783787E361A}">
      <dsp:nvSpPr>
        <dsp:cNvPr id="0" name=""/>
        <dsp:cNvSpPr/>
      </dsp:nvSpPr>
      <dsp:spPr>
        <a:xfrm>
          <a:off x="0" y="1861232"/>
          <a:ext cx="1879190" cy="2018809"/>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fr-FR" sz="1800" kern="1200" dirty="0" smtClean="0">
              <a:solidFill>
                <a:schemeClr val="tx2"/>
              </a:solidFill>
            </a:rPr>
            <a:t>Périmètre</a:t>
          </a:r>
          <a:r>
            <a:rPr lang="fr-FR" sz="1800" kern="1200" dirty="0" smtClean="0"/>
            <a:t> </a:t>
          </a:r>
          <a:endParaRPr lang="fr-FR" sz="1800" kern="1200" dirty="0"/>
        </a:p>
      </dsp:txBody>
      <dsp:txXfrm>
        <a:off x="91734" y="1952966"/>
        <a:ext cx="1695722" cy="183534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894AD-0090-441F-ACF9-0123F1373242}">
      <dsp:nvSpPr>
        <dsp:cNvPr id="0" name=""/>
        <dsp:cNvSpPr/>
      </dsp:nvSpPr>
      <dsp:spPr>
        <a:xfrm rot="5400000">
          <a:off x="6407911" y="-2722954"/>
          <a:ext cx="988657" cy="6496225"/>
        </a:xfrm>
        <a:prstGeom prst="round2SameRect">
          <a:avLst/>
        </a:prstGeom>
        <a:solidFill>
          <a:schemeClr val="accent2">
            <a:lumMod val="20000"/>
            <a:lumOff val="80000"/>
          </a:schemeClr>
        </a:soli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fr-FR" sz="1200" kern="1200" dirty="0" smtClean="0"/>
            <a:t>La cartographie des risques du circuit du médicament est complétée et actualisée.</a:t>
          </a:r>
          <a:endParaRPr lang="fr-FR" sz="1200" kern="1200" dirty="0"/>
        </a:p>
        <a:p>
          <a:pPr marL="114300" lvl="1" indent="-114300" algn="l" defTabSz="533400">
            <a:lnSpc>
              <a:spcPct val="90000"/>
            </a:lnSpc>
            <a:spcBef>
              <a:spcPct val="0"/>
            </a:spcBef>
            <a:spcAft>
              <a:spcPct val="15000"/>
            </a:spcAft>
            <a:buChar char="••"/>
          </a:pPr>
          <a:r>
            <a:rPr lang="fr-FR" sz="1200" kern="1200" dirty="0" smtClean="0"/>
            <a:t>Le plan d’action de la maitrise des risques des médicaments incluant des actions de pharmacie clinique est validé par la gouvernance de l’ES et l’instance compétente est mobilisée</a:t>
          </a:r>
          <a:endParaRPr lang="fr-FR" sz="1200" kern="1200" dirty="0"/>
        </a:p>
      </dsp:txBody>
      <dsp:txXfrm rot="-5400000">
        <a:off x="3654127" y="79092"/>
        <a:ext cx="6447963" cy="892133"/>
      </dsp:txXfrm>
    </dsp:sp>
    <dsp:sp modelId="{B06594BE-2B40-4CD2-BD6B-CF5DAF1CE9A9}">
      <dsp:nvSpPr>
        <dsp:cNvPr id="0" name=""/>
        <dsp:cNvSpPr/>
      </dsp:nvSpPr>
      <dsp:spPr>
        <a:xfrm>
          <a:off x="97053" y="2174"/>
          <a:ext cx="3654127" cy="104596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fr-FR" sz="1600" kern="1200" dirty="0" smtClean="0"/>
            <a:t>les situations à risques sont identifiées et un plan d’action est élaboré et validé</a:t>
          </a:r>
          <a:endParaRPr lang="fr-FR" sz="1600" kern="1200" dirty="0"/>
        </a:p>
      </dsp:txBody>
      <dsp:txXfrm>
        <a:off x="148113" y="53234"/>
        <a:ext cx="3552007" cy="943848"/>
      </dsp:txXfrm>
    </dsp:sp>
    <dsp:sp modelId="{A31A647B-130C-463E-AD53-BA9C899B5A24}">
      <dsp:nvSpPr>
        <dsp:cNvPr id="0" name=""/>
        <dsp:cNvSpPr/>
      </dsp:nvSpPr>
      <dsp:spPr>
        <a:xfrm rot="5400000">
          <a:off x="6407911" y="-1624687"/>
          <a:ext cx="988657" cy="6496225"/>
        </a:xfrm>
        <a:prstGeom prst="round2SameRect">
          <a:avLst/>
        </a:prstGeom>
        <a:solidFill>
          <a:schemeClr val="accent2">
            <a:lumMod val="20000"/>
            <a:lumOff val="80000"/>
          </a:schemeClr>
        </a:soli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fr-FR" sz="1200" kern="1200" dirty="0" smtClean="0"/>
            <a:t>L’ES dispose d’outils numériques adaptés </a:t>
          </a:r>
          <a:endParaRPr lang="fr-FR" sz="1200" kern="1200" dirty="0"/>
        </a:p>
        <a:p>
          <a:pPr marL="114300" lvl="1" indent="-114300" algn="l" defTabSz="533400">
            <a:lnSpc>
              <a:spcPct val="90000"/>
            </a:lnSpc>
            <a:spcBef>
              <a:spcPct val="0"/>
            </a:spcBef>
            <a:spcAft>
              <a:spcPct val="15000"/>
            </a:spcAft>
            <a:buChar char="••"/>
          </a:pPr>
          <a:r>
            <a:rPr lang="fr-FR" sz="1200" kern="1200" dirty="0" smtClean="0"/>
            <a:t>Mise à disposition d’une messagerie sécurisée pour le compte générique de la PUI</a:t>
          </a:r>
          <a:endParaRPr lang="fr-FR" sz="1200" kern="1200" dirty="0"/>
        </a:p>
      </dsp:txBody>
      <dsp:txXfrm rot="-5400000">
        <a:off x="3654127" y="1177359"/>
        <a:ext cx="6447963" cy="892133"/>
      </dsp:txXfrm>
    </dsp:sp>
    <dsp:sp modelId="{08372977-A382-40B1-8847-55067BFD9ACB}">
      <dsp:nvSpPr>
        <dsp:cNvPr id="0" name=""/>
        <dsp:cNvSpPr/>
      </dsp:nvSpPr>
      <dsp:spPr>
        <a:xfrm>
          <a:off x="97053" y="1100441"/>
          <a:ext cx="3654127" cy="104596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fr-FR" sz="1600" kern="1200" dirty="0" smtClean="0"/>
            <a:t>L’établissement dispose des moyens techniques pour mettre en œuvre et suivre le plan d’action validé</a:t>
          </a:r>
          <a:endParaRPr lang="fr-FR" sz="1600" kern="1200" dirty="0"/>
        </a:p>
      </dsp:txBody>
      <dsp:txXfrm>
        <a:off x="148113" y="1151501"/>
        <a:ext cx="3552007" cy="943848"/>
      </dsp:txXfrm>
    </dsp:sp>
    <dsp:sp modelId="{BF7EB1C3-037D-4A4A-AEBD-E92A46CDB27E}">
      <dsp:nvSpPr>
        <dsp:cNvPr id="0" name=""/>
        <dsp:cNvSpPr/>
      </dsp:nvSpPr>
      <dsp:spPr>
        <a:xfrm rot="5400000">
          <a:off x="6407911" y="-526420"/>
          <a:ext cx="988657" cy="6496225"/>
        </a:xfrm>
        <a:prstGeom prst="round2SameRect">
          <a:avLst/>
        </a:prstGeom>
        <a:solidFill>
          <a:schemeClr val="accent2">
            <a:lumMod val="20000"/>
            <a:lumOff val="80000"/>
          </a:schemeClr>
        </a:soli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fr-FR" sz="1200" b="1" kern="1200" dirty="0" smtClean="0"/>
            <a:t>Indicateur de stratégie de déploiement:</a:t>
          </a:r>
          <a:endParaRPr lang="fr-FR" sz="1200" kern="1200" dirty="0"/>
        </a:p>
        <a:p>
          <a:pPr marL="228600" lvl="2" indent="-114300" algn="l" defTabSz="533400">
            <a:lnSpc>
              <a:spcPct val="90000"/>
            </a:lnSpc>
            <a:spcBef>
              <a:spcPct val="0"/>
            </a:spcBef>
            <a:spcAft>
              <a:spcPct val="15000"/>
            </a:spcAft>
            <a:buChar char="••"/>
          </a:pPr>
          <a:r>
            <a:rPr lang="fr-FR" sz="1200" kern="1200" dirty="0" smtClean="0"/>
            <a:t>Nb de lits couverts par analyse pharma (de niveau 1) / Nb lit total</a:t>
          </a:r>
          <a:endParaRPr lang="fr-FR" sz="1200" kern="1200" dirty="0"/>
        </a:p>
      </dsp:txBody>
      <dsp:txXfrm rot="-5400000">
        <a:off x="3654127" y="2275626"/>
        <a:ext cx="6447963" cy="892133"/>
      </dsp:txXfrm>
    </dsp:sp>
    <dsp:sp modelId="{0EE8F78F-F48B-4BD9-9DD8-0F884A1CCC83}">
      <dsp:nvSpPr>
        <dsp:cNvPr id="0" name=""/>
        <dsp:cNvSpPr/>
      </dsp:nvSpPr>
      <dsp:spPr>
        <a:xfrm>
          <a:off x="97053" y="2198708"/>
          <a:ext cx="3654127" cy="104596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fr-FR" sz="1600" kern="1200" dirty="0" smtClean="0"/>
            <a:t>L’analyse pharmaceutique de niveau 1 est déployée</a:t>
          </a:r>
          <a:endParaRPr lang="fr-FR" sz="1600" kern="1200" dirty="0"/>
        </a:p>
      </dsp:txBody>
      <dsp:txXfrm>
        <a:off x="148113" y="2249768"/>
        <a:ext cx="3552007" cy="943848"/>
      </dsp:txXfrm>
    </dsp:sp>
    <dsp:sp modelId="{D85AB3D0-4B4F-48FB-B11D-2B5908ECFBD8}">
      <dsp:nvSpPr>
        <dsp:cNvPr id="0" name=""/>
        <dsp:cNvSpPr/>
      </dsp:nvSpPr>
      <dsp:spPr>
        <a:xfrm rot="5400000">
          <a:off x="6407911" y="571846"/>
          <a:ext cx="988657" cy="6496225"/>
        </a:xfrm>
        <a:prstGeom prst="round2SameRect">
          <a:avLst/>
        </a:prstGeom>
        <a:solidFill>
          <a:schemeClr val="accent2">
            <a:lumMod val="20000"/>
            <a:lumOff val="80000"/>
          </a:schemeClr>
        </a:soli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fr-FR" sz="1200" kern="1200" dirty="0" smtClean="0"/>
            <a:t>Analyse pharmaceutique : nb agents formés / nb agents concernés</a:t>
          </a:r>
          <a:endParaRPr lang="fr-FR" sz="1200" kern="1200" dirty="0"/>
        </a:p>
        <a:p>
          <a:pPr marL="114300" lvl="1" indent="-114300" algn="l" defTabSz="533400">
            <a:lnSpc>
              <a:spcPct val="90000"/>
            </a:lnSpc>
            <a:spcBef>
              <a:spcPct val="0"/>
            </a:spcBef>
            <a:spcAft>
              <a:spcPct val="15000"/>
            </a:spcAft>
            <a:buChar char="••"/>
          </a:pPr>
          <a:r>
            <a:rPr lang="fr-FR" sz="1200" kern="1200" dirty="0" smtClean="0"/>
            <a:t>Conciliation : nb agents formés / nb agents concernés (ou NC)</a:t>
          </a:r>
          <a:endParaRPr lang="fr-FR" sz="1200" kern="1200" dirty="0"/>
        </a:p>
        <a:p>
          <a:pPr marL="114300" lvl="1" indent="-114300" algn="l" defTabSz="533400">
            <a:lnSpc>
              <a:spcPct val="90000"/>
            </a:lnSpc>
            <a:spcBef>
              <a:spcPct val="0"/>
            </a:spcBef>
            <a:spcAft>
              <a:spcPct val="15000"/>
            </a:spcAft>
            <a:buChar char="••"/>
          </a:pPr>
          <a:r>
            <a:rPr lang="fr-FR" sz="1200" kern="1200" dirty="0" smtClean="0"/>
            <a:t>Entretien pharmaceutiques : nb agents formés / nb agents concernés (ou NC)</a:t>
          </a:r>
          <a:endParaRPr lang="fr-FR" sz="1200" kern="1200" dirty="0"/>
        </a:p>
      </dsp:txBody>
      <dsp:txXfrm rot="-5400000">
        <a:off x="3654127" y="3373892"/>
        <a:ext cx="6447963" cy="892133"/>
      </dsp:txXfrm>
    </dsp:sp>
    <dsp:sp modelId="{3D9EB3BA-ABBF-4D5B-B8AE-E8313AFC3853}">
      <dsp:nvSpPr>
        <dsp:cNvPr id="0" name=""/>
        <dsp:cNvSpPr/>
      </dsp:nvSpPr>
      <dsp:spPr>
        <a:xfrm>
          <a:off x="97053" y="3296974"/>
          <a:ext cx="3654127" cy="104596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fr-FR" sz="1600" kern="1200" dirty="0" smtClean="0"/>
            <a:t>L’ES s’assure de la formation des professionnels au regard des activités déployées</a:t>
          </a:r>
          <a:endParaRPr lang="fr-FR" sz="1600" kern="1200" dirty="0"/>
        </a:p>
      </dsp:txBody>
      <dsp:txXfrm>
        <a:off x="148113" y="3348034"/>
        <a:ext cx="3552007" cy="9438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665C5-4F5F-4CC7-83F5-19D86027F90A}">
      <dsp:nvSpPr>
        <dsp:cNvPr id="0" name=""/>
        <dsp:cNvSpPr/>
      </dsp:nvSpPr>
      <dsp:spPr>
        <a:xfrm>
          <a:off x="-1070230" y="-183055"/>
          <a:ext cx="1398988" cy="1398988"/>
        </a:xfrm>
        <a:prstGeom prst="blockArc">
          <a:avLst>
            <a:gd name="adj1" fmla="val 18900000"/>
            <a:gd name="adj2" fmla="val 2700000"/>
            <a:gd name="adj3" fmla="val 1544"/>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90C934-5534-47B0-A84F-DC712C3207C6}">
      <dsp:nvSpPr>
        <dsp:cNvPr id="0" name=""/>
        <dsp:cNvSpPr/>
      </dsp:nvSpPr>
      <dsp:spPr>
        <a:xfrm>
          <a:off x="318989" y="261247"/>
          <a:ext cx="7270928" cy="51038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9923" tIns="35560" rIns="35560" bIns="35560" numCol="1" spcCol="1270" anchor="ctr" anchorCtr="0">
          <a:noAutofit/>
        </a:bodyPr>
        <a:lstStyle/>
        <a:p>
          <a:pPr lvl="0" algn="l" defTabSz="622300">
            <a:lnSpc>
              <a:spcPct val="90000"/>
            </a:lnSpc>
            <a:spcBef>
              <a:spcPct val="0"/>
            </a:spcBef>
            <a:spcAft>
              <a:spcPct val="35000"/>
            </a:spcAft>
          </a:pPr>
          <a:r>
            <a:rPr lang="fr-FR" sz="1400" b="1" u="sng" kern="1200" dirty="0" smtClean="0"/>
            <a:t>Objectifs Socles :</a:t>
          </a:r>
          <a:r>
            <a:rPr lang="fr-FR" sz="1400" u="none" kern="1200" dirty="0" smtClean="0"/>
            <a:t> Développement et suivi des activités de PC au regard des risques identifiés</a:t>
          </a:r>
          <a:endParaRPr lang="fr-FR" sz="1400" kern="1200" dirty="0"/>
        </a:p>
      </dsp:txBody>
      <dsp:txXfrm>
        <a:off x="318989" y="261247"/>
        <a:ext cx="7270928" cy="510382"/>
      </dsp:txXfrm>
    </dsp:sp>
    <dsp:sp modelId="{C6E39771-AA31-4B72-BC55-D425CC9D82CB}">
      <dsp:nvSpPr>
        <dsp:cNvPr id="0" name=""/>
        <dsp:cNvSpPr/>
      </dsp:nvSpPr>
      <dsp:spPr>
        <a:xfrm>
          <a:off x="0" y="197449"/>
          <a:ext cx="637978" cy="637978"/>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C8B254C7-B9E1-4844-81E0-70ACD4C76586}" type="datetimeFigureOut">
              <a:rPr lang="fr-FR" smtClean="0"/>
              <a:t>28/03/2022</a:t>
            </a:fld>
            <a:endParaRPr lang="fr-FR"/>
          </a:p>
        </p:txBody>
      </p:sp>
      <p:sp>
        <p:nvSpPr>
          <p:cNvPr id="4" name="Espace réservé du pied de page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F06127A4-34A4-4779-92F4-25C14979D195}" type="slidenum">
              <a:rPr lang="fr-FR" smtClean="0"/>
              <a:t>‹N°›</a:t>
            </a:fld>
            <a:endParaRPr lang="fr-FR"/>
          </a:p>
        </p:txBody>
      </p:sp>
    </p:spTree>
    <p:extLst>
      <p:ext uri="{BB962C8B-B14F-4D97-AF65-F5344CB8AC3E}">
        <p14:creationId xmlns:p14="http://schemas.microsoft.com/office/powerpoint/2010/main" val="475867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6A14D743-2662-4C75-9963-C00ED268281B}" type="datetimeFigureOut">
              <a:rPr lang="fr-FR" smtClean="0"/>
              <a:t>28/03/2022</a:t>
            </a:fld>
            <a:endParaRPr lang="fr-FR"/>
          </a:p>
        </p:txBody>
      </p:sp>
      <p:sp>
        <p:nvSpPr>
          <p:cNvPr id="4" name="Espace réservé de l'image des diapositives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notes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0798021A-1D64-4BFB-9719-E63D56F4BCD2}" type="slidenum">
              <a:rPr lang="fr-FR" smtClean="0"/>
              <a:t>‹N°›</a:t>
            </a:fld>
            <a:endParaRPr lang="fr-FR"/>
          </a:p>
        </p:txBody>
      </p:sp>
    </p:spTree>
    <p:extLst>
      <p:ext uri="{BB962C8B-B14F-4D97-AF65-F5344CB8AC3E}">
        <p14:creationId xmlns:p14="http://schemas.microsoft.com/office/powerpoint/2010/main" val="4208874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798021A-1D64-4BFB-9719-E63D56F4BCD2}" type="slidenum">
              <a:rPr lang="fr-FR" smtClean="0"/>
              <a:t>54</a:t>
            </a:fld>
            <a:endParaRPr lang="fr-FR"/>
          </a:p>
        </p:txBody>
      </p:sp>
    </p:spTree>
    <p:extLst>
      <p:ext uri="{BB962C8B-B14F-4D97-AF65-F5344CB8AC3E}">
        <p14:creationId xmlns:p14="http://schemas.microsoft.com/office/powerpoint/2010/main" val="15948847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05_Titre Vert 2">
    <p:spTree>
      <p:nvGrpSpPr>
        <p:cNvPr id="1" name=""/>
        <p:cNvGrpSpPr/>
        <p:nvPr/>
      </p:nvGrpSpPr>
      <p:grpSpPr>
        <a:xfrm>
          <a:off x="0" y="0"/>
          <a:ext cx="0" cy="0"/>
          <a:chOff x="0" y="0"/>
          <a:chExt cx="0" cy="0"/>
        </a:xfrm>
      </p:grpSpPr>
      <p:sp>
        <p:nvSpPr>
          <p:cNvPr id="7" name="Rectangle 6"/>
          <p:cNvSpPr/>
          <p:nvPr userDrawn="1"/>
        </p:nvSpPr>
        <p:spPr>
          <a:xfrm>
            <a:off x="543697" y="1771135"/>
            <a:ext cx="11648303" cy="508686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descr="O:\COMMUNICATION\OUTILS GRAPHIQUES\Logos ARS\Logo ARS ARA 2020\COMMUNICATION EXTERNE+INSTIT\Quadri\ARSlogo_Normal_Quadri.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8430" y="510306"/>
            <a:ext cx="1682750" cy="974725"/>
          </a:xfrm>
          <a:prstGeom prst="rect">
            <a:avLst/>
          </a:prstGeom>
          <a:noFill/>
          <a:ln>
            <a:noFill/>
          </a:ln>
        </p:spPr>
      </p:pic>
      <p:sp>
        <p:nvSpPr>
          <p:cNvPr id="9" name="Rectangle 8"/>
          <p:cNvSpPr/>
          <p:nvPr userDrawn="1"/>
        </p:nvSpPr>
        <p:spPr>
          <a:xfrm>
            <a:off x="2669058" y="1485030"/>
            <a:ext cx="1512000" cy="5372969"/>
          </a:xfrm>
          <a:prstGeom prst="rect">
            <a:avLst/>
          </a:prstGeom>
          <a:solidFill>
            <a:srgbClr val="C8D223">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hasCustomPrompt="1"/>
          </p:nvPr>
        </p:nvSpPr>
        <p:spPr>
          <a:xfrm>
            <a:off x="2957386" y="2232974"/>
            <a:ext cx="8683794" cy="1713295"/>
          </a:xfrm>
          <a:prstGeom prst="rect">
            <a:avLst/>
          </a:prstGeom>
        </p:spPr>
        <p:txBody>
          <a:bodyPr anchor="b">
            <a:noAutofit/>
          </a:bodyPr>
          <a:lstStyle>
            <a:lvl1pPr algn="l">
              <a:lnSpc>
                <a:spcPct val="100000"/>
              </a:lnSpc>
              <a:defRPr sz="5000" b="1">
                <a:solidFill>
                  <a:schemeClr val="bg1"/>
                </a:solidFill>
                <a:latin typeface="+mn-lt"/>
                <a:cs typeface="Arial" panose="020B0604020202020204" pitchFamily="34" charset="0"/>
              </a:defRPr>
            </a:lvl1pPr>
          </a:lstStyle>
          <a:p>
            <a:r>
              <a:rPr lang="fr-FR" dirty="0" smtClean="0"/>
              <a:t>Titre de votre document ou intervention 2 lignes max</a:t>
            </a:r>
            <a:endParaRPr lang="fr-FR" dirty="0"/>
          </a:p>
        </p:txBody>
      </p:sp>
      <p:sp>
        <p:nvSpPr>
          <p:cNvPr id="3" name="Sous-titre 2"/>
          <p:cNvSpPr>
            <a:spLocks noGrp="1"/>
          </p:cNvSpPr>
          <p:nvPr>
            <p:ph type="subTitle" idx="1" hasCustomPrompt="1"/>
          </p:nvPr>
        </p:nvSpPr>
        <p:spPr>
          <a:xfrm>
            <a:off x="2957386" y="4329799"/>
            <a:ext cx="8683794" cy="1130639"/>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fr-FR" sz="3800" i="1" kern="1200" baseline="0" dirty="0">
                <a:solidFill>
                  <a:schemeClr val="bg1"/>
                </a:solidFill>
                <a:latin typeface="Calibri Light" panose="020F0302020204030204" pitchFamily="34" charset="0"/>
                <a:ea typeface="+mn-ea"/>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Sous-titre de votre document ou date et lieu ou cible de votre présentation</a:t>
            </a:r>
            <a:endParaRPr lang="fr-FR" dirty="0"/>
          </a:p>
        </p:txBody>
      </p:sp>
      <p:pic>
        <p:nvPicPr>
          <p:cNvPr id="8" name="Image 7" descr="O:\COMMUNICATION\OUTILS GRAPHIQUES\Charte Marque Etat\ARS_ARA\REPUBLIQUE_FRANCAISE\jpg\Republique_Francaise_CMJN.jp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8603" y="336487"/>
            <a:ext cx="1552575" cy="1407160"/>
          </a:xfrm>
          <a:prstGeom prst="rect">
            <a:avLst/>
          </a:prstGeom>
          <a:noFill/>
          <a:ln>
            <a:noFill/>
          </a:ln>
        </p:spPr>
      </p:pic>
      <p:sp>
        <p:nvSpPr>
          <p:cNvPr id="11" name="Titre 1"/>
          <p:cNvSpPr txBox="1">
            <a:spLocks/>
          </p:cNvSpPr>
          <p:nvPr userDrawn="1"/>
        </p:nvSpPr>
        <p:spPr>
          <a:xfrm>
            <a:off x="4337539" y="6557104"/>
            <a:ext cx="7303642" cy="253500"/>
          </a:xfrm>
          <a:prstGeom prst="rect">
            <a:avLst/>
          </a:prstGeom>
        </p:spPr>
        <p:txBody>
          <a:bodyPr anchor="b">
            <a:noAutofit/>
          </a:bodyPr>
          <a:lstStyle>
            <a:lvl1pPr algn="l" defTabSz="914400" rtl="0" eaLnBrk="1" latinLnBrk="0" hangingPunct="1">
              <a:lnSpc>
                <a:spcPct val="100000"/>
              </a:lnSpc>
              <a:spcBef>
                <a:spcPct val="0"/>
              </a:spcBef>
              <a:buNone/>
              <a:defRPr sz="5000" b="1" kern="1200">
                <a:solidFill>
                  <a:schemeClr val="bg1"/>
                </a:solidFill>
                <a:latin typeface="+mn-lt"/>
                <a:ea typeface="+mj-ea"/>
                <a:cs typeface="Arial" panose="020B0604020202020204" pitchFamily="34" charset="0"/>
              </a:defRPr>
            </a:lvl1pPr>
          </a:lstStyle>
          <a:p>
            <a:pPr algn="r"/>
            <a:r>
              <a:rPr lang="fr-FR" sz="1200" b="0" dirty="0" smtClean="0">
                <a:solidFill>
                  <a:srgbClr val="FFFFFF"/>
                </a:solidFill>
              </a:rPr>
              <a:t>Intitulé de votre direction ou service</a:t>
            </a:r>
            <a:endParaRPr lang="fr-FR" sz="1200" b="0" dirty="0">
              <a:solidFill>
                <a:srgbClr val="FFFFFF"/>
              </a:solidFill>
            </a:endParaRPr>
          </a:p>
        </p:txBody>
      </p:sp>
    </p:spTree>
    <p:extLst>
      <p:ext uri="{BB962C8B-B14F-4D97-AF65-F5344CB8AC3E}">
        <p14:creationId xmlns:p14="http://schemas.microsoft.com/office/powerpoint/2010/main" val="2631633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5_Titre et contenu 1">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3220994" y="365126"/>
            <a:ext cx="8295502" cy="1281114"/>
          </a:xfrm>
          <a:prstGeom prst="rect">
            <a:avLst/>
          </a:prstGeom>
        </p:spPr>
        <p:txBody>
          <a:bodyPr>
            <a:normAutofit/>
          </a:bodyPr>
          <a:lstStyle>
            <a:lvl1pPr algn="r">
              <a:defRPr sz="3800" b="1" baseline="0">
                <a:solidFill>
                  <a:schemeClr val="tx2"/>
                </a:solidFill>
                <a:latin typeface="+mn-lt"/>
              </a:defRPr>
            </a:lvl1pPr>
          </a:lstStyle>
          <a:p>
            <a:r>
              <a:rPr lang="fr-FR" dirty="0" smtClean="0"/>
              <a:t>Titre partie ou page (ne pas dépasser deux lignes sinon illisible)</a:t>
            </a:r>
            <a:endParaRPr lang="fr-FR" dirty="0"/>
          </a:p>
        </p:txBody>
      </p:sp>
      <p:sp>
        <p:nvSpPr>
          <p:cNvPr id="3" name="Espace réservé du contenu 2"/>
          <p:cNvSpPr>
            <a:spLocks noGrp="1"/>
          </p:cNvSpPr>
          <p:nvPr>
            <p:ph idx="1"/>
          </p:nvPr>
        </p:nvSpPr>
        <p:spPr>
          <a:xfrm>
            <a:off x="634313" y="1825625"/>
            <a:ext cx="10832755" cy="4517354"/>
          </a:xfrm>
          <a:prstGeom prst="rect">
            <a:avLst/>
          </a:prstGeom>
        </p:spPr>
        <p:txBody>
          <a:bodyPr/>
          <a:lstStyle>
            <a:lvl1pPr marL="0" indent="0">
              <a:lnSpc>
                <a:spcPct val="100000"/>
              </a:lnSpc>
              <a:spcBef>
                <a:spcPts val="0"/>
              </a:spcBef>
              <a:spcAft>
                <a:spcPts val="600"/>
              </a:spcAft>
              <a:buFont typeface="Arial" panose="020B0604020202020204" pitchFamily="34" charset="0"/>
              <a:buNone/>
              <a:defRPr sz="2800" b="0">
                <a:solidFill>
                  <a:schemeClr val="tx1"/>
                </a:solidFill>
                <a:latin typeface="+mn-lt"/>
              </a:defRPr>
            </a:lvl1pPr>
            <a:lvl2pPr marL="180975" indent="1588">
              <a:buFont typeface="Wingdings" panose="05000000000000000000" pitchFamily="2" charset="2"/>
              <a:buChar char="§"/>
              <a:defRPr lang="fr-FR" sz="2400" b="0" kern="1200" dirty="0" smtClean="0">
                <a:solidFill>
                  <a:schemeClr val="accent2"/>
                </a:solidFill>
                <a:latin typeface="+mn-lt"/>
                <a:ea typeface="+mn-ea"/>
                <a:cs typeface="+mn-cs"/>
              </a:defRPr>
            </a:lvl2pPr>
            <a:lvl3pPr marL="444500" indent="-173038">
              <a:defRPr sz="2400" b="0">
                <a:solidFill>
                  <a:schemeClr val="accent1"/>
                </a:solidFill>
                <a:latin typeface="+mn-lt"/>
              </a:defRPr>
            </a:lvl3pPr>
            <a:lvl4pPr marL="0" indent="0">
              <a:buFont typeface="Calibri" panose="020F0502020204030204" pitchFamily="34" charset="0"/>
              <a:buNone/>
              <a:defRPr sz="2400" b="0" i="0">
                <a:latin typeface="+mn-lt"/>
              </a:defRPr>
            </a:lvl4pPr>
            <a:lvl5pPr>
              <a:defRPr i="1"/>
            </a:lvl5pPr>
          </a:lstStyle>
          <a:p>
            <a:pPr lvl="0"/>
            <a:r>
              <a:rPr lang="fr-FR" dirty="0" smtClean="0"/>
              <a:t>Modifier les styles du texte du masque</a:t>
            </a:r>
          </a:p>
        </p:txBody>
      </p:sp>
      <p:pic>
        <p:nvPicPr>
          <p:cNvPr id="10" name="Image 9" descr="O:\COMMUNICATION\OUTILS GRAPHIQUES\Charte Marque Etat\ARS_ARA\REPUBLIQUE_FRANCAISE\jpg\Republique_Francaise_CMJ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7311" t="6560" b="1"/>
          <a:stretch/>
        </p:blipFill>
        <p:spPr bwMode="auto">
          <a:xfrm>
            <a:off x="414215" y="382954"/>
            <a:ext cx="809581" cy="739694"/>
          </a:xfrm>
          <a:prstGeom prst="rect">
            <a:avLst/>
          </a:prstGeom>
          <a:noFill/>
          <a:ln>
            <a:noFill/>
          </a:ln>
        </p:spPr>
      </p:pic>
      <p:pic>
        <p:nvPicPr>
          <p:cNvPr id="13" name="Image 12" descr="O:\COMMUNICATION\OUTILS GRAPHIQUES\Logos ARS\Logo ARS ARA 2020\COMMUNICATION EXTERNE+INSTIT\Quadri\ARSlogo_Normal_Quadri.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12371" y="457661"/>
            <a:ext cx="981493" cy="568525"/>
          </a:xfrm>
          <a:prstGeom prst="rect">
            <a:avLst/>
          </a:prstGeom>
          <a:noFill/>
          <a:ln>
            <a:noFill/>
          </a:ln>
        </p:spPr>
      </p:pic>
      <p:sp>
        <p:nvSpPr>
          <p:cNvPr id="7" name="ZoneTexte 6"/>
          <p:cNvSpPr txBox="1"/>
          <p:nvPr userDrawn="1"/>
        </p:nvSpPr>
        <p:spPr>
          <a:xfrm>
            <a:off x="364422" y="6556962"/>
            <a:ext cx="6669424" cy="230832"/>
          </a:xfrm>
          <a:prstGeom prst="rect">
            <a:avLst/>
          </a:prstGeom>
          <a:noFill/>
        </p:spPr>
        <p:txBody>
          <a:bodyPr wrap="square" rtlCol="0">
            <a:spAutoFit/>
          </a:bodyPr>
          <a:lstStyle/>
          <a:p>
            <a:pPr algn="l"/>
            <a:fld id="{B38CCEA5-E3A9-4E57-82F7-3980BCFD4D6F}" type="slidenum">
              <a:rPr lang="fr-FR" sz="900" smtClean="0">
                <a:solidFill>
                  <a:schemeClr val="tx1"/>
                </a:solidFill>
                <a:latin typeface="Marianne" panose="02000000000000000000" pitchFamily="50" charset="0"/>
              </a:rPr>
              <a:pPr algn="l"/>
              <a:t>‹N°›</a:t>
            </a:fld>
            <a:endParaRPr lang="fr-FR" sz="900" dirty="0">
              <a:solidFill>
                <a:schemeClr val="tx1"/>
              </a:solidFill>
              <a:latin typeface="Marianne" panose="02000000000000000000" pitchFamily="50" charset="0"/>
            </a:endParaRPr>
          </a:p>
        </p:txBody>
      </p:sp>
      <p:cxnSp>
        <p:nvCxnSpPr>
          <p:cNvPr id="8" name="Connecteur droit 7"/>
          <p:cNvCxnSpPr/>
          <p:nvPr userDrawn="1"/>
        </p:nvCxnSpPr>
        <p:spPr>
          <a:xfrm>
            <a:off x="452659" y="6549285"/>
            <a:ext cx="112469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re 1"/>
          <p:cNvSpPr txBox="1">
            <a:spLocks/>
          </p:cNvSpPr>
          <p:nvPr userDrawn="1"/>
        </p:nvSpPr>
        <p:spPr>
          <a:xfrm>
            <a:off x="4337539" y="6557104"/>
            <a:ext cx="7303642" cy="253500"/>
          </a:xfrm>
          <a:prstGeom prst="rect">
            <a:avLst/>
          </a:prstGeom>
        </p:spPr>
        <p:txBody>
          <a:bodyPr anchor="b">
            <a:noAutofit/>
          </a:bodyPr>
          <a:lstStyle>
            <a:lvl1pPr algn="l" defTabSz="914400" rtl="0" eaLnBrk="1" latinLnBrk="0" hangingPunct="1">
              <a:lnSpc>
                <a:spcPct val="100000"/>
              </a:lnSpc>
              <a:spcBef>
                <a:spcPct val="0"/>
              </a:spcBef>
              <a:buNone/>
              <a:defRPr sz="5000" b="1" kern="1200">
                <a:solidFill>
                  <a:schemeClr val="bg1"/>
                </a:solidFill>
                <a:latin typeface="+mn-lt"/>
                <a:ea typeface="+mj-ea"/>
                <a:cs typeface="Arial" panose="020B0604020202020204" pitchFamily="34" charset="0"/>
              </a:defRPr>
            </a:lvl1pPr>
          </a:lstStyle>
          <a:p>
            <a:pPr algn="r"/>
            <a:r>
              <a:rPr lang="fr-FR" sz="1200" b="0" dirty="0" smtClean="0">
                <a:solidFill>
                  <a:schemeClr val="tx1"/>
                </a:solidFill>
              </a:rPr>
              <a:t>Intitulé de votre direction ou service</a:t>
            </a:r>
            <a:endParaRPr lang="fr-FR" sz="1200" b="0" dirty="0">
              <a:solidFill>
                <a:schemeClr val="tx1"/>
              </a:solidFill>
            </a:endParaRPr>
          </a:p>
        </p:txBody>
      </p:sp>
    </p:spTree>
    <p:extLst>
      <p:ext uri="{BB962C8B-B14F-4D97-AF65-F5344CB8AC3E}">
        <p14:creationId xmlns:p14="http://schemas.microsoft.com/office/powerpoint/2010/main" val="83561042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6_Titre et contenu 2">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3229232" y="365125"/>
            <a:ext cx="8287264" cy="661061"/>
          </a:xfrm>
          <a:prstGeom prst="rect">
            <a:avLst/>
          </a:prstGeom>
        </p:spPr>
        <p:txBody>
          <a:bodyPr>
            <a:normAutofit/>
          </a:bodyPr>
          <a:lstStyle>
            <a:lvl1pPr algn="r" defTabSz="914400" rtl="0" eaLnBrk="1" latinLnBrk="0" hangingPunct="1">
              <a:lnSpc>
                <a:spcPct val="90000"/>
              </a:lnSpc>
              <a:spcBef>
                <a:spcPct val="0"/>
              </a:spcBef>
              <a:buNone/>
              <a:defRPr lang="fr-FR" sz="3200" b="1" i="1" kern="1200" dirty="0">
                <a:solidFill>
                  <a:schemeClr val="accent2"/>
                </a:solidFill>
                <a:latin typeface="+mn-lt"/>
                <a:ea typeface="+mj-ea"/>
                <a:cs typeface="+mj-cs"/>
              </a:defRPr>
            </a:lvl1pPr>
          </a:lstStyle>
          <a:p>
            <a:r>
              <a:rPr lang="fr-FR" dirty="0" smtClean="0"/>
              <a:t>Titre sous-partie</a:t>
            </a:r>
            <a:endParaRPr lang="fr-FR" dirty="0"/>
          </a:p>
        </p:txBody>
      </p:sp>
      <p:sp>
        <p:nvSpPr>
          <p:cNvPr id="16" name="Espace réservé du texte 3"/>
          <p:cNvSpPr>
            <a:spLocks noGrp="1"/>
          </p:cNvSpPr>
          <p:nvPr>
            <p:ph type="body" sz="half" idx="2"/>
          </p:nvPr>
        </p:nvSpPr>
        <p:spPr>
          <a:xfrm>
            <a:off x="632250" y="1555262"/>
            <a:ext cx="10826580" cy="4787717"/>
          </a:xfrm>
          <a:prstGeom prst="rect">
            <a:avLst/>
          </a:prstGeom>
        </p:spPr>
        <p:txBody>
          <a:bodyPr>
            <a:normAutofit/>
          </a:bodyPr>
          <a:lstStyle>
            <a:lvl1pPr marL="0" indent="0">
              <a:buNone/>
              <a:defRPr lang="fr-FR" sz="2800" b="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spcAft>
                <a:spcPts val="600"/>
              </a:spcAft>
              <a:buFont typeface="Arial" panose="020B0604020202020204" pitchFamily="34" charset="0"/>
              <a:buNone/>
            </a:pPr>
            <a:r>
              <a:rPr lang="fr-FR" dirty="0" smtClean="0"/>
              <a:t>Modifier les styles du texte du masque</a:t>
            </a:r>
          </a:p>
        </p:txBody>
      </p:sp>
      <p:pic>
        <p:nvPicPr>
          <p:cNvPr id="8" name="Image 7" descr="O:\COMMUNICATION\OUTILS GRAPHIQUES\Charte Marque Etat\ARS_ARA\REPUBLIQUE_FRANCAISE\jpg\Republique_Francaise_CMJ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7311" t="6560" b="1"/>
          <a:stretch/>
        </p:blipFill>
        <p:spPr bwMode="auto">
          <a:xfrm>
            <a:off x="414215" y="382954"/>
            <a:ext cx="809581" cy="739694"/>
          </a:xfrm>
          <a:prstGeom prst="rect">
            <a:avLst/>
          </a:prstGeom>
          <a:noFill/>
          <a:ln>
            <a:noFill/>
          </a:ln>
        </p:spPr>
      </p:pic>
      <p:pic>
        <p:nvPicPr>
          <p:cNvPr id="9" name="Image 8" descr="O:\COMMUNICATION\OUTILS GRAPHIQUES\Logos ARS\Logo ARS ARA 2020\COMMUNICATION EXTERNE+INSTIT\Quadri\ARSlogo_Normal_Quadri.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12371" y="457661"/>
            <a:ext cx="981493" cy="568525"/>
          </a:xfrm>
          <a:prstGeom prst="rect">
            <a:avLst/>
          </a:prstGeom>
          <a:noFill/>
          <a:ln>
            <a:noFill/>
          </a:ln>
        </p:spPr>
      </p:pic>
      <p:sp>
        <p:nvSpPr>
          <p:cNvPr id="7" name="ZoneTexte 6"/>
          <p:cNvSpPr txBox="1"/>
          <p:nvPr userDrawn="1"/>
        </p:nvSpPr>
        <p:spPr>
          <a:xfrm>
            <a:off x="364421" y="6556962"/>
            <a:ext cx="7247763" cy="230832"/>
          </a:xfrm>
          <a:prstGeom prst="rect">
            <a:avLst/>
          </a:prstGeom>
          <a:noFill/>
        </p:spPr>
        <p:txBody>
          <a:bodyPr wrap="square" rtlCol="0">
            <a:spAutoFit/>
          </a:bodyPr>
          <a:lstStyle/>
          <a:p>
            <a:pPr algn="l"/>
            <a:fld id="{B38CCEA5-E3A9-4E57-82F7-3980BCFD4D6F}" type="slidenum">
              <a:rPr lang="fr-FR" sz="900" smtClean="0">
                <a:solidFill>
                  <a:schemeClr val="tx1"/>
                </a:solidFill>
                <a:latin typeface="Marianne" panose="02000000000000000000" pitchFamily="50" charset="0"/>
              </a:rPr>
              <a:pPr algn="l"/>
              <a:t>‹N°›</a:t>
            </a:fld>
            <a:endParaRPr lang="fr-FR" sz="900" dirty="0">
              <a:solidFill>
                <a:schemeClr val="tx1"/>
              </a:solidFill>
              <a:latin typeface="Marianne" panose="02000000000000000000" pitchFamily="50" charset="0"/>
            </a:endParaRPr>
          </a:p>
        </p:txBody>
      </p:sp>
      <p:cxnSp>
        <p:nvCxnSpPr>
          <p:cNvPr id="10" name="Connecteur droit 9"/>
          <p:cNvCxnSpPr/>
          <p:nvPr userDrawn="1"/>
        </p:nvCxnSpPr>
        <p:spPr>
          <a:xfrm>
            <a:off x="452659" y="6549285"/>
            <a:ext cx="112469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re 1"/>
          <p:cNvSpPr txBox="1">
            <a:spLocks/>
          </p:cNvSpPr>
          <p:nvPr userDrawn="1"/>
        </p:nvSpPr>
        <p:spPr>
          <a:xfrm>
            <a:off x="4337539" y="6557104"/>
            <a:ext cx="7303642" cy="253500"/>
          </a:xfrm>
          <a:prstGeom prst="rect">
            <a:avLst/>
          </a:prstGeom>
        </p:spPr>
        <p:txBody>
          <a:bodyPr anchor="b">
            <a:noAutofit/>
          </a:bodyPr>
          <a:lstStyle>
            <a:lvl1pPr algn="l" defTabSz="914400" rtl="0" eaLnBrk="1" latinLnBrk="0" hangingPunct="1">
              <a:lnSpc>
                <a:spcPct val="100000"/>
              </a:lnSpc>
              <a:spcBef>
                <a:spcPct val="0"/>
              </a:spcBef>
              <a:buNone/>
              <a:defRPr sz="5000" b="1" kern="1200">
                <a:solidFill>
                  <a:schemeClr val="bg1"/>
                </a:solidFill>
                <a:latin typeface="+mn-lt"/>
                <a:ea typeface="+mj-ea"/>
                <a:cs typeface="Arial" panose="020B0604020202020204" pitchFamily="34" charset="0"/>
              </a:defRPr>
            </a:lvl1pPr>
          </a:lstStyle>
          <a:p>
            <a:pPr algn="r"/>
            <a:r>
              <a:rPr lang="fr-FR" sz="1200" b="0" dirty="0" smtClean="0">
                <a:solidFill>
                  <a:schemeClr val="tx1"/>
                </a:solidFill>
              </a:rPr>
              <a:t>Intitulé de votre direction ou service</a:t>
            </a:r>
            <a:endParaRPr lang="fr-FR" sz="1200" b="0" dirty="0">
              <a:solidFill>
                <a:schemeClr val="tx1"/>
              </a:solidFill>
            </a:endParaRPr>
          </a:p>
        </p:txBody>
      </p:sp>
    </p:spTree>
    <p:extLst>
      <p:ext uri="{BB962C8B-B14F-4D97-AF65-F5344CB8AC3E}">
        <p14:creationId xmlns:p14="http://schemas.microsoft.com/office/powerpoint/2010/main" val="269389863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9_Vide">
    <p:spTree>
      <p:nvGrpSpPr>
        <p:cNvPr id="1" name=""/>
        <p:cNvGrpSpPr/>
        <p:nvPr/>
      </p:nvGrpSpPr>
      <p:grpSpPr>
        <a:xfrm>
          <a:off x="0" y="0"/>
          <a:ext cx="0" cy="0"/>
          <a:chOff x="0" y="0"/>
          <a:chExt cx="0" cy="0"/>
        </a:xfrm>
      </p:grpSpPr>
      <p:pic>
        <p:nvPicPr>
          <p:cNvPr id="7" name="Image 6" descr="O:\COMMUNICATION\OUTILS GRAPHIQUES\Charte Marque Etat\ARS_ARA\REPUBLIQUE_FRANCAISE\jpg\Republique_Francaise_CMJ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7311" t="6560" b="1"/>
          <a:stretch/>
        </p:blipFill>
        <p:spPr bwMode="auto">
          <a:xfrm>
            <a:off x="414215" y="382954"/>
            <a:ext cx="809581" cy="739694"/>
          </a:xfrm>
          <a:prstGeom prst="rect">
            <a:avLst/>
          </a:prstGeom>
          <a:noFill/>
          <a:ln>
            <a:noFill/>
          </a:ln>
        </p:spPr>
      </p:pic>
      <p:pic>
        <p:nvPicPr>
          <p:cNvPr id="11" name="Image 10" descr="O:\COMMUNICATION\OUTILS GRAPHIQUES\Logos ARS\Logo ARS ARA 2020\COMMUNICATION EXTERNE+INSTIT\Quadri\ARSlogo_Normal_Quadri.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12371" y="457661"/>
            <a:ext cx="981493" cy="568525"/>
          </a:xfrm>
          <a:prstGeom prst="rect">
            <a:avLst/>
          </a:prstGeom>
          <a:noFill/>
          <a:ln>
            <a:noFill/>
          </a:ln>
        </p:spPr>
      </p:pic>
      <p:sp>
        <p:nvSpPr>
          <p:cNvPr id="5" name="ZoneTexte 4"/>
          <p:cNvSpPr txBox="1"/>
          <p:nvPr userDrawn="1"/>
        </p:nvSpPr>
        <p:spPr>
          <a:xfrm>
            <a:off x="364421" y="6556962"/>
            <a:ext cx="7677609" cy="230832"/>
          </a:xfrm>
          <a:prstGeom prst="rect">
            <a:avLst/>
          </a:prstGeom>
          <a:noFill/>
        </p:spPr>
        <p:txBody>
          <a:bodyPr wrap="square" rtlCol="0">
            <a:spAutoFit/>
          </a:bodyPr>
          <a:lstStyle/>
          <a:p>
            <a:pPr algn="l"/>
            <a:fld id="{B38CCEA5-E3A9-4E57-82F7-3980BCFD4D6F}" type="slidenum">
              <a:rPr lang="fr-FR" sz="900" smtClean="0">
                <a:solidFill>
                  <a:schemeClr val="tx1"/>
                </a:solidFill>
                <a:latin typeface="Marianne" panose="02000000000000000000" pitchFamily="50" charset="0"/>
              </a:rPr>
              <a:pPr algn="l"/>
              <a:t>‹N°›</a:t>
            </a:fld>
            <a:endParaRPr lang="fr-FR" sz="900" dirty="0">
              <a:solidFill>
                <a:schemeClr val="tx1"/>
              </a:solidFill>
              <a:latin typeface="Marianne" panose="02000000000000000000" pitchFamily="50" charset="0"/>
            </a:endParaRPr>
          </a:p>
        </p:txBody>
      </p:sp>
      <p:cxnSp>
        <p:nvCxnSpPr>
          <p:cNvPr id="6" name="Connecteur droit 5"/>
          <p:cNvCxnSpPr/>
          <p:nvPr userDrawn="1"/>
        </p:nvCxnSpPr>
        <p:spPr>
          <a:xfrm>
            <a:off x="452659" y="6549285"/>
            <a:ext cx="112469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re 1"/>
          <p:cNvSpPr txBox="1">
            <a:spLocks/>
          </p:cNvSpPr>
          <p:nvPr userDrawn="1"/>
        </p:nvSpPr>
        <p:spPr>
          <a:xfrm>
            <a:off x="4337539" y="6557104"/>
            <a:ext cx="7303642" cy="253500"/>
          </a:xfrm>
          <a:prstGeom prst="rect">
            <a:avLst/>
          </a:prstGeom>
        </p:spPr>
        <p:txBody>
          <a:bodyPr anchor="b">
            <a:noAutofit/>
          </a:bodyPr>
          <a:lstStyle>
            <a:lvl1pPr algn="l" defTabSz="914400" rtl="0" eaLnBrk="1" latinLnBrk="0" hangingPunct="1">
              <a:lnSpc>
                <a:spcPct val="100000"/>
              </a:lnSpc>
              <a:spcBef>
                <a:spcPct val="0"/>
              </a:spcBef>
              <a:buNone/>
              <a:defRPr sz="5000" b="1" kern="1200">
                <a:solidFill>
                  <a:schemeClr val="bg1"/>
                </a:solidFill>
                <a:latin typeface="+mn-lt"/>
                <a:ea typeface="+mj-ea"/>
                <a:cs typeface="Arial" panose="020B0604020202020204" pitchFamily="34" charset="0"/>
              </a:defRPr>
            </a:lvl1pPr>
          </a:lstStyle>
          <a:p>
            <a:pPr algn="r"/>
            <a:r>
              <a:rPr lang="fr-FR" sz="1200" b="0" dirty="0" smtClean="0">
                <a:solidFill>
                  <a:schemeClr val="tx1"/>
                </a:solidFill>
              </a:rPr>
              <a:t>Intitulé de votre direction ou service</a:t>
            </a:r>
            <a:endParaRPr lang="fr-FR" sz="1200" b="0" dirty="0">
              <a:solidFill>
                <a:schemeClr val="tx1"/>
              </a:solidFill>
            </a:endParaRPr>
          </a:p>
        </p:txBody>
      </p:sp>
    </p:spTree>
    <p:extLst>
      <p:ext uri="{BB962C8B-B14F-4D97-AF65-F5344CB8AC3E}">
        <p14:creationId xmlns:p14="http://schemas.microsoft.com/office/powerpoint/2010/main" val="39964405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0_Titre et colonne">
    <p:spTree>
      <p:nvGrpSpPr>
        <p:cNvPr id="1" name=""/>
        <p:cNvGrpSpPr/>
        <p:nvPr/>
      </p:nvGrpSpPr>
      <p:grpSpPr>
        <a:xfrm>
          <a:off x="0" y="0"/>
          <a:ext cx="0" cy="0"/>
          <a:chOff x="0" y="0"/>
          <a:chExt cx="0" cy="0"/>
        </a:xfrm>
      </p:grpSpPr>
      <p:sp>
        <p:nvSpPr>
          <p:cNvPr id="2" name="Rectangle 1"/>
          <p:cNvSpPr/>
          <p:nvPr userDrawn="1"/>
        </p:nvSpPr>
        <p:spPr>
          <a:xfrm>
            <a:off x="6722076" y="0"/>
            <a:ext cx="5453745" cy="6858000"/>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space réservé du texte 3"/>
          <p:cNvSpPr>
            <a:spLocks noGrp="1"/>
          </p:cNvSpPr>
          <p:nvPr>
            <p:ph type="body" sz="half" idx="2"/>
          </p:nvPr>
        </p:nvSpPr>
        <p:spPr>
          <a:xfrm>
            <a:off x="617836" y="1484922"/>
            <a:ext cx="5799440" cy="4998255"/>
          </a:xfrm>
          <a:prstGeom prst="rect">
            <a:avLst/>
          </a:prstGeom>
        </p:spPr>
        <p:txBody>
          <a:bodyPr>
            <a:normAutofit/>
          </a:bodyPr>
          <a:lstStyle>
            <a:lvl1pPr marL="0" indent="0">
              <a:buNone/>
              <a:defRPr lang="fr-FR" sz="2800" b="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spcAft>
                <a:spcPts val="600"/>
              </a:spcAft>
              <a:buFont typeface="Arial" panose="020B0604020202020204" pitchFamily="34" charset="0"/>
              <a:buNone/>
            </a:pPr>
            <a:r>
              <a:rPr lang="fr-FR" dirty="0" smtClean="0"/>
              <a:t>Modifier les styles du texte du masque</a:t>
            </a:r>
          </a:p>
        </p:txBody>
      </p:sp>
      <p:sp>
        <p:nvSpPr>
          <p:cNvPr id="6" name="Titre 1"/>
          <p:cNvSpPr>
            <a:spLocks noGrp="1"/>
          </p:cNvSpPr>
          <p:nvPr>
            <p:ph type="title" hasCustomPrompt="1"/>
          </p:nvPr>
        </p:nvSpPr>
        <p:spPr>
          <a:xfrm>
            <a:off x="3229232" y="365125"/>
            <a:ext cx="8287264" cy="837599"/>
          </a:xfrm>
          <a:prstGeom prst="rect">
            <a:avLst/>
          </a:prstGeom>
        </p:spPr>
        <p:txBody>
          <a:bodyPr>
            <a:normAutofit/>
          </a:bodyPr>
          <a:lstStyle>
            <a:lvl1pPr algn="r" defTabSz="914400" rtl="0" eaLnBrk="1" latinLnBrk="0" hangingPunct="1">
              <a:lnSpc>
                <a:spcPct val="90000"/>
              </a:lnSpc>
              <a:spcBef>
                <a:spcPct val="0"/>
              </a:spcBef>
              <a:buNone/>
              <a:defRPr lang="fr-FR" sz="3200" b="1" i="1" kern="1200" dirty="0">
                <a:solidFill>
                  <a:schemeClr val="accent2"/>
                </a:solidFill>
                <a:latin typeface="+mn-lt"/>
                <a:ea typeface="+mj-ea"/>
                <a:cs typeface="+mj-cs"/>
              </a:defRPr>
            </a:lvl1pPr>
          </a:lstStyle>
          <a:p>
            <a:r>
              <a:rPr lang="fr-FR" dirty="0" smtClean="0"/>
              <a:t>Titre sous-partie</a:t>
            </a:r>
            <a:endParaRPr lang="fr-FR" dirty="0"/>
          </a:p>
        </p:txBody>
      </p:sp>
      <p:pic>
        <p:nvPicPr>
          <p:cNvPr id="11" name="Image 10" descr="O:\COMMUNICATION\OUTILS GRAPHIQUES\Charte Marque Etat\ARS_ARA\REPUBLIQUE_FRANCAISE\jpg\Republique_Francaise_CMJ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7311" t="6560" b="1"/>
          <a:stretch/>
        </p:blipFill>
        <p:spPr bwMode="auto">
          <a:xfrm>
            <a:off x="414215" y="382954"/>
            <a:ext cx="809581" cy="739694"/>
          </a:xfrm>
          <a:prstGeom prst="rect">
            <a:avLst/>
          </a:prstGeom>
          <a:noFill/>
          <a:ln>
            <a:noFill/>
          </a:ln>
        </p:spPr>
      </p:pic>
      <p:pic>
        <p:nvPicPr>
          <p:cNvPr id="12" name="Image 11" descr="O:\COMMUNICATION\OUTILS GRAPHIQUES\Logos ARS\Logo ARS ARA 2020\COMMUNICATION EXTERNE+INSTIT\Quadri\ARSlogo_Normal_Quadri.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12371" y="457661"/>
            <a:ext cx="981493" cy="568525"/>
          </a:xfrm>
          <a:prstGeom prst="rect">
            <a:avLst/>
          </a:prstGeom>
          <a:noFill/>
          <a:ln>
            <a:noFill/>
          </a:ln>
        </p:spPr>
      </p:pic>
      <p:sp>
        <p:nvSpPr>
          <p:cNvPr id="14" name="ZoneTexte 13"/>
          <p:cNvSpPr txBox="1"/>
          <p:nvPr userDrawn="1"/>
        </p:nvSpPr>
        <p:spPr>
          <a:xfrm>
            <a:off x="364422" y="6556962"/>
            <a:ext cx="7505670" cy="230832"/>
          </a:xfrm>
          <a:prstGeom prst="rect">
            <a:avLst/>
          </a:prstGeom>
          <a:noFill/>
        </p:spPr>
        <p:txBody>
          <a:bodyPr wrap="square" rtlCol="0">
            <a:spAutoFit/>
          </a:bodyPr>
          <a:lstStyle/>
          <a:p>
            <a:pPr algn="l"/>
            <a:fld id="{B38CCEA5-E3A9-4E57-82F7-3980BCFD4D6F}" type="slidenum">
              <a:rPr lang="fr-FR" sz="900" smtClean="0">
                <a:solidFill>
                  <a:schemeClr val="tx1"/>
                </a:solidFill>
                <a:latin typeface="Marianne" panose="02000000000000000000" pitchFamily="50" charset="0"/>
              </a:rPr>
              <a:pPr algn="l"/>
              <a:t>‹N°›</a:t>
            </a:fld>
            <a:endParaRPr lang="fr-FR" sz="900" dirty="0">
              <a:solidFill>
                <a:schemeClr val="tx1"/>
              </a:solidFill>
              <a:latin typeface="Marianne" panose="02000000000000000000" pitchFamily="50" charset="0"/>
            </a:endParaRPr>
          </a:p>
        </p:txBody>
      </p:sp>
      <p:cxnSp>
        <p:nvCxnSpPr>
          <p:cNvPr id="15" name="Connecteur droit 14"/>
          <p:cNvCxnSpPr/>
          <p:nvPr userDrawn="1"/>
        </p:nvCxnSpPr>
        <p:spPr>
          <a:xfrm>
            <a:off x="452659" y="6549285"/>
            <a:ext cx="112469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re 1"/>
          <p:cNvSpPr txBox="1">
            <a:spLocks/>
          </p:cNvSpPr>
          <p:nvPr userDrawn="1"/>
        </p:nvSpPr>
        <p:spPr>
          <a:xfrm>
            <a:off x="4337539" y="6557104"/>
            <a:ext cx="7303642" cy="253500"/>
          </a:xfrm>
          <a:prstGeom prst="rect">
            <a:avLst/>
          </a:prstGeom>
        </p:spPr>
        <p:txBody>
          <a:bodyPr anchor="b">
            <a:noAutofit/>
          </a:bodyPr>
          <a:lstStyle>
            <a:lvl1pPr algn="l" defTabSz="914400" rtl="0" eaLnBrk="1" latinLnBrk="0" hangingPunct="1">
              <a:lnSpc>
                <a:spcPct val="100000"/>
              </a:lnSpc>
              <a:spcBef>
                <a:spcPct val="0"/>
              </a:spcBef>
              <a:buNone/>
              <a:defRPr sz="5000" b="1" kern="1200">
                <a:solidFill>
                  <a:schemeClr val="bg1"/>
                </a:solidFill>
                <a:latin typeface="+mn-lt"/>
                <a:ea typeface="+mj-ea"/>
                <a:cs typeface="Arial" panose="020B0604020202020204" pitchFamily="34" charset="0"/>
              </a:defRPr>
            </a:lvl1pPr>
          </a:lstStyle>
          <a:p>
            <a:pPr algn="r"/>
            <a:r>
              <a:rPr lang="fr-FR" sz="1200" b="0" dirty="0" smtClean="0">
                <a:solidFill>
                  <a:schemeClr val="tx1"/>
                </a:solidFill>
              </a:rPr>
              <a:t>Intitulé de votre direction ou service</a:t>
            </a:r>
            <a:endParaRPr lang="fr-FR" sz="1200" b="0" dirty="0">
              <a:solidFill>
                <a:schemeClr val="tx1"/>
              </a:solidFill>
            </a:endParaRPr>
          </a:p>
        </p:txBody>
      </p:sp>
    </p:spTree>
    <p:extLst>
      <p:ext uri="{BB962C8B-B14F-4D97-AF65-F5344CB8AC3E}">
        <p14:creationId xmlns:p14="http://schemas.microsoft.com/office/powerpoint/2010/main" val="230869805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05_Titre Vert 2">
    <p:spTree>
      <p:nvGrpSpPr>
        <p:cNvPr id="1" name=""/>
        <p:cNvGrpSpPr/>
        <p:nvPr/>
      </p:nvGrpSpPr>
      <p:grpSpPr>
        <a:xfrm>
          <a:off x="0" y="0"/>
          <a:ext cx="0" cy="0"/>
          <a:chOff x="0" y="0"/>
          <a:chExt cx="0" cy="0"/>
        </a:xfrm>
      </p:grpSpPr>
      <p:sp>
        <p:nvSpPr>
          <p:cNvPr id="7" name="Rectangle 6"/>
          <p:cNvSpPr/>
          <p:nvPr userDrawn="1"/>
        </p:nvSpPr>
        <p:spPr>
          <a:xfrm>
            <a:off x="981712" y="1771135"/>
            <a:ext cx="11648303" cy="508686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descr="O:\COMMUNICATION\OUTILS GRAPHIQUES\Logos ARS\Logo ARS ARA 2020\COMMUNICATION EXTERNE+INSTIT\Quadri\ARSlogo_Normal_Quadri.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8430" y="510306"/>
            <a:ext cx="1682750" cy="974725"/>
          </a:xfrm>
          <a:prstGeom prst="rect">
            <a:avLst/>
          </a:prstGeom>
          <a:noFill/>
          <a:ln>
            <a:noFill/>
          </a:ln>
        </p:spPr>
      </p:pic>
      <p:sp>
        <p:nvSpPr>
          <p:cNvPr id="9" name="Rectangle 8"/>
          <p:cNvSpPr/>
          <p:nvPr userDrawn="1"/>
        </p:nvSpPr>
        <p:spPr>
          <a:xfrm>
            <a:off x="2669058" y="1485030"/>
            <a:ext cx="1512000" cy="5372969"/>
          </a:xfrm>
          <a:prstGeom prst="rect">
            <a:avLst/>
          </a:prstGeom>
          <a:solidFill>
            <a:srgbClr val="C8D223">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hasCustomPrompt="1"/>
          </p:nvPr>
        </p:nvSpPr>
        <p:spPr>
          <a:xfrm>
            <a:off x="2957386" y="2232974"/>
            <a:ext cx="8683794" cy="1713295"/>
          </a:xfrm>
          <a:prstGeom prst="rect">
            <a:avLst/>
          </a:prstGeom>
        </p:spPr>
        <p:txBody>
          <a:bodyPr anchor="b">
            <a:noAutofit/>
          </a:bodyPr>
          <a:lstStyle>
            <a:lvl1pPr algn="l">
              <a:lnSpc>
                <a:spcPct val="100000"/>
              </a:lnSpc>
              <a:defRPr sz="5000" b="1">
                <a:solidFill>
                  <a:schemeClr val="bg1"/>
                </a:solidFill>
                <a:latin typeface="+mn-lt"/>
                <a:cs typeface="Arial" panose="020B0604020202020204" pitchFamily="34" charset="0"/>
              </a:defRPr>
            </a:lvl1pPr>
          </a:lstStyle>
          <a:p>
            <a:r>
              <a:rPr lang="fr-FR" dirty="0" smtClean="0"/>
              <a:t>Titre de votre document ou intervention 2 lignes max</a:t>
            </a:r>
            <a:endParaRPr lang="fr-FR" dirty="0"/>
          </a:p>
        </p:txBody>
      </p:sp>
      <p:sp>
        <p:nvSpPr>
          <p:cNvPr id="3" name="Sous-titre 2"/>
          <p:cNvSpPr>
            <a:spLocks noGrp="1"/>
          </p:cNvSpPr>
          <p:nvPr>
            <p:ph type="subTitle" idx="1" hasCustomPrompt="1"/>
          </p:nvPr>
        </p:nvSpPr>
        <p:spPr>
          <a:xfrm>
            <a:off x="2957386" y="4329799"/>
            <a:ext cx="8683794" cy="1130639"/>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fr-FR" sz="3800" i="1" kern="1200" baseline="0" dirty="0">
                <a:solidFill>
                  <a:schemeClr val="bg1"/>
                </a:solidFill>
                <a:latin typeface="Calibri Light" panose="020F0302020204030204" pitchFamily="34" charset="0"/>
                <a:ea typeface="+mn-ea"/>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Sous-titre de votre document ou date et lieu ou cible de votre présentation</a:t>
            </a:r>
            <a:endParaRPr lang="fr-FR" dirty="0"/>
          </a:p>
        </p:txBody>
      </p:sp>
      <p:pic>
        <p:nvPicPr>
          <p:cNvPr id="8" name="Image 7" descr="O:\COMMUNICATION\OUTILS GRAPHIQUES\Charte Marque Etat\ARS_ARA\REPUBLIQUE_FRANCAISE\jpg\Republique_Francaise_CMJN.jp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8603" y="336487"/>
            <a:ext cx="1552575" cy="1407160"/>
          </a:xfrm>
          <a:prstGeom prst="rect">
            <a:avLst/>
          </a:prstGeom>
          <a:noFill/>
          <a:ln>
            <a:noFill/>
          </a:ln>
        </p:spPr>
      </p:pic>
      <p:sp>
        <p:nvSpPr>
          <p:cNvPr id="11" name="Titre 1"/>
          <p:cNvSpPr txBox="1">
            <a:spLocks/>
          </p:cNvSpPr>
          <p:nvPr userDrawn="1"/>
        </p:nvSpPr>
        <p:spPr>
          <a:xfrm>
            <a:off x="4337539" y="6557104"/>
            <a:ext cx="7303642" cy="253500"/>
          </a:xfrm>
          <a:prstGeom prst="rect">
            <a:avLst/>
          </a:prstGeom>
        </p:spPr>
        <p:txBody>
          <a:bodyPr anchor="b">
            <a:noAutofit/>
          </a:bodyPr>
          <a:lstStyle>
            <a:lvl1pPr algn="l" defTabSz="914400" rtl="0" eaLnBrk="1" latinLnBrk="0" hangingPunct="1">
              <a:lnSpc>
                <a:spcPct val="100000"/>
              </a:lnSpc>
              <a:spcBef>
                <a:spcPct val="0"/>
              </a:spcBef>
              <a:buNone/>
              <a:defRPr sz="5000" b="1" kern="1200">
                <a:solidFill>
                  <a:schemeClr val="bg1"/>
                </a:solidFill>
                <a:latin typeface="+mn-lt"/>
                <a:ea typeface="+mj-ea"/>
                <a:cs typeface="Arial" panose="020B0604020202020204" pitchFamily="34" charset="0"/>
              </a:defRPr>
            </a:lvl1pPr>
          </a:lstStyle>
          <a:p>
            <a:pPr algn="r"/>
            <a:r>
              <a:rPr lang="fr-FR" sz="1200" b="0" dirty="0" smtClean="0">
                <a:solidFill>
                  <a:srgbClr val="FFFFFF"/>
                </a:solidFill>
              </a:rPr>
              <a:t>Direction</a:t>
            </a:r>
            <a:r>
              <a:rPr lang="fr-FR" sz="1200" b="0" baseline="0" dirty="0" smtClean="0">
                <a:solidFill>
                  <a:srgbClr val="FFFFFF"/>
                </a:solidFill>
              </a:rPr>
              <a:t> de l’offre de soins</a:t>
            </a:r>
            <a:endParaRPr lang="fr-FR" sz="1200" b="0" dirty="0">
              <a:solidFill>
                <a:srgbClr val="FFFFFF"/>
              </a:solidFill>
            </a:endParaRPr>
          </a:p>
        </p:txBody>
      </p:sp>
    </p:spTree>
    <p:extLst>
      <p:ext uri="{BB962C8B-B14F-4D97-AF65-F5344CB8AC3E}">
        <p14:creationId xmlns:p14="http://schemas.microsoft.com/office/powerpoint/2010/main" val="148813998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6_Titre Bleu 2">
    <p:spTree>
      <p:nvGrpSpPr>
        <p:cNvPr id="1" name=""/>
        <p:cNvGrpSpPr/>
        <p:nvPr/>
      </p:nvGrpSpPr>
      <p:grpSpPr>
        <a:xfrm>
          <a:off x="0" y="0"/>
          <a:ext cx="0" cy="0"/>
          <a:chOff x="0" y="0"/>
          <a:chExt cx="0" cy="0"/>
        </a:xfrm>
      </p:grpSpPr>
      <p:sp>
        <p:nvSpPr>
          <p:cNvPr id="7" name="Rectangle 6"/>
          <p:cNvSpPr/>
          <p:nvPr userDrawn="1"/>
        </p:nvSpPr>
        <p:spPr>
          <a:xfrm>
            <a:off x="543697" y="1771135"/>
            <a:ext cx="11648303" cy="508686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descr="O:\COMMUNICATION\OUTILS GRAPHIQUES\Logos ARS\Logo ARS ARA 2020\COMMUNICATION EXTERNE+INSTIT\Quadri\ARSlogo_Normal_Quadri.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8430" y="510306"/>
            <a:ext cx="1682750" cy="974725"/>
          </a:xfrm>
          <a:prstGeom prst="rect">
            <a:avLst/>
          </a:prstGeom>
          <a:noFill/>
          <a:ln>
            <a:noFill/>
          </a:ln>
        </p:spPr>
      </p:pic>
      <p:sp>
        <p:nvSpPr>
          <p:cNvPr id="9" name="Rectangle 8"/>
          <p:cNvSpPr/>
          <p:nvPr userDrawn="1"/>
        </p:nvSpPr>
        <p:spPr>
          <a:xfrm>
            <a:off x="2669058" y="1485030"/>
            <a:ext cx="1512000" cy="5372969"/>
          </a:xfrm>
          <a:prstGeom prst="rect">
            <a:avLst/>
          </a:prstGeom>
          <a:solidFill>
            <a:schemeClr val="accent2">
              <a:alpha val="5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O:\COMMUNICATION\OUTILS GRAPHIQUES\Charte Marque Etat\ARS_ARA\REPUBLIQUE_FRANCAISE\jpg\Republique_Francaise_CMJN.jp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8603" y="336487"/>
            <a:ext cx="1552575" cy="1407160"/>
          </a:xfrm>
          <a:prstGeom prst="rect">
            <a:avLst/>
          </a:prstGeom>
          <a:noFill/>
          <a:ln>
            <a:noFill/>
          </a:ln>
        </p:spPr>
      </p:pic>
      <p:sp>
        <p:nvSpPr>
          <p:cNvPr id="10" name="Titre 1"/>
          <p:cNvSpPr>
            <a:spLocks noGrp="1"/>
          </p:cNvSpPr>
          <p:nvPr>
            <p:ph type="ctrTitle" hasCustomPrompt="1"/>
          </p:nvPr>
        </p:nvSpPr>
        <p:spPr>
          <a:xfrm>
            <a:off x="2957386" y="2232974"/>
            <a:ext cx="8683794" cy="1713295"/>
          </a:xfrm>
          <a:prstGeom prst="rect">
            <a:avLst/>
          </a:prstGeom>
        </p:spPr>
        <p:txBody>
          <a:bodyPr anchor="b">
            <a:normAutofit/>
          </a:bodyPr>
          <a:lstStyle>
            <a:lvl1pPr algn="l" defTabSz="914400" rtl="0" eaLnBrk="1" latinLnBrk="0" hangingPunct="1">
              <a:lnSpc>
                <a:spcPct val="100000"/>
              </a:lnSpc>
              <a:spcBef>
                <a:spcPct val="0"/>
              </a:spcBef>
              <a:buNone/>
              <a:defRPr lang="fr-FR" sz="5000" b="1" kern="1200" dirty="0">
                <a:solidFill>
                  <a:schemeClr val="bg1"/>
                </a:solidFill>
                <a:latin typeface="+mn-lt"/>
                <a:ea typeface="+mj-ea"/>
                <a:cs typeface="Arial" panose="020B0604020202020204" pitchFamily="34" charset="0"/>
              </a:defRPr>
            </a:lvl1pPr>
          </a:lstStyle>
          <a:p>
            <a:r>
              <a:rPr lang="fr-FR" dirty="0" smtClean="0"/>
              <a:t>Titre de votre document ou intervention 2 lignes max</a:t>
            </a:r>
            <a:endParaRPr lang="fr-FR" dirty="0"/>
          </a:p>
        </p:txBody>
      </p:sp>
      <p:sp>
        <p:nvSpPr>
          <p:cNvPr id="12" name="Sous-titre 2"/>
          <p:cNvSpPr>
            <a:spLocks noGrp="1"/>
          </p:cNvSpPr>
          <p:nvPr>
            <p:ph type="subTitle" idx="1" hasCustomPrompt="1"/>
          </p:nvPr>
        </p:nvSpPr>
        <p:spPr>
          <a:xfrm>
            <a:off x="2957386" y="4329799"/>
            <a:ext cx="8683794" cy="1130639"/>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fr-FR" sz="3800" i="1" kern="1200" baseline="0" dirty="0">
                <a:solidFill>
                  <a:schemeClr val="bg1"/>
                </a:solidFill>
                <a:latin typeface="Calibri Light" panose="020F0302020204030204" pitchFamily="34" charset="0"/>
                <a:ea typeface="+mn-ea"/>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Sous-titre de votre document ou date et lieu ou cible de votre présentation</a:t>
            </a:r>
            <a:endParaRPr lang="fr-FR" dirty="0"/>
          </a:p>
        </p:txBody>
      </p:sp>
      <p:sp>
        <p:nvSpPr>
          <p:cNvPr id="14" name="Titre 1"/>
          <p:cNvSpPr txBox="1">
            <a:spLocks/>
          </p:cNvSpPr>
          <p:nvPr userDrawn="1"/>
        </p:nvSpPr>
        <p:spPr>
          <a:xfrm>
            <a:off x="4337539" y="6557104"/>
            <a:ext cx="7303642" cy="253500"/>
          </a:xfrm>
          <a:prstGeom prst="rect">
            <a:avLst/>
          </a:prstGeom>
        </p:spPr>
        <p:txBody>
          <a:bodyPr anchor="b">
            <a:noAutofit/>
          </a:bodyPr>
          <a:lstStyle>
            <a:lvl1pPr algn="l" defTabSz="914400" rtl="0" eaLnBrk="1" latinLnBrk="0" hangingPunct="1">
              <a:lnSpc>
                <a:spcPct val="100000"/>
              </a:lnSpc>
              <a:spcBef>
                <a:spcPct val="0"/>
              </a:spcBef>
              <a:buNone/>
              <a:defRPr sz="5000" b="1" kern="1200">
                <a:solidFill>
                  <a:schemeClr val="bg1"/>
                </a:solidFill>
                <a:latin typeface="+mn-lt"/>
                <a:ea typeface="+mj-ea"/>
                <a:cs typeface="Arial" panose="020B0604020202020204" pitchFamily="34" charset="0"/>
              </a:defRPr>
            </a:lvl1pPr>
          </a:lstStyle>
          <a:p>
            <a:pPr algn="r"/>
            <a:r>
              <a:rPr lang="fr-FR" sz="1200" b="0" dirty="0" smtClean="0">
                <a:solidFill>
                  <a:srgbClr val="FFFFFF"/>
                </a:solidFill>
              </a:rPr>
              <a:t>Intitulé de votre direction ou service</a:t>
            </a:r>
            <a:endParaRPr lang="fr-FR" sz="1200" b="0" dirty="0">
              <a:solidFill>
                <a:srgbClr val="FFFFFF"/>
              </a:solidFill>
            </a:endParaRPr>
          </a:p>
        </p:txBody>
      </p:sp>
    </p:spTree>
    <p:extLst>
      <p:ext uri="{BB962C8B-B14F-4D97-AF65-F5344CB8AC3E}">
        <p14:creationId xmlns:p14="http://schemas.microsoft.com/office/powerpoint/2010/main" val="343591266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7_Titre Rouge 2">
    <p:spTree>
      <p:nvGrpSpPr>
        <p:cNvPr id="1" name=""/>
        <p:cNvGrpSpPr/>
        <p:nvPr/>
      </p:nvGrpSpPr>
      <p:grpSpPr>
        <a:xfrm>
          <a:off x="0" y="0"/>
          <a:ext cx="0" cy="0"/>
          <a:chOff x="0" y="0"/>
          <a:chExt cx="0" cy="0"/>
        </a:xfrm>
      </p:grpSpPr>
      <p:sp>
        <p:nvSpPr>
          <p:cNvPr id="7" name="Rectangle 6"/>
          <p:cNvSpPr/>
          <p:nvPr userDrawn="1"/>
        </p:nvSpPr>
        <p:spPr>
          <a:xfrm>
            <a:off x="543697" y="1771135"/>
            <a:ext cx="11648303" cy="508686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descr="O:\COMMUNICATION\OUTILS GRAPHIQUES\Logos ARS\Logo ARS ARA 2020\COMMUNICATION EXTERNE+INSTIT\Quadri\ARSlogo_Normal_Quadri.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8430" y="510306"/>
            <a:ext cx="1682750" cy="974725"/>
          </a:xfrm>
          <a:prstGeom prst="rect">
            <a:avLst/>
          </a:prstGeom>
          <a:noFill/>
          <a:ln>
            <a:noFill/>
          </a:ln>
        </p:spPr>
      </p:pic>
      <p:sp>
        <p:nvSpPr>
          <p:cNvPr id="9" name="Rectangle 8"/>
          <p:cNvSpPr/>
          <p:nvPr userDrawn="1"/>
        </p:nvSpPr>
        <p:spPr>
          <a:xfrm>
            <a:off x="2669058" y="1485030"/>
            <a:ext cx="1512000" cy="5372969"/>
          </a:xfrm>
          <a:prstGeom prst="rect">
            <a:avLst/>
          </a:prstGeom>
          <a:solidFill>
            <a:schemeClr val="accent5">
              <a:alpha val="5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O:\COMMUNICATION\OUTILS GRAPHIQUES\Charte Marque Etat\ARS_ARA\REPUBLIQUE_FRANCAISE\jpg\Republique_Francaise_CMJN.jp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8603" y="336487"/>
            <a:ext cx="1552575" cy="1407160"/>
          </a:xfrm>
          <a:prstGeom prst="rect">
            <a:avLst/>
          </a:prstGeom>
          <a:noFill/>
          <a:ln>
            <a:noFill/>
          </a:ln>
        </p:spPr>
      </p:pic>
      <p:sp>
        <p:nvSpPr>
          <p:cNvPr id="10" name="Titre 1"/>
          <p:cNvSpPr>
            <a:spLocks noGrp="1"/>
          </p:cNvSpPr>
          <p:nvPr>
            <p:ph type="ctrTitle" hasCustomPrompt="1"/>
          </p:nvPr>
        </p:nvSpPr>
        <p:spPr>
          <a:xfrm>
            <a:off x="2957386" y="2232974"/>
            <a:ext cx="8683794" cy="1713295"/>
          </a:xfrm>
          <a:prstGeom prst="rect">
            <a:avLst/>
          </a:prstGeom>
        </p:spPr>
        <p:txBody>
          <a:bodyPr anchor="b">
            <a:normAutofit/>
          </a:bodyPr>
          <a:lstStyle>
            <a:lvl1pPr algn="l" defTabSz="914400" rtl="0" eaLnBrk="1" latinLnBrk="0" hangingPunct="1">
              <a:lnSpc>
                <a:spcPct val="100000"/>
              </a:lnSpc>
              <a:spcBef>
                <a:spcPct val="0"/>
              </a:spcBef>
              <a:buNone/>
              <a:defRPr lang="fr-FR" sz="5000" b="1" kern="1200" dirty="0">
                <a:solidFill>
                  <a:schemeClr val="bg1"/>
                </a:solidFill>
                <a:latin typeface="+mn-lt"/>
                <a:ea typeface="+mj-ea"/>
                <a:cs typeface="Arial" panose="020B0604020202020204" pitchFamily="34" charset="0"/>
              </a:defRPr>
            </a:lvl1pPr>
          </a:lstStyle>
          <a:p>
            <a:r>
              <a:rPr lang="fr-FR" dirty="0" smtClean="0"/>
              <a:t>Titre de votre document ou intervention 2 lignes max</a:t>
            </a:r>
            <a:endParaRPr lang="fr-FR" dirty="0"/>
          </a:p>
        </p:txBody>
      </p:sp>
      <p:sp>
        <p:nvSpPr>
          <p:cNvPr id="12" name="Sous-titre 2"/>
          <p:cNvSpPr>
            <a:spLocks noGrp="1"/>
          </p:cNvSpPr>
          <p:nvPr>
            <p:ph type="subTitle" idx="1" hasCustomPrompt="1"/>
          </p:nvPr>
        </p:nvSpPr>
        <p:spPr>
          <a:xfrm>
            <a:off x="2957386" y="4329799"/>
            <a:ext cx="8683794" cy="1130639"/>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fr-FR" sz="3800" i="1" kern="1200" baseline="0" dirty="0">
                <a:solidFill>
                  <a:schemeClr val="bg1"/>
                </a:solidFill>
                <a:latin typeface="Calibri Light" panose="020F0302020204030204" pitchFamily="34" charset="0"/>
                <a:ea typeface="+mn-ea"/>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Sous-titre de votre document ou date et lieu ou cible de votre présentation</a:t>
            </a:r>
            <a:endParaRPr lang="fr-FR" dirty="0"/>
          </a:p>
        </p:txBody>
      </p:sp>
      <p:sp>
        <p:nvSpPr>
          <p:cNvPr id="14" name="Titre 1"/>
          <p:cNvSpPr txBox="1">
            <a:spLocks/>
          </p:cNvSpPr>
          <p:nvPr userDrawn="1"/>
        </p:nvSpPr>
        <p:spPr>
          <a:xfrm>
            <a:off x="4337539" y="6557104"/>
            <a:ext cx="7303642" cy="253500"/>
          </a:xfrm>
          <a:prstGeom prst="rect">
            <a:avLst/>
          </a:prstGeom>
        </p:spPr>
        <p:txBody>
          <a:bodyPr anchor="b">
            <a:noAutofit/>
          </a:bodyPr>
          <a:lstStyle>
            <a:lvl1pPr algn="l" defTabSz="914400" rtl="0" eaLnBrk="1" latinLnBrk="0" hangingPunct="1">
              <a:lnSpc>
                <a:spcPct val="100000"/>
              </a:lnSpc>
              <a:spcBef>
                <a:spcPct val="0"/>
              </a:spcBef>
              <a:buNone/>
              <a:defRPr sz="5000" b="1" kern="1200">
                <a:solidFill>
                  <a:schemeClr val="bg1"/>
                </a:solidFill>
                <a:latin typeface="+mn-lt"/>
                <a:ea typeface="+mj-ea"/>
                <a:cs typeface="Arial" panose="020B0604020202020204" pitchFamily="34" charset="0"/>
              </a:defRPr>
            </a:lvl1pPr>
          </a:lstStyle>
          <a:p>
            <a:pPr algn="r"/>
            <a:r>
              <a:rPr lang="fr-FR" sz="1200" b="0" dirty="0" smtClean="0">
                <a:solidFill>
                  <a:srgbClr val="FFFFFF"/>
                </a:solidFill>
              </a:rPr>
              <a:t>Intitulé de votre direction ou service</a:t>
            </a:r>
            <a:endParaRPr lang="fr-FR" sz="1200" b="0" dirty="0">
              <a:solidFill>
                <a:srgbClr val="FFFFFF"/>
              </a:solidFill>
            </a:endParaRPr>
          </a:p>
        </p:txBody>
      </p:sp>
    </p:spTree>
    <p:extLst>
      <p:ext uri="{BB962C8B-B14F-4D97-AF65-F5344CB8AC3E}">
        <p14:creationId xmlns:p14="http://schemas.microsoft.com/office/powerpoint/2010/main" val="360902160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8_Titer Turquoise 2">
    <p:spTree>
      <p:nvGrpSpPr>
        <p:cNvPr id="1" name=""/>
        <p:cNvGrpSpPr/>
        <p:nvPr/>
      </p:nvGrpSpPr>
      <p:grpSpPr>
        <a:xfrm>
          <a:off x="0" y="0"/>
          <a:ext cx="0" cy="0"/>
          <a:chOff x="0" y="0"/>
          <a:chExt cx="0" cy="0"/>
        </a:xfrm>
      </p:grpSpPr>
      <p:sp>
        <p:nvSpPr>
          <p:cNvPr id="7" name="Rectangle 6"/>
          <p:cNvSpPr/>
          <p:nvPr userDrawn="1"/>
        </p:nvSpPr>
        <p:spPr>
          <a:xfrm>
            <a:off x="543697" y="1771135"/>
            <a:ext cx="11648303" cy="508686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descr="O:\COMMUNICATION\OUTILS GRAPHIQUES\Logos ARS\Logo ARS ARA 2020\COMMUNICATION EXTERNE+INSTIT\Quadri\ARSlogo_Normal_Quadri.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8430" y="510306"/>
            <a:ext cx="1682750" cy="974725"/>
          </a:xfrm>
          <a:prstGeom prst="rect">
            <a:avLst/>
          </a:prstGeom>
          <a:noFill/>
          <a:ln>
            <a:noFill/>
          </a:ln>
        </p:spPr>
      </p:pic>
      <p:sp>
        <p:nvSpPr>
          <p:cNvPr id="9" name="Rectangle 8"/>
          <p:cNvSpPr/>
          <p:nvPr userDrawn="1"/>
        </p:nvSpPr>
        <p:spPr>
          <a:xfrm>
            <a:off x="2669058" y="1485030"/>
            <a:ext cx="1512000" cy="5372969"/>
          </a:xfrm>
          <a:prstGeom prst="rect">
            <a:avLst/>
          </a:prstGeom>
          <a:solidFill>
            <a:schemeClr val="accent3">
              <a:alpha val="5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O:\COMMUNICATION\OUTILS GRAPHIQUES\Charte Marque Etat\ARS_ARA\REPUBLIQUE_FRANCAISE\jpg\Republique_Francaise_CMJN.jp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8603" y="336487"/>
            <a:ext cx="1552575" cy="1407160"/>
          </a:xfrm>
          <a:prstGeom prst="rect">
            <a:avLst/>
          </a:prstGeom>
          <a:noFill/>
          <a:ln>
            <a:noFill/>
          </a:ln>
        </p:spPr>
      </p:pic>
      <p:sp>
        <p:nvSpPr>
          <p:cNvPr id="10" name="Titre 1"/>
          <p:cNvSpPr>
            <a:spLocks noGrp="1"/>
          </p:cNvSpPr>
          <p:nvPr>
            <p:ph type="ctrTitle" hasCustomPrompt="1"/>
          </p:nvPr>
        </p:nvSpPr>
        <p:spPr>
          <a:xfrm>
            <a:off x="2957386" y="2232974"/>
            <a:ext cx="8683794" cy="1713295"/>
          </a:xfrm>
          <a:prstGeom prst="rect">
            <a:avLst/>
          </a:prstGeom>
        </p:spPr>
        <p:txBody>
          <a:bodyPr anchor="b">
            <a:normAutofit/>
          </a:bodyPr>
          <a:lstStyle>
            <a:lvl1pPr algn="l" defTabSz="914400" rtl="0" eaLnBrk="1" latinLnBrk="0" hangingPunct="1">
              <a:lnSpc>
                <a:spcPct val="100000"/>
              </a:lnSpc>
              <a:spcBef>
                <a:spcPct val="0"/>
              </a:spcBef>
              <a:buNone/>
              <a:defRPr lang="fr-FR" sz="5000" b="1" kern="1200" dirty="0">
                <a:solidFill>
                  <a:schemeClr val="bg1"/>
                </a:solidFill>
                <a:latin typeface="+mn-lt"/>
                <a:ea typeface="+mj-ea"/>
                <a:cs typeface="Arial" panose="020B0604020202020204" pitchFamily="34" charset="0"/>
              </a:defRPr>
            </a:lvl1pPr>
          </a:lstStyle>
          <a:p>
            <a:r>
              <a:rPr lang="fr-FR" dirty="0" smtClean="0"/>
              <a:t>Titre de votre document ou intervention 2 lignes max</a:t>
            </a:r>
            <a:endParaRPr lang="fr-FR" dirty="0"/>
          </a:p>
        </p:txBody>
      </p:sp>
      <p:sp>
        <p:nvSpPr>
          <p:cNvPr id="12" name="Sous-titre 2"/>
          <p:cNvSpPr>
            <a:spLocks noGrp="1"/>
          </p:cNvSpPr>
          <p:nvPr>
            <p:ph type="subTitle" idx="1" hasCustomPrompt="1"/>
          </p:nvPr>
        </p:nvSpPr>
        <p:spPr>
          <a:xfrm>
            <a:off x="2957386" y="4329799"/>
            <a:ext cx="8683794" cy="1130639"/>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fr-FR" sz="3800" i="1" kern="1200" baseline="0" dirty="0">
                <a:solidFill>
                  <a:schemeClr val="bg1"/>
                </a:solidFill>
                <a:latin typeface="Calibri Light" panose="020F0302020204030204" pitchFamily="34" charset="0"/>
                <a:ea typeface="+mn-ea"/>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Sous-titre de votre document ou date et lieu ou cible de votre présentation</a:t>
            </a:r>
            <a:endParaRPr lang="fr-FR" dirty="0"/>
          </a:p>
        </p:txBody>
      </p:sp>
      <p:sp>
        <p:nvSpPr>
          <p:cNvPr id="14" name="Titre 1"/>
          <p:cNvSpPr txBox="1">
            <a:spLocks/>
          </p:cNvSpPr>
          <p:nvPr userDrawn="1"/>
        </p:nvSpPr>
        <p:spPr>
          <a:xfrm>
            <a:off x="4337539" y="6557104"/>
            <a:ext cx="7303642" cy="253500"/>
          </a:xfrm>
          <a:prstGeom prst="rect">
            <a:avLst/>
          </a:prstGeom>
        </p:spPr>
        <p:txBody>
          <a:bodyPr anchor="b">
            <a:noAutofit/>
          </a:bodyPr>
          <a:lstStyle>
            <a:lvl1pPr algn="l" defTabSz="914400" rtl="0" eaLnBrk="1" latinLnBrk="0" hangingPunct="1">
              <a:lnSpc>
                <a:spcPct val="100000"/>
              </a:lnSpc>
              <a:spcBef>
                <a:spcPct val="0"/>
              </a:spcBef>
              <a:buNone/>
              <a:defRPr sz="5000" b="1" kern="1200">
                <a:solidFill>
                  <a:schemeClr val="bg1"/>
                </a:solidFill>
                <a:latin typeface="+mn-lt"/>
                <a:ea typeface="+mj-ea"/>
                <a:cs typeface="Arial" panose="020B0604020202020204" pitchFamily="34" charset="0"/>
              </a:defRPr>
            </a:lvl1pPr>
          </a:lstStyle>
          <a:p>
            <a:pPr algn="r"/>
            <a:r>
              <a:rPr lang="fr-FR" sz="1200" b="0" dirty="0" smtClean="0">
                <a:solidFill>
                  <a:srgbClr val="FFFFFF"/>
                </a:solidFill>
              </a:rPr>
              <a:t>Intitulé de votre direction ou service</a:t>
            </a:r>
            <a:endParaRPr lang="fr-FR" sz="1200" b="0" dirty="0">
              <a:solidFill>
                <a:srgbClr val="FFFFFF"/>
              </a:solidFill>
            </a:endParaRPr>
          </a:p>
        </p:txBody>
      </p:sp>
    </p:spTree>
    <p:extLst>
      <p:ext uri="{BB962C8B-B14F-4D97-AF65-F5344CB8AC3E}">
        <p14:creationId xmlns:p14="http://schemas.microsoft.com/office/powerpoint/2010/main" val="297989620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Intercalaire Bleu">
    <p:spTree>
      <p:nvGrpSpPr>
        <p:cNvPr id="1" name=""/>
        <p:cNvGrpSpPr/>
        <p:nvPr/>
      </p:nvGrpSpPr>
      <p:grpSpPr>
        <a:xfrm>
          <a:off x="0" y="0"/>
          <a:ext cx="0" cy="0"/>
          <a:chOff x="0" y="0"/>
          <a:chExt cx="0" cy="0"/>
        </a:xfrm>
      </p:grpSpPr>
      <p:sp>
        <p:nvSpPr>
          <p:cNvPr id="7" name="Rectangle 6"/>
          <p:cNvSpPr/>
          <p:nvPr userDrawn="1"/>
        </p:nvSpPr>
        <p:spPr>
          <a:xfrm>
            <a:off x="444844" y="1573428"/>
            <a:ext cx="11747156" cy="5284572"/>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ous-titre 2"/>
          <p:cNvSpPr>
            <a:spLocks noGrp="1"/>
          </p:cNvSpPr>
          <p:nvPr>
            <p:ph type="subTitle" idx="1" hasCustomPrompt="1"/>
          </p:nvPr>
        </p:nvSpPr>
        <p:spPr>
          <a:xfrm>
            <a:off x="1217420" y="4182590"/>
            <a:ext cx="10474393" cy="1538274"/>
          </a:xfrm>
          <a:prstGeom prst="rect">
            <a:avLst/>
          </a:prstGeom>
          <a:ln>
            <a:noFill/>
          </a:ln>
        </p:spPr>
        <p:txBody>
          <a:bodyPr/>
          <a:lstStyle>
            <a:lvl1pPr marL="0" indent="0" algn="l">
              <a:lnSpc>
                <a:spcPct val="100000"/>
              </a:lnSpc>
              <a:buNone/>
              <a:defRPr sz="4000" b="0" i="1" baseline="0">
                <a:solidFill>
                  <a:schemeClr val="accent2"/>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Sous titre de la partie (si nécessaire)</a:t>
            </a:r>
            <a:endParaRPr lang="fr-FR" dirty="0"/>
          </a:p>
        </p:txBody>
      </p:sp>
      <p:sp>
        <p:nvSpPr>
          <p:cNvPr id="2" name="Titre 1"/>
          <p:cNvSpPr>
            <a:spLocks noGrp="1"/>
          </p:cNvSpPr>
          <p:nvPr>
            <p:ph type="ctrTitle" hasCustomPrompt="1"/>
          </p:nvPr>
        </p:nvSpPr>
        <p:spPr>
          <a:xfrm>
            <a:off x="1227047" y="2721273"/>
            <a:ext cx="10464767" cy="1193371"/>
          </a:xfrm>
          <a:prstGeom prst="rect">
            <a:avLst/>
          </a:prstGeom>
        </p:spPr>
        <p:txBody>
          <a:bodyPr anchor="b">
            <a:normAutofit/>
          </a:bodyPr>
          <a:lstStyle>
            <a:lvl1pPr algn="l" defTabSz="914400" rtl="0" eaLnBrk="1" latinLnBrk="0" hangingPunct="1">
              <a:lnSpc>
                <a:spcPct val="100000"/>
              </a:lnSpc>
              <a:spcBef>
                <a:spcPct val="0"/>
              </a:spcBef>
              <a:buNone/>
              <a:defRPr lang="fr-FR" sz="5400" b="1" kern="1200" dirty="0">
                <a:solidFill>
                  <a:schemeClr val="tx2"/>
                </a:solidFill>
                <a:latin typeface="+mn-lt"/>
                <a:ea typeface="+mj-ea"/>
                <a:cs typeface="+mj-cs"/>
              </a:defRPr>
            </a:lvl1pPr>
          </a:lstStyle>
          <a:p>
            <a:r>
              <a:rPr lang="fr-FR" dirty="0" smtClean="0"/>
              <a:t>1. Titre de la partie</a:t>
            </a:r>
            <a:endParaRPr lang="fr-FR" dirty="0"/>
          </a:p>
        </p:txBody>
      </p:sp>
      <p:sp>
        <p:nvSpPr>
          <p:cNvPr id="4" name="Corde 3"/>
          <p:cNvSpPr/>
          <p:nvPr userDrawn="1"/>
        </p:nvSpPr>
        <p:spPr>
          <a:xfrm>
            <a:off x="7433434" y="601178"/>
            <a:ext cx="2520000" cy="2520000"/>
          </a:xfrm>
          <a:prstGeom prst="chord">
            <a:avLst>
              <a:gd name="adj1" fmla="val 20792352"/>
              <a:gd name="adj2" fmla="val 11619033"/>
            </a:avLst>
          </a:prstGeom>
          <a:solidFill>
            <a:schemeClr val="accent1">
              <a:alpha val="5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Image 9" descr="O:\COMMUNICATION\OUTILS GRAPHIQUES\Charte Marque Etat\ARS_ARA\REPUBLIQUE_FRANCAISE\jpg\Republique_Francaise_CMJN.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0365" y="331023"/>
            <a:ext cx="873431" cy="791625"/>
          </a:xfrm>
          <a:prstGeom prst="rect">
            <a:avLst/>
          </a:prstGeom>
          <a:noFill/>
          <a:ln>
            <a:noFill/>
          </a:ln>
        </p:spPr>
      </p:pic>
      <p:pic>
        <p:nvPicPr>
          <p:cNvPr id="14" name="Image 13" descr="O:\COMMUNICATION\OUTILS GRAPHIQUES\Logos ARS\Logo ARS ARA 2020\COMMUNICATION EXTERNE+INSTIT\Quadri\ARSlogo_Normal_Quadri.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12371" y="457661"/>
            <a:ext cx="981493" cy="568525"/>
          </a:xfrm>
          <a:prstGeom prst="rect">
            <a:avLst/>
          </a:prstGeom>
          <a:noFill/>
          <a:ln>
            <a:noFill/>
          </a:ln>
        </p:spPr>
      </p:pic>
      <p:sp>
        <p:nvSpPr>
          <p:cNvPr id="9" name="Titre 1"/>
          <p:cNvSpPr txBox="1">
            <a:spLocks/>
          </p:cNvSpPr>
          <p:nvPr userDrawn="1"/>
        </p:nvSpPr>
        <p:spPr>
          <a:xfrm>
            <a:off x="4337539" y="6557104"/>
            <a:ext cx="7303642" cy="253500"/>
          </a:xfrm>
          <a:prstGeom prst="rect">
            <a:avLst/>
          </a:prstGeom>
        </p:spPr>
        <p:txBody>
          <a:bodyPr anchor="b">
            <a:noAutofit/>
          </a:bodyPr>
          <a:lstStyle>
            <a:lvl1pPr algn="l" defTabSz="914400" rtl="0" eaLnBrk="1" latinLnBrk="0" hangingPunct="1">
              <a:lnSpc>
                <a:spcPct val="100000"/>
              </a:lnSpc>
              <a:spcBef>
                <a:spcPct val="0"/>
              </a:spcBef>
              <a:buNone/>
              <a:defRPr sz="5000" b="1" kern="1200">
                <a:solidFill>
                  <a:schemeClr val="bg1"/>
                </a:solidFill>
                <a:latin typeface="+mn-lt"/>
                <a:ea typeface="+mj-ea"/>
                <a:cs typeface="Arial" panose="020B0604020202020204" pitchFamily="34" charset="0"/>
              </a:defRPr>
            </a:lvl1pPr>
          </a:lstStyle>
          <a:p>
            <a:pPr algn="r"/>
            <a:r>
              <a:rPr lang="fr-FR" sz="1200" b="0" dirty="0" smtClean="0">
                <a:solidFill>
                  <a:schemeClr val="tx1"/>
                </a:solidFill>
              </a:rPr>
              <a:t>Intitulé de votre direction ou service</a:t>
            </a:r>
            <a:endParaRPr lang="fr-FR" sz="1200" b="0" dirty="0">
              <a:solidFill>
                <a:schemeClr val="tx1"/>
              </a:solidFill>
            </a:endParaRPr>
          </a:p>
        </p:txBody>
      </p:sp>
    </p:spTree>
    <p:extLst>
      <p:ext uri="{BB962C8B-B14F-4D97-AF65-F5344CB8AC3E}">
        <p14:creationId xmlns:p14="http://schemas.microsoft.com/office/powerpoint/2010/main" val="37694435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Intercalaire Bleu">
    <p:spTree>
      <p:nvGrpSpPr>
        <p:cNvPr id="1" name=""/>
        <p:cNvGrpSpPr/>
        <p:nvPr/>
      </p:nvGrpSpPr>
      <p:grpSpPr>
        <a:xfrm>
          <a:off x="0" y="0"/>
          <a:ext cx="0" cy="0"/>
          <a:chOff x="0" y="0"/>
          <a:chExt cx="0" cy="0"/>
        </a:xfrm>
      </p:grpSpPr>
      <p:sp>
        <p:nvSpPr>
          <p:cNvPr id="7" name="Rectangle 6"/>
          <p:cNvSpPr/>
          <p:nvPr userDrawn="1"/>
        </p:nvSpPr>
        <p:spPr>
          <a:xfrm>
            <a:off x="444844" y="1573428"/>
            <a:ext cx="11747156" cy="5284572"/>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ous-titre 2"/>
          <p:cNvSpPr>
            <a:spLocks noGrp="1"/>
          </p:cNvSpPr>
          <p:nvPr>
            <p:ph type="subTitle" idx="1" hasCustomPrompt="1"/>
          </p:nvPr>
        </p:nvSpPr>
        <p:spPr>
          <a:xfrm>
            <a:off x="1217420" y="4182590"/>
            <a:ext cx="10474393" cy="1538274"/>
          </a:xfrm>
          <a:prstGeom prst="rect">
            <a:avLst/>
          </a:prstGeom>
          <a:ln>
            <a:noFill/>
          </a:ln>
        </p:spPr>
        <p:txBody>
          <a:bodyPr/>
          <a:lstStyle>
            <a:lvl1pPr marL="0" indent="0" algn="l" defTabSz="914400" rtl="0" eaLnBrk="1" latinLnBrk="0" hangingPunct="1">
              <a:lnSpc>
                <a:spcPct val="100000"/>
              </a:lnSpc>
              <a:spcBef>
                <a:spcPts val="1000"/>
              </a:spcBef>
              <a:buFont typeface="Arial" panose="020B0604020202020204" pitchFamily="34" charset="0"/>
              <a:buNone/>
              <a:defRPr lang="fr-FR" sz="4000" b="0" i="1" kern="1200" baseline="0" dirty="0">
                <a:solidFill>
                  <a:schemeClr val="accent2"/>
                </a:solidFill>
                <a:latin typeface="Calibri Light" panose="020F0302020204030204" pitchFamily="34" charset="0"/>
                <a:ea typeface="+mn-ea"/>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Sous titre de la partie (si nécessaire)</a:t>
            </a:r>
            <a:endParaRPr lang="fr-FR" dirty="0"/>
          </a:p>
        </p:txBody>
      </p:sp>
      <p:sp>
        <p:nvSpPr>
          <p:cNvPr id="2" name="Titre 1"/>
          <p:cNvSpPr>
            <a:spLocks noGrp="1"/>
          </p:cNvSpPr>
          <p:nvPr>
            <p:ph type="ctrTitle" hasCustomPrompt="1"/>
          </p:nvPr>
        </p:nvSpPr>
        <p:spPr>
          <a:xfrm>
            <a:off x="1227047" y="2721273"/>
            <a:ext cx="10464767" cy="1193371"/>
          </a:xfrm>
          <a:prstGeom prst="rect">
            <a:avLst/>
          </a:prstGeom>
        </p:spPr>
        <p:txBody>
          <a:bodyPr anchor="b">
            <a:normAutofit/>
          </a:bodyPr>
          <a:lstStyle>
            <a:lvl1pPr algn="l" defTabSz="914400" rtl="0" eaLnBrk="1" latinLnBrk="0" hangingPunct="1">
              <a:lnSpc>
                <a:spcPct val="100000"/>
              </a:lnSpc>
              <a:spcBef>
                <a:spcPct val="0"/>
              </a:spcBef>
              <a:buNone/>
              <a:defRPr lang="fr-FR" sz="5400" b="1" kern="1200" dirty="0">
                <a:solidFill>
                  <a:schemeClr val="tx2"/>
                </a:solidFill>
                <a:latin typeface="+mn-lt"/>
                <a:ea typeface="+mj-ea"/>
                <a:cs typeface="+mj-cs"/>
              </a:defRPr>
            </a:lvl1pPr>
          </a:lstStyle>
          <a:p>
            <a:r>
              <a:rPr lang="fr-FR" dirty="0" smtClean="0"/>
              <a:t>1. Titre de la partie</a:t>
            </a:r>
            <a:endParaRPr lang="fr-FR" dirty="0"/>
          </a:p>
        </p:txBody>
      </p:sp>
      <p:sp>
        <p:nvSpPr>
          <p:cNvPr id="4" name="Corde 3"/>
          <p:cNvSpPr/>
          <p:nvPr userDrawn="1"/>
        </p:nvSpPr>
        <p:spPr>
          <a:xfrm>
            <a:off x="7433434" y="601178"/>
            <a:ext cx="2520000" cy="2520000"/>
          </a:xfrm>
          <a:prstGeom prst="chord">
            <a:avLst>
              <a:gd name="adj1" fmla="val 20792352"/>
              <a:gd name="adj2" fmla="val 11619033"/>
            </a:avLst>
          </a:prstGeom>
          <a:solidFill>
            <a:schemeClr val="accent2">
              <a:alpha val="5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Image 9" descr="O:\COMMUNICATION\OUTILS GRAPHIQUES\Charte Marque Etat\ARS_ARA\REPUBLIQUE_FRANCAISE\jpg\Republique_Francaise_CMJN.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0365" y="331023"/>
            <a:ext cx="873431" cy="791625"/>
          </a:xfrm>
          <a:prstGeom prst="rect">
            <a:avLst/>
          </a:prstGeom>
          <a:noFill/>
          <a:ln>
            <a:noFill/>
          </a:ln>
        </p:spPr>
      </p:pic>
      <p:pic>
        <p:nvPicPr>
          <p:cNvPr id="14" name="Image 13" descr="O:\COMMUNICATION\OUTILS GRAPHIQUES\Logos ARS\Logo ARS ARA 2020\COMMUNICATION EXTERNE+INSTIT\Quadri\ARSlogo_Normal_Quadri.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12371" y="457661"/>
            <a:ext cx="981493" cy="568525"/>
          </a:xfrm>
          <a:prstGeom prst="rect">
            <a:avLst/>
          </a:prstGeom>
          <a:noFill/>
          <a:ln>
            <a:noFill/>
          </a:ln>
        </p:spPr>
      </p:pic>
      <p:sp>
        <p:nvSpPr>
          <p:cNvPr id="9" name="Titre 1"/>
          <p:cNvSpPr txBox="1">
            <a:spLocks/>
          </p:cNvSpPr>
          <p:nvPr userDrawn="1"/>
        </p:nvSpPr>
        <p:spPr>
          <a:xfrm>
            <a:off x="4337539" y="6557104"/>
            <a:ext cx="7303642" cy="253500"/>
          </a:xfrm>
          <a:prstGeom prst="rect">
            <a:avLst/>
          </a:prstGeom>
        </p:spPr>
        <p:txBody>
          <a:bodyPr anchor="b">
            <a:noAutofit/>
          </a:bodyPr>
          <a:lstStyle>
            <a:lvl1pPr algn="l" defTabSz="914400" rtl="0" eaLnBrk="1" latinLnBrk="0" hangingPunct="1">
              <a:lnSpc>
                <a:spcPct val="100000"/>
              </a:lnSpc>
              <a:spcBef>
                <a:spcPct val="0"/>
              </a:spcBef>
              <a:buNone/>
              <a:defRPr sz="5000" b="1" kern="1200">
                <a:solidFill>
                  <a:schemeClr val="bg1"/>
                </a:solidFill>
                <a:latin typeface="+mn-lt"/>
                <a:ea typeface="+mj-ea"/>
                <a:cs typeface="Arial" panose="020B0604020202020204" pitchFamily="34" charset="0"/>
              </a:defRPr>
            </a:lvl1pPr>
          </a:lstStyle>
          <a:p>
            <a:pPr algn="r"/>
            <a:r>
              <a:rPr lang="fr-FR" sz="1200" b="0" dirty="0" smtClean="0">
                <a:solidFill>
                  <a:schemeClr val="tx1"/>
                </a:solidFill>
              </a:rPr>
              <a:t>Intitulé de votre direction ou service</a:t>
            </a:r>
            <a:endParaRPr lang="fr-FR" sz="1200" b="0" dirty="0">
              <a:solidFill>
                <a:schemeClr val="tx1"/>
              </a:solidFill>
            </a:endParaRPr>
          </a:p>
        </p:txBody>
      </p:sp>
    </p:spTree>
    <p:extLst>
      <p:ext uri="{BB962C8B-B14F-4D97-AF65-F5344CB8AC3E}">
        <p14:creationId xmlns:p14="http://schemas.microsoft.com/office/powerpoint/2010/main" val="19271865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6_Titre Bleu 2">
    <p:spTree>
      <p:nvGrpSpPr>
        <p:cNvPr id="1" name=""/>
        <p:cNvGrpSpPr/>
        <p:nvPr/>
      </p:nvGrpSpPr>
      <p:grpSpPr>
        <a:xfrm>
          <a:off x="0" y="0"/>
          <a:ext cx="0" cy="0"/>
          <a:chOff x="0" y="0"/>
          <a:chExt cx="0" cy="0"/>
        </a:xfrm>
      </p:grpSpPr>
      <p:sp>
        <p:nvSpPr>
          <p:cNvPr id="7" name="Rectangle 6"/>
          <p:cNvSpPr/>
          <p:nvPr userDrawn="1"/>
        </p:nvSpPr>
        <p:spPr>
          <a:xfrm>
            <a:off x="543697" y="1771135"/>
            <a:ext cx="11648303" cy="508686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descr="O:\COMMUNICATION\OUTILS GRAPHIQUES\Logos ARS\Logo ARS ARA 2020\COMMUNICATION EXTERNE+INSTIT\Quadri\ARSlogo_Normal_Quadri.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8430" y="510306"/>
            <a:ext cx="1682750" cy="974725"/>
          </a:xfrm>
          <a:prstGeom prst="rect">
            <a:avLst/>
          </a:prstGeom>
          <a:noFill/>
          <a:ln>
            <a:noFill/>
          </a:ln>
        </p:spPr>
      </p:pic>
      <p:sp>
        <p:nvSpPr>
          <p:cNvPr id="9" name="Rectangle 8"/>
          <p:cNvSpPr/>
          <p:nvPr userDrawn="1"/>
        </p:nvSpPr>
        <p:spPr>
          <a:xfrm>
            <a:off x="2669058" y="1485030"/>
            <a:ext cx="1512000" cy="5372969"/>
          </a:xfrm>
          <a:prstGeom prst="rect">
            <a:avLst/>
          </a:prstGeom>
          <a:solidFill>
            <a:schemeClr val="accent2">
              <a:alpha val="5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O:\COMMUNICATION\OUTILS GRAPHIQUES\Charte Marque Etat\ARS_ARA\REPUBLIQUE_FRANCAISE\jpg\Republique_Francaise_CMJN.jp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8603" y="336487"/>
            <a:ext cx="1552575" cy="1407160"/>
          </a:xfrm>
          <a:prstGeom prst="rect">
            <a:avLst/>
          </a:prstGeom>
          <a:noFill/>
          <a:ln>
            <a:noFill/>
          </a:ln>
        </p:spPr>
      </p:pic>
      <p:sp>
        <p:nvSpPr>
          <p:cNvPr id="10" name="Titre 1"/>
          <p:cNvSpPr>
            <a:spLocks noGrp="1"/>
          </p:cNvSpPr>
          <p:nvPr>
            <p:ph type="ctrTitle" hasCustomPrompt="1"/>
          </p:nvPr>
        </p:nvSpPr>
        <p:spPr>
          <a:xfrm>
            <a:off x="2957386" y="2232974"/>
            <a:ext cx="8683794" cy="1713295"/>
          </a:xfrm>
          <a:prstGeom prst="rect">
            <a:avLst/>
          </a:prstGeom>
        </p:spPr>
        <p:txBody>
          <a:bodyPr anchor="b">
            <a:normAutofit/>
          </a:bodyPr>
          <a:lstStyle>
            <a:lvl1pPr algn="l" defTabSz="914400" rtl="0" eaLnBrk="1" latinLnBrk="0" hangingPunct="1">
              <a:lnSpc>
                <a:spcPct val="100000"/>
              </a:lnSpc>
              <a:spcBef>
                <a:spcPct val="0"/>
              </a:spcBef>
              <a:buNone/>
              <a:defRPr lang="fr-FR" sz="5000" b="1" kern="1200" dirty="0">
                <a:solidFill>
                  <a:schemeClr val="bg1"/>
                </a:solidFill>
                <a:latin typeface="+mn-lt"/>
                <a:ea typeface="+mj-ea"/>
                <a:cs typeface="Arial" panose="020B0604020202020204" pitchFamily="34" charset="0"/>
              </a:defRPr>
            </a:lvl1pPr>
          </a:lstStyle>
          <a:p>
            <a:r>
              <a:rPr lang="fr-FR" dirty="0" smtClean="0"/>
              <a:t>Titre de votre document ou intervention 2 lignes max</a:t>
            </a:r>
            <a:endParaRPr lang="fr-FR" dirty="0"/>
          </a:p>
        </p:txBody>
      </p:sp>
      <p:sp>
        <p:nvSpPr>
          <p:cNvPr id="12" name="Sous-titre 2"/>
          <p:cNvSpPr>
            <a:spLocks noGrp="1"/>
          </p:cNvSpPr>
          <p:nvPr>
            <p:ph type="subTitle" idx="1" hasCustomPrompt="1"/>
          </p:nvPr>
        </p:nvSpPr>
        <p:spPr>
          <a:xfrm>
            <a:off x="2957386" y="4329799"/>
            <a:ext cx="8683794" cy="1130639"/>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fr-FR" sz="3800" i="1" kern="1200" baseline="0" dirty="0">
                <a:solidFill>
                  <a:schemeClr val="bg1"/>
                </a:solidFill>
                <a:latin typeface="Calibri Light" panose="020F0302020204030204" pitchFamily="34" charset="0"/>
                <a:ea typeface="+mn-ea"/>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Sous-titre de votre document ou date et lieu ou cible de votre présentation</a:t>
            </a:r>
            <a:endParaRPr lang="fr-FR" dirty="0"/>
          </a:p>
        </p:txBody>
      </p:sp>
      <p:sp>
        <p:nvSpPr>
          <p:cNvPr id="14" name="Titre 1"/>
          <p:cNvSpPr txBox="1">
            <a:spLocks/>
          </p:cNvSpPr>
          <p:nvPr userDrawn="1"/>
        </p:nvSpPr>
        <p:spPr>
          <a:xfrm>
            <a:off x="4337539" y="6557104"/>
            <a:ext cx="7303642" cy="253500"/>
          </a:xfrm>
          <a:prstGeom prst="rect">
            <a:avLst/>
          </a:prstGeom>
        </p:spPr>
        <p:txBody>
          <a:bodyPr anchor="b">
            <a:noAutofit/>
          </a:bodyPr>
          <a:lstStyle>
            <a:lvl1pPr algn="l" defTabSz="914400" rtl="0" eaLnBrk="1" latinLnBrk="0" hangingPunct="1">
              <a:lnSpc>
                <a:spcPct val="100000"/>
              </a:lnSpc>
              <a:spcBef>
                <a:spcPct val="0"/>
              </a:spcBef>
              <a:buNone/>
              <a:defRPr sz="5000" b="1" kern="1200">
                <a:solidFill>
                  <a:schemeClr val="bg1"/>
                </a:solidFill>
                <a:latin typeface="+mn-lt"/>
                <a:ea typeface="+mj-ea"/>
                <a:cs typeface="Arial" panose="020B0604020202020204" pitchFamily="34" charset="0"/>
              </a:defRPr>
            </a:lvl1pPr>
          </a:lstStyle>
          <a:p>
            <a:pPr algn="r"/>
            <a:r>
              <a:rPr lang="fr-FR" sz="1200" b="0" dirty="0" smtClean="0">
                <a:solidFill>
                  <a:srgbClr val="FFFFFF"/>
                </a:solidFill>
              </a:rPr>
              <a:t>Intitulé de votre direction ou service</a:t>
            </a:r>
            <a:endParaRPr lang="fr-FR" sz="1200" b="0" dirty="0">
              <a:solidFill>
                <a:srgbClr val="FFFFFF"/>
              </a:solidFill>
            </a:endParaRPr>
          </a:p>
        </p:txBody>
      </p:sp>
    </p:spTree>
    <p:extLst>
      <p:ext uri="{BB962C8B-B14F-4D97-AF65-F5344CB8AC3E}">
        <p14:creationId xmlns:p14="http://schemas.microsoft.com/office/powerpoint/2010/main" val="149574925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Intercalaire Bleu">
    <p:spTree>
      <p:nvGrpSpPr>
        <p:cNvPr id="1" name=""/>
        <p:cNvGrpSpPr/>
        <p:nvPr/>
      </p:nvGrpSpPr>
      <p:grpSpPr>
        <a:xfrm>
          <a:off x="0" y="0"/>
          <a:ext cx="0" cy="0"/>
          <a:chOff x="0" y="0"/>
          <a:chExt cx="0" cy="0"/>
        </a:xfrm>
      </p:grpSpPr>
      <p:sp>
        <p:nvSpPr>
          <p:cNvPr id="7" name="Rectangle 6"/>
          <p:cNvSpPr/>
          <p:nvPr userDrawn="1"/>
        </p:nvSpPr>
        <p:spPr>
          <a:xfrm>
            <a:off x="444844" y="1573428"/>
            <a:ext cx="11747156" cy="5284572"/>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ous-titre 2"/>
          <p:cNvSpPr>
            <a:spLocks noGrp="1"/>
          </p:cNvSpPr>
          <p:nvPr>
            <p:ph type="subTitle" idx="1" hasCustomPrompt="1"/>
          </p:nvPr>
        </p:nvSpPr>
        <p:spPr>
          <a:xfrm>
            <a:off x="1217420" y="4182590"/>
            <a:ext cx="10474393" cy="1538274"/>
          </a:xfrm>
          <a:prstGeom prst="rect">
            <a:avLst/>
          </a:prstGeom>
          <a:ln>
            <a:noFill/>
          </a:ln>
        </p:spPr>
        <p:txBody>
          <a:bodyPr/>
          <a:lstStyle>
            <a:lvl1pPr marL="0" indent="0" algn="l" defTabSz="914400" rtl="0" eaLnBrk="1" latinLnBrk="0" hangingPunct="1">
              <a:lnSpc>
                <a:spcPct val="100000"/>
              </a:lnSpc>
              <a:spcBef>
                <a:spcPts val="1000"/>
              </a:spcBef>
              <a:buFont typeface="Arial" panose="020B0604020202020204" pitchFamily="34" charset="0"/>
              <a:buNone/>
              <a:defRPr lang="fr-FR" sz="4000" b="0" i="1" kern="1200" baseline="0" dirty="0">
                <a:solidFill>
                  <a:schemeClr val="accent2"/>
                </a:solidFill>
                <a:latin typeface="Calibri Light" panose="020F0302020204030204" pitchFamily="34" charset="0"/>
                <a:ea typeface="+mn-ea"/>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Sous titre de la partie (si nécessaire)</a:t>
            </a:r>
            <a:endParaRPr lang="fr-FR" dirty="0"/>
          </a:p>
        </p:txBody>
      </p:sp>
      <p:sp>
        <p:nvSpPr>
          <p:cNvPr id="2" name="Titre 1"/>
          <p:cNvSpPr>
            <a:spLocks noGrp="1"/>
          </p:cNvSpPr>
          <p:nvPr>
            <p:ph type="ctrTitle" hasCustomPrompt="1"/>
          </p:nvPr>
        </p:nvSpPr>
        <p:spPr>
          <a:xfrm>
            <a:off x="1227047" y="2721273"/>
            <a:ext cx="10464767" cy="1193371"/>
          </a:xfrm>
          <a:prstGeom prst="rect">
            <a:avLst/>
          </a:prstGeom>
        </p:spPr>
        <p:txBody>
          <a:bodyPr anchor="b">
            <a:normAutofit/>
          </a:bodyPr>
          <a:lstStyle>
            <a:lvl1pPr algn="l" defTabSz="914400" rtl="0" eaLnBrk="1" latinLnBrk="0" hangingPunct="1">
              <a:lnSpc>
                <a:spcPct val="100000"/>
              </a:lnSpc>
              <a:spcBef>
                <a:spcPct val="0"/>
              </a:spcBef>
              <a:buNone/>
              <a:defRPr lang="fr-FR" sz="5400" b="1" kern="1200" dirty="0">
                <a:solidFill>
                  <a:schemeClr val="tx2"/>
                </a:solidFill>
                <a:latin typeface="+mn-lt"/>
                <a:ea typeface="+mj-ea"/>
                <a:cs typeface="+mj-cs"/>
              </a:defRPr>
            </a:lvl1pPr>
          </a:lstStyle>
          <a:p>
            <a:r>
              <a:rPr lang="fr-FR" dirty="0" smtClean="0"/>
              <a:t>1. Titre de la partie</a:t>
            </a:r>
            <a:endParaRPr lang="fr-FR" dirty="0"/>
          </a:p>
        </p:txBody>
      </p:sp>
      <p:sp>
        <p:nvSpPr>
          <p:cNvPr id="4" name="Corde 3"/>
          <p:cNvSpPr/>
          <p:nvPr userDrawn="1"/>
        </p:nvSpPr>
        <p:spPr>
          <a:xfrm>
            <a:off x="7433434" y="601178"/>
            <a:ext cx="2520000" cy="2520000"/>
          </a:xfrm>
          <a:prstGeom prst="chord">
            <a:avLst>
              <a:gd name="adj1" fmla="val 20792352"/>
              <a:gd name="adj2" fmla="val 11619033"/>
            </a:avLst>
          </a:prstGeom>
          <a:solidFill>
            <a:schemeClr val="accent5">
              <a:alpha val="5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Image 9" descr="O:\COMMUNICATION\OUTILS GRAPHIQUES\Charte Marque Etat\ARS_ARA\REPUBLIQUE_FRANCAISE\jpg\Republique_Francaise_CMJN.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0365" y="331023"/>
            <a:ext cx="873431" cy="791625"/>
          </a:xfrm>
          <a:prstGeom prst="rect">
            <a:avLst/>
          </a:prstGeom>
          <a:noFill/>
          <a:ln>
            <a:noFill/>
          </a:ln>
        </p:spPr>
      </p:pic>
      <p:pic>
        <p:nvPicPr>
          <p:cNvPr id="14" name="Image 13" descr="O:\COMMUNICATION\OUTILS GRAPHIQUES\Logos ARS\Logo ARS ARA 2020\COMMUNICATION EXTERNE+INSTIT\Quadri\ARSlogo_Normal_Quadri.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12371" y="457661"/>
            <a:ext cx="981493" cy="568525"/>
          </a:xfrm>
          <a:prstGeom prst="rect">
            <a:avLst/>
          </a:prstGeom>
          <a:noFill/>
          <a:ln>
            <a:noFill/>
          </a:ln>
        </p:spPr>
      </p:pic>
      <p:sp>
        <p:nvSpPr>
          <p:cNvPr id="9" name="Titre 1"/>
          <p:cNvSpPr txBox="1">
            <a:spLocks/>
          </p:cNvSpPr>
          <p:nvPr userDrawn="1"/>
        </p:nvSpPr>
        <p:spPr>
          <a:xfrm>
            <a:off x="4337539" y="6557104"/>
            <a:ext cx="7303642" cy="253500"/>
          </a:xfrm>
          <a:prstGeom prst="rect">
            <a:avLst/>
          </a:prstGeom>
        </p:spPr>
        <p:txBody>
          <a:bodyPr anchor="b">
            <a:noAutofit/>
          </a:bodyPr>
          <a:lstStyle>
            <a:lvl1pPr algn="l" defTabSz="914400" rtl="0" eaLnBrk="1" latinLnBrk="0" hangingPunct="1">
              <a:lnSpc>
                <a:spcPct val="100000"/>
              </a:lnSpc>
              <a:spcBef>
                <a:spcPct val="0"/>
              </a:spcBef>
              <a:buNone/>
              <a:defRPr sz="5000" b="1" kern="1200">
                <a:solidFill>
                  <a:schemeClr val="bg1"/>
                </a:solidFill>
                <a:latin typeface="+mn-lt"/>
                <a:ea typeface="+mj-ea"/>
                <a:cs typeface="Arial" panose="020B0604020202020204" pitchFamily="34" charset="0"/>
              </a:defRPr>
            </a:lvl1pPr>
          </a:lstStyle>
          <a:p>
            <a:pPr algn="r"/>
            <a:r>
              <a:rPr lang="fr-FR" sz="1200" b="0" dirty="0" smtClean="0">
                <a:solidFill>
                  <a:schemeClr val="tx1"/>
                </a:solidFill>
              </a:rPr>
              <a:t>Intitulé de votre direction ou service</a:t>
            </a:r>
            <a:endParaRPr lang="fr-FR" sz="1200" b="0" dirty="0">
              <a:solidFill>
                <a:schemeClr val="tx1"/>
              </a:solidFill>
            </a:endParaRPr>
          </a:p>
        </p:txBody>
      </p:sp>
    </p:spTree>
    <p:extLst>
      <p:ext uri="{BB962C8B-B14F-4D97-AF65-F5344CB8AC3E}">
        <p14:creationId xmlns:p14="http://schemas.microsoft.com/office/powerpoint/2010/main" val="155108009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Intercalaire Bleu">
    <p:spTree>
      <p:nvGrpSpPr>
        <p:cNvPr id="1" name=""/>
        <p:cNvGrpSpPr/>
        <p:nvPr/>
      </p:nvGrpSpPr>
      <p:grpSpPr>
        <a:xfrm>
          <a:off x="0" y="0"/>
          <a:ext cx="0" cy="0"/>
          <a:chOff x="0" y="0"/>
          <a:chExt cx="0" cy="0"/>
        </a:xfrm>
      </p:grpSpPr>
      <p:sp>
        <p:nvSpPr>
          <p:cNvPr id="7" name="Rectangle 6"/>
          <p:cNvSpPr/>
          <p:nvPr userDrawn="1"/>
        </p:nvSpPr>
        <p:spPr>
          <a:xfrm>
            <a:off x="444844" y="1573428"/>
            <a:ext cx="11747156" cy="5284572"/>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ous-titre 2"/>
          <p:cNvSpPr>
            <a:spLocks noGrp="1"/>
          </p:cNvSpPr>
          <p:nvPr>
            <p:ph type="subTitle" idx="1" hasCustomPrompt="1"/>
          </p:nvPr>
        </p:nvSpPr>
        <p:spPr>
          <a:xfrm>
            <a:off x="1217420" y="4182590"/>
            <a:ext cx="10474393" cy="1538274"/>
          </a:xfrm>
          <a:prstGeom prst="rect">
            <a:avLst/>
          </a:prstGeom>
          <a:ln>
            <a:noFill/>
          </a:ln>
        </p:spPr>
        <p:txBody>
          <a:bodyPr/>
          <a:lstStyle>
            <a:lvl1pPr marL="0" indent="0" algn="l" defTabSz="914400" rtl="0" eaLnBrk="1" latinLnBrk="0" hangingPunct="1">
              <a:lnSpc>
                <a:spcPct val="100000"/>
              </a:lnSpc>
              <a:spcBef>
                <a:spcPts val="1000"/>
              </a:spcBef>
              <a:buFont typeface="Arial" panose="020B0604020202020204" pitchFamily="34" charset="0"/>
              <a:buNone/>
              <a:defRPr lang="fr-FR" sz="4000" b="0" i="1" kern="1200" baseline="0" dirty="0">
                <a:solidFill>
                  <a:schemeClr val="accent2"/>
                </a:solidFill>
                <a:latin typeface="Calibri Light" panose="020F0302020204030204" pitchFamily="34" charset="0"/>
                <a:ea typeface="+mn-ea"/>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Sous titre de la partie (si nécessaire)</a:t>
            </a:r>
            <a:endParaRPr lang="fr-FR" dirty="0"/>
          </a:p>
        </p:txBody>
      </p:sp>
      <p:sp>
        <p:nvSpPr>
          <p:cNvPr id="2" name="Titre 1"/>
          <p:cNvSpPr>
            <a:spLocks noGrp="1"/>
          </p:cNvSpPr>
          <p:nvPr>
            <p:ph type="ctrTitle" hasCustomPrompt="1"/>
          </p:nvPr>
        </p:nvSpPr>
        <p:spPr>
          <a:xfrm>
            <a:off x="1227047" y="2721273"/>
            <a:ext cx="10464767" cy="1193371"/>
          </a:xfrm>
          <a:prstGeom prst="rect">
            <a:avLst/>
          </a:prstGeom>
        </p:spPr>
        <p:txBody>
          <a:bodyPr anchor="b">
            <a:normAutofit/>
          </a:bodyPr>
          <a:lstStyle>
            <a:lvl1pPr algn="l" defTabSz="914400" rtl="0" eaLnBrk="1" latinLnBrk="0" hangingPunct="1">
              <a:lnSpc>
                <a:spcPct val="100000"/>
              </a:lnSpc>
              <a:spcBef>
                <a:spcPct val="0"/>
              </a:spcBef>
              <a:buNone/>
              <a:defRPr lang="fr-FR" sz="5400" b="1" kern="1200" dirty="0">
                <a:solidFill>
                  <a:schemeClr val="tx2"/>
                </a:solidFill>
                <a:latin typeface="+mn-lt"/>
                <a:ea typeface="+mj-ea"/>
                <a:cs typeface="+mj-cs"/>
              </a:defRPr>
            </a:lvl1pPr>
          </a:lstStyle>
          <a:p>
            <a:r>
              <a:rPr lang="fr-FR" dirty="0" smtClean="0"/>
              <a:t>1. Titre de la partie</a:t>
            </a:r>
            <a:endParaRPr lang="fr-FR" dirty="0"/>
          </a:p>
        </p:txBody>
      </p:sp>
      <p:sp>
        <p:nvSpPr>
          <p:cNvPr id="4" name="Corde 3"/>
          <p:cNvSpPr/>
          <p:nvPr userDrawn="1"/>
        </p:nvSpPr>
        <p:spPr>
          <a:xfrm>
            <a:off x="7433434" y="601178"/>
            <a:ext cx="2520000" cy="2520000"/>
          </a:xfrm>
          <a:prstGeom prst="chord">
            <a:avLst>
              <a:gd name="adj1" fmla="val 20792352"/>
              <a:gd name="adj2" fmla="val 11619033"/>
            </a:avLst>
          </a:prstGeom>
          <a:solidFill>
            <a:schemeClr val="accent3">
              <a:alpha val="5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Image 9" descr="O:\COMMUNICATION\OUTILS GRAPHIQUES\Charte Marque Etat\ARS_ARA\REPUBLIQUE_FRANCAISE\jpg\Republique_Francaise_CMJN.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0365" y="331023"/>
            <a:ext cx="873431" cy="791625"/>
          </a:xfrm>
          <a:prstGeom prst="rect">
            <a:avLst/>
          </a:prstGeom>
          <a:noFill/>
          <a:ln>
            <a:noFill/>
          </a:ln>
        </p:spPr>
      </p:pic>
      <p:pic>
        <p:nvPicPr>
          <p:cNvPr id="14" name="Image 13" descr="O:\COMMUNICATION\OUTILS GRAPHIQUES\Logos ARS\Logo ARS ARA 2020\COMMUNICATION EXTERNE+INSTIT\Quadri\ARSlogo_Normal_Quadri.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12371" y="457661"/>
            <a:ext cx="981493" cy="568525"/>
          </a:xfrm>
          <a:prstGeom prst="rect">
            <a:avLst/>
          </a:prstGeom>
          <a:noFill/>
          <a:ln>
            <a:noFill/>
          </a:ln>
        </p:spPr>
      </p:pic>
      <p:sp>
        <p:nvSpPr>
          <p:cNvPr id="9" name="Titre 1"/>
          <p:cNvSpPr txBox="1">
            <a:spLocks/>
          </p:cNvSpPr>
          <p:nvPr userDrawn="1"/>
        </p:nvSpPr>
        <p:spPr>
          <a:xfrm>
            <a:off x="4337539" y="6557104"/>
            <a:ext cx="7303642" cy="253500"/>
          </a:xfrm>
          <a:prstGeom prst="rect">
            <a:avLst/>
          </a:prstGeom>
        </p:spPr>
        <p:txBody>
          <a:bodyPr anchor="b">
            <a:noAutofit/>
          </a:bodyPr>
          <a:lstStyle>
            <a:lvl1pPr algn="l" defTabSz="914400" rtl="0" eaLnBrk="1" latinLnBrk="0" hangingPunct="1">
              <a:lnSpc>
                <a:spcPct val="100000"/>
              </a:lnSpc>
              <a:spcBef>
                <a:spcPct val="0"/>
              </a:spcBef>
              <a:buNone/>
              <a:defRPr sz="5000" b="1" kern="1200">
                <a:solidFill>
                  <a:schemeClr val="bg1"/>
                </a:solidFill>
                <a:latin typeface="+mn-lt"/>
                <a:ea typeface="+mj-ea"/>
                <a:cs typeface="Arial" panose="020B0604020202020204" pitchFamily="34" charset="0"/>
              </a:defRPr>
            </a:lvl1pPr>
          </a:lstStyle>
          <a:p>
            <a:pPr algn="r"/>
            <a:r>
              <a:rPr lang="fr-FR" sz="1200" b="0" dirty="0" smtClean="0">
                <a:solidFill>
                  <a:schemeClr val="tx1"/>
                </a:solidFill>
              </a:rPr>
              <a:t>Intitulé de votre direction ou service</a:t>
            </a:r>
            <a:endParaRPr lang="fr-FR" sz="1200" b="0" dirty="0">
              <a:solidFill>
                <a:schemeClr val="tx1"/>
              </a:solidFill>
            </a:endParaRPr>
          </a:p>
        </p:txBody>
      </p:sp>
    </p:spTree>
    <p:extLst>
      <p:ext uri="{BB962C8B-B14F-4D97-AF65-F5344CB8AC3E}">
        <p14:creationId xmlns:p14="http://schemas.microsoft.com/office/powerpoint/2010/main" val="215909099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09_Sommaire Vert 1">
    <p:spTree>
      <p:nvGrpSpPr>
        <p:cNvPr id="1" name=""/>
        <p:cNvGrpSpPr/>
        <p:nvPr/>
      </p:nvGrpSpPr>
      <p:grpSpPr>
        <a:xfrm>
          <a:off x="0" y="0"/>
          <a:ext cx="0" cy="0"/>
          <a:chOff x="0" y="0"/>
          <a:chExt cx="0" cy="0"/>
        </a:xfrm>
      </p:grpSpPr>
      <p:pic>
        <p:nvPicPr>
          <p:cNvPr id="10" name="Image 9" descr="O:\COMMUNICATION\OUTILS GRAPHIQUES\Charte Marque Etat\ARS_ARA\REPUBLIQUE_FRANCAISE\jpg\Republique_Francaise_CMJ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7311" t="6560" b="1"/>
          <a:stretch/>
        </p:blipFill>
        <p:spPr bwMode="auto">
          <a:xfrm>
            <a:off x="414215" y="382954"/>
            <a:ext cx="809581" cy="739694"/>
          </a:xfrm>
          <a:prstGeom prst="rect">
            <a:avLst/>
          </a:prstGeom>
          <a:noFill/>
          <a:ln>
            <a:noFill/>
          </a:ln>
        </p:spPr>
      </p:pic>
      <p:pic>
        <p:nvPicPr>
          <p:cNvPr id="13" name="Image 12" descr="O:\COMMUNICATION\OUTILS GRAPHIQUES\Logos ARS\Logo ARS ARA 2020\COMMUNICATION EXTERNE+INSTIT\Quadri\ARSlogo_Normal_Quadri.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12371" y="457661"/>
            <a:ext cx="981493" cy="568525"/>
          </a:xfrm>
          <a:prstGeom prst="rect">
            <a:avLst/>
          </a:prstGeom>
          <a:noFill/>
          <a:ln>
            <a:noFill/>
          </a:ln>
        </p:spPr>
      </p:pic>
      <p:sp>
        <p:nvSpPr>
          <p:cNvPr id="16" name="Espace réservé du texte 3">
            <a:extLst>
              <a:ext uri="{FF2B5EF4-FFF2-40B4-BE49-F238E27FC236}">
                <a16:creationId xmlns:a16="http://schemas.microsoft.com/office/drawing/2014/main" id="{CFF5838E-2EB6-D842-9098-9F664E4D4EE4}"/>
              </a:ext>
            </a:extLst>
          </p:cNvPr>
          <p:cNvSpPr>
            <a:spLocks noGrp="1"/>
          </p:cNvSpPr>
          <p:nvPr>
            <p:ph type="body" sz="quarter" idx="13" hasCustomPrompt="1"/>
          </p:nvPr>
        </p:nvSpPr>
        <p:spPr>
          <a:xfrm>
            <a:off x="1122202" y="1708426"/>
            <a:ext cx="10577426" cy="2880320"/>
          </a:xfrm>
          <a:prstGeom prst="rect">
            <a:avLst/>
          </a:prstGeom>
        </p:spPr>
        <p:txBody>
          <a:bodyPr/>
          <a:lstStyle>
            <a:lvl1pPr marL="0" indent="0">
              <a:buNone/>
              <a:defRPr sz="3200" b="1" baseline="0">
                <a:solidFill>
                  <a:schemeClr val="tx1"/>
                </a:solidFill>
                <a:latin typeface="+mn-lt"/>
              </a:defRPr>
            </a:lvl1pPr>
            <a:lvl2pPr marL="457200" indent="0">
              <a:buNone/>
              <a:defRPr/>
            </a:lvl2pPr>
          </a:lstStyle>
          <a:p>
            <a:r>
              <a:rPr lang="fr-FR" dirty="0" smtClean="0"/>
              <a:t>Partie 1</a:t>
            </a:r>
          </a:p>
        </p:txBody>
      </p:sp>
      <p:sp>
        <p:nvSpPr>
          <p:cNvPr id="2" name="ZoneTexte 1"/>
          <p:cNvSpPr txBox="1"/>
          <p:nvPr userDrawn="1"/>
        </p:nvSpPr>
        <p:spPr>
          <a:xfrm>
            <a:off x="9274799" y="382954"/>
            <a:ext cx="2676076" cy="707886"/>
          </a:xfrm>
          <a:prstGeom prst="rect">
            <a:avLst/>
          </a:prstGeom>
          <a:noFill/>
        </p:spPr>
        <p:txBody>
          <a:bodyPr wrap="square" rtlCol="0">
            <a:spAutoFit/>
          </a:bodyPr>
          <a:lstStyle/>
          <a:p>
            <a:r>
              <a:rPr lang="fr-FR" sz="4000" b="1" dirty="0" smtClean="0">
                <a:solidFill>
                  <a:schemeClr val="tx2"/>
                </a:solidFill>
                <a:latin typeface="+mn-lt"/>
              </a:rPr>
              <a:t>Sommaire</a:t>
            </a:r>
            <a:endParaRPr lang="fr-FR" sz="4000" b="1" dirty="0">
              <a:solidFill>
                <a:schemeClr val="tx2"/>
              </a:solidFill>
              <a:latin typeface="+mn-lt"/>
            </a:endParaRPr>
          </a:p>
        </p:txBody>
      </p:sp>
      <p:sp>
        <p:nvSpPr>
          <p:cNvPr id="9" name="ZoneTexte 8"/>
          <p:cNvSpPr txBox="1"/>
          <p:nvPr userDrawn="1"/>
        </p:nvSpPr>
        <p:spPr>
          <a:xfrm>
            <a:off x="364421" y="6556962"/>
            <a:ext cx="417117" cy="230832"/>
          </a:xfrm>
          <a:prstGeom prst="rect">
            <a:avLst/>
          </a:prstGeom>
          <a:noFill/>
        </p:spPr>
        <p:txBody>
          <a:bodyPr wrap="square" rtlCol="0">
            <a:spAutoFit/>
          </a:bodyPr>
          <a:lstStyle/>
          <a:p>
            <a:pPr algn="l"/>
            <a:fld id="{B38CCEA5-E3A9-4E57-82F7-3980BCFD4D6F}" type="slidenum">
              <a:rPr lang="fr-FR" sz="900" smtClean="0">
                <a:solidFill>
                  <a:schemeClr val="tx1"/>
                </a:solidFill>
                <a:latin typeface="Marianne" panose="02000000000000000000" pitchFamily="50" charset="0"/>
              </a:rPr>
              <a:pPr algn="l"/>
              <a:t>‹N°›</a:t>
            </a:fld>
            <a:endParaRPr lang="fr-FR" sz="900" dirty="0">
              <a:solidFill>
                <a:schemeClr val="tx1"/>
              </a:solidFill>
              <a:latin typeface="Marianne" panose="02000000000000000000" pitchFamily="50" charset="0"/>
            </a:endParaRPr>
          </a:p>
        </p:txBody>
      </p:sp>
      <p:cxnSp>
        <p:nvCxnSpPr>
          <p:cNvPr id="11" name="Connecteur droit 10"/>
          <p:cNvCxnSpPr/>
          <p:nvPr userDrawn="1"/>
        </p:nvCxnSpPr>
        <p:spPr>
          <a:xfrm>
            <a:off x="452659" y="6549285"/>
            <a:ext cx="112469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re 1"/>
          <p:cNvSpPr txBox="1">
            <a:spLocks/>
          </p:cNvSpPr>
          <p:nvPr userDrawn="1"/>
        </p:nvSpPr>
        <p:spPr>
          <a:xfrm>
            <a:off x="4337539" y="6557104"/>
            <a:ext cx="7303642" cy="253500"/>
          </a:xfrm>
          <a:prstGeom prst="rect">
            <a:avLst/>
          </a:prstGeom>
        </p:spPr>
        <p:txBody>
          <a:bodyPr anchor="b">
            <a:noAutofit/>
          </a:bodyPr>
          <a:lstStyle>
            <a:lvl1pPr algn="l" defTabSz="914400" rtl="0" eaLnBrk="1" latinLnBrk="0" hangingPunct="1">
              <a:lnSpc>
                <a:spcPct val="100000"/>
              </a:lnSpc>
              <a:spcBef>
                <a:spcPct val="0"/>
              </a:spcBef>
              <a:buNone/>
              <a:defRPr sz="5000" b="1" kern="1200">
                <a:solidFill>
                  <a:schemeClr val="bg1"/>
                </a:solidFill>
                <a:latin typeface="+mn-lt"/>
                <a:ea typeface="+mj-ea"/>
                <a:cs typeface="Arial" panose="020B0604020202020204" pitchFamily="34" charset="0"/>
              </a:defRPr>
            </a:lvl1pPr>
          </a:lstStyle>
          <a:p>
            <a:pPr algn="r"/>
            <a:r>
              <a:rPr lang="fr-FR" sz="1200" b="0" dirty="0" smtClean="0">
                <a:solidFill>
                  <a:schemeClr val="tx1"/>
                </a:solidFill>
              </a:rPr>
              <a:t>Intitulé de votre direction ou service</a:t>
            </a:r>
            <a:endParaRPr lang="fr-FR" sz="1200" b="0" dirty="0">
              <a:solidFill>
                <a:schemeClr val="tx1"/>
              </a:solidFill>
            </a:endParaRPr>
          </a:p>
        </p:txBody>
      </p:sp>
    </p:spTree>
    <p:extLst>
      <p:ext uri="{BB962C8B-B14F-4D97-AF65-F5344CB8AC3E}">
        <p14:creationId xmlns:p14="http://schemas.microsoft.com/office/powerpoint/2010/main" val="35739329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5_Titre et contenu 1">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3220994" y="365126"/>
            <a:ext cx="8295502" cy="1281114"/>
          </a:xfrm>
          <a:prstGeom prst="rect">
            <a:avLst/>
          </a:prstGeom>
        </p:spPr>
        <p:txBody>
          <a:bodyPr>
            <a:normAutofit/>
          </a:bodyPr>
          <a:lstStyle>
            <a:lvl1pPr algn="r">
              <a:defRPr sz="3800" b="1" baseline="0">
                <a:solidFill>
                  <a:schemeClr val="tx2"/>
                </a:solidFill>
                <a:latin typeface="+mn-lt"/>
              </a:defRPr>
            </a:lvl1pPr>
          </a:lstStyle>
          <a:p>
            <a:r>
              <a:rPr lang="fr-FR" dirty="0" smtClean="0"/>
              <a:t>Titre partie ou page (ne pas dépasser deux lignes sinon illisible)</a:t>
            </a:r>
            <a:endParaRPr lang="fr-FR" dirty="0"/>
          </a:p>
        </p:txBody>
      </p:sp>
      <p:sp>
        <p:nvSpPr>
          <p:cNvPr id="3" name="Espace réservé du contenu 2"/>
          <p:cNvSpPr>
            <a:spLocks noGrp="1"/>
          </p:cNvSpPr>
          <p:nvPr>
            <p:ph idx="1"/>
          </p:nvPr>
        </p:nvSpPr>
        <p:spPr>
          <a:xfrm>
            <a:off x="634313" y="1825625"/>
            <a:ext cx="10832755" cy="4517354"/>
          </a:xfrm>
          <a:prstGeom prst="rect">
            <a:avLst/>
          </a:prstGeom>
        </p:spPr>
        <p:txBody>
          <a:bodyPr/>
          <a:lstStyle>
            <a:lvl1pPr marL="0" indent="0">
              <a:lnSpc>
                <a:spcPct val="100000"/>
              </a:lnSpc>
              <a:spcBef>
                <a:spcPts val="0"/>
              </a:spcBef>
              <a:spcAft>
                <a:spcPts val="600"/>
              </a:spcAft>
              <a:buFont typeface="Arial" panose="020B0604020202020204" pitchFamily="34" charset="0"/>
              <a:buNone/>
              <a:defRPr sz="2800" b="0">
                <a:solidFill>
                  <a:schemeClr val="tx1"/>
                </a:solidFill>
                <a:latin typeface="+mn-lt"/>
              </a:defRPr>
            </a:lvl1pPr>
            <a:lvl2pPr marL="180975" indent="1588">
              <a:buFont typeface="Wingdings" panose="05000000000000000000" pitchFamily="2" charset="2"/>
              <a:buChar char="§"/>
              <a:defRPr lang="fr-FR" sz="2400" b="0" kern="1200" dirty="0" smtClean="0">
                <a:solidFill>
                  <a:schemeClr val="accent2"/>
                </a:solidFill>
                <a:latin typeface="+mn-lt"/>
                <a:ea typeface="+mn-ea"/>
                <a:cs typeface="+mn-cs"/>
              </a:defRPr>
            </a:lvl2pPr>
            <a:lvl3pPr marL="444500" indent="-173038">
              <a:defRPr sz="2400" b="0">
                <a:solidFill>
                  <a:schemeClr val="accent1"/>
                </a:solidFill>
                <a:latin typeface="+mn-lt"/>
              </a:defRPr>
            </a:lvl3pPr>
            <a:lvl4pPr marL="0" indent="0">
              <a:buFont typeface="Calibri" panose="020F0502020204030204" pitchFamily="34" charset="0"/>
              <a:buNone/>
              <a:defRPr sz="2400" b="0" i="0">
                <a:latin typeface="+mn-lt"/>
              </a:defRPr>
            </a:lvl4pPr>
            <a:lvl5pPr>
              <a:defRPr i="1"/>
            </a:lvl5pPr>
          </a:lstStyle>
          <a:p>
            <a:pPr lvl="0"/>
            <a:r>
              <a:rPr lang="fr-FR" dirty="0" smtClean="0"/>
              <a:t>Modifier les styles du texte du masque</a:t>
            </a:r>
          </a:p>
        </p:txBody>
      </p:sp>
      <p:pic>
        <p:nvPicPr>
          <p:cNvPr id="10" name="Image 9" descr="O:\COMMUNICATION\OUTILS GRAPHIQUES\Charte Marque Etat\ARS_ARA\REPUBLIQUE_FRANCAISE\jpg\Republique_Francaise_CMJ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7311" t="6560" b="1"/>
          <a:stretch/>
        </p:blipFill>
        <p:spPr bwMode="auto">
          <a:xfrm>
            <a:off x="414215" y="382954"/>
            <a:ext cx="809581" cy="739694"/>
          </a:xfrm>
          <a:prstGeom prst="rect">
            <a:avLst/>
          </a:prstGeom>
          <a:noFill/>
          <a:ln>
            <a:noFill/>
          </a:ln>
        </p:spPr>
      </p:pic>
      <p:pic>
        <p:nvPicPr>
          <p:cNvPr id="13" name="Image 12" descr="O:\COMMUNICATION\OUTILS GRAPHIQUES\Logos ARS\Logo ARS ARA 2020\COMMUNICATION EXTERNE+INSTIT\Quadri\ARSlogo_Normal_Quadri.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12371" y="457661"/>
            <a:ext cx="981493" cy="568525"/>
          </a:xfrm>
          <a:prstGeom prst="rect">
            <a:avLst/>
          </a:prstGeom>
          <a:noFill/>
          <a:ln>
            <a:noFill/>
          </a:ln>
        </p:spPr>
      </p:pic>
      <p:sp>
        <p:nvSpPr>
          <p:cNvPr id="7" name="ZoneTexte 6"/>
          <p:cNvSpPr txBox="1"/>
          <p:nvPr userDrawn="1"/>
        </p:nvSpPr>
        <p:spPr>
          <a:xfrm>
            <a:off x="364422" y="6556962"/>
            <a:ext cx="6669424" cy="230832"/>
          </a:xfrm>
          <a:prstGeom prst="rect">
            <a:avLst/>
          </a:prstGeom>
          <a:noFill/>
        </p:spPr>
        <p:txBody>
          <a:bodyPr wrap="square" rtlCol="0">
            <a:spAutoFit/>
          </a:bodyPr>
          <a:lstStyle/>
          <a:p>
            <a:pPr algn="l"/>
            <a:fld id="{B38CCEA5-E3A9-4E57-82F7-3980BCFD4D6F}" type="slidenum">
              <a:rPr lang="fr-FR" sz="900" smtClean="0">
                <a:solidFill>
                  <a:schemeClr val="tx1"/>
                </a:solidFill>
                <a:latin typeface="Marianne" panose="02000000000000000000" pitchFamily="50" charset="0"/>
              </a:rPr>
              <a:pPr algn="l"/>
              <a:t>‹N°›</a:t>
            </a:fld>
            <a:endParaRPr lang="fr-FR" sz="900" dirty="0">
              <a:solidFill>
                <a:schemeClr val="tx1"/>
              </a:solidFill>
              <a:latin typeface="Marianne" panose="02000000000000000000" pitchFamily="50" charset="0"/>
            </a:endParaRPr>
          </a:p>
        </p:txBody>
      </p:sp>
      <p:cxnSp>
        <p:nvCxnSpPr>
          <p:cNvPr id="8" name="Connecteur droit 7"/>
          <p:cNvCxnSpPr/>
          <p:nvPr userDrawn="1"/>
        </p:nvCxnSpPr>
        <p:spPr>
          <a:xfrm>
            <a:off x="452659" y="6549285"/>
            <a:ext cx="112469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re 1"/>
          <p:cNvSpPr txBox="1">
            <a:spLocks/>
          </p:cNvSpPr>
          <p:nvPr userDrawn="1"/>
        </p:nvSpPr>
        <p:spPr>
          <a:xfrm>
            <a:off x="4337539" y="6557104"/>
            <a:ext cx="7303642" cy="253500"/>
          </a:xfrm>
          <a:prstGeom prst="rect">
            <a:avLst/>
          </a:prstGeom>
        </p:spPr>
        <p:txBody>
          <a:bodyPr anchor="b">
            <a:noAutofit/>
          </a:bodyPr>
          <a:lstStyle>
            <a:lvl1pPr algn="l" defTabSz="914400" rtl="0" eaLnBrk="1" latinLnBrk="0" hangingPunct="1">
              <a:lnSpc>
                <a:spcPct val="100000"/>
              </a:lnSpc>
              <a:spcBef>
                <a:spcPct val="0"/>
              </a:spcBef>
              <a:buNone/>
              <a:defRPr sz="5000" b="1" kern="1200">
                <a:solidFill>
                  <a:schemeClr val="bg1"/>
                </a:solidFill>
                <a:latin typeface="+mn-lt"/>
                <a:ea typeface="+mj-ea"/>
                <a:cs typeface="Arial" panose="020B0604020202020204" pitchFamily="34" charset="0"/>
              </a:defRPr>
            </a:lvl1pPr>
          </a:lstStyle>
          <a:p>
            <a:pPr algn="r"/>
            <a:r>
              <a:rPr lang="fr-FR" sz="1200" b="0" dirty="0" smtClean="0">
                <a:solidFill>
                  <a:schemeClr val="tx1"/>
                </a:solidFill>
              </a:rPr>
              <a:t>Direction</a:t>
            </a:r>
            <a:r>
              <a:rPr lang="fr-FR" sz="1200" b="0" baseline="0" dirty="0" smtClean="0">
                <a:solidFill>
                  <a:schemeClr val="tx1"/>
                </a:solidFill>
              </a:rPr>
              <a:t> de l’offre de soins</a:t>
            </a:r>
            <a:endParaRPr lang="fr-FR" sz="1200" b="0" dirty="0">
              <a:solidFill>
                <a:schemeClr val="tx1"/>
              </a:solidFill>
            </a:endParaRPr>
          </a:p>
        </p:txBody>
      </p:sp>
    </p:spTree>
    <p:extLst>
      <p:ext uri="{BB962C8B-B14F-4D97-AF65-F5344CB8AC3E}">
        <p14:creationId xmlns:p14="http://schemas.microsoft.com/office/powerpoint/2010/main" val="420985180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re et contenu 2">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3229232" y="365125"/>
            <a:ext cx="8287264" cy="661061"/>
          </a:xfrm>
          <a:prstGeom prst="rect">
            <a:avLst/>
          </a:prstGeom>
        </p:spPr>
        <p:txBody>
          <a:bodyPr>
            <a:normAutofit/>
          </a:bodyPr>
          <a:lstStyle>
            <a:lvl1pPr algn="r" defTabSz="914400" rtl="0" eaLnBrk="1" latinLnBrk="0" hangingPunct="1">
              <a:lnSpc>
                <a:spcPct val="90000"/>
              </a:lnSpc>
              <a:spcBef>
                <a:spcPct val="0"/>
              </a:spcBef>
              <a:buNone/>
              <a:defRPr lang="fr-FR" sz="3200" b="1" i="1" kern="1200" dirty="0">
                <a:solidFill>
                  <a:schemeClr val="accent2"/>
                </a:solidFill>
                <a:latin typeface="+mn-lt"/>
                <a:ea typeface="+mj-ea"/>
                <a:cs typeface="+mj-cs"/>
              </a:defRPr>
            </a:lvl1pPr>
          </a:lstStyle>
          <a:p>
            <a:r>
              <a:rPr lang="fr-FR" dirty="0" smtClean="0"/>
              <a:t>Titre sous-partie</a:t>
            </a:r>
            <a:endParaRPr lang="fr-FR" dirty="0"/>
          </a:p>
        </p:txBody>
      </p:sp>
      <p:sp>
        <p:nvSpPr>
          <p:cNvPr id="16" name="Espace réservé du texte 3"/>
          <p:cNvSpPr>
            <a:spLocks noGrp="1"/>
          </p:cNvSpPr>
          <p:nvPr>
            <p:ph type="body" sz="half" idx="2"/>
          </p:nvPr>
        </p:nvSpPr>
        <p:spPr>
          <a:xfrm>
            <a:off x="632250" y="1555262"/>
            <a:ext cx="10826580" cy="4787717"/>
          </a:xfrm>
          <a:prstGeom prst="rect">
            <a:avLst/>
          </a:prstGeom>
        </p:spPr>
        <p:txBody>
          <a:bodyPr>
            <a:normAutofit/>
          </a:bodyPr>
          <a:lstStyle>
            <a:lvl1pPr marL="0" indent="0">
              <a:buNone/>
              <a:defRPr lang="fr-FR" sz="2800" b="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spcAft>
                <a:spcPts val="600"/>
              </a:spcAft>
              <a:buFont typeface="Arial" panose="020B0604020202020204" pitchFamily="34" charset="0"/>
              <a:buNone/>
            </a:pPr>
            <a:r>
              <a:rPr lang="fr-FR" dirty="0" smtClean="0"/>
              <a:t>Modifier les styles du texte du masque</a:t>
            </a:r>
          </a:p>
        </p:txBody>
      </p:sp>
      <p:pic>
        <p:nvPicPr>
          <p:cNvPr id="8" name="Image 7" descr="O:\COMMUNICATION\OUTILS GRAPHIQUES\Charte Marque Etat\ARS_ARA\REPUBLIQUE_FRANCAISE\jpg\Republique_Francaise_CMJ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7311" t="6560" b="1"/>
          <a:stretch/>
        </p:blipFill>
        <p:spPr bwMode="auto">
          <a:xfrm>
            <a:off x="414215" y="382954"/>
            <a:ext cx="809581" cy="739694"/>
          </a:xfrm>
          <a:prstGeom prst="rect">
            <a:avLst/>
          </a:prstGeom>
          <a:noFill/>
          <a:ln>
            <a:noFill/>
          </a:ln>
        </p:spPr>
      </p:pic>
      <p:pic>
        <p:nvPicPr>
          <p:cNvPr id="9" name="Image 8" descr="O:\COMMUNICATION\OUTILS GRAPHIQUES\Logos ARS\Logo ARS ARA 2020\COMMUNICATION EXTERNE+INSTIT\Quadri\ARSlogo_Normal_Quadri.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12371" y="457661"/>
            <a:ext cx="981493" cy="568525"/>
          </a:xfrm>
          <a:prstGeom prst="rect">
            <a:avLst/>
          </a:prstGeom>
          <a:noFill/>
          <a:ln>
            <a:noFill/>
          </a:ln>
        </p:spPr>
      </p:pic>
      <p:sp>
        <p:nvSpPr>
          <p:cNvPr id="7" name="ZoneTexte 6"/>
          <p:cNvSpPr txBox="1"/>
          <p:nvPr userDrawn="1"/>
        </p:nvSpPr>
        <p:spPr>
          <a:xfrm>
            <a:off x="364421" y="6556962"/>
            <a:ext cx="7247763" cy="230832"/>
          </a:xfrm>
          <a:prstGeom prst="rect">
            <a:avLst/>
          </a:prstGeom>
          <a:noFill/>
        </p:spPr>
        <p:txBody>
          <a:bodyPr wrap="square" rtlCol="0">
            <a:spAutoFit/>
          </a:bodyPr>
          <a:lstStyle/>
          <a:p>
            <a:pPr algn="l"/>
            <a:fld id="{B38CCEA5-E3A9-4E57-82F7-3980BCFD4D6F}" type="slidenum">
              <a:rPr lang="fr-FR" sz="900" smtClean="0">
                <a:solidFill>
                  <a:schemeClr val="tx1"/>
                </a:solidFill>
                <a:latin typeface="Marianne" panose="02000000000000000000" pitchFamily="50" charset="0"/>
              </a:rPr>
              <a:pPr algn="l"/>
              <a:t>‹N°›</a:t>
            </a:fld>
            <a:endParaRPr lang="fr-FR" sz="900" dirty="0">
              <a:solidFill>
                <a:schemeClr val="tx1"/>
              </a:solidFill>
              <a:latin typeface="Marianne" panose="02000000000000000000" pitchFamily="50" charset="0"/>
            </a:endParaRPr>
          </a:p>
        </p:txBody>
      </p:sp>
      <p:cxnSp>
        <p:nvCxnSpPr>
          <p:cNvPr id="10" name="Connecteur droit 9"/>
          <p:cNvCxnSpPr/>
          <p:nvPr userDrawn="1"/>
        </p:nvCxnSpPr>
        <p:spPr>
          <a:xfrm>
            <a:off x="452659" y="6549285"/>
            <a:ext cx="112469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re 1"/>
          <p:cNvSpPr txBox="1">
            <a:spLocks/>
          </p:cNvSpPr>
          <p:nvPr userDrawn="1"/>
        </p:nvSpPr>
        <p:spPr>
          <a:xfrm>
            <a:off x="4337539" y="6557104"/>
            <a:ext cx="7303642" cy="253500"/>
          </a:xfrm>
          <a:prstGeom prst="rect">
            <a:avLst/>
          </a:prstGeom>
        </p:spPr>
        <p:txBody>
          <a:bodyPr anchor="b">
            <a:noAutofit/>
          </a:bodyPr>
          <a:lstStyle>
            <a:lvl1pPr algn="l" defTabSz="914400" rtl="0" eaLnBrk="1" latinLnBrk="0" hangingPunct="1">
              <a:lnSpc>
                <a:spcPct val="100000"/>
              </a:lnSpc>
              <a:spcBef>
                <a:spcPct val="0"/>
              </a:spcBef>
              <a:buNone/>
              <a:defRPr sz="5000" b="1" kern="1200">
                <a:solidFill>
                  <a:schemeClr val="bg1"/>
                </a:solidFill>
                <a:latin typeface="+mn-lt"/>
                <a:ea typeface="+mj-ea"/>
                <a:cs typeface="Arial" panose="020B0604020202020204" pitchFamily="34" charset="0"/>
              </a:defRPr>
            </a:lvl1pPr>
          </a:lstStyle>
          <a:p>
            <a:pPr algn="r"/>
            <a:r>
              <a:rPr lang="fr-FR" sz="1200" b="0" dirty="0" smtClean="0">
                <a:solidFill>
                  <a:schemeClr val="tx1"/>
                </a:solidFill>
              </a:rPr>
              <a:t>Direction de l’offre de soins</a:t>
            </a:r>
            <a:endParaRPr lang="fr-FR" sz="1200" b="0" dirty="0">
              <a:solidFill>
                <a:schemeClr val="tx1"/>
              </a:solidFill>
            </a:endParaRPr>
          </a:p>
        </p:txBody>
      </p:sp>
    </p:spTree>
    <p:extLst>
      <p:ext uri="{BB962C8B-B14F-4D97-AF65-F5344CB8AC3E}">
        <p14:creationId xmlns:p14="http://schemas.microsoft.com/office/powerpoint/2010/main" val="268341222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9_Vide">
    <p:spTree>
      <p:nvGrpSpPr>
        <p:cNvPr id="1" name=""/>
        <p:cNvGrpSpPr/>
        <p:nvPr/>
      </p:nvGrpSpPr>
      <p:grpSpPr>
        <a:xfrm>
          <a:off x="0" y="0"/>
          <a:ext cx="0" cy="0"/>
          <a:chOff x="0" y="0"/>
          <a:chExt cx="0" cy="0"/>
        </a:xfrm>
      </p:grpSpPr>
      <p:pic>
        <p:nvPicPr>
          <p:cNvPr id="7" name="Image 6" descr="O:\COMMUNICATION\OUTILS GRAPHIQUES\Charte Marque Etat\ARS_ARA\REPUBLIQUE_FRANCAISE\jpg\Republique_Francaise_CMJ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7311" t="6560" b="1"/>
          <a:stretch/>
        </p:blipFill>
        <p:spPr bwMode="auto">
          <a:xfrm>
            <a:off x="414215" y="382954"/>
            <a:ext cx="809581" cy="739694"/>
          </a:xfrm>
          <a:prstGeom prst="rect">
            <a:avLst/>
          </a:prstGeom>
          <a:noFill/>
          <a:ln>
            <a:noFill/>
          </a:ln>
        </p:spPr>
      </p:pic>
      <p:pic>
        <p:nvPicPr>
          <p:cNvPr id="11" name="Image 10" descr="O:\COMMUNICATION\OUTILS GRAPHIQUES\Logos ARS\Logo ARS ARA 2020\COMMUNICATION EXTERNE+INSTIT\Quadri\ARSlogo_Normal_Quadri.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12371" y="457661"/>
            <a:ext cx="981493" cy="568525"/>
          </a:xfrm>
          <a:prstGeom prst="rect">
            <a:avLst/>
          </a:prstGeom>
          <a:noFill/>
          <a:ln>
            <a:noFill/>
          </a:ln>
        </p:spPr>
      </p:pic>
      <p:sp>
        <p:nvSpPr>
          <p:cNvPr id="5" name="ZoneTexte 4"/>
          <p:cNvSpPr txBox="1"/>
          <p:nvPr userDrawn="1"/>
        </p:nvSpPr>
        <p:spPr>
          <a:xfrm>
            <a:off x="364421" y="6556962"/>
            <a:ext cx="7677609" cy="230832"/>
          </a:xfrm>
          <a:prstGeom prst="rect">
            <a:avLst/>
          </a:prstGeom>
          <a:noFill/>
        </p:spPr>
        <p:txBody>
          <a:bodyPr wrap="square" rtlCol="0">
            <a:spAutoFit/>
          </a:bodyPr>
          <a:lstStyle/>
          <a:p>
            <a:pPr algn="l"/>
            <a:fld id="{B38CCEA5-E3A9-4E57-82F7-3980BCFD4D6F}" type="slidenum">
              <a:rPr lang="fr-FR" sz="900" smtClean="0">
                <a:solidFill>
                  <a:schemeClr val="tx1"/>
                </a:solidFill>
                <a:latin typeface="Marianne" panose="02000000000000000000" pitchFamily="50" charset="0"/>
              </a:rPr>
              <a:pPr algn="l"/>
              <a:t>‹N°›</a:t>
            </a:fld>
            <a:endParaRPr lang="fr-FR" sz="900" dirty="0">
              <a:solidFill>
                <a:schemeClr val="tx1"/>
              </a:solidFill>
              <a:latin typeface="Marianne" panose="02000000000000000000" pitchFamily="50" charset="0"/>
            </a:endParaRPr>
          </a:p>
        </p:txBody>
      </p:sp>
      <p:cxnSp>
        <p:nvCxnSpPr>
          <p:cNvPr id="6" name="Connecteur droit 5"/>
          <p:cNvCxnSpPr/>
          <p:nvPr userDrawn="1"/>
        </p:nvCxnSpPr>
        <p:spPr>
          <a:xfrm>
            <a:off x="452659" y="6549285"/>
            <a:ext cx="112469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re 1"/>
          <p:cNvSpPr txBox="1">
            <a:spLocks/>
          </p:cNvSpPr>
          <p:nvPr userDrawn="1"/>
        </p:nvSpPr>
        <p:spPr>
          <a:xfrm>
            <a:off x="4337539" y="6557104"/>
            <a:ext cx="7303642" cy="253500"/>
          </a:xfrm>
          <a:prstGeom prst="rect">
            <a:avLst/>
          </a:prstGeom>
        </p:spPr>
        <p:txBody>
          <a:bodyPr anchor="b">
            <a:noAutofit/>
          </a:bodyPr>
          <a:lstStyle>
            <a:lvl1pPr algn="l" defTabSz="914400" rtl="0" eaLnBrk="1" latinLnBrk="0" hangingPunct="1">
              <a:lnSpc>
                <a:spcPct val="100000"/>
              </a:lnSpc>
              <a:spcBef>
                <a:spcPct val="0"/>
              </a:spcBef>
              <a:buNone/>
              <a:defRPr sz="5000" b="1" kern="1200">
                <a:solidFill>
                  <a:schemeClr val="bg1"/>
                </a:solidFill>
                <a:latin typeface="+mn-lt"/>
                <a:ea typeface="+mj-ea"/>
                <a:cs typeface="Arial" panose="020B0604020202020204" pitchFamily="34" charset="0"/>
              </a:defRPr>
            </a:lvl1pPr>
          </a:lstStyle>
          <a:p>
            <a:pPr algn="r"/>
            <a:r>
              <a:rPr lang="fr-FR" sz="1200" b="0" dirty="0" smtClean="0">
                <a:solidFill>
                  <a:schemeClr val="tx1"/>
                </a:solidFill>
              </a:rPr>
              <a:t>Intitulé de votre direction ou service</a:t>
            </a:r>
            <a:endParaRPr lang="fr-FR" sz="1200" b="0" dirty="0">
              <a:solidFill>
                <a:schemeClr val="tx1"/>
              </a:solidFill>
            </a:endParaRPr>
          </a:p>
        </p:txBody>
      </p:sp>
    </p:spTree>
    <p:extLst>
      <p:ext uri="{BB962C8B-B14F-4D97-AF65-F5344CB8AC3E}">
        <p14:creationId xmlns:p14="http://schemas.microsoft.com/office/powerpoint/2010/main" val="29865394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0_Titre et colonne">
    <p:spTree>
      <p:nvGrpSpPr>
        <p:cNvPr id="1" name=""/>
        <p:cNvGrpSpPr/>
        <p:nvPr/>
      </p:nvGrpSpPr>
      <p:grpSpPr>
        <a:xfrm>
          <a:off x="0" y="0"/>
          <a:ext cx="0" cy="0"/>
          <a:chOff x="0" y="0"/>
          <a:chExt cx="0" cy="0"/>
        </a:xfrm>
      </p:grpSpPr>
      <p:sp>
        <p:nvSpPr>
          <p:cNvPr id="2" name="Rectangle 1"/>
          <p:cNvSpPr/>
          <p:nvPr userDrawn="1"/>
        </p:nvSpPr>
        <p:spPr>
          <a:xfrm>
            <a:off x="6722076" y="0"/>
            <a:ext cx="5453745" cy="6858000"/>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space réservé du texte 3"/>
          <p:cNvSpPr>
            <a:spLocks noGrp="1"/>
          </p:cNvSpPr>
          <p:nvPr>
            <p:ph type="body" sz="half" idx="2"/>
          </p:nvPr>
        </p:nvSpPr>
        <p:spPr>
          <a:xfrm>
            <a:off x="617836" y="1484922"/>
            <a:ext cx="5799440" cy="4998255"/>
          </a:xfrm>
          <a:prstGeom prst="rect">
            <a:avLst/>
          </a:prstGeom>
        </p:spPr>
        <p:txBody>
          <a:bodyPr>
            <a:normAutofit/>
          </a:bodyPr>
          <a:lstStyle>
            <a:lvl1pPr marL="0" indent="0">
              <a:buNone/>
              <a:defRPr lang="fr-FR" sz="2800" b="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spcAft>
                <a:spcPts val="600"/>
              </a:spcAft>
              <a:buFont typeface="Arial" panose="020B0604020202020204" pitchFamily="34" charset="0"/>
              <a:buNone/>
            </a:pPr>
            <a:r>
              <a:rPr lang="fr-FR" dirty="0" smtClean="0"/>
              <a:t>Modifier les styles du texte du masque</a:t>
            </a:r>
          </a:p>
        </p:txBody>
      </p:sp>
      <p:sp>
        <p:nvSpPr>
          <p:cNvPr id="6" name="Titre 1"/>
          <p:cNvSpPr>
            <a:spLocks noGrp="1"/>
          </p:cNvSpPr>
          <p:nvPr>
            <p:ph type="title" hasCustomPrompt="1"/>
          </p:nvPr>
        </p:nvSpPr>
        <p:spPr>
          <a:xfrm>
            <a:off x="3229232" y="365125"/>
            <a:ext cx="8287264" cy="837599"/>
          </a:xfrm>
          <a:prstGeom prst="rect">
            <a:avLst/>
          </a:prstGeom>
        </p:spPr>
        <p:txBody>
          <a:bodyPr>
            <a:normAutofit/>
          </a:bodyPr>
          <a:lstStyle>
            <a:lvl1pPr algn="r" defTabSz="914400" rtl="0" eaLnBrk="1" latinLnBrk="0" hangingPunct="1">
              <a:lnSpc>
                <a:spcPct val="90000"/>
              </a:lnSpc>
              <a:spcBef>
                <a:spcPct val="0"/>
              </a:spcBef>
              <a:buNone/>
              <a:defRPr lang="fr-FR" sz="3200" b="1" i="1" kern="1200" dirty="0">
                <a:solidFill>
                  <a:schemeClr val="accent2"/>
                </a:solidFill>
                <a:latin typeface="+mn-lt"/>
                <a:ea typeface="+mj-ea"/>
                <a:cs typeface="+mj-cs"/>
              </a:defRPr>
            </a:lvl1pPr>
          </a:lstStyle>
          <a:p>
            <a:r>
              <a:rPr lang="fr-FR" dirty="0" smtClean="0"/>
              <a:t>Titre sous-partie</a:t>
            </a:r>
            <a:endParaRPr lang="fr-FR" dirty="0"/>
          </a:p>
        </p:txBody>
      </p:sp>
      <p:pic>
        <p:nvPicPr>
          <p:cNvPr id="11" name="Image 10" descr="O:\COMMUNICATION\OUTILS GRAPHIQUES\Charte Marque Etat\ARS_ARA\REPUBLIQUE_FRANCAISE\jpg\Republique_Francaise_CMJ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7311" t="6560" b="1"/>
          <a:stretch/>
        </p:blipFill>
        <p:spPr bwMode="auto">
          <a:xfrm>
            <a:off x="414215" y="382954"/>
            <a:ext cx="809581" cy="739694"/>
          </a:xfrm>
          <a:prstGeom prst="rect">
            <a:avLst/>
          </a:prstGeom>
          <a:noFill/>
          <a:ln>
            <a:noFill/>
          </a:ln>
        </p:spPr>
      </p:pic>
      <p:pic>
        <p:nvPicPr>
          <p:cNvPr id="12" name="Image 11" descr="O:\COMMUNICATION\OUTILS GRAPHIQUES\Logos ARS\Logo ARS ARA 2020\COMMUNICATION EXTERNE+INSTIT\Quadri\ARSlogo_Normal_Quadri.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12371" y="457661"/>
            <a:ext cx="981493" cy="568525"/>
          </a:xfrm>
          <a:prstGeom prst="rect">
            <a:avLst/>
          </a:prstGeom>
          <a:noFill/>
          <a:ln>
            <a:noFill/>
          </a:ln>
        </p:spPr>
      </p:pic>
      <p:sp>
        <p:nvSpPr>
          <p:cNvPr id="14" name="ZoneTexte 13"/>
          <p:cNvSpPr txBox="1"/>
          <p:nvPr userDrawn="1"/>
        </p:nvSpPr>
        <p:spPr>
          <a:xfrm>
            <a:off x="364422" y="6556962"/>
            <a:ext cx="7505670" cy="230832"/>
          </a:xfrm>
          <a:prstGeom prst="rect">
            <a:avLst/>
          </a:prstGeom>
          <a:noFill/>
        </p:spPr>
        <p:txBody>
          <a:bodyPr wrap="square" rtlCol="0">
            <a:spAutoFit/>
          </a:bodyPr>
          <a:lstStyle/>
          <a:p>
            <a:pPr algn="l"/>
            <a:fld id="{B38CCEA5-E3A9-4E57-82F7-3980BCFD4D6F}" type="slidenum">
              <a:rPr lang="fr-FR" sz="900" smtClean="0">
                <a:solidFill>
                  <a:schemeClr val="tx1"/>
                </a:solidFill>
                <a:latin typeface="Marianne" panose="02000000000000000000" pitchFamily="50" charset="0"/>
              </a:rPr>
              <a:pPr algn="l"/>
              <a:t>‹N°›</a:t>
            </a:fld>
            <a:endParaRPr lang="fr-FR" sz="900" dirty="0">
              <a:solidFill>
                <a:schemeClr val="tx1"/>
              </a:solidFill>
              <a:latin typeface="Marianne" panose="02000000000000000000" pitchFamily="50" charset="0"/>
            </a:endParaRPr>
          </a:p>
        </p:txBody>
      </p:sp>
      <p:cxnSp>
        <p:nvCxnSpPr>
          <p:cNvPr id="15" name="Connecteur droit 14"/>
          <p:cNvCxnSpPr/>
          <p:nvPr userDrawn="1"/>
        </p:nvCxnSpPr>
        <p:spPr>
          <a:xfrm>
            <a:off x="452659" y="6549285"/>
            <a:ext cx="112469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re 1"/>
          <p:cNvSpPr txBox="1">
            <a:spLocks/>
          </p:cNvSpPr>
          <p:nvPr userDrawn="1"/>
        </p:nvSpPr>
        <p:spPr>
          <a:xfrm>
            <a:off x="4337539" y="6557104"/>
            <a:ext cx="7303642" cy="253500"/>
          </a:xfrm>
          <a:prstGeom prst="rect">
            <a:avLst/>
          </a:prstGeom>
        </p:spPr>
        <p:txBody>
          <a:bodyPr anchor="b">
            <a:noAutofit/>
          </a:bodyPr>
          <a:lstStyle>
            <a:lvl1pPr algn="l" defTabSz="914400" rtl="0" eaLnBrk="1" latinLnBrk="0" hangingPunct="1">
              <a:lnSpc>
                <a:spcPct val="100000"/>
              </a:lnSpc>
              <a:spcBef>
                <a:spcPct val="0"/>
              </a:spcBef>
              <a:buNone/>
              <a:defRPr sz="5000" b="1" kern="1200">
                <a:solidFill>
                  <a:schemeClr val="bg1"/>
                </a:solidFill>
                <a:latin typeface="+mn-lt"/>
                <a:ea typeface="+mj-ea"/>
                <a:cs typeface="Arial" panose="020B0604020202020204" pitchFamily="34" charset="0"/>
              </a:defRPr>
            </a:lvl1pPr>
          </a:lstStyle>
          <a:p>
            <a:pPr algn="r"/>
            <a:r>
              <a:rPr lang="fr-FR" sz="1200" b="0" dirty="0" smtClean="0">
                <a:solidFill>
                  <a:schemeClr val="tx1"/>
                </a:solidFill>
              </a:rPr>
              <a:t>Intitulé de votre direction ou service</a:t>
            </a:r>
            <a:endParaRPr lang="fr-FR" sz="1200" b="0" dirty="0">
              <a:solidFill>
                <a:schemeClr val="tx1"/>
              </a:solidFill>
            </a:endParaRPr>
          </a:p>
        </p:txBody>
      </p:sp>
    </p:spTree>
    <p:extLst>
      <p:ext uri="{BB962C8B-B14F-4D97-AF65-F5344CB8AC3E}">
        <p14:creationId xmlns:p14="http://schemas.microsoft.com/office/powerpoint/2010/main" val="2547472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7_Titre Rouge 2">
    <p:spTree>
      <p:nvGrpSpPr>
        <p:cNvPr id="1" name=""/>
        <p:cNvGrpSpPr/>
        <p:nvPr/>
      </p:nvGrpSpPr>
      <p:grpSpPr>
        <a:xfrm>
          <a:off x="0" y="0"/>
          <a:ext cx="0" cy="0"/>
          <a:chOff x="0" y="0"/>
          <a:chExt cx="0" cy="0"/>
        </a:xfrm>
      </p:grpSpPr>
      <p:sp>
        <p:nvSpPr>
          <p:cNvPr id="7" name="Rectangle 6"/>
          <p:cNvSpPr/>
          <p:nvPr userDrawn="1"/>
        </p:nvSpPr>
        <p:spPr>
          <a:xfrm>
            <a:off x="543697" y="1771135"/>
            <a:ext cx="11648303" cy="508686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descr="O:\COMMUNICATION\OUTILS GRAPHIQUES\Logos ARS\Logo ARS ARA 2020\COMMUNICATION EXTERNE+INSTIT\Quadri\ARSlogo_Normal_Quadri.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8430" y="510306"/>
            <a:ext cx="1682750" cy="974725"/>
          </a:xfrm>
          <a:prstGeom prst="rect">
            <a:avLst/>
          </a:prstGeom>
          <a:noFill/>
          <a:ln>
            <a:noFill/>
          </a:ln>
        </p:spPr>
      </p:pic>
      <p:sp>
        <p:nvSpPr>
          <p:cNvPr id="9" name="Rectangle 8"/>
          <p:cNvSpPr/>
          <p:nvPr userDrawn="1"/>
        </p:nvSpPr>
        <p:spPr>
          <a:xfrm>
            <a:off x="2669058" y="1485030"/>
            <a:ext cx="1512000" cy="5372969"/>
          </a:xfrm>
          <a:prstGeom prst="rect">
            <a:avLst/>
          </a:prstGeom>
          <a:solidFill>
            <a:schemeClr val="accent5">
              <a:alpha val="5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O:\COMMUNICATION\OUTILS GRAPHIQUES\Charte Marque Etat\ARS_ARA\REPUBLIQUE_FRANCAISE\jpg\Republique_Francaise_CMJN.jp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8603" y="336487"/>
            <a:ext cx="1552575" cy="1407160"/>
          </a:xfrm>
          <a:prstGeom prst="rect">
            <a:avLst/>
          </a:prstGeom>
          <a:noFill/>
          <a:ln>
            <a:noFill/>
          </a:ln>
        </p:spPr>
      </p:pic>
      <p:sp>
        <p:nvSpPr>
          <p:cNvPr id="10" name="Titre 1"/>
          <p:cNvSpPr>
            <a:spLocks noGrp="1"/>
          </p:cNvSpPr>
          <p:nvPr>
            <p:ph type="ctrTitle" hasCustomPrompt="1"/>
          </p:nvPr>
        </p:nvSpPr>
        <p:spPr>
          <a:xfrm>
            <a:off x="2957386" y="2232974"/>
            <a:ext cx="8683794" cy="1713295"/>
          </a:xfrm>
          <a:prstGeom prst="rect">
            <a:avLst/>
          </a:prstGeom>
        </p:spPr>
        <p:txBody>
          <a:bodyPr anchor="b">
            <a:normAutofit/>
          </a:bodyPr>
          <a:lstStyle>
            <a:lvl1pPr algn="l" defTabSz="914400" rtl="0" eaLnBrk="1" latinLnBrk="0" hangingPunct="1">
              <a:lnSpc>
                <a:spcPct val="100000"/>
              </a:lnSpc>
              <a:spcBef>
                <a:spcPct val="0"/>
              </a:spcBef>
              <a:buNone/>
              <a:defRPr lang="fr-FR" sz="5000" b="1" kern="1200" dirty="0">
                <a:solidFill>
                  <a:schemeClr val="bg1"/>
                </a:solidFill>
                <a:latin typeface="+mn-lt"/>
                <a:ea typeface="+mj-ea"/>
                <a:cs typeface="Arial" panose="020B0604020202020204" pitchFamily="34" charset="0"/>
              </a:defRPr>
            </a:lvl1pPr>
          </a:lstStyle>
          <a:p>
            <a:r>
              <a:rPr lang="fr-FR" dirty="0" smtClean="0"/>
              <a:t>Titre de votre document ou intervention 2 lignes max</a:t>
            </a:r>
            <a:endParaRPr lang="fr-FR" dirty="0"/>
          </a:p>
        </p:txBody>
      </p:sp>
      <p:sp>
        <p:nvSpPr>
          <p:cNvPr id="12" name="Sous-titre 2"/>
          <p:cNvSpPr>
            <a:spLocks noGrp="1"/>
          </p:cNvSpPr>
          <p:nvPr>
            <p:ph type="subTitle" idx="1" hasCustomPrompt="1"/>
          </p:nvPr>
        </p:nvSpPr>
        <p:spPr>
          <a:xfrm>
            <a:off x="2957386" y="4329799"/>
            <a:ext cx="8683794" cy="1130639"/>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fr-FR" sz="3800" i="1" kern="1200" baseline="0" dirty="0">
                <a:solidFill>
                  <a:schemeClr val="bg1"/>
                </a:solidFill>
                <a:latin typeface="Calibri Light" panose="020F0302020204030204" pitchFamily="34" charset="0"/>
                <a:ea typeface="+mn-ea"/>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Sous-titre de votre document ou date et lieu ou cible de votre présentation</a:t>
            </a:r>
            <a:endParaRPr lang="fr-FR" dirty="0"/>
          </a:p>
        </p:txBody>
      </p:sp>
      <p:sp>
        <p:nvSpPr>
          <p:cNvPr id="14" name="Titre 1"/>
          <p:cNvSpPr txBox="1">
            <a:spLocks/>
          </p:cNvSpPr>
          <p:nvPr userDrawn="1"/>
        </p:nvSpPr>
        <p:spPr>
          <a:xfrm>
            <a:off x="4337539" y="6557104"/>
            <a:ext cx="7303642" cy="253500"/>
          </a:xfrm>
          <a:prstGeom prst="rect">
            <a:avLst/>
          </a:prstGeom>
        </p:spPr>
        <p:txBody>
          <a:bodyPr anchor="b">
            <a:noAutofit/>
          </a:bodyPr>
          <a:lstStyle>
            <a:lvl1pPr algn="l" defTabSz="914400" rtl="0" eaLnBrk="1" latinLnBrk="0" hangingPunct="1">
              <a:lnSpc>
                <a:spcPct val="100000"/>
              </a:lnSpc>
              <a:spcBef>
                <a:spcPct val="0"/>
              </a:spcBef>
              <a:buNone/>
              <a:defRPr sz="5000" b="1" kern="1200">
                <a:solidFill>
                  <a:schemeClr val="bg1"/>
                </a:solidFill>
                <a:latin typeface="+mn-lt"/>
                <a:ea typeface="+mj-ea"/>
                <a:cs typeface="Arial" panose="020B0604020202020204" pitchFamily="34" charset="0"/>
              </a:defRPr>
            </a:lvl1pPr>
          </a:lstStyle>
          <a:p>
            <a:pPr algn="r"/>
            <a:r>
              <a:rPr lang="fr-FR" sz="1200" b="0" dirty="0" smtClean="0">
                <a:solidFill>
                  <a:srgbClr val="FFFFFF"/>
                </a:solidFill>
              </a:rPr>
              <a:t>Intitulé de votre direction ou service</a:t>
            </a:r>
            <a:endParaRPr lang="fr-FR" sz="1200" b="0" dirty="0">
              <a:solidFill>
                <a:srgbClr val="FFFFFF"/>
              </a:solidFill>
            </a:endParaRPr>
          </a:p>
        </p:txBody>
      </p:sp>
    </p:spTree>
    <p:extLst>
      <p:ext uri="{BB962C8B-B14F-4D97-AF65-F5344CB8AC3E}">
        <p14:creationId xmlns:p14="http://schemas.microsoft.com/office/powerpoint/2010/main" val="12874822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8_Titer Turquoise 2">
    <p:spTree>
      <p:nvGrpSpPr>
        <p:cNvPr id="1" name=""/>
        <p:cNvGrpSpPr/>
        <p:nvPr/>
      </p:nvGrpSpPr>
      <p:grpSpPr>
        <a:xfrm>
          <a:off x="0" y="0"/>
          <a:ext cx="0" cy="0"/>
          <a:chOff x="0" y="0"/>
          <a:chExt cx="0" cy="0"/>
        </a:xfrm>
      </p:grpSpPr>
      <p:sp>
        <p:nvSpPr>
          <p:cNvPr id="7" name="Rectangle 6"/>
          <p:cNvSpPr/>
          <p:nvPr userDrawn="1"/>
        </p:nvSpPr>
        <p:spPr>
          <a:xfrm>
            <a:off x="543697" y="1771135"/>
            <a:ext cx="11648303" cy="508686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descr="O:\COMMUNICATION\OUTILS GRAPHIQUES\Logos ARS\Logo ARS ARA 2020\COMMUNICATION EXTERNE+INSTIT\Quadri\ARSlogo_Normal_Quadri.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8430" y="510306"/>
            <a:ext cx="1682750" cy="974725"/>
          </a:xfrm>
          <a:prstGeom prst="rect">
            <a:avLst/>
          </a:prstGeom>
          <a:noFill/>
          <a:ln>
            <a:noFill/>
          </a:ln>
        </p:spPr>
      </p:pic>
      <p:sp>
        <p:nvSpPr>
          <p:cNvPr id="9" name="Rectangle 8"/>
          <p:cNvSpPr/>
          <p:nvPr userDrawn="1"/>
        </p:nvSpPr>
        <p:spPr>
          <a:xfrm>
            <a:off x="2669058" y="1485030"/>
            <a:ext cx="1512000" cy="5372969"/>
          </a:xfrm>
          <a:prstGeom prst="rect">
            <a:avLst/>
          </a:prstGeom>
          <a:solidFill>
            <a:schemeClr val="accent3">
              <a:alpha val="5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O:\COMMUNICATION\OUTILS GRAPHIQUES\Charte Marque Etat\ARS_ARA\REPUBLIQUE_FRANCAISE\jpg\Republique_Francaise_CMJN.jp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8603" y="336487"/>
            <a:ext cx="1552575" cy="1407160"/>
          </a:xfrm>
          <a:prstGeom prst="rect">
            <a:avLst/>
          </a:prstGeom>
          <a:noFill/>
          <a:ln>
            <a:noFill/>
          </a:ln>
        </p:spPr>
      </p:pic>
      <p:sp>
        <p:nvSpPr>
          <p:cNvPr id="10" name="Titre 1"/>
          <p:cNvSpPr>
            <a:spLocks noGrp="1"/>
          </p:cNvSpPr>
          <p:nvPr>
            <p:ph type="ctrTitle" hasCustomPrompt="1"/>
          </p:nvPr>
        </p:nvSpPr>
        <p:spPr>
          <a:xfrm>
            <a:off x="2957386" y="2232974"/>
            <a:ext cx="8683794" cy="1713295"/>
          </a:xfrm>
          <a:prstGeom prst="rect">
            <a:avLst/>
          </a:prstGeom>
        </p:spPr>
        <p:txBody>
          <a:bodyPr anchor="b">
            <a:normAutofit/>
          </a:bodyPr>
          <a:lstStyle>
            <a:lvl1pPr algn="l" defTabSz="914400" rtl="0" eaLnBrk="1" latinLnBrk="0" hangingPunct="1">
              <a:lnSpc>
                <a:spcPct val="100000"/>
              </a:lnSpc>
              <a:spcBef>
                <a:spcPct val="0"/>
              </a:spcBef>
              <a:buNone/>
              <a:defRPr lang="fr-FR" sz="5000" b="1" kern="1200" dirty="0">
                <a:solidFill>
                  <a:schemeClr val="bg1"/>
                </a:solidFill>
                <a:latin typeface="+mn-lt"/>
                <a:ea typeface="+mj-ea"/>
                <a:cs typeface="Arial" panose="020B0604020202020204" pitchFamily="34" charset="0"/>
              </a:defRPr>
            </a:lvl1pPr>
          </a:lstStyle>
          <a:p>
            <a:r>
              <a:rPr lang="fr-FR" dirty="0" smtClean="0"/>
              <a:t>Titre de votre document ou intervention 2 lignes max</a:t>
            </a:r>
            <a:endParaRPr lang="fr-FR" dirty="0"/>
          </a:p>
        </p:txBody>
      </p:sp>
      <p:sp>
        <p:nvSpPr>
          <p:cNvPr id="12" name="Sous-titre 2"/>
          <p:cNvSpPr>
            <a:spLocks noGrp="1"/>
          </p:cNvSpPr>
          <p:nvPr>
            <p:ph type="subTitle" idx="1" hasCustomPrompt="1"/>
          </p:nvPr>
        </p:nvSpPr>
        <p:spPr>
          <a:xfrm>
            <a:off x="2957386" y="4329799"/>
            <a:ext cx="8683794" cy="1130639"/>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fr-FR" sz="3800" i="1" kern="1200" baseline="0" dirty="0">
                <a:solidFill>
                  <a:schemeClr val="bg1"/>
                </a:solidFill>
                <a:latin typeface="Calibri Light" panose="020F0302020204030204" pitchFamily="34" charset="0"/>
                <a:ea typeface="+mn-ea"/>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Sous-titre de votre document ou date et lieu ou cible de votre présentation</a:t>
            </a:r>
            <a:endParaRPr lang="fr-FR" dirty="0"/>
          </a:p>
        </p:txBody>
      </p:sp>
      <p:sp>
        <p:nvSpPr>
          <p:cNvPr id="14" name="Titre 1"/>
          <p:cNvSpPr txBox="1">
            <a:spLocks/>
          </p:cNvSpPr>
          <p:nvPr userDrawn="1"/>
        </p:nvSpPr>
        <p:spPr>
          <a:xfrm>
            <a:off x="4337539" y="6557104"/>
            <a:ext cx="7303642" cy="253500"/>
          </a:xfrm>
          <a:prstGeom prst="rect">
            <a:avLst/>
          </a:prstGeom>
        </p:spPr>
        <p:txBody>
          <a:bodyPr anchor="b">
            <a:noAutofit/>
          </a:bodyPr>
          <a:lstStyle>
            <a:lvl1pPr algn="l" defTabSz="914400" rtl="0" eaLnBrk="1" latinLnBrk="0" hangingPunct="1">
              <a:lnSpc>
                <a:spcPct val="100000"/>
              </a:lnSpc>
              <a:spcBef>
                <a:spcPct val="0"/>
              </a:spcBef>
              <a:buNone/>
              <a:defRPr sz="5000" b="1" kern="1200">
                <a:solidFill>
                  <a:schemeClr val="bg1"/>
                </a:solidFill>
                <a:latin typeface="+mn-lt"/>
                <a:ea typeface="+mj-ea"/>
                <a:cs typeface="Arial" panose="020B0604020202020204" pitchFamily="34" charset="0"/>
              </a:defRPr>
            </a:lvl1pPr>
          </a:lstStyle>
          <a:p>
            <a:pPr algn="r"/>
            <a:r>
              <a:rPr lang="fr-FR" sz="1200" b="0" dirty="0" smtClean="0">
                <a:solidFill>
                  <a:srgbClr val="FFFFFF"/>
                </a:solidFill>
              </a:rPr>
              <a:t>Intitulé de votre direction ou service</a:t>
            </a:r>
            <a:endParaRPr lang="fr-FR" sz="1200" b="0" dirty="0">
              <a:solidFill>
                <a:srgbClr val="FFFFFF"/>
              </a:solidFill>
            </a:endParaRPr>
          </a:p>
        </p:txBody>
      </p:sp>
    </p:spTree>
    <p:extLst>
      <p:ext uri="{BB962C8B-B14F-4D97-AF65-F5344CB8AC3E}">
        <p14:creationId xmlns:p14="http://schemas.microsoft.com/office/powerpoint/2010/main" val="29854870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8_Intercalaire Bleu">
    <p:spTree>
      <p:nvGrpSpPr>
        <p:cNvPr id="1" name=""/>
        <p:cNvGrpSpPr/>
        <p:nvPr/>
      </p:nvGrpSpPr>
      <p:grpSpPr>
        <a:xfrm>
          <a:off x="0" y="0"/>
          <a:ext cx="0" cy="0"/>
          <a:chOff x="0" y="0"/>
          <a:chExt cx="0" cy="0"/>
        </a:xfrm>
      </p:grpSpPr>
      <p:sp>
        <p:nvSpPr>
          <p:cNvPr id="7" name="Rectangle 6"/>
          <p:cNvSpPr/>
          <p:nvPr userDrawn="1"/>
        </p:nvSpPr>
        <p:spPr>
          <a:xfrm>
            <a:off x="444844" y="1573428"/>
            <a:ext cx="11747156" cy="5284572"/>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ous-titre 2"/>
          <p:cNvSpPr>
            <a:spLocks noGrp="1"/>
          </p:cNvSpPr>
          <p:nvPr>
            <p:ph type="subTitle" idx="1" hasCustomPrompt="1"/>
          </p:nvPr>
        </p:nvSpPr>
        <p:spPr>
          <a:xfrm>
            <a:off x="1217420" y="4182590"/>
            <a:ext cx="10474393" cy="1538274"/>
          </a:xfrm>
          <a:prstGeom prst="rect">
            <a:avLst/>
          </a:prstGeom>
          <a:ln>
            <a:noFill/>
          </a:ln>
        </p:spPr>
        <p:txBody>
          <a:bodyPr/>
          <a:lstStyle>
            <a:lvl1pPr marL="0" indent="0" algn="l">
              <a:lnSpc>
                <a:spcPct val="100000"/>
              </a:lnSpc>
              <a:buNone/>
              <a:defRPr sz="4000" b="0" i="1" baseline="0">
                <a:solidFill>
                  <a:schemeClr val="accent2"/>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Sous titre de la partie (si nécessaire)</a:t>
            </a:r>
            <a:endParaRPr lang="fr-FR" dirty="0"/>
          </a:p>
        </p:txBody>
      </p:sp>
      <p:sp>
        <p:nvSpPr>
          <p:cNvPr id="2" name="Titre 1"/>
          <p:cNvSpPr>
            <a:spLocks noGrp="1"/>
          </p:cNvSpPr>
          <p:nvPr>
            <p:ph type="ctrTitle" hasCustomPrompt="1"/>
          </p:nvPr>
        </p:nvSpPr>
        <p:spPr>
          <a:xfrm>
            <a:off x="1227047" y="2721273"/>
            <a:ext cx="10464767" cy="1193371"/>
          </a:xfrm>
          <a:prstGeom prst="rect">
            <a:avLst/>
          </a:prstGeom>
        </p:spPr>
        <p:txBody>
          <a:bodyPr anchor="b">
            <a:normAutofit/>
          </a:bodyPr>
          <a:lstStyle>
            <a:lvl1pPr algn="l" defTabSz="914400" rtl="0" eaLnBrk="1" latinLnBrk="0" hangingPunct="1">
              <a:lnSpc>
                <a:spcPct val="100000"/>
              </a:lnSpc>
              <a:spcBef>
                <a:spcPct val="0"/>
              </a:spcBef>
              <a:buNone/>
              <a:defRPr lang="fr-FR" sz="5400" b="1" kern="1200" dirty="0">
                <a:solidFill>
                  <a:schemeClr val="tx2"/>
                </a:solidFill>
                <a:latin typeface="+mn-lt"/>
                <a:ea typeface="+mj-ea"/>
                <a:cs typeface="+mj-cs"/>
              </a:defRPr>
            </a:lvl1pPr>
          </a:lstStyle>
          <a:p>
            <a:r>
              <a:rPr lang="fr-FR" dirty="0" smtClean="0"/>
              <a:t>1. Titre de la partie</a:t>
            </a:r>
            <a:endParaRPr lang="fr-FR" dirty="0"/>
          </a:p>
        </p:txBody>
      </p:sp>
      <p:sp>
        <p:nvSpPr>
          <p:cNvPr id="4" name="Corde 3"/>
          <p:cNvSpPr/>
          <p:nvPr userDrawn="1"/>
        </p:nvSpPr>
        <p:spPr>
          <a:xfrm>
            <a:off x="7433434" y="601178"/>
            <a:ext cx="2520000" cy="2520000"/>
          </a:xfrm>
          <a:prstGeom prst="chord">
            <a:avLst>
              <a:gd name="adj1" fmla="val 20792352"/>
              <a:gd name="adj2" fmla="val 11619033"/>
            </a:avLst>
          </a:prstGeom>
          <a:solidFill>
            <a:schemeClr val="accent1">
              <a:alpha val="5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Image 9" descr="O:\COMMUNICATION\OUTILS GRAPHIQUES\Charte Marque Etat\ARS_ARA\REPUBLIQUE_FRANCAISE\jpg\Republique_Francaise_CMJN.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0365" y="331023"/>
            <a:ext cx="873431" cy="791625"/>
          </a:xfrm>
          <a:prstGeom prst="rect">
            <a:avLst/>
          </a:prstGeom>
          <a:noFill/>
          <a:ln>
            <a:noFill/>
          </a:ln>
        </p:spPr>
      </p:pic>
      <p:pic>
        <p:nvPicPr>
          <p:cNvPr id="14" name="Image 13" descr="O:\COMMUNICATION\OUTILS GRAPHIQUES\Logos ARS\Logo ARS ARA 2020\COMMUNICATION EXTERNE+INSTIT\Quadri\ARSlogo_Normal_Quadri.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12371" y="457661"/>
            <a:ext cx="981493" cy="568525"/>
          </a:xfrm>
          <a:prstGeom prst="rect">
            <a:avLst/>
          </a:prstGeom>
          <a:noFill/>
          <a:ln>
            <a:noFill/>
          </a:ln>
        </p:spPr>
      </p:pic>
      <p:sp>
        <p:nvSpPr>
          <p:cNvPr id="9" name="Titre 1"/>
          <p:cNvSpPr txBox="1">
            <a:spLocks/>
          </p:cNvSpPr>
          <p:nvPr userDrawn="1"/>
        </p:nvSpPr>
        <p:spPr>
          <a:xfrm>
            <a:off x="4337539" y="6557104"/>
            <a:ext cx="7303642" cy="253500"/>
          </a:xfrm>
          <a:prstGeom prst="rect">
            <a:avLst/>
          </a:prstGeom>
        </p:spPr>
        <p:txBody>
          <a:bodyPr anchor="b">
            <a:noAutofit/>
          </a:bodyPr>
          <a:lstStyle>
            <a:lvl1pPr algn="l" defTabSz="914400" rtl="0" eaLnBrk="1" latinLnBrk="0" hangingPunct="1">
              <a:lnSpc>
                <a:spcPct val="100000"/>
              </a:lnSpc>
              <a:spcBef>
                <a:spcPct val="0"/>
              </a:spcBef>
              <a:buNone/>
              <a:defRPr sz="5000" b="1" kern="1200">
                <a:solidFill>
                  <a:schemeClr val="bg1"/>
                </a:solidFill>
                <a:latin typeface="+mn-lt"/>
                <a:ea typeface="+mj-ea"/>
                <a:cs typeface="Arial" panose="020B0604020202020204" pitchFamily="34" charset="0"/>
              </a:defRPr>
            </a:lvl1pPr>
          </a:lstStyle>
          <a:p>
            <a:pPr algn="r"/>
            <a:r>
              <a:rPr lang="fr-FR" sz="1200" b="0" dirty="0" smtClean="0">
                <a:solidFill>
                  <a:schemeClr val="tx1"/>
                </a:solidFill>
              </a:rPr>
              <a:t>Intitulé de votre direction ou service</a:t>
            </a:r>
            <a:endParaRPr lang="fr-FR" sz="1200" b="0" dirty="0">
              <a:solidFill>
                <a:schemeClr val="tx1"/>
              </a:solidFill>
            </a:endParaRPr>
          </a:p>
        </p:txBody>
      </p:sp>
    </p:spTree>
    <p:extLst>
      <p:ext uri="{BB962C8B-B14F-4D97-AF65-F5344CB8AC3E}">
        <p14:creationId xmlns:p14="http://schemas.microsoft.com/office/powerpoint/2010/main" val="36409578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9_Intercalaire Bleu">
    <p:spTree>
      <p:nvGrpSpPr>
        <p:cNvPr id="1" name=""/>
        <p:cNvGrpSpPr/>
        <p:nvPr/>
      </p:nvGrpSpPr>
      <p:grpSpPr>
        <a:xfrm>
          <a:off x="0" y="0"/>
          <a:ext cx="0" cy="0"/>
          <a:chOff x="0" y="0"/>
          <a:chExt cx="0" cy="0"/>
        </a:xfrm>
      </p:grpSpPr>
      <p:sp>
        <p:nvSpPr>
          <p:cNvPr id="7" name="Rectangle 6"/>
          <p:cNvSpPr/>
          <p:nvPr userDrawn="1"/>
        </p:nvSpPr>
        <p:spPr>
          <a:xfrm>
            <a:off x="444844" y="1573428"/>
            <a:ext cx="11747156" cy="5284572"/>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ous-titre 2"/>
          <p:cNvSpPr>
            <a:spLocks noGrp="1"/>
          </p:cNvSpPr>
          <p:nvPr>
            <p:ph type="subTitle" idx="1" hasCustomPrompt="1"/>
          </p:nvPr>
        </p:nvSpPr>
        <p:spPr>
          <a:xfrm>
            <a:off x="1217420" y="4182590"/>
            <a:ext cx="10474393" cy="1538274"/>
          </a:xfrm>
          <a:prstGeom prst="rect">
            <a:avLst/>
          </a:prstGeom>
          <a:ln>
            <a:noFill/>
          </a:ln>
        </p:spPr>
        <p:txBody>
          <a:bodyPr/>
          <a:lstStyle>
            <a:lvl1pPr marL="0" indent="0" algn="l" defTabSz="914400" rtl="0" eaLnBrk="1" latinLnBrk="0" hangingPunct="1">
              <a:lnSpc>
                <a:spcPct val="100000"/>
              </a:lnSpc>
              <a:spcBef>
                <a:spcPts val="1000"/>
              </a:spcBef>
              <a:buFont typeface="Arial" panose="020B0604020202020204" pitchFamily="34" charset="0"/>
              <a:buNone/>
              <a:defRPr lang="fr-FR" sz="4000" b="0" i="1" kern="1200" baseline="0" dirty="0">
                <a:solidFill>
                  <a:schemeClr val="accent2"/>
                </a:solidFill>
                <a:latin typeface="Calibri Light" panose="020F0302020204030204" pitchFamily="34" charset="0"/>
                <a:ea typeface="+mn-ea"/>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Sous titre de la partie (si nécessaire)</a:t>
            </a:r>
            <a:endParaRPr lang="fr-FR" dirty="0"/>
          </a:p>
        </p:txBody>
      </p:sp>
      <p:sp>
        <p:nvSpPr>
          <p:cNvPr id="2" name="Titre 1"/>
          <p:cNvSpPr>
            <a:spLocks noGrp="1"/>
          </p:cNvSpPr>
          <p:nvPr>
            <p:ph type="ctrTitle" hasCustomPrompt="1"/>
          </p:nvPr>
        </p:nvSpPr>
        <p:spPr>
          <a:xfrm>
            <a:off x="1227047" y="2721273"/>
            <a:ext cx="10464767" cy="1193371"/>
          </a:xfrm>
          <a:prstGeom prst="rect">
            <a:avLst/>
          </a:prstGeom>
        </p:spPr>
        <p:txBody>
          <a:bodyPr anchor="b">
            <a:normAutofit/>
          </a:bodyPr>
          <a:lstStyle>
            <a:lvl1pPr algn="l" defTabSz="914400" rtl="0" eaLnBrk="1" latinLnBrk="0" hangingPunct="1">
              <a:lnSpc>
                <a:spcPct val="100000"/>
              </a:lnSpc>
              <a:spcBef>
                <a:spcPct val="0"/>
              </a:spcBef>
              <a:buNone/>
              <a:defRPr lang="fr-FR" sz="5400" b="1" kern="1200" dirty="0">
                <a:solidFill>
                  <a:schemeClr val="tx2"/>
                </a:solidFill>
                <a:latin typeface="+mn-lt"/>
                <a:ea typeface="+mj-ea"/>
                <a:cs typeface="+mj-cs"/>
              </a:defRPr>
            </a:lvl1pPr>
          </a:lstStyle>
          <a:p>
            <a:r>
              <a:rPr lang="fr-FR" dirty="0" smtClean="0"/>
              <a:t>1. Titre de la partie</a:t>
            </a:r>
            <a:endParaRPr lang="fr-FR" dirty="0"/>
          </a:p>
        </p:txBody>
      </p:sp>
      <p:sp>
        <p:nvSpPr>
          <p:cNvPr id="4" name="Corde 3"/>
          <p:cNvSpPr/>
          <p:nvPr userDrawn="1"/>
        </p:nvSpPr>
        <p:spPr>
          <a:xfrm>
            <a:off x="7433434" y="601178"/>
            <a:ext cx="2520000" cy="2520000"/>
          </a:xfrm>
          <a:prstGeom prst="chord">
            <a:avLst>
              <a:gd name="adj1" fmla="val 20792352"/>
              <a:gd name="adj2" fmla="val 11619033"/>
            </a:avLst>
          </a:prstGeom>
          <a:solidFill>
            <a:schemeClr val="accent2">
              <a:alpha val="5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Image 9" descr="O:\COMMUNICATION\OUTILS GRAPHIQUES\Charte Marque Etat\ARS_ARA\REPUBLIQUE_FRANCAISE\jpg\Republique_Francaise_CMJN.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0365" y="331023"/>
            <a:ext cx="873431" cy="791625"/>
          </a:xfrm>
          <a:prstGeom prst="rect">
            <a:avLst/>
          </a:prstGeom>
          <a:noFill/>
          <a:ln>
            <a:noFill/>
          </a:ln>
        </p:spPr>
      </p:pic>
      <p:pic>
        <p:nvPicPr>
          <p:cNvPr id="14" name="Image 13" descr="O:\COMMUNICATION\OUTILS GRAPHIQUES\Logos ARS\Logo ARS ARA 2020\COMMUNICATION EXTERNE+INSTIT\Quadri\ARSlogo_Normal_Quadri.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12371" y="457661"/>
            <a:ext cx="981493" cy="568525"/>
          </a:xfrm>
          <a:prstGeom prst="rect">
            <a:avLst/>
          </a:prstGeom>
          <a:noFill/>
          <a:ln>
            <a:noFill/>
          </a:ln>
        </p:spPr>
      </p:pic>
      <p:sp>
        <p:nvSpPr>
          <p:cNvPr id="9" name="Titre 1"/>
          <p:cNvSpPr txBox="1">
            <a:spLocks/>
          </p:cNvSpPr>
          <p:nvPr userDrawn="1"/>
        </p:nvSpPr>
        <p:spPr>
          <a:xfrm>
            <a:off x="4337539" y="6557104"/>
            <a:ext cx="7303642" cy="253500"/>
          </a:xfrm>
          <a:prstGeom prst="rect">
            <a:avLst/>
          </a:prstGeom>
        </p:spPr>
        <p:txBody>
          <a:bodyPr anchor="b">
            <a:noAutofit/>
          </a:bodyPr>
          <a:lstStyle>
            <a:lvl1pPr algn="l" defTabSz="914400" rtl="0" eaLnBrk="1" latinLnBrk="0" hangingPunct="1">
              <a:lnSpc>
                <a:spcPct val="100000"/>
              </a:lnSpc>
              <a:spcBef>
                <a:spcPct val="0"/>
              </a:spcBef>
              <a:buNone/>
              <a:defRPr sz="5000" b="1" kern="1200">
                <a:solidFill>
                  <a:schemeClr val="bg1"/>
                </a:solidFill>
                <a:latin typeface="+mn-lt"/>
                <a:ea typeface="+mj-ea"/>
                <a:cs typeface="Arial" panose="020B0604020202020204" pitchFamily="34" charset="0"/>
              </a:defRPr>
            </a:lvl1pPr>
          </a:lstStyle>
          <a:p>
            <a:pPr algn="r"/>
            <a:r>
              <a:rPr lang="fr-FR" sz="1200" b="0" dirty="0" smtClean="0">
                <a:solidFill>
                  <a:schemeClr val="tx1"/>
                </a:solidFill>
              </a:rPr>
              <a:t>Intitulé de votre direction ou service</a:t>
            </a:r>
            <a:endParaRPr lang="fr-FR" sz="1200" b="0" dirty="0">
              <a:solidFill>
                <a:schemeClr val="tx1"/>
              </a:solidFill>
            </a:endParaRPr>
          </a:p>
        </p:txBody>
      </p:sp>
    </p:spTree>
    <p:extLst>
      <p:ext uri="{BB962C8B-B14F-4D97-AF65-F5344CB8AC3E}">
        <p14:creationId xmlns:p14="http://schemas.microsoft.com/office/powerpoint/2010/main" val="42692568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0_Intercalaire Bleu">
    <p:spTree>
      <p:nvGrpSpPr>
        <p:cNvPr id="1" name=""/>
        <p:cNvGrpSpPr/>
        <p:nvPr/>
      </p:nvGrpSpPr>
      <p:grpSpPr>
        <a:xfrm>
          <a:off x="0" y="0"/>
          <a:ext cx="0" cy="0"/>
          <a:chOff x="0" y="0"/>
          <a:chExt cx="0" cy="0"/>
        </a:xfrm>
      </p:grpSpPr>
      <p:sp>
        <p:nvSpPr>
          <p:cNvPr id="7" name="Rectangle 6"/>
          <p:cNvSpPr/>
          <p:nvPr userDrawn="1"/>
        </p:nvSpPr>
        <p:spPr>
          <a:xfrm>
            <a:off x="444844" y="1573428"/>
            <a:ext cx="11747156" cy="5284572"/>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ous-titre 2"/>
          <p:cNvSpPr>
            <a:spLocks noGrp="1"/>
          </p:cNvSpPr>
          <p:nvPr>
            <p:ph type="subTitle" idx="1" hasCustomPrompt="1"/>
          </p:nvPr>
        </p:nvSpPr>
        <p:spPr>
          <a:xfrm>
            <a:off x="1217420" y="4182590"/>
            <a:ext cx="10474393" cy="1538274"/>
          </a:xfrm>
          <a:prstGeom prst="rect">
            <a:avLst/>
          </a:prstGeom>
          <a:ln>
            <a:noFill/>
          </a:ln>
        </p:spPr>
        <p:txBody>
          <a:bodyPr/>
          <a:lstStyle>
            <a:lvl1pPr marL="0" indent="0" algn="l" defTabSz="914400" rtl="0" eaLnBrk="1" latinLnBrk="0" hangingPunct="1">
              <a:lnSpc>
                <a:spcPct val="100000"/>
              </a:lnSpc>
              <a:spcBef>
                <a:spcPts val="1000"/>
              </a:spcBef>
              <a:buFont typeface="Arial" panose="020B0604020202020204" pitchFamily="34" charset="0"/>
              <a:buNone/>
              <a:defRPr lang="fr-FR" sz="4000" b="0" i="1" kern="1200" baseline="0" dirty="0">
                <a:solidFill>
                  <a:schemeClr val="accent2"/>
                </a:solidFill>
                <a:latin typeface="Calibri Light" panose="020F0302020204030204" pitchFamily="34" charset="0"/>
                <a:ea typeface="+mn-ea"/>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Sous titre de la partie (si nécessaire)</a:t>
            </a:r>
            <a:endParaRPr lang="fr-FR" dirty="0"/>
          </a:p>
        </p:txBody>
      </p:sp>
      <p:sp>
        <p:nvSpPr>
          <p:cNvPr id="2" name="Titre 1"/>
          <p:cNvSpPr>
            <a:spLocks noGrp="1"/>
          </p:cNvSpPr>
          <p:nvPr>
            <p:ph type="ctrTitle" hasCustomPrompt="1"/>
          </p:nvPr>
        </p:nvSpPr>
        <p:spPr>
          <a:xfrm>
            <a:off x="1227047" y="2721273"/>
            <a:ext cx="10464767" cy="1193371"/>
          </a:xfrm>
          <a:prstGeom prst="rect">
            <a:avLst/>
          </a:prstGeom>
        </p:spPr>
        <p:txBody>
          <a:bodyPr anchor="b">
            <a:normAutofit/>
          </a:bodyPr>
          <a:lstStyle>
            <a:lvl1pPr algn="l" defTabSz="914400" rtl="0" eaLnBrk="1" latinLnBrk="0" hangingPunct="1">
              <a:lnSpc>
                <a:spcPct val="100000"/>
              </a:lnSpc>
              <a:spcBef>
                <a:spcPct val="0"/>
              </a:spcBef>
              <a:buNone/>
              <a:defRPr lang="fr-FR" sz="5400" b="1" kern="1200" dirty="0">
                <a:solidFill>
                  <a:schemeClr val="tx2"/>
                </a:solidFill>
                <a:latin typeface="+mn-lt"/>
                <a:ea typeface="+mj-ea"/>
                <a:cs typeface="+mj-cs"/>
              </a:defRPr>
            </a:lvl1pPr>
          </a:lstStyle>
          <a:p>
            <a:r>
              <a:rPr lang="fr-FR" dirty="0" smtClean="0"/>
              <a:t>1. Titre de la partie</a:t>
            </a:r>
            <a:endParaRPr lang="fr-FR" dirty="0"/>
          </a:p>
        </p:txBody>
      </p:sp>
      <p:sp>
        <p:nvSpPr>
          <p:cNvPr id="4" name="Corde 3"/>
          <p:cNvSpPr/>
          <p:nvPr userDrawn="1"/>
        </p:nvSpPr>
        <p:spPr>
          <a:xfrm>
            <a:off x="7433434" y="601178"/>
            <a:ext cx="2520000" cy="2520000"/>
          </a:xfrm>
          <a:prstGeom prst="chord">
            <a:avLst>
              <a:gd name="adj1" fmla="val 20792352"/>
              <a:gd name="adj2" fmla="val 11619033"/>
            </a:avLst>
          </a:prstGeom>
          <a:solidFill>
            <a:schemeClr val="accent5">
              <a:alpha val="5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Image 9" descr="O:\COMMUNICATION\OUTILS GRAPHIQUES\Charte Marque Etat\ARS_ARA\REPUBLIQUE_FRANCAISE\jpg\Republique_Francaise_CMJN.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0365" y="331023"/>
            <a:ext cx="873431" cy="791625"/>
          </a:xfrm>
          <a:prstGeom prst="rect">
            <a:avLst/>
          </a:prstGeom>
          <a:noFill/>
          <a:ln>
            <a:noFill/>
          </a:ln>
        </p:spPr>
      </p:pic>
      <p:pic>
        <p:nvPicPr>
          <p:cNvPr id="14" name="Image 13" descr="O:\COMMUNICATION\OUTILS GRAPHIQUES\Logos ARS\Logo ARS ARA 2020\COMMUNICATION EXTERNE+INSTIT\Quadri\ARSlogo_Normal_Quadri.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12371" y="457661"/>
            <a:ext cx="981493" cy="568525"/>
          </a:xfrm>
          <a:prstGeom prst="rect">
            <a:avLst/>
          </a:prstGeom>
          <a:noFill/>
          <a:ln>
            <a:noFill/>
          </a:ln>
        </p:spPr>
      </p:pic>
      <p:sp>
        <p:nvSpPr>
          <p:cNvPr id="9" name="Titre 1"/>
          <p:cNvSpPr txBox="1">
            <a:spLocks/>
          </p:cNvSpPr>
          <p:nvPr userDrawn="1"/>
        </p:nvSpPr>
        <p:spPr>
          <a:xfrm>
            <a:off x="4337539" y="6557104"/>
            <a:ext cx="7303642" cy="253500"/>
          </a:xfrm>
          <a:prstGeom prst="rect">
            <a:avLst/>
          </a:prstGeom>
        </p:spPr>
        <p:txBody>
          <a:bodyPr anchor="b">
            <a:noAutofit/>
          </a:bodyPr>
          <a:lstStyle>
            <a:lvl1pPr algn="l" defTabSz="914400" rtl="0" eaLnBrk="1" latinLnBrk="0" hangingPunct="1">
              <a:lnSpc>
                <a:spcPct val="100000"/>
              </a:lnSpc>
              <a:spcBef>
                <a:spcPct val="0"/>
              </a:spcBef>
              <a:buNone/>
              <a:defRPr sz="5000" b="1" kern="1200">
                <a:solidFill>
                  <a:schemeClr val="bg1"/>
                </a:solidFill>
                <a:latin typeface="+mn-lt"/>
                <a:ea typeface="+mj-ea"/>
                <a:cs typeface="Arial" panose="020B0604020202020204" pitchFamily="34" charset="0"/>
              </a:defRPr>
            </a:lvl1pPr>
          </a:lstStyle>
          <a:p>
            <a:pPr algn="r"/>
            <a:r>
              <a:rPr lang="fr-FR" sz="1200" b="0" dirty="0" smtClean="0">
                <a:solidFill>
                  <a:schemeClr val="tx1"/>
                </a:solidFill>
              </a:rPr>
              <a:t>Intitulé de votre direction ou service</a:t>
            </a:r>
            <a:endParaRPr lang="fr-FR" sz="1200" b="0" dirty="0">
              <a:solidFill>
                <a:schemeClr val="tx1"/>
              </a:solidFill>
            </a:endParaRPr>
          </a:p>
        </p:txBody>
      </p:sp>
    </p:spTree>
    <p:extLst>
      <p:ext uri="{BB962C8B-B14F-4D97-AF65-F5344CB8AC3E}">
        <p14:creationId xmlns:p14="http://schemas.microsoft.com/office/powerpoint/2010/main" val="677012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1_Intercalaire Bleu">
    <p:spTree>
      <p:nvGrpSpPr>
        <p:cNvPr id="1" name=""/>
        <p:cNvGrpSpPr/>
        <p:nvPr/>
      </p:nvGrpSpPr>
      <p:grpSpPr>
        <a:xfrm>
          <a:off x="0" y="0"/>
          <a:ext cx="0" cy="0"/>
          <a:chOff x="0" y="0"/>
          <a:chExt cx="0" cy="0"/>
        </a:xfrm>
      </p:grpSpPr>
      <p:sp>
        <p:nvSpPr>
          <p:cNvPr id="7" name="Rectangle 6"/>
          <p:cNvSpPr/>
          <p:nvPr userDrawn="1"/>
        </p:nvSpPr>
        <p:spPr>
          <a:xfrm>
            <a:off x="444844" y="1573428"/>
            <a:ext cx="11747156" cy="5284572"/>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ous-titre 2"/>
          <p:cNvSpPr>
            <a:spLocks noGrp="1"/>
          </p:cNvSpPr>
          <p:nvPr>
            <p:ph type="subTitle" idx="1" hasCustomPrompt="1"/>
          </p:nvPr>
        </p:nvSpPr>
        <p:spPr>
          <a:xfrm>
            <a:off x="1217420" y="4182590"/>
            <a:ext cx="10474393" cy="1538274"/>
          </a:xfrm>
          <a:prstGeom prst="rect">
            <a:avLst/>
          </a:prstGeom>
          <a:ln>
            <a:noFill/>
          </a:ln>
        </p:spPr>
        <p:txBody>
          <a:bodyPr/>
          <a:lstStyle>
            <a:lvl1pPr marL="0" indent="0" algn="l" defTabSz="914400" rtl="0" eaLnBrk="1" latinLnBrk="0" hangingPunct="1">
              <a:lnSpc>
                <a:spcPct val="100000"/>
              </a:lnSpc>
              <a:spcBef>
                <a:spcPts val="1000"/>
              </a:spcBef>
              <a:buFont typeface="Arial" panose="020B0604020202020204" pitchFamily="34" charset="0"/>
              <a:buNone/>
              <a:defRPr lang="fr-FR" sz="4000" b="0" i="1" kern="1200" baseline="0" dirty="0">
                <a:solidFill>
                  <a:schemeClr val="accent2"/>
                </a:solidFill>
                <a:latin typeface="Calibri Light" panose="020F0302020204030204" pitchFamily="34" charset="0"/>
                <a:ea typeface="+mn-ea"/>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Sous titre de la partie (si nécessaire)</a:t>
            </a:r>
            <a:endParaRPr lang="fr-FR" dirty="0"/>
          </a:p>
        </p:txBody>
      </p:sp>
      <p:sp>
        <p:nvSpPr>
          <p:cNvPr id="2" name="Titre 1"/>
          <p:cNvSpPr>
            <a:spLocks noGrp="1"/>
          </p:cNvSpPr>
          <p:nvPr>
            <p:ph type="ctrTitle" hasCustomPrompt="1"/>
          </p:nvPr>
        </p:nvSpPr>
        <p:spPr>
          <a:xfrm>
            <a:off x="1227047" y="2721273"/>
            <a:ext cx="10464767" cy="1193371"/>
          </a:xfrm>
          <a:prstGeom prst="rect">
            <a:avLst/>
          </a:prstGeom>
        </p:spPr>
        <p:txBody>
          <a:bodyPr anchor="b">
            <a:normAutofit/>
          </a:bodyPr>
          <a:lstStyle>
            <a:lvl1pPr algn="l" defTabSz="914400" rtl="0" eaLnBrk="1" latinLnBrk="0" hangingPunct="1">
              <a:lnSpc>
                <a:spcPct val="100000"/>
              </a:lnSpc>
              <a:spcBef>
                <a:spcPct val="0"/>
              </a:spcBef>
              <a:buNone/>
              <a:defRPr lang="fr-FR" sz="5400" b="1" kern="1200" dirty="0">
                <a:solidFill>
                  <a:schemeClr val="tx2"/>
                </a:solidFill>
                <a:latin typeface="+mn-lt"/>
                <a:ea typeface="+mj-ea"/>
                <a:cs typeface="+mj-cs"/>
              </a:defRPr>
            </a:lvl1pPr>
          </a:lstStyle>
          <a:p>
            <a:r>
              <a:rPr lang="fr-FR" dirty="0" smtClean="0"/>
              <a:t>1. Titre de la partie</a:t>
            </a:r>
            <a:endParaRPr lang="fr-FR" dirty="0"/>
          </a:p>
        </p:txBody>
      </p:sp>
      <p:sp>
        <p:nvSpPr>
          <p:cNvPr id="4" name="Corde 3"/>
          <p:cNvSpPr/>
          <p:nvPr userDrawn="1"/>
        </p:nvSpPr>
        <p:spPr>
          <a:xfrm>
            <a:off x="7433434" y="601178"/>
            <a:ext cx="2520000" cy="2520000"/>
          </a:xfrm>
          <a:prstGeom prst="chord">
            <a:avLst>
              <a:gd name="adj1" fmla="val 20792352"/>
              <a:gd name="adj2" fmla="val 11619033"/>
            </a:avLst>
          </a:prstGeom>
          <a:solidFill>
            <a:schemeClr val="accent3">
              <a:alpha val="5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Image 9" descr="O:\COMMUNICATION\OUTILS GRAPHIQUES\Charte Marque Etat\ARS_ARA\REPUBLIQUE_FRANCAISE\jpg\Republique_Francaise_CMJN.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0365" y="331023"/>
            <a:ext cx="873431" cy="791625"/>
          </a:xfrm>
          <a:prstGeom prst="rect">
            <a:avLst/>
          </a:prstGeom>
          <a:noFill/>
          <a:ln>
            <a:noFill/>
          </a:ln>
        </p:spPr>
      </p:pic>
      <p:pic>
        <p:nvPicPr>
          <p:cNvPr id="14" name="Image 13" descr="O:\COMMUNICATION\OUTILS GRAPHIQUES\Logos ARS\Logo ARS ARA 2020\COMMUNICATION EXTERNE+INSTIT\Quadri\ARSlogo_Normal_Quadri.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12371" y="457661"/>
            <a:ext cx="981493" cy="568525"/>
          </a:xfrm>
          <a:prstGeom prst="rect">
            <a:avLst/>
          </a:prstGeom>
          <a:noFill/>
          <a:ln>
            <a:noFill/>
          </a:ln>
        </p:spPr>
      </p:pic>
      <p:sp>
        <p:nvSpPr>
          <p:cNvPr id="9" name="Titre 1"/>
          <p:cNvSpPr txBox="1">
            <a:spLocks/>
          </p:cNvSpPr>
          <p:nvPr userDrawn="1"/>
        </p:nvSpPr>
        <p:spPr>
          <a:xfrm>
            <a:off x="4337539" y="6557104"/>
            <a:ext cx="7303642" cy="253500"/>
          </a:xfrm>
          <a:prstGeom prst="rect">
            <a:avLst/>
          </a:prstGeom>
        </p:spPr>
        <p:txBody>
          <a:bodyPr anchor="b">
            <a:noAutofit/>
          </a:bodyPr>
          <a:lstStyle>
            <a:lvl1pPr algn="l" defTabSz="914400" rtl="0" eaLnBrk="1" latinLnBrk="0" hangingPunct="1">
              <a:lnSpc>
                <a:spcPct val="100000"/>
              </a:lnSpc>
              <a:spcBef>
                <a:spcPct val="0"/>
              </a:spcBef>
              <a:buNone/>
              <a:defRPr sz="5000" b="1" kern="1200">
                <a:solidFill>
                  <a:schemeClr val="bg1"/>
                </a:solidFill>
                <a:latin typeface="+mn-lt"/>
                <a:ea typeface="+mj-ea"/>
                <a:cs typeface="Arial" panose="020B0604020202020204" pitchFamily="34" charset="0"/>
              </a:defRPr>
            </a:lvl1pPr>
          </a:lstStyle>
          <a:p>
            <a:pPr algn="r"/>
            <a:r>
              <a:rPr lang="fr-FR" sz="1200" b="0" dirty="0" smtClean="0">
                <a:solidFill>
                  <a:schemeClr val="tx1"/>
                </a:solidFill>
              </a:rPr>
              <a:t>Intitulé de votre direction ou service</a:t>
            </a:r>
            <a:endParaRPr lang="fr-FR" sz="1200" b="0" dirty="0">
              <a:solidFill>
                <a:schemeClr val="tx1"/>
              </a:solidFill>
            </a:endParaRPr>
          </a:p>
        </p:txBody>
      </p:sp>
    </p:spTree>
    <p:extLst>
      <p:ext uri="{BB962C8B-B14F-4D97-AF65-F5344CB8AC3E}">
        <p14:creationId xmlns:p14="http://schemas.microsoft.com/office/powerpoint/2010/main" val="16873274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9_Sommaire Vert 1">
    <p:spTree>
      <p:nvGrpSpPr>
        <p:cNvPr id="1" name=""/>
        <p:cNvGrpSpPr/>
        <p:nvPr/>
      </p:nvGrpSpPr>
      <p:grpSpPr>
        <a:xfrm>
          <a:off x="0" y="0"/>
          <a:ext cx="0" cy="0"/>
          <a:chOff x="0" y="0"/>
          <a:chExt cx="0" cy="0"/>
        </a:xfrm>
      </p:grpSpPr>
      <p:pic>
        <p:nvPicPr>
          <p:cNvPr id="10" name="Image 9" descr="O:\COMMUNICATION\OUTILS GRAPHIQUES\Charte Marque Etat\ARS_ARA\REPUBLIQUE_FRANCAISE\jpg\Republique_Francaise_CMJ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7311" t="6560" b="1"/>
          <a:stretch/>
        </p:blipFill>
        <p:spPr bwMode="auto">
          <a:xfrm>
            <a:off x="414215" y="382954"/>
            <a:ext cx="809581" cy="739694"/>
          </a:xfrm>
          <a:prstGeom prst="rect">
            <a:avLst/>
          </a:prstGeom>
          <a:noFill/>
          <a:ln>
            <a:noFill/>
          </a:ln>
        </p:spPr>
      </p:pic>
      <p:pic>
        <p:nvPicPr>
          <p:cNvPr id="13" name="Image 12" descr="O:\COMMUNICATION\OUTILS GRAPHIQUES\Logos ARS\Logo ARS ARA 2020\COMMUNICATION EXTERNE+INSTIT\Quadri\ARSlogo_Normal_Quadri.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12371" y="457661"/>
            <a:ext cx="981493" cy="568525"/>
          </a:xfrm>
          <a:prstGeom prst="rect">
            <a:avLst/>
          </a:prstGeom>
          <a:noFill/>
          <a:ln>
            <a:noFill/>
          </a:ln>
        </p:spPr>
      </p:pic>
      <p:sp>
        <p:nvSpPr>
          <p:cNvPr id="16" name="Espace réservé du texte 3">
            <a:extLst>
              <a:ext uri="{FF2B5EF4-FFF2-40B4-BE49-F238E27FC236}">
                <a16:creationId xmlns:a16="http://schemas.microsoft.com/office/drawing/2014/main" id="{CFF5838E-2EB6-D842-9098-9F664E4D4EE4}"/>
              </a:ext>
            </a:extLst>
          </p:cNvPr>
          <p:cNvSpPr>
            <a:spLocks noGrp="1"/>
          </p:cNvSpPr>
          <p:nvPr>
            <p:ph type="body" sz="quarter" idx="13" hasCustomPrompt="1"/>
          </p:nvPr>
        </p:nvSpPr>
        <p:spPr>
          <a:xfrm>
            <a:off x="1122202" y="1708426"/>
            <a:ext cx="10577426" cy="2880320"/>
          </a:xfrm>
          <a:prstGeom prst="rect">
            <a:avLst/>
          </a:prstGeom>
        </p:spPr>
        <p:txBody>
          <a:bodyPr/>
          <a:lstStyle>
            <a:lvl1pPr marL="0" indent="0">
              <a:buNone/>
              <a:defRPr sz="3200" b="1" baseline="0">
                <a:solidFill>
                  <a:schemeClr val="tx1"/>
                </a:solidFill>
                <a:latin typeface="+mn-lt"/>
              </a:defRPr>
            </a:lvl1pPr>
            <a:lvl2pPr marL="457200" indent="0">
              <a:buNone/>
              <a:defRPr/>
            </a:lvl2pPr>
          </a:lstStyle>
          <a:p>
            <a:r>
              <a:rPr lang="fr-FR" dirty="0" smtClean="0"/>
              <a:t>Partie 1</a:t>
            </a:r>
          </a:p>
        </p:txBody>
      </p:sp>
      <p:sp>
        <p:nvSpPr>
          <p:cNvPr id="2" name="ZoneTexte 1"/>
          <p:cNvSpPr txBox="1"/>
          <p:nvPr userDrawn="1"/>
        </p:nvSpPr>
        <p:spPr>
          <a:xfrm>
            <a:off x="9274799" y="382954"/>
            <a:ext cx="2676076" cy="707886"/>
          </a:xfrm>
          <a:prstGeom prst="rect">
            <a:avLst/>
          </a:prstGeom>
          <a:noFill/>
        </p:spPr>
        <p:txBody>
          <a:bodyPr wrap="square" rtlCol="0">
            <a:spAutoFit/>
          </a:bodyPr>
          <a:lstStyle/>
          <a:p>
            <a:r>
              <a:rPr lang="fr-FR" sz="4000" b="1" dirty="0" smtClean="0">
                <a:solidFill>
                  <a:schemeClr val="tx2"/>
                </a:solidFill>
                <a:latin typeface="+mn-lt"/>
              </a:rPr>
              <a:t>Sommaire</a:t>
            </a:r>
            <a:endParaRPr lang="fr-FR" sz="4000" b="1" dirty="0">
              <a:solidFill>
                <a:schemeClr val="tx2"/>
              </a:solidFill>
              <a:latin typeface="+mn-lt"/>
            </a:endParaRPr>
          </a:p>
        </p:txBody>
      </p:sp>
      <p:sp>
        <p:nvSpPr>
          <p:cNvPr id="9" name="ZoneTexte 8"/>
          <p:cNvSpPr txBox="1"/>
          <p:nvPr userDrawn="1"/>
        </p:nvSpPr>
        <p:spPr>
          <a:xfrm>
            <a:off x="364421" y="6556962"/>
            <a:ext cx="417117" cy="230832"/>
          </a:xfrm>
          <a:prstGeom prst="rect">
            <a:avLst/>
          </a:prstGeom>
          <a:noFill/>
        </p:spPr>
        <p:txBody>
          <a:bodyPr wrap="square" rtlCol="0">
            <a:spAutoFit/>
          </a:bodyPr>
          <a:lstStyle/>
          <a:p>
            <a:pPr algn="l"/>
            <a:fld id="{B38CCEA5-E3A9-4E57-82F7-3980BCFD4D6F}" type="slidenum">
              <a:rPr lang="fr-FR" sz="900" smtClean="0">
                <a:solidFill>
                  <a:schemeClr val="tx1"/>
                </a:solidFill>
                <a:latin typeface="Marianne" panose="02000000000000000000" pitchFamily="50" charset="0"/>
              </a:rPr>
              <a:pPr algn="l"/>
              <a:t>‹N°›</a:t>
            </a:fld>
            <a:endParaRPr lang="fr-FR" sz="900" dirty="0">
              <a:solidFill>
                <a:schemeClr val="tx1"/>
              </a:solidFill>
              <a:latin typeface="Marianne" panose="02000000000000000000" pitchFamily="50" charset="0"/>
            </a:endParaRPr>
          </a:p>
        </p:txBody>
      </p:sp>
      <p:cxnSp>
        <p:nvCxnSpPr>
          <p:cNvPr id="11" name="Connecteur droit 10"/>
          <p:cNvCxnSpPr/>
          <p:nvPr userDrawn="1"/>
        </p:nvCxnSpPr>
        <p:spPr>
          <a:xfrm>
            <a:off x="452659" y="6549285"/>
            <a:ext cx="112469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re 1"/>
          <p:cNvSpPr txBox="1">
            <a:spLocks/>
          </p:cNvSpPr>
          <p:nvPr userDrawn="1"/>
        </p:nvSpPr>
        <p:spPr>
          <a:xfrm>
            <a:off x="4337539" y="6557104"/>
            <a:ext cx="7303642" cy="253500"/>
          </a:xfrm>
          <a:prstGeom prst="rect">
            <a:avLst/>
          </a:prstGeom>
        </p:spPr>
        <p:txBody>
          <a:bodyPr anchor="b">
            <a:noAutofit/>
          </a:bodyPr>
          <a:lstStyle>
            <a:lvl1pPr algn="l" defTabSz="914400" rtl="0" eaLnBrk="1" latinLnBrk="0" hangingPunct="1">
              <a:lnSpc>
                <a:spcPct val="100000"/>
              </a:lnSpc>
              <a:spcBef>
                <a:spcPct val="0"/>
              </a:spcBef>
              <a:buNone/>
              <a:defRPr sz="5000" b="1" kern="1200">
                <a:solidFill>
                  <a:schemeClr val="bg1"/>
                </a:solidFill>
                <a:latin typeface="+mn-lt"/>
                <a:ea typeface="+mj-ea"/>
                <a:cs typeface="Arial" panose="020B0604020202020204" pitchFamily="34" charset="0"/>
              </a:defRPr>
            </a:lvl1pPr>
          </a:lstStyle>
          <a:p>
            <a:pPr algn="r"/>
            <a:r>
              <a:rPr lang="fr-FR" sz="1200" b="0" dirty="0" smtClean="0">
                <a:solidFill>
                  <a:schemeClr val="tx1"/>
                </a:solidFill>
              </a:rPr>
              <a:t>Intitulé de votre direction ou service</a:t>
            </a:r>
            <a:endParaRPr lang="fr-FR" sz="1200" b="0" dirty="0">
              <a:solidFill>
                <a:schemeClr val="tx1"/>
              </a:solidFill>
            </a:endParaRPr>
          </a:p>
        </p:txBody>
      </p:sp>
    </p:spTree>
    <p:extLst>
      <p:ext uri="{BB962C8B-B14F-4D97-AF65-F5344CB8AC3E}">
        <p14:creationId xmlns:p14="http://schemas.microsoft.com/office/powerpoint/2010/main" val="27046118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9728606"/>
      </p:ext>
    </p:extLst>
  </p:cSld>
  <p:clrMap bg1="lt1" tx1="dk1" bg2="lt2" tx2="dk2" accent1="accent1" accent2="accent2" accent3="accent3" accent4="accent4" accent5="accent5" accent6="accent6" hlink="hlink" folHlink="folHlink"/>
  <p:sldLayoutIdLst>
    <p:sldLayoutId id="2147483683" r:id="rId1"/>
    <p:sldLayoutId id="2147483690" r:id="rId2"/>
    <p:sldLayoutId id="2147483688" r:id="rId3"/>
    <p:sldLayoutId id="2147483670" r:id="rId4"/>
    <p:sldLayoutId id="2147483672" r:id="rId5"/>
    <p:sldLayoutId id="2147483714" r:id="rId6"/>
    <p:sldLayoutId id="2147483715" r:id="rId7"/>
    <p:sldLayoutId id="2147483716" r:id="rId8"/>
    <p:sldLayoutId id="2147483704" r:id="rId9"/>
    <p:sldLayoutId id="2147483675" r:id="rId10"/>
    <p:sldLayoutId id="2147483677" r:id="rId11"/>
    <p:sldLayoutId id="2147483713" r:id="rId12"/>
    <p:sldLayoutId id="2147483682" r:id="rId13"/>
  </p:sldLayoutIdLst>
  <p:timing>
    <p:tnLst>
      <p:par>
        <p:cTn id="1" dur="indefinite" restart="never" nodeType="tmRoot"/>
      </p:par>
    </p:tnLst>
  </p:timing>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541002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timing>
    <p:tnLst>
      <p:par>
        <p:cTn id="1" dur="indefinite" restart="never" nodeType="tmRoot"/>
      </p:par>
    </p:tnLst>
  </p:timing>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7.png"/><Relationship Id="rId2" Type="http://schemas.openxmlformats.org/officeDocument/2006/relationships/diagramData" Target="../diagrams/data2.xml"/><Relationship Id="rId1" Type="http://schemas.openxmlformats.org/officeDocument/2006/relationships/slideLayout" Target="../slideLayouts/slideLayout2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7.png"/><Relationship Id="rId2" Type="http://schemas.openxmlformats.org/officeDocument/2006/relationships/diagramData" Target="../diagrams/data3.xml"/><Relationship Id="rId1" Type="http://schemas.openxmlformats.org/officeDocument/2006/relationships/slideLayout" Target="../slideLayouts/slideLayout2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7.png"/><Relationship Id="rId2" Type="http://schemas.openxmlformats.org/officeDocument/2006/relationships/diagramData" Target="../diagrams/data4.xml"/><Relationship Id="rId1" Type="http://schemas.openxmlformats.org/officeDocument/2006/relationships/slideLayout" Target="../slideLayouts/slideLayout2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7.png"/><Relationship Id="rId2" Type="http://schemas.openxmlformats.org/officeDocument/2006/relationships/diagramData" Target="../diagrams/data5.xml"/><Relationship Id="rId1" Type="http://schemas.openxmlformats.org/officeDocument/2006/relationships/slideLayout" Target="../slideLayouts/slideLayout2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8.png"/><Relationship Id="rId1" Type="http://schemas.openxmlformats.org/officeDocument/2006/relationships/slideLayout" Target="../slideLayouts/slideLayout2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8.png"/><Relationship Id="rId1" Type="http://schemas.openxmlformats.org/officeDocument/2006/relationships/slideLayout" Target="../slideLayouts/slideLayout2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image" Target="../media/image17.png"/><Relationship Id="rId1" Type="http://schemas.openxmlformats.org/officeDocument/2006/relationships/slideLayout" Target="../slideLayouts/slideLayout23.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1.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image" Target="../media/image17.png"/><Relationship Id="rId1" Type="http://schemas.openxmlformats.org/officeDocument/2006/relationships/slideLayout" Target="../slideLayouts/slideLayout23.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42.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image" Target="../media/image17.png"/><Relationship Id="rId1" Type="http://schemas.openxmlformats.org/officeDocument/2006/relationships/slideLayout" Target="../slideLayouts/slideLayout23.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8" Type="http://schemas.openxmlformats.org/officeDocument/2006/relationships/diagramData" Target="../diagrams/data16.xml"/><Relationship Id="rId13" Type="http://schemas.openxmlformats.org/officeDocument/2006/relationships/diagramData" Target="../diagrams/data17.xml"/><Relationship Id="rId18" Type="http://schemas.openxmlformats.org/officeDocument/2006/relationships/diagramData" Target="../diagrams/data18.xml"/><Relationship Id="rId3" Type="http://schemas.openxmlformats.org/officeDocument/2006/relationships/diagramData" Target="../diagrams/data15.xml"/><Relationship Id="rId21" Type="http://schemas.openxmlformats.org/officeDocument/2006/relationships/diagramColors" Target="../diagrams/colors18.xml"/><Relationship Id="rId7" Type="http://schemas.microsoft.com/office/2007/relationships/diagramDrawing" Target="../diagrams/drawing15.xml"/><Relationship Id="rId12" Type="http://schemas.microsoft.com/office/2007/relationships/diagramDrawing" Target="../diagrams/drawing16.xml"/><Relationship Id="rId17" Type="http://schemas.microsoft.com/office/2007/relationships/diagramDrawing" Target="../diagrams/drawing17.xml"/><Relationship Id="rId2" Type="http://schemas.openxmlformats.org/officeDocument/2006/relationships/image" Target="../media/image17.png"/><Relationship Id="rId16" Type="http://schemas.openxmlformats.org/officeDocument/2006/relationships/diagramColors" Target="../diagrams/colors17.xml"/><Relationship Id="rId20" Type="http://schemas.openxmlformats.org/officeDocument/2006/relationships/diagramQuickStyle" Target="../diagrams/quickStyle18.xml"/><Relationship Id="rId1" Type="http://schemas.openxmlformats.org/officeDocument/2006/relationships/slideLayout" Target="../slideLayouts/slideLayout23.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5" Type="http://schemas.openxmlformats.org/officeDocument/2006/relationships/diagramQuickStyle" Target="../diagrams/quickStyle17.xml"/><Relationship Id="rId10" Type="http://schemas.openxmlformats.org/officeDocument/2006/relationships/diagramQuickStyle" Target="../diagrams/quickStyle16.xml"/><Relationship Id="rId19" Type="http://schemas.openxmlformats.org/officeDocument/2006/relationships/diagramLayout" Target="../diagrams/layout18.xml"/><Relationship Id="rId4" Type="http://schemas.openxmlformats.org/officeDocument/2006/relationships/diagramLayout" Target="../diagrams/layout15.xml"/><Relationship Id="rId9" Type="http://schemas.openxmlformats.org/officeDocument/2006/relationships/diagramLayout" Target="../diagrams/layout16.xml"/><Relationship Id="rId14" Type="http://schemas.openxmlformats.org/officeDocument/2006/relationships/diagramLayout" Target="../diagrams/layout17.xml"/><Relationship Id="rId22" Type="http://schemas.microsoft.com/office/2007/relationships/diagramDrawing" Target="../diagrams/drawing18.xml"/></Relationships>
</file>

<file path=ppt/slides/_rels/slide4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19.xml"/><Relationship Id="rId7" Type="http://schemas.openxmlformats.org/officeDocument/2006/relationships/image" Target="../media/image19.png"/><Relationship Id="rId2" Type="http://schemas.openxmlformats.org/officeDocument/2006/relationships/diagramData" Target="../diagrams/data19.xml"/><Relationship Id="rId1" Type="http://schemas.openxmlformats.org/officeDocument/2006/relationships/slideLayout" Target="../slideLayouts/slideLayout23.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7.png"/><Relationship Id="rId2" Type="http://schemas.openxmlformats.org/officeDocument/2006/relationships/diagramData" Target="../diagrams/data20.xml"/><Relationship Id="rId1" Type="http://schemas.openxmlformats.org/officeDocument/2006/relationships/slideLayout" Target="../slideLayouts/slideLayout23.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7.png"/><Relationship Id="rId2" Type="http://schemas.openxmlformats.org/officeDocument/2006/relationships/diagramData" Target="../diagrams/data21.xml"/><Relationship Id="rId1" Type="http://schemas.openxmlformats.org/officeDocument/2006/relationships/slideLayout" Target="../slideLayouts/slideLayout23.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7.png"/><Relationship Id="rId2" Type="http://schemas.openxmlformats.org/officeDocument/2006/relationships/diagramData" Target="../diagrams/data22.xml"/><Relationship Id="rId1" Type="http://schemas.openxmlformats.org/officeDocument/2006/relationships/slideLayout" Target="../slideLayouts/slideLayout23.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7.png"/><Relationship Id="rId2" Type="http://schemas.openxmlformats.org/officeDocument/2006/relationships/diagramData" Target="../diagrams/data23.xml"/><Relationship Id="rId1" Type="http://schemas.openxmlformats.org/officeDocument/2006/relationships/slideLayout" Target="../slideLayouts/slideLayout23.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5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24.xml"/><Relationship Id="rId7" Type="http://schemas.openxmlformats.org/officeDocument/2006/relationships/image" Target="../media/image16.png"/><Relationship Id="rId2" Type="http://schemas.openxmlformats.org/officeDocument/2006/relationships/diagramData" Target="../diagrams/data24.xml"/><Relationship Id="rId1" Type="http://schemas.openxmlformats.org/officeDocument/2006/relationships/slideLayout" Target="../slideLayouts/slideLayout23.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3.xml"/><Relationship Id="rId5" Type="http://schemas.openxmlformats.org/officeDocument/2006/relationships/image" Target="../media/image21.png"/><Relationship Id="rId4" Type="http://schemas.openxmlformats.org/officeDocument/2006/relationships/image" Target="../media/image20.png"/></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3.xml"/><Relationship Id="rId4" Type="http://schemas.openxmlformats.org/officeDocument/2006/relationships/image" Target="../media/image22.png"/></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Layout" Target="../diagrams/layout25.xml"/><Relationship Id="rId7" Type="http://schemas.openxmlformats.org/officeDocument/2006/relationships/image" Target="../media/image26.png"/><Relationship Id="rId2" Type="http://schemas.openxmlformats.org/officeDocument/2006/relationships/diagramData" Target="../diagrams/data25.xml"/><Relationship Id="rId1" Type="http://schemas.openxmlformats.org/officeDocument/2006/relationships/slideLayout" Target="../slideLayouts/slideLayout23.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28.png"/></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9.png"/><Relationship Id="rId1" Type="http://schemas.openxmlformats.org/officeDocument/2006/relationships/slideLayout" Target="../slideLayouts/slideLayout2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94470" y="1335506"/>
            <a:ext cx="10832755" cy="5007474"/>
          </a:xfrm>
        </p:spPr>
        <p:txBody>
          <a:bodyPr/>
          <a:lstStyle/>
          <a:p>
            <a:pPr algn="ctr"/>
            <a:r>
              <a:rPr lang="fr-FR" b="1" dirty="0" smtClean="0">
                <a:solidFill>
                  <a:srgbClr val="A0A800"/>
                </a:solidFill>
                <a:effectLst>
                  <a:outerShdw blurRad="38100" dist="38100" dir="2700000" algn="tl">
                    <a:srgbClr val="000000">
                      <a:alpha val="43137"/>
                    </a:srgbClr>
                  </a:outerShdw>
                </a:effectLst>
              </a:rPr>
              <a:t>LES CONSIGNES DU WEBINAIRE</a:t>
            </a:r>
          </a:p>
          <a:p>
            <a:pPr algn="ctr"/>
            <a:endParaRPr lang="fr-FR" b="1" dirty="0">
              <a:solidFill>
                <a:schemeClr val="tx2"/>
              </a:solidFill>
            </a:endParaRPr>
          </a:p>
          <a:p>
            <a:pPr algn="ctr"/>
            <a:endParaRPr lang="fr-FR" b="1" dirty="0" smtClean="0">
              <a:solidFill>
                <a:schemeClr val="tx2"/>
              </a:solidFill>
            </a:endParaRPr>
          </a:p>
          <a:p>
            <a:r>
              <a:rPr lang="fr-FR" sz="2000" dirty="0" smtClean="0">
                <a:solidFill>
                  <a:schemeClr val="tx2"/>
                </a:solidFill>
              </a:rPr>
              <a:t>Au regard du grand nombre de participants, pour un bon déroulement du webinaire :</a:t>
            </a:r>
          </a:p>
          <a:p>
            <a:pPr marL="342900" indent="-342900">
              <a:buFont typeface="Arial" panose="020B0604020202020204" pitchFamily="34" charset="0"/>
              <a:buChar char="•"/>
            </a:pPr>
            <a:r>
              <a:rPr lang="fr-FR" sz="2000" dirty="0" smtClean="0">
                <a:solidFill>
                  <a:schemeClr val="tx2"/>
                </a:solidFill>
              </a:rPr>
              <a:t> </a:t>
            </a:r>
            <a:r>
              <a:rPr lang="fr-FR" sz="2000" dirty="0">
                <a:solidFill>
                  <a:schemeClr val="tx2"/>
                </a:solidFill>
              </a:rPr>
              <a:t>T</a:t>
            </a:r>
            <a:r>
              <a:rPr lang="fr-FR" sz="2000" dirty="0" smtClean="0">
                <a:solidFill>
                  <a:schemeClr val="tx2"/>
                </a:solidFill>
              </a:rPr>
              <a:t>ous les micros sont bloqués sauf pour les organisateurs</a:t>
            </a:r>
          </a:p>
          <a:p>
            <a:pPr marL="342900" indent="-342900">
              <a:buFont typeface="Arial" panose="020B0604020202020204" pitchFamily="34" charset="0"/>
              <a:buChar char="•"/>
            </a:pPr>
            <a:r>
              <a:rPr lang="fr-FR" sz="2000" dirty="0" smtClean="0">
                <a:solidFill>
                  <a:schemeClr val="tx2"/>
                </a:solidFill>
              </a:rPr>
              <a:t>Vous ne pouvez pas activer votre caméra</a:t>
            </a:r>
          </a:p>
          <a:p>
            <a:r>
              <a:rPr lang="fr-FR" sz="2000" dirty="0">
                <a:solidFill>
                  <a:schemeClr val="tx2"/>
                </a:solidFill>
              </a:rPr>
              <a:t>Pour poser vos questions : </a:t>
            </a:r>
          </a:p>
          <a:p>
            <a:pPr marL="342900" indent="-342900">
              <a:buFont typeface="Arial" panose="020B0604020202020204" pitchFamily="34" charset="0"/>
              <a:buChar char="•"/>
            </a:pPr>
            <a:r>
              <a:rPr lang="fr-FR" sz="2000" dirty="0">
                <a:solidFill>
                  <a:schemeClr val="tx2"/>
                </a:solidFill>
              </a:rPr>
              <a:t>Utilisez </a:t>
            </a:r>
            <a:r>
              <a:rPr lang="fr-FR" sz="2000" dirty="0">
                <a:solidFill>
                  <a:schemeClr val="bg2"/>
                </a:solidFill>
              </a:rPr>
              <a:t>le </a:t>
            </a:r>
            <a:r>
              <a:rPr lang="fr-FR" sz="2000" dirty="0" smtClean="0">
                <a:solidFill>
                  <a:schemeClr val="bg2"/>
                </a:solidFill>
              </a:rPr>
              <a:t>chat en bas </a:t>
            </a:r>
            <a:r>
              <a:rPr lang="fr-FR" sz="2000" dirty="0" smtClean="0">
                <a:solidFill>
                  <a:schemeClr val="tx2"/>
                </a:solidFill>
              </a:rPr>
              <a:t>de </a:t>
            </a:r>
            <a:r>
              <a:rPr lang="fr-FR" sz="2000" dirty="0">
                <a:solidFill>
                  <a:schemeClr val="tx2"/>
                </a:solidFill>
              </a:rPr>
              <a:t>votre </a:t>
            </a:r>
            <a:r>
              <a:rPr lang="fr-FR" sz="2000" dirty="0" smtClean="0">
                <a:solidFill>
                  <a:schemeClr val="tx2"/>
                </a:solidFill>
              </a:rPr>
              <a:t>écran et écrivez votre question</a:t>
            </a:r>
            <a:r>
              <a:rPr lang="fr-FR" sz="2000" dirty="0">
                <a:solidFill>
                  <a:schemeClr val="tx2"/>
                </a:solidFill>
              </a:rPr>
              <a:t> </a:t>
            </a:r>
            <a:r>
              <a:rPr lang="fr-FR" sz="2000" dirty="0" smtClean="0">
                <a:solidFill>
                  <a:schemeClr val="tx2"/>
                </a:solidFill>
              </a:rPr>
              <a:t>quand </a:t>
            </a:r>
            <a:r>
              <a:rPr lang="fr-FR" sz="2000" dirty="0">
                <a:solidFill>
                  <a:schemeClr val="tx2"/>
                </a:solidFill>
              </a:rPr>
              <a:t>vous le souhaitez </a:t>
            </a:r>
            <a:r>
              <a:rPr lang="fr-FR" sz="2000" dirty="0" smtClean="0">
                <a:solidFill>
                  <a:schemeClr val="tx2"/>
                </a:solidFill>
              </a:rPr>
              <a:t>tout au long du webinaire </a:t>
            </a:r>
          </a:p>
          <a:p>
            <a:pPr marL="342900" indent="-342900">
              <a:buFont typeface="Arial" panose="020B0604020202020204" pitchFamily="34" charset="0"/>
              <a:buChar char="•"/>
            </a:pPr>
            <a:r>
              <a:rPr lang="fr-FR" sz="2000" dirty="0" smtClean="0">
                <a:solidFill>
                  <a:schemeClr val="tx2"/>
                </a:solidFill>
              </a:rPr>
              <a:t>Les </a:t>
            </a:r>
            <a:r>
              <a:rPr lang="fr-FR" sz="2000" dirty="0">
                <a:solidFill>
                  <a:schemeClr val="tx2"/>
                </a:solidFill>
              </a:rPr>
              <a:t>réponses pourront être apportées soit au fil de l’eau par écrit, soit au moment des temps d’échanges </a:t>
            </a:r>
            <a:r>
              <a:rPr lang="fr-FR" sz="2000" dirty="0" smtClean="0">
                <a:solidFill>
                  <a:schemeClr val="tx2"/>
                </a:solidFill>
              </a:rPr>
              <a:t>entre les diverses présentations</a:t>
            </a:r>
          </a:p>
          <a:p>
            <a:pPr marL="342900" indent="-342900">
              <a:buFont typeface="Arial" panose="020B0604020202020204" pitchFamily="34" charset="0"/>
              <a:buChar char="•"/>
            </a:pPr>
            <a:r>
              <a:rPr lang="fr-FR" sz="2000" b="1" dirty="0" smtClean="0">
                <a:solidFill>
                  <a:schemeClr val="tx2"/>
                </a:solidFill>
              </a:rPr>
              <a:t>Ce webinaire sera enregistré </a:t>
            </a:r>
            <a:r>
              <a:rPr lang="fr-FR" sz="2000" dirty="0" smtClean="0">
                <a:solidFill>
                  <a:schemeClr val="tx2"/>
                </a:solidFill>
              </a:rPr>
              <a:t>afin que vous puissiez le revoir ultérieurement.</a:t>
            </a:r>
            <a:endParaRPr lang="fr-FR" sz="2000" dirty="0">
              <a:solidFill>
                <a:schemeClr val="tx2"/>
              </a:solidFill>
            </a:endParaRPr>
          </a:p>
          <a:p>
            <a:pPr marL="342900" indent="-342900">
              <a:buFont typeface="Arial" panose="020B0604020202020204" pitchFamily="34" charset="0"/>
              <a:buChar char="•"/>
            </a:pPr>
            <a:endParaRPr lang="fr-FR" sz="2000" dirty="0">
              <a:solidFill>
                <a:schemeClr val="tx2"/>
              </a:solidFill>
            </a:endParaRPr>
          </a:p>
        </p:txBody>
      </p:sp>
      <p:pic>
        <p:nvPicPr>
          <p:cNvPr id="4" name="Image 3" descr="O:\COMMUNICATION\OUTILS GRAPHIQUES\Photos\6. Pictos\PICTOS Libre\noun_Meeting_198536.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7879" y="1962743"/>
            <a:ext cx="674370" cy="634365"/>
          </a:xfrm>
          <a:prstGeom prst="rect">
            <a:avLst/>
          </a:prstGeom>
          <a:noFill/>
          <a:ln>
            <a:noFill/>
          </a:ln>
        </p:spPr>
      </p:pic>
      <p:pic>
        <p:nvPicPr>
          <p:cNvPr id="5" name="Image 4"/>
          <p:cNvPicPr>
            <a:picLocks noChangeAspect="1"/>
          </p:cNvPicPr>
          <p:nvPr/>
        </p:nvPicPr>
        <p:blipFill>
          <a:blip r:embed="rId3"/>
          <a:stretch>
            <a:fillRect/>
          </a:stretch>
        </p:blipFill>
        <p:spPr>
          <a:xfrm>
            <a:off x="2768075" y="217458"/>
            <a:ext cx="3005588" cy="841321"/>
          </a:xfrm>
          <a:prstGeom prst="rect">
            <a:avLst/>
          </a:prstGeom>
        </p:spPr>
      </p:pic>
      <p:pic>
        <p:nvPicPr>
          <p:cNvPr id="6" name="Image 5"/>
          <p:cNvPicPr>
            <a:picLocks noChangeAspect="1"/>
          </p:cNvPicPr>
          <p:nvPr/>
        </p:nvPicPr>
        <p:blipFill>
          <a:blip r:embed="rId4"/>
          <a:stretch>
            <a:fillRect/>
          </a:stretch>
        </p:blipFill>
        <p:spPr>
          <a:xfrm>
            <a:off x="6110848" y="400355"/>
            <a:ext cx="1964007" cy="622031"/>
          </a:xfrm>
          <a:prstGeom prst="rect">
            <a:avLst/>
          </a:prstGeom>
        </p:spPr>
      </p:pic>
    </p:spTree>
    <p:extLst>
      <p:ext uri="{BB962C8B-B14F-4D97-AF65-F5344CB8AC3E}">
        <p14:creationId xmlns:p14="http://schemas.microsoft.com/office/powerpoint/2010/main" val="1912921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7">
            <a:extLst>
              <a:ext uri="{FF2B5EF4-FFF2-40B4-BE49-F238E27FC236}">
                <a16:creationId xmlns:a16="http://schemas.microsoft.com/office/drawing/2014/main" id="{D576C932-436B-4077-8C34-1E1E25D64476}"/>
              </a:ext>
            </a:extLst>
          </p:cNvPr>
          <p:cNvSpPr txBox="1">
            <a:spLocks/>
          </p:cNvSpPr>
          <p:nvPr/>
        </p:nvSpPr>
        <p:spPr>
          <a:xfrm>
            <a:off x="424938" y="4549360"/>
            <a:ext cx="5981251" cy="61555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2000" b="1" dirty="0" smtClean="0">
                <a:solidFill>
                  <a:srgbClr val="A0A800"/>
                </a:solidFill>
              </a:rPr>
              <a:t>Évaluation au niveau régional pour tous les indicateurs</a:t>
            </a:r>
            <a:endParaRPr lang="fr-FR" sz="2000" b="1" dirty="0">
              <a:solidFill>
                <a:srgbClr val="A0A800"/>
              </a:solidFill>
            </a:endParaRPr>
          </a:p>
        </p:txBody>
      </p:sp>
      <p:sp>
        <p:nvSpPr>
          <p:cNvPr id="11" name="TextBox 19">
            <a:extLst>
              <a:ext uri="{FF2B5EF4-FFF2-40B4-BE49-F238E27FC236}">
                <a16:creationId xmlns:a16="http://schemas.microsoft.com/office/drawing/2014/main" id="{AF5F15C4-48FF-4381-99E2-5709E5A0CEF9}"/>
              </a:ext>
            </a:extLst>
          </p:cNvPr>
          <p:cNvSpPr txBox="1">
            <a:spLocks/>
          </p:cNvSpPr>
          <p:nvPr/>
        </p:nvSpPr>
        <p:spPr>
          <a:xfrm>
            <a:off x="376473" y="5861806"/>
            <a:ext cx="6164131" cy="61555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2000" b="1" dirty="0">
                <a:solidFill>
                  <a:srgbClr val="A0A800"/>
                </a:solidFill>
              </a:rPr>
              <a:t>Sanctions règlementairement </a:t>
            </a:r>
            <a:r>
              <a:rPr lang="fr-FR" sz="2000" b="1" dirty="0" smtClean="0">
                <a:solidFill>
                  <a:srgbClr val="A0A800"/>
                </a:solidFill>
              </a:rPr>
              <a:t>prévues </a:t>
            </a:r>
            <a:endParaRPr lang="fr-FR" sz="2000" b="1" dirty="0">
              <a:solidFill>
                <a:srgbClr val="A0A800"/>
              </a:solidFill>
            </a:endParaRPr>
          </a:p>
        </p:txBody>
      </p:sp>
      <p:sp>
        <p:nvSpPr>
          <p:cNvPr id="14" name="TextBox 24">
            <a:extLst>
              <a:ext uri="{FF2B5EF4-FFF2-40B4-BE49-F238E27FC236}">
                <a16:creationId xmlns:a16="http://schemas.microsoft.com/office/drawing/2014/main" id="{96D82876-4A45-4CED-9624-F35D6F774EA0}"/>
              </a:ext>
            </a:extLst>
          </p:cNvPr>
          <p:cNvSpPr txBox="1"/>
          <p:nvPr/>
        </p:nvSpPr>
        <p:spPr>
          <a:xfrm>
            <a:off x="7260376" y="4164775"/>
            <a:ext cx="5050667" cy="11079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Wingdings" panose="05000000000000000000" pitchFamily="2" charset="2"/>
              <a:buChar char="§"/>
            </a:pPr>
            <a:r>
              <a:rPr lang="fr-FR" sz="1800" u="sng" dirty="0" smtClean="0">
                <a:solidFill>
                  <a:schemeClr val="tx2"/>
                </a:solidFill>
              </a:rPr>
              <a:t>Indicateurs </a:t>
            </a:r>
            <a:r>
              <a:rPr lang="fr-FR" sz="1800" u="sng" dirty="0">
                <a:solidFill>
                  <a:schemeClr val="tx2"/>
                </a:solidFill>
              </a:rPr>
              <a:t>nationaux </a:t>
            </a:r>
            <a:r>
              <a:rPr lang="fr-FR" sz="1800" dirty="0" smtClean="0">
                <a:solidFill>
                  <a:schemeClr val="tx2"/>
                </a:solidFill>
              </a:rPr>
              <a:t>: é</a:t>
            </a:r>
            <a:r>
              <a:rPr lang="fr-FR" sz="1800" dirty="0" smtClean="0">
                <a:solidFill>
                  <a:schemeClr val="tx2"/>
                </a:solidFill>
                <a:cs typeface="+mn-cs"/>
              </a:rPr>
              <a:t>valuation automatisée réalisée par la CNAM</a:t>
            </a:r>
          </a:p>
          <a:p>
            <a:pPr marL="285750" indent="-285750">
              <a:spcBef>
                <a:spcPts val="0"/>
              </a:spcBef>
              <a:spcAft>
                <a:spcPts val="0"/>
              </a:spcAft>
              <a:buFont typeface="Wingdings" panose="05000000000000000000" pitchFamily="2" charset="2"/>
              <a:buChar char="§"/>
            </a:pPr>
            <a:r>
              <a:rPr lang="fr-FR" sz="1800" u="sng" dirty="0">
                <a:solidFill>
                  <a:schemeClr val="tx2"/>
                </a:solidFill>
              </a:rPr>
              <a:t>I</a:t>
            </a:r>
            <a:r>
              <a:rPr lang="fr-FR" sz="1800" u="sng" dirty="0" smtClean="0">
                <a:solidFill>
                  <a:schemeClr val="tx2"/>
                </a:solidFill>
              </a:rPr>
              <a:t>ndicateurs </a:t>
            </a:r>
            <a:r>
              <a:rPr lang="fr-FR" sz="1800" u="sng" dirty="0">
                <a:solidFill>
                  <a:schemeClr val="tx2"/>
                </a:solidFill>
              </a:rPr>
              <a:t>régionaux </a:t>
            </a:r>
            <a:r>
              <a:rPr lang="fr-FR" sz="1800" dirty="0" smtClean="0">
                <a:solidFill>
                  <a:schemeClr val="tx2"/>
                </a:solidFill>
              </a:rPr>
              <a:t>: </a:t>
            </a:r>
            <a:r>
              <a:rPr lang="fr-FR" sz="1800" dirty="0" smtClean="0">
                <a:solidFill>
                  <a:schemeClr val="tx2"/>
                </a:solidFill>
                <a:cs typeface="+mn-cs"/>
              </a:rPr>
              <a:t>une évaluation conjointe par l’ARS, l’AM et l’OMEDIT</a:t>
            </a:r>
            <a:endParaRPr lang="fr-FR" sz="1800" dirty="0">
              <a:solidFill>
                <a:schemeClr val="tx2"/>
              </a:solidFill>
            </a:endParaRPr>
          </a:p>
        </p:txBody>
      </p:sp>
      <p:sp>
        <p:nvSpPr>
          <p:cNvPr id="2" name="Titre 1"/>
          <p:cNvSpPr>
            <a:spLocks noGrp="1"/>
          </p:cNvSpPr>
          <p:nvPr>
            <p:ph type="title"/>
          </p:nvPr>
        </p:nvSpPr>
        <p:spPr>
          <a:xfrm>
            <a:off x="2821975" y="1163256"/>
            <a:ext cx="7714727" cy="606231"/>
          </a:xfrm>
        </p:spPr>
        <p:txBody>
          <a:bodyPr>
            <a:normAutofit/>
          </a:bodyPr>
          <a:lstStyle/>
          <a:p>
            <a:r>
              <a:rPr lang="fr-FR" sz="2800" dirty="0" smtClean="0">
                <a:solidFill>
                  <a:srgbClr val="A0A800"/>
                </a:solidFill>
              </a:rPr>
              <a:t>Le CAQES ACTUEL </a:t>
            </a:r>
            <a:r>
              <a:rPr lang="fr-FR" sz="2800" dirty="0" smtClean="0">
                <a:solidFill>
                  <a:srgbClr val="000091"/>
                </a:solidFill>
              </a:rPr>
              <a:t>versus le NOUVEAU CAQES</a:t>
            </a:r>
            <a:endParaRPr lang="fr-FR" sz="2800" dirty="0">
              <a:solidFill>
                <a:srgbClr val="000091"/>
              </a:solidFill>
            </a:endParaRPr>
          </a:p>
        </p:txBody>
      </p:sp>
      <p:sp>
        <p:nvSpPr>
          <p:cNvPr id="3" name="Rectangle 2"/>
          <p:cNvSpPr/>
          <p:nvPr/>
        </p:nvSpPr>
        <p:spPr>
          <a:xfrm>
            <a:off x="7260376" y="5609441"/>
            <a:ext cx="5183380" cy="923330"/>
          </a:xfrm>
          <a:prstGeom prst="rect">
            <a:avLst/>
          </a:prstGeom>
        </p:spPr>
        <p:txBody>
          <a:bodyPr wrap="square">
            <a:spAutoFit/>
          </a:bodyPr>
          <a:lstStyle/>
          <a:p>
            <a:r>
              <a:rPr lang="fr-FR" dirty="0">
                <a:solidFill>
                  <a:schemeClr val="tx2"/>
                </a:solidFill>
                <a:latin typeface="Calibri" panose="020F0502020204030204" pitchFamily="34" charset="0"/>
                <a:ea typeface="Cambria" panose="02040503050406030204" pitchFamily="18" charset="0"/>
                <a:cs typeface="Calibri" panose="020F0502020204030204" pitchFamily="34" charset="0"/>
              </a:rPr>
              <a:t>Levier incitatif </a:t>
            </a:r>
            <a:r>
              <a:rPr lang="fr-FR" dirty="0" smtClean="0">
                <a:solidFill>
                  <a:schemeClr val="tx2"/>
                </a:solidFill>
                <a:latin typeface="Calibri" panose="020F0502020204030204" pitchFamily="34" charset="0"/>
                <a:ea typeface="Cambria" panose="02040503050406030204" pitchFamily="18" charset="0"/>
                <a:cs typeface="Calibri" panose="020F0502020204030204" pitchFamily="34" charset="0"/>
              </a:rPr>
              <a:t>pour les 3 volets</a:t>
            </a:r>
            <a:endParaRPr lang="fr-FR" dirty="0">
              <a:solidFill>
                <a:schemeClr val="tx2"/>
              </a:solidFill>
              <a:latin typeface="Calibri" panose="020F0502020204030204" pitchFamily="34" charset="0"/>
              <a:ea typeface="Cambria" panose="02040503050406030204" pitchFamily="18" charset="0"/>
              <a:cs typeface="Calibri" panose="020F0502020204030204" pitchFamily="34" charset="0"/>
            </a:endParaRPr>
          </a:p>
          <a:p>
            <a:r>
              <a:rPr lang="fr-FR" b="1" dirty="0">
                <a:solidFill>
                  <a:schemeClr val="tx2"/>
                </a:solidFill>
                <a:latin typeface="Calibri" panose="020F0502020204030204" pitchFamily="34" charset="0"/>
                <a:ea typeface="Cambria" panose="02040503050406030204" pitchFamily="18" charset="0"/>
                <a:cs typeface="Calibri" panose="020F0502020204030204" pitchFamily="34" charset="0"/>
              </a:rPr>
              <a:t>Suppression des sanctions </a:t>
            </a:r>
            <a:r>
              <a:rPr lang="fr-FR" dirty="0">
                <a:solidFill>
                  <a:schemeClr val="tx2"/>
                </a:solidFill>
                <a:latin typeface="Calibri" panose="020F0502020204030204" pitchFamily="34" charset="0"/>
                <a:ea typeface="Cambria" panose="02040503050406030204" pitchFamily="18" charset="0"/>
                <a:cs typeface="Calibri" panose="020F0502020204030204" pitchFamily="34" charset="0"/>
              </a:rPr>
              <a:t>en cas de non atteinte des résultats</a:t>
            </a:r>
          </a:p>
        </p:txBody>
      </p:sp>
      <p:sp>
        <p:nvSpPr>
          <p:cNvPr id="19" name="Non égal 18"/>
          <p:cNvSpPr/>
          <p:nvPr/>
        </p:nvSpPr>
        <p:spPr>
          <a:xfrm>
            <a:off x="6406189" y="4540443"/>
            <a:ext cx="668326" cy="344892"/>
          </a:xfrm>
          <a:prstGeom prst="mathNotEqual">
            <a:avLst>
              <a:gd name="adj1" fmla="val 23520"/>
              <a:gd name="adj2" fmla="val 6599992"/>
              <a:gd name="adj3" fmla="val 117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0" name="Non égal 19"/>
          <p:cNvSpPr/>
          <p:nvPr/>
        </p:nvSpPr>
        <p:spPr>
          <a:xfrm>
            <a:off x="6406189" y="5977513"/>
            <a:ext cx="643714" cy="384138"/>
          </a:xfrm>
          <a:prstGeom prst="mathNotEqual">
            <a:avLst>
              <a:gd name="adj1" fmla="val 23520"/>
              <a:gd name="adj2" fmla="val 6599992"/>
              <a:gd name="adj3" fmla="val 117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 name="ZoneTexte 3"/>
          <p:cNvSpPr txBox="1"/>
          <p:nvPr/>
        </p:nvSpPr>
        <p:spPr>
          <a:xfrm>
            <a:off x="7049903" y="1648353"/>
            <a:ext cx="5142097" cy="2031325"/>
          </a:xfrm>
          <a:prstGeom prst="rect">
            <a:avLst/>
          </a:prstGeom>
          <a:noFill/>
        </p:spPr>
        <p:txBody>
          <a:bodyPr wrap="square" rtlCol="0">
            <a:spAutoFit/>
          </a:bodyPr>
          <a:lstStyle/>
          <a:p>
            <a:pPr marL="285750" indent="-285750">
              <a:buFont typeface="Wingdings" panose="05000000000000000000" pitchFamily="2" charset="2"/>
              <a:buChar char="§"/>
            </a:pPr>
            <a:r>
              <a:rPr lang="fr-FR" u="sng" dirty="0" smtClean="0">
                <a:solidFill>
                  <a:schemeClr val="tx2"/>
                </a:solidFill>
              </a:rPr>
              <a:t>Indicateurs nationaux </a:t>
            </a:r>
            <a:r>
              <a:rPr lang="fr-FR" dirty="0" smtClean="0">
                <a:solidFill>
                  <a:schemeClr val="tx2"/>
                </a:solidFill>
              </a:rPr>
              <a:t>: </a:t>
            </a:r>
          </a:p>
          <a:p>
            <a:r>
              <a:rPr lang="fr-FR" dirty="0" smtClean="0">
                <a:solidFill>
                  <a:schemeClr val="tx2"/>
                </a:solidFill>
              </a:rPr>
              <a:t>     Un intéressement par indicateur</a:t>
            </a:r>
          </a:p>
          <a:p>
            <a:r>
              <a:rPr lang="fr-FR" dirty="0" smtClean="0">
                <a:solidFill>
                  <a:schemeClr val="tx2"/>
                </a:solidFill>
              </a:rPr>
              <a:t>      = 20 à 30 % des économies selon l’indicateur</a:t>
            </a:r>
          </a:p>
          <a:p>
            <a:r>
              <a:rPr lang="fr-FR" dirty="0" smtClean="0">
                <a:solidFill>
                  <a:schemeClr val="tx2"/>
                </a:solidFill>
              </a:rPr>
              <a:t>      Intéressement variable d’une année à l‘autre</a:t>
            </a:r>
          </a:p>
          <a:p>
            <a:pPr marL="285750" indent="-285750">
              <a:buFont typeface="Wingdings" panose="05000000000000000000" pitchFamily="2" charset="2"/>
              <a:buChar char="§"/>
            </a:pPr>
            <a:r>
              <a:rPr lang="fr-FR" u="sng" dirty="0">
                <a:solidFill>
                  <a:schemeClr val="tx2"/>
                </a:solidFill>
              </a:rPr>
              <a:t>I</a:t>
            </a:r>
            <a:r>
              <a:rPr lang="fr-FR" u="sng" dirty="0" smtClean="0">
                <a:solidFill>
                  <a:schemeClr val="tx2"/>
                </a:solidFill>
              </a:rPr>
              <a:t>ndicateur régionaux</a:t>
            </a:r>
            <a:r>
              <a:rPr lang="fr-FR" dirty="0" smtClean="0">
                <a:solidFill>
                  <a:schemeClr val="tx2"/>
                </a:solidFill>
              </a:rPr>
              <a:t>    → 7 sous-enveloppes</a:t>
            </a:r>
          </a:p>
          <a:p>
            <a:r>
              <a:rPr lang="fr-FR" dirty="0" smtClean="0">
                <a:solidFill>
                  <a:schemeClr val="tx2"/>
                </a:solidFill>
              </a:rPr>
              <a:t>      L’arbitrage national sur la répartition de     l’enveloppe par région n’est pas connu à ce jour</a:t>
            </a:r>
            <a:endParaRPr lang="fr-FR" dirty="0">
              <a:solidFill>
                <a:schemeClr val="tx2"/>
              </a:solidFill>
            </a:endParaRPr>
          </a:p>
        </p:txBody>
      </p:sp>
      <p:sp>
        <p:nvSpPr>
          <p:cNvPr id="5" name="ZoneTexte 4"/>
          <p:cNvSpPr txBox="1"/>
          <p:nvPr/>
        </p:nvSpPr>
        <p:spPr>
          <a:xfrm>
            <a:off x="552901" y="2272152"/>
            <a:ext cx="5676100" cy="707886"/>
          </a:xfrm>
          <a:prstGeom prst="rect">
            <a:avLst/>
          </a:prstGeom>
          <a:noFill/>
        </p:spPr>
        <p:txBody>
          <a:bodyPr wrap="square" rtlCol="0">
            <a:spAutoFit/>
          </a:bodyPr>
          <a:lstStyle/>
          <a:p>
            <a:r>
              <a:rPr lang="fr-FR" sz="2000" b="1" dirty="0" smtClean="0">
                <a:solidFill>
                  <a:srgbClr val="A0A800"/>
                </a:solidFill>
              </a:rPr>
              <a:t>Un intéressement commun à tous les indicateurs (nationaux + régionaux)</a:t>
            </a:r>
            <a:endParaRPr lang="fr-FR" sz="2000" b="1" dirty="0">
              <a:solidFill>
                <a:srgbClr val="A0A800"/>
              </a:solidFill>
            </a:endParaRPr>
          </a:p>
        </p:txBody>
      </p:sp>
      <p:sp>
        <p:nvSpPr>
          <p:cNvPr id="21" name="Non égal 20"/>
          <p:cNvSpPr/>
          <p:nvPr/>
        </p:nvSpPr>
        <p:spPr>
          <a:xfrm>
            <a:off x="6381577" y="2401982"/>
            <a:ext cx="668326" cy="344892"/>
          </a:xfrm>
          <a:prstGeom prst="mathNotEqual">
            <a:avLst>
              <a:gd name="adj1" fmla="val 23520"/>
              <a:gd name="adj2" fmla="val 6599992"/>
              <a:gd name="adj3" fmla="val 117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2" name="Image 11"/>
          <p:cNvPicPr>
            <a:picLocks noChangeAspect="1"/>
          </p:cNvPicPr>
          <p:nvPr/>
        </p:nvPicPr>
        <p:blipFill>
          <a:blip r:embed="rId2"/>
          <a:stretch>
            <a:fillRect/>
          </a:stretch>
        </p:blipFill>
        <p:spPr>
          <a:xfrm>
            <a:off x="2560257" y="265713"/>
            <a:ext cx="2482798" cy="712415"/>
          </a:xfrm>
          <a:prstGeom prst="rect">
            <a:avLst/>
          </a:prstGeom>
        </p:spPr>
      </p:pic>
      <p:pic>
        <p:nvPicPr>
          <p:cNvPr id="13" name="Image 12"/>
          <p:cNvPicPr>
            <a:picLocks noChangeAspect="1"/>
          </p:cNvPicPr>
          <p:nvPr/>
        </p:nvPicPr>
        <p:blipFill>
          <a:blip r:embed="rId3"/>
          <a:stretch>
            <a:fillRect/>
          </a:stretch>
        </p:blipFill>
        <p:spPr>
          <a:xfrm>
            <a:off x="5249908" y="482680"/>
            <a:ext cx="1799995" cy="570086"/>
          </a:xfrm>
          <a:prstGeom prst="rect">
            <a:avLst/>
          </a:prstGeom>
        </p:spPr>
      </p:pic>
    </p:spTree>
    <p:extLst>
      <p:ext uri="{BB962C8B-B14F-4D97-AF65-F5344CB8AC3E}">
        <p14:creationId xmlns:p14="http://schemas.microsoft.com/office/powerpoint/2010/main" val="76368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8677" y="1624981"/>
            <a:ext cx="11599250" cy="4934082"/>
          </a:xfrm>
          <a:solidFill>
            <a:schemeClr val="bg1"/>
          </a:solidFill>
        </p:spPr>
        <p:txBody>
          <a:bodyPr/>
          <a:lstStyle/>
          <a:p>
            <a:pPr>
              <a:spcAft>
                <a:spcPts val="2400"/>
              </a:spcAft>
            </a:pPr>
            <a:r>
              <a:rPr lang="en-US" sz="2000" dirty="0" smtClean="0">
                <a:solidFill>
                  <a:srgbClr val="3C4693"/>
                </a:solidFill>
                <a:latin typeface="Calibri" panose="020F0502020204030204" pitchFamily="34" charset="0"/>
                <a:cs typeface="Calibri" panose="020F0502020204030204" pitchFamily="34" charset="0"/>
              </a:rPr>
              <a:t>Tous </a:t>
            </a:r>
            <a:r>
              <a:rPr lang="en-US" sz="2000" dirty="0">
                <a:solidFill>
                  <a:srgbClr val="3C4693"/>
                </a:solidFill>
                <a:latin typeface="Calibri" panose="020F0502020204030204" pitchFamily="34" charset="0"/>
                <a:cs typeface="Calibri" panose="020F0502020204030204" pitchFamily="34" charset="0"/>
              </a:rPr>
              <a:t>les schémas sont envisageables dans la limite des </a:t>
            </a:r>
            <a:r>
              <a:rPr lang="en-US" sz="2000" dirty="0" smtClean="0">
                <a:solidFill>
                  <a:srgbClr val="3C4693"/>
                </a:solidFill>
                <a:latin typeface="Calibri" panose="020F0502020204030204" pitchFamily="34" charset="0"/>
                <a:cs typeface="Calibri" panose="020F0502020204030204" pitchFamily="34" charset="0"/>
              </a:rPr>
              <a:t>14 indicateurs, quels </a:t>
            </a:r>
            <a:r>
              <a:rPr lang="en-US" sz="2000" dirty="0">
                <a:solidFill>
                  <a:srgbClr val="3C4693"/>
                </a:solidFill>
                <a:latin typeface="Calibri" panose="020F0502020204030204" pitchFamily="34" charset="0"/>
                <a:cs typeface="Calibri" panose="020F0502020204030204" pitchFamily="34" charset="0"/>
              </a:rPr>
              <a:t>que soient les volets </a:t>
            </a:r>
            <a:r>
              <a:rPr lang="en-US" sz="2000" dirty="0" smtClean="0">
                <a:solidFill>
                  <a:srgbClr val="3C4693"/>
                </a:solidFill>
                <a:latin typeface="Calibri" panose="020F0502020204030204" pitchFamily="34" charset="0"/>
                <a:cs typeface="Calibri" panose="020F0502020204030204" pitchFamily="34" charset="0"/>
              </a:rPr>
              <a:t>concernés</a:t>
            </a:r>
          </a:p>
          <a:p>
            <a:pPr>
              <a:spcAft>
                <a:spcPts val="2400"/>
              </a:spcAft>
            </a:pPr>
            <a:r>
              <a:rPr lang="en-US" sz="2000" dirty="0" smtClean="0">
                <a:solidFill>
                  <a:srgbClr val="3C4693"/>
                </a:solidFill>
                <a:latin typeface="Calibri" panose="020F0502020204030204" pitchFamily="34" charset="0"/>
                <a:cs typeface="Calibri" panose="020F0502020204030204" pitchFamily="34" charset="0"/>
              </a:rPr>
              <a:t>Quelques exemples : </a:t>
            </a:r>
            <a:endParaRPr lang="en-US" sz="2400" dirty="0" smtClean="0">
              <a:solidFill>
                <a:srgbClr val="3C4693"/>
              </a:solidFill>
              <a:latin typeface="Calibri" panose="020F0502020204030204" pitchFamily="34" charset="0"/>
              <a:cs typeface="Calibri" panose="020F0502020204030204" pitchFamily="34" charset="0"/>
            </a:endParaRPr>
          </a:p>
          <a:p>
            <a:pPr>
              <a:spcAft>
                <a:spcPts val="2400"/>
              </a:spcAft>
            </a:pPr>
            <a:endParaRPr lang="fr-FR" sz="2400" dirty="0"/>
          </a:p>
          <a:p>
            <a:pPr lvl="0"/>
            <a:endParaRPr lang="fr-FR" dirty="0"/>
          </a:p>
          <a:p>
            <a:pPr>
              <a:spcAft>
                <a:spcPts val="2400"/>
              </a:spcAft>
            </a:pPr>
            <a:endParaRPr lang="en-US" sz="2400" b="1" dirty="0">
              <a:solidFill>
                <a:srgbClr val="3C4693"/>
              </a:solidFill>
              <a:latin typeface="Calibri" panose="020F0502020204030204" pitchFamily="34" charset="0"/>
              <a:cs typeface="Calibri" panose="020F0502020204030204" pitchFamily="34" charset="0"/>
            </a:endParaRPr>
          </a:p>
          <a:p>
            <a:pPr marL="0" lvl="0" indent="0">
              <a:spcAft>
                <a:spcPts val="2400"/>
              </a:spcAft>
              <a:buNone/>
            </a:pPr>
            <a:endParaRPr lang="fr-FR" sz="2400" dirty="0" smtClean="0">
              <a:solidFill>
                <a:schemeClr val="tx1"/>
              </a:solidFill>
            </a:endParaRPr>
          </a:p>
          <a:p>
            <a:pPr>
              <a:spcAft>
                <a:spcPts val="2400"/>
              </a:spcAft>
            </a:pPr>
            <a:endParaRPr lang="fr-FR" sz="2400" dirty="0"/>
          </a:p>
          <a:p>
            <a:pPr marL="0" lvl="0" indent="0">
              <a:spcAft>
                <a:spcPts val="2400"/>
              </a:spcAft>
              <a:buNone/>
            </a:pPr>
            <a:endParaRPr lang="fr-FR" sz="2400" dirty="0"/>
          </a:p>
          <a:p>
            <a:pPr marL="0" lvl="0" indent="0">
              <a:spcAft>
                <a:spcPts val="2400"/>
              </a:spcAft>
              <a:buNone/>
            </a:pPr>
            <a:endParaRPr lang="fr-FR" sz="2400" dirty="0" smtClean="0">
              <a:solidFill>
                <a:schemeClr val="tx1"/>
              </a:solidFill>
            </a:endParaRPr>
          </a:p>
        </p:txBody>
      </p:sp>
      <p:sp>
        <p:nvSpPr>
          <p:cNvPr id="2" name="ZoneTexte 1"/>
          <p:cNvSpPr txBox="1"/>
          <p:nvPr/>
        </p:nvSpPr>
        <p:spPr>
          <a:xfrm>
            <a:off x="2807932" y="1211023"/>
            <a:ext cx="7088351" cy="461665"/>
          </a:xfrm>
          <a:prstGeom prst="rect">
            <a:avLst/>
          </a:prstGeom>
          <a:solidFill>
            <a:srgbClr val="A0A800"/>
          </a:solidFill>
        </p:spPr>
        <p:txBody>
          <a:bodyPr wrap="none" rtlCol="0">
            <a:spAutoFit/>
          </a:bodyPr>
          <a:lstStyle/>
          <a:p>
            <a:r>
              <a:rPr lang="fr-FR" sz="2400" dirty="0" smtClean="0">
                <a:solidFill>
                  <a:schemeClr val="bg1"/>
                </a:solidFill>
              </a:rPr>
              <a:t>LES DIFFERENCES DE STRUCTURE DU NOUVEAU CAQES </a:t>
            </a:r>
            <a:endParaRPr lang="fr-FR" sz="2400" dirty="0">
              <a:solidFill>
                <a:schemeClr val="bg1"/>
              </a:solidFill>
            </a:endParaRPr>
          </a:p>
        </p:txBody>
      </p:sp>
      <p:graphicFrame>
        <p:nvGraphicFramePr>
          <p:cNvPr id="5" name="Diagramme 4"/>
          <p:cNvGraphicFramePr/>
          <p:nvPr>
            <p:extLst/>
          </p:nvPr>
        </p:nvGraphicFramePr>
        <p:xfrm>
          <a:off x="2807932" y="2294793"/>
          <a:ext cx="6455063" cy="4264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p:cNvSpPr txBox="1"/>
          <p:nvPr/>
        </p:nvSpPr>
        <p:spPr>
          <a:xfrm>
            <a:off x="6519557" y="3765208"/>
            <a:ext cx="1279220" cy="1323439"/>
          </a:xfrm>
          <a:prstGeom prst="rect">
            <a:avLst/>
          </a:prstGeom>
          <a:noFill/>
        </p:spPr>
        <p:txBody>
          <a:bodyPr wrap="square" rtlCol="0">
            <a:spAutoFit/>
          </a:bodyPr>
          <a:lstStyle/>
          <a:p>
            <a:r>
              <a:rPr lang="fr-FR" sz="1600" dirty="0" smtClean="0"/>
              <a:t>Contrat avec </a:t>
            </a:r>
          </a:p>
          <a:p>
            <a:r>
              <a:rPr lang="fr-FR" sz="1600" dirty="0" smtClean="0"/>
              <a:t>7 indicateurs nationaux et </a:t>
            </a:r>
          </a:p>
          <a:p>
            <a:r>
              <a:rPr lang="fr-FR" sz="1600" dirty="0" smtClean="0"/>
              <a:t>7 indicateurs régionaux</a:t>
            </a:r>
            <a:endParaRPr lang="fr-FR" sz="1600" dirty="0"/>
          </a:p>
        </p:txBody>
      </p:sp>
      <p:pic>
        <p:nvPicPr>
          <p:cNvPr id="7" name="Image 6"/>
          <p:cNvPicPr>
            <a:picLocks noChangeAspect="1"/>
          </p:cNvPicPr>
          <p:nvPr/>
        </p:nvPicPr>
        <p:blipFill>
          <a:blip r:embed="rId7"/>
          <a:stretch>
            <a:fillRect/>
          </a:stretch>
        </p:blipFill>
        <p:spPr>
          <a:xfrm>
            <a:off x="8368050" y="2294793"/>
            <a:ext cx="1371719" cy="1572904"/>
          </a:xfrm>
          <a:prstGeom prst="rect">
            <a:avLst/>
          </a:prstGeom>
        </p:spPr>
      </p:pic>
      <p:sp>
        <p:nvSpPr>
          <p:cNvPr id="8" name="ZoneTexte 7"/>
          <p:cNvSpPr txBox="1"/>
          <p:nvPr/>
        </p:nvSpPr>
        <p:spPr>
          <a:xfrm>
            <a:off x="8703460" y="2896579"/>
            <a:ext cx="700898" cy="369332"/>
          </a:xfrm>
          <a:prstGeom prst="rect">
            <a:avLst/>
          </a:prstGeom>
          <a:noFill/>
        </p:spPr>
        <p:txBody>
          <a:bodyPr wrap="none" rtlCol="0">
            <a:spAutoFit/>
          </a:bodyPr>
          <a:lstStyle/>
          <a:p>
            <a:r>
              <a:rPr lang="fr-FR" b="1" dirty="0" smtClean="0">
                <a:solidFill>
                  <a:schemeClr val="tx2"/>
                </a:solidFill>
              </a:rPr>
              <a:t>ETC…</a:t>
            </a:r>
            <a:endParaRPr lang="fr-FR" b="1" dirty="0">
              <a:solidFill>
                <a:schemeClr val="tx2"/>
              </a:solidFill>
            </a:endParaRPr>
          </a:p>
        </p:txBody>
      </p:sp>
      <p:pic>
        <p:nvPicPr>
          <p:cNvPr id="9" name="Image 8"/>
          <p:cNvPicPr>
            <a:picLocks noChangeAspect="1"/>
          </p:cNvPicPr>
          <p:nvPr/>
        </p:nvPicPr>
        <p:blipFill>
          <a:blip r:embed="rId8"/>
          <a:stretch>
            <a:fillRect/>
          </a:stretch>
        </p:blipFill>
        <p:spPr>
          <a:xfrm>
            <a:off x="2357062" y="406695"/>
            <a:ext cx="2211130" cy="630199"/>
          </a:xfrm>
          <a:prstGeom prst="rect">
            <a:avLst/>
          </a:prstGeom>
        </p:spPr>
      </p:pic>
      <p:pic>
        <p:nvPicPr>
          <p:cNvPr id="10" name="Image 9"/>
          <p:cNvPicPr>
            <a:picLocks noChangeAspect="1"/>
          </p:cNvPicPr>
          <p:nvPr/>
        </p:nvPicPr>
        <p:blipFill>
          <a:blip r:embed="rId9"/>
          <a:stretch>
            <a:fillRect/>
          </a:stretch>
        </p:blipFill>
        <p:spPr>
          <a:xfrm>
            <a:off x="4805526" y="512049"/>
            <a:ext cx="1771656" cy="558340"/>
          </a:xfrm>
          <a:prstGeom prst="rect">
            <a:avLst/>
          </a:prstGeom>
        </p:spPr>
      </p:pic>
    </p:spTree>
    <p:extLst>
      <p:ext uri="{BB962C8B-B14F-4D97-AF65-F5344CB8AC3E}">
        <p14:creationId xmlns:p14="http://schemas.microsoft.com/office/powerpoint/2010/main" val="3738501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779434" y="1040150"/>
            <a:ext cx="3158009" cy="603062"/>
          </a:xfrm>
        </p:spPr>
        <p:txBody>
          <a:bodyPr>
            <a:normAutofit/>
          </a:bodyPr>
          <a:lstStyle/>
          <a:p>
            <a:r>
              <a:rPr lang="fr-FR" sz="2800" dirty="0" smtClean="0"/>
              <a:t>LE CADRE G</a:t>
            </a:r>
            <a:r>
              <a:rPr lang="fr-FR" sz="2800" dirty="0" smtClean="0">
                <a:latin typeface="Calibri" panose="020F0502020204030204" pitchFamily="34" charset="0"/>
                <a:cs typeface="Calibri" panose="020F0502020204030204" pitchFamily="34" charset="0"/>
              </a:rPr>
              <a:t>É</a:t>
            </a:r>
            <a:r>
              <a:rPr lang="fr-FR" sz="2800" dirty="0" smtClean="0"/>
              <a:t>N</a:t>
            </a:r>
            <a:r>
              <a:rPr lang="fr-FR" sz="2800" dirty="0" smtClean="0">
                <a:latin typeface="Calibri" panose="020F0502020204030204" pitchFamily="34" charset="0"/>
                <a:cs typeface="Calibri" panose="020F0502020204030204" pitchFamily="34" charset="0"/>
              </a:rPr>
              <a:t>É</a:t>
            </a:r>
            <a:r>
              <a:rPr lang="fr-FR" sz="2800" dirty="0" smtClean="0"/>
              <a:t>RAL</a:t>
            </a:r>
            <a:endParaRPr lang="fr-FR" sz="2800" dirty="0"/>
          </a:p>
        </p:txBody>
      </p:sp>
      <p:sp>
        <p:nvSpPr>
          <p:cNvPr id="3" name="Espace réservé du contenu 2"/>
          <p:cNvSpPr>
            <a:spLocks noGrp="1"/>
          </p:cNvSpPr>
          <p:nvPr>
            <p:ph idx="1"/>
          </p:nvPr>
        </p:nvSpPr>
        <p:spPr>
          <a:xfrm>
            <a:off x="253220" y="1643212"/>
            <a:ext cx="11366694" cy="3180011"/>
          </a:xfrm>
          <a:solidFill>
            <a:schemeClr val="bg1"/>
          </a:solidFill>
        </p:spPr>
        <p:txBody>
          <a:bodyPr/>
          <a:lstStyle/>
          <a:p>
            <a:pPr marL="0" lvl="0" indent="0">
              <a:spcAft>
                <a:spcPts val="0"/>
              </a:spcAft>
              <a:buNone/>
            </a:pPr>
            <a:r>
              <a:rPr lang="fr-FR" sz="2400" b="1" u="sng" dirty="0" smtClean="0">
                <a:solidFill>
                  <a:srgbClr val="A0A800"/>
                </a:solidFill>
              </a:rPr>
              <a:t>Ce qui ne change pas </a:t>
            </a:r>
            <a:r>
              <a:rPr lang="fr-FR" sz="2400" dirty="0" smtClean="0">
                <a:solidFill>
                  <a:srgbClr val="A0A800"/>
                </a:solidFill>
              </a:rPr>
              <a:t>:</a:t>
            </a:r>
          </a:p>
          <a:p>
            <a:pPr marL="342900" lvl="0" indent="-342900">
              <a:spcAft>
                <a:spcPts val="0"/>
              </a:spcAft>
              <a:buFont typeface="Wingdings" panose="05000000000000000000" pitchFamily="2" charset="2"/>
              <a:buChar char="§"/>
            </a:pPr>
            <a:r>
              <a:rPr lang="fr-FR" sz="1800" dirty="0" smtClean="0">
                <a:solidFill>
                  <a:srgbClr val="000091"/>
                </a:solidFill>
              </a:rPr>
              <a:t>Un contrat tripartite ARS / AM/ Établissement de santé</a:t>
            </a:r>
          </a:p>
          <a:p>
            <a:pPr marL="342900" lvl="0" indent="-342900">
              <a:spcAft>
                <a:spcPts val="0"/>
              </a:spcAft>
              <a:buFont typeface="Wingdings" panose="05000000000000000000" pitchFamily="2" charset="2"/>
              <a:buChar char="§"/>
            </a:pPr>
            <a:endParaRPr lang="fr-FR" sz="1800" dirty="0">
              <a:solidFill>
                <a:srgbClr val="000091"/>
              </a:solidFill>
            </a:endParaRPr>
          </a:p>
          <a:p>
            <a:pPr marL="342900" lvl="0" indent="-342900">
              <a:spcAft>
                <a:spcPts val="0"/>
              </a:spcAft>
              <a:buFont typeface="Wingdings" panose="05000000000000000000" pitchFamily="2" charset="2"/>
              <a:buChar char="§"/>
            </a:pPr>
            <a:endParaRPr lang="fr-FR" sz="1800" dirty="0" smtClean="0">
              <a:solidFill>
                <a:srgbClr val="000091"/>
              </a:solidFill>
            </a:endParaRPr>
          </a:p>
          <a:p>
            <a:pPr marL="342900" lvl="0" indent="-342900">
              <a:spcAft>
                <a:spcPts val="0"/>
              </a:spcAft>
              <a:buFont typeface="Wingdings" panose="05000000000000000000" pitchFamily="2" charset="2"/>
              <a:buChar char="§"/>
            </a:pPr>
            <a:r>
              <a:rPr lang="fr-FR" sz="1800" dirty="0" smtClean="0">
                <a:solidFill>
                  <a:srgbClr val="000091"/>
                </a:solidFill>
              </a:rPr>
              <a:t>Le process des campagnes annuelles </a:t>
            </a:r>
          </a:p>
          <a:p>
            <a:pPr marL="342900" lvl="0" indent="-342900">
              <a:spcAft>
                <a:spcPts val="1200"/>
              </a:spcAft>
              <a:buFont typeface="Wingdings" panose="05000000000000000000" pitchFamily="2" charset="2"/>
              <a:buChar char="§"/>
            </a:pPr>
            <a:endParaRPr lang="fr-FR" sz="2000" dirty="0" smtClean="0">
              <a:solidFill>
                <a:srgbClr val="000091"/>
              </a:solidFill>
            </a:endParaRPr>
          </a:p>
          <a:p>
            <a:pPr marL="342900" lvl="0" indent="-342900">
              <a:spcAft>
                <a:spcPts val="0"/>
              </a:spcAft>
              <a:buFont typeface="Wingdings" panose="05000000000000000000" pitchFamily="2" charset="2"/>
              <a:buChar char="§"/>
            </a:pPr>
            <a:r>
              <a:rPr lang="fr-FR" sz="1800" dirty="0" smtClean="0">
                <a:solidFill>
                  <a:srgbClr val="000091"/>
                </a:solidFill>
              </a:rPr>
              <a:t>La mise à disposition d’une plateforme spécifique de saisie des données par les ES et l’automatisation des rapports annuels d’évaluation (RAA)</a:t>
            </a:r>
          </a:p>
          <a:p>
            <a:pPr marL="342900" lvl="0" indent="-342900">
              <a:spcAft>
                <a:spcPts val="0"/>
              </a:spcAft>
              <a:buFont typeface="Wingdings" panose="05000000000000000000" pitchFamily="2" charset="2"/>
              <a:buChar char="§"/>
            </a:pPr>
            <a:r>
              <a:rPr lang="fr-FR" sz="1800" dirty="0" smtClean="0">
                <a:solidFill>
                  <a:srgbClr val="000091"/>
                </a:solidFill>
              </a:rPr>
              <a:t>L’accompagnement des établissements par l’OMEDIT, l’AM et l’ARS</a:t>
            </a:r>
          </a:p>
          <a:p>
            <a:pPr marL="342900" indent="-342900">
              <a:spcAft>
                <a:spcPts val="0"/>
              </a:spcAft>
              <a:buFont typeface="Wingdings" panose="05000000000000000000" pitchFamily="2" charset="2"/>
              <a:buChar char="§"/>
            </a:pPr>
            <a:r>
              <a:rPr lang="fr-FR" sz="1800" dirty="0">
                <a:solidFill>
                  <a:srgbClr val="000091"/>
                </a:solidFill>
              </a:rPr>
              <a:t>Possibilité de sanction financière prononcée par le DGARS si refus de signature (1% du montant reçu de l’AM)</a:t>
            </a:r>
          </a:p>
          <a:p>
            <a:pPr marL="342900" lvl="0" indent="-342900">
              <a:spcAft>
                <a:spcPts val="0"/>
              </a:spcAft>
              <a:buFont typeface="Wingdings" panose="05000000000000000000" pitchFamily="2" charset="2"/>
              <a:buChar char="§"/>
            </a:pPr>
            <a:endParaRPr lang="fr-FR" sz="2000" dirty="0" smtClean="0">
              <a:solidFill>
                <a:srgbClr val="000091"/>
              </a:solidFill>
            </a:endParaRPr>
          </a:p>
          <a:p>
            <a:pPr marL="342900" lvl="0" indent="-342900">
              <a:spcAft>
                <a:spcPts val="2400"/>
              </a:spcAft>
              <a:buFont typeface="Wingdings" panose="05000000000000000000" pitchFamily="2" charset="2"/>
              <a:buChar char="§"/>
            </a:pPr>
            <a:endParaRPr lang="fr-FR" sz="2400" dirty="0">
              <a:solidFill>
                <a:srgbClr val="000091"/>
              </a:solidFill>
            </a:endParaRPr>
          </a:p>
          <a:p>
            <a:pPr marL="0" lvl="0" indent="0">
              <a:spcAft>
                <a:spcPts val="2400"/>
              </a:spcAft>
              <a:buNone/>
            </a:pPr>
            <a:endParaRPr lang="fr-FR" sz="2400" dirty="0" smtClean="0">
              <a:solidFill>
                <a:schemeClr val="tx1"/>
              </a:solidFill>
            </a:endParaRPr>
          </a:p>
          <a:p>
            <a:pPr>
              <a:spcAft>
                <a:spcPts val="2400"/>
              </a:spcAft>
            </a:pPr>
            <a:endParaRPr lang="fr-FR" sz="2400" dirty="0" smtClean="0"/>
          </a:p>
          <a:p>
            <a:pPr>
              <a:spcAft>
                <a:spcPts val="2400"/>
              </a:spcAft>
            </a:pPr>
            <a:endParaRPr lang="fr-FR" sz="2400" dirty="0"/>
          </a:p>
          <a:p>
            <a:pPr>
              <a:spcAft>
                <a:spcPts val="2400"/>
              </a:spcAft>
            </a:pPr>
            <a:r>
              <a:rPr lang="fr-FR" sz="2400" dirty="0" smtClean="0"/>
              <a:t>		</a:t>
            </a:r>
          </a:p>
          <a:p>
            <a:pPr lvl="0">
              <a:spcAft>
                <a:spcPts val="2400"/>
              </a:spcAft>
            </a:pPr>
            <a:r>
              <a:rPr lang="fr-FR" sz="2400" dirty="0"/>
              <a:t> </a:t>
            </a:r>
            <a:r>
              <a:rPr lang="fr-FR" sz="2400" dirty="0" smtClean="0"/>
              <a:t>                      </a:t>
            </a:r>
            <a:endParaRPr lang="fr-FR" sz="2400" dirty="0"/>
          </a:p>
          <a:p>
            <a:pPr marL="0" lvl="0" indent="0">
              <a:spcAft>
                <a:spcPts val="2400"/>
              </a:spcAft>
              <a:buNone/>
            </a:pPr>
            <a:endParaRPr lang="fr-FR" sz="2400" dirty="0" smtClean="0">
              <a:solidFill>
                <a:schemeClr val="tx1"/>
              </a:solidFill>
            </a:endParaRPr>
          </a:p>
          <a:p>
            <a:pPr marL="0" lvl="0" indent="0">
              <a:spcAft>
                <a:spcPts val="2400"/>
              </a:spcAft>
              <a:buNone/>
            </a:pPr>
            <a:endParaRPr lang="fr-FR" sz="2400" dirty="0"/>
          </a:p>
          <a:p>
            <a:pPr marL="0" lvl="0" indent="0">
              <a:spcAft>
                <a:spcPts val="2400"/>
              </a:spcAft>
              <a:buNone/>
            </a:pPr>
            <a:endParaRPr lang="fr-FR" sz="2400" dirty="0"/>
          </a:p>
          <a:p>
            <a:pPr marL="0" lvl="0" indent="0">
              <a:spcAft>
                <a:spcPts val="2400"/>
              </a:spcAft>
              <a:buNone/>
            </a:pPr>
            <a:endParaRPr lang="fr-FR" sz="2400" dirty="0" smtClean="0">
              <a:solidFill>
                <a:schemeClr val="tx1"/>
              </a:solidFill>
            </a:endParaRPr>
          </a:p>
        </p:txBody>
      </p:sp>
      <p:sp>
        <p:nvSpPr>
          <p:cNvPr id="5" name="Rectangle 4"/>
          <p:cNvSpPr/>
          <p:nvPr/>
        </p:nvSpPr>
        <p:spPr>
          <a:xfrm>
            <a:off x="1601956" y="5251549"/>
            <a:ext cx="8326581" cy="5957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t>Signature des contrats au plus tard le 30 juin 2022</a:t>
            </a:r>
            <a:endParaRPr lang="fr-FR" sz="2800" dirty="0"/>
          </a:p>
        </p:txBody>
      </p:sp>
      <p:pic>
        <p:nvPicPr>
          <p:cNvPr id="6" name="Image 5"/>
          <p:cNvPicPr>
            <a:picLocks noChangeAspect="1"/>
          </p:cNvPicPr>
          <p:nvPr/>
        </p:nvPicPr>
        <p:blipFill>
          <a:blip r:embed="rId2"/>
          <a:stretch>
            <a:fillRect/>
          </a:stretch>
        </p:blipFill>
        <p:spPr>
          <a:xfrm>
            <a:off x="2366294" y="374073"/>
            <a:ext cx="2774204" cy="659473"/>
          </a:xfrm>
          <a:prstGeom prst="rect">
            <a:avLst/>
          </a:prstGeom>
        </p:spPr>
      </p:pic>
      <p:pic>
        <p:nvPicPr>
          <p:cNvPr id="7" name="Image 6"/>
          <p:cNvPicPr>
            <a:picLocks noChangeAspect="1"/>
          </p:cNvPicPr>
          <p:nvPr/>
        </p:nvPicPr>
        <p:blipFill>
          <a:blip r:embed="rId3"/>
          <a:stretch>
            <a:fillRect/>
          </a:stretch>
        </p:blipFill>
        <p:spPr>
          <a:xfrm>
            <a:off x="5249909" y="530294"/>
            <a:ext cx="1649656" cy="522471"/>
          </a:xfrm>
          <a:prstGeom prst="rect">
            <a:avLst/>
          </a:prstGeom>
        </p:spPr>
      </p:pic>
      <p:pic>
        <p:nvPicPr>
          <p:cNvPr id="2" name="Image 1"/>
          <p:cNvPicPr>
            <a:picLocks noChangeAspect="1"/>
          </p:cNvPicPr>
          <p:nvPr/>
        </p:nvPicPr>
        <p:blipFill>
          <a:blip r:embed="rId4"/>
          <a:stretch>
            <a:fillRect/>
          </a:stretch>
        </p:blipFill>
        <p:spPr>
          <a:xfrm>
            <a:off x="4250458" y="2313595"/>
            <a:ext cx="7057951" cy="969214"/>
          </a:xfrm>
          <a:prstGeom prst="rect">
            <a:avLst/>
          </a:prstGeom>
        </p:spPr>
      </p:pic>
    </p:spTree>
    <p:extLst>
      <p:ext uri="{BB962C8B-B14F-4D97-AF65-F5344CB8AC3E}">
        <p14:creationId xmlns:p14="http://schemas.microsoft.com/office/powerpoint/2010/main" val="3101457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34313" y="1134208"/>
            <a:ext cx="10832755" cy="5091542"/>
          </a:xfrm>
        </p:spPr>
        <p:txBody>
          <a:bodyPr/>
          <a:lstStyle/>
          <a:p>
            <a:pPr marL="0" lvl="0" indent="0">
              <a:spcAft>
                <a:spcPts val="2400"/>
              </a:spcAft>
              <a:buNone/>
            </a:pPr>
            <a:endParaRPr lang="fr-FR" sz="2400" dirty="0" smtClean="0"/>
          </a:p>
          <a:p>
            <a:pPr marL="0" lvl="0" indent="0">
              <a:spcAft>
                <a:spcPts val="2400"/>
              </a:spcAft>
              <a:buNone/>
            </a:pPr>
            <a:endParaRPr lang="fr-FR" sz="2400" dirty="0"/>
          </a:p>
          <a:p>
            <a:pPr marL="0" lvl="0" indent="0" algn="ctr">
              <a:spcAft>
                <a:spcPts val="2400"/>
              </a:spcAft>
              <a:buNone/>
            </a:pPr>
            <a:r>
              <a:rPr lang="fr-FR" sz="5400" b="1" i="1" dirty="0" smtClean="0">
                <a:solidFill>
                  <a:srgbClr val="A0A800"/>
                </a:solidFill>
              </a:rPr>
              <a:t>Des questions ?</a:t>
            </a:r>
          </a:p>
          <a:p>
            <a:pPr marL="0" lvl="0" indent="0" algn="ctr">
              <a:spcAft>
                <a:spcPts val="2400"/>
              </a:spcAft>
              <a:buNone/>
            </a:pPr>
            <a:endParaRPr lang="fr-FR" sz="5400" b="1" dirty="0" smtClean="0">
              <a:solidFill>
                <a:srgbClr val="A0A800"/>
              </a:solidFill>
            </a:endParaRPr>
          </a:p>
        </p:txBody>
      </p:sp>
      <p:pic>
        <p:nvPicPr>
          <p:cNvPr id="5" name="Image 4"/>
          <p:cNvPicPr>
            <a:picLocks noChangeAspect="1"/>
          </p:cNvPicPr>
          <p:nvPr/>
        </p:nvPicPr>
        <p:blipFill>
          <a:blip r:embed="rId2"/>
          <a:stretch>
            <a:fillRect/>
          </a:stretch>
        </p:blipFill>
        <p:spPr>
          <a:xfrm>
            <a:off x="2403102" y="352618"/>
            <a:ext cx="2154830" cy="614154"/>
          </a:xfrm>
          <a:prstGeom prst="rect">
            <a:avLst/>
          </a:prstGeom>
        </p:spPr>
      </p:pic>
      <p:pic>
        <p:nvPicPr>
          <p:cNvPr id="6" name="Image 5"/>
          <p:cNvPicPr>
            <a:picLocks noChangeAspect="1"/>
          </p:cNvPicPr>
          <p:nvPr/>
        </p:nvPicPr>
        <p:blipFill>
          <a:blip r:embed="rId3"/>
          <a:stretch>
            <a:fillRect/>
          </a:stretch>
        </p:blipFill>
        <p:spPr>
          <a:xfrm>
            <a:off x="4718630" y="438458"/>
            <a:ext cx="1668103" cy="528314"/>
          </a:xfrm>
          <a:prstGeom prst="rect">
            <a:avLst/>
          </a:prstGeom>
        </p:spPr>
      </p:pic>
    </p:spTree>
    <p:extLst>
      <p:ext uri="{BB962C8B-B14F-4D97-AF65-F5344CB8AC3E}">
        <p14:creationId xmlns:p14="http://schemas.microsoft.com/office/powerpoint/2010/main" val="2768433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ctr"/>
            <a:endParaRPr lang="fr-FR" sz="4400" dirty="0" smtClean="0">
              <a:solidFill>
                <a:srgbClr val="A0A800"/>
              </a:solidFill>
            </a:endParaRPr>
          </a:p>
          <a:p>
            <a:pPr algn="ctr"/>
            <a:r>
              <a:rPr lang="fr-FR" sz="4400" b="1" dirty="0" smtClean="0">
                <a:solidFill>
                  <a:srgbClr val="A0A800"/>
                </a:solidFill>
              </a:rPr>
              <a:t>Les indicateurs nationaux </a:t>
            </a:r>
            <a:endParaRPr lang="fr-FR" sz="4400" b="1" dirty="0">
              <a:solidFill>
                <a:srgbClr val="A0A800"/>
              </a:solidFill>
            </a:endParaRPr>
          </a:p>
        </p:txBody>
      </p:sp>
      <p:pic>
        <p:nvPicPr>
          <p:cNvPr id="4" name="Image 3"/>
          <p:cNvPicPr>
            <a:picLocks noChangeAspect="1"/>
          </p:cNvPicPr>
          <p:nvPr/>
        </p:nvPicPr>
        <p:blipFill>
          <a:blip r:embed="rId2"/>
          <a:stretch>
            <a:fillRect/>
          </a:stretch>
        </p:blipFill>
        <p:spPr>
          <a:xfrm>
            <a:off x="2518032" y="373438"/>
            <a:ext cx="2208713" cy="635005"/>
          </a:xfrm>
          <a:prstGeom prst="rect">
            <a:avLst/>
          </a:prstGeom>
        </p:spPr>
      </p:pic>
      <p:pic>
        <p:nvPicPr>
          <p:cNvPr id="5" name="Image 4"/>
          <p:cNvPicPr>
            <a:picLocks noChangeAspect="1"/>
          </p:cNvPicPr>
          <p:nvPr/>
        </p:nvPicPr>
        <p:blipFill>
          <a:blip r:embed="rId3"/>
          <a:stretch>
            <a:fillRect/>
          </a:stretch>
        </p:blipFill>
        <p:spPr>
          <a:xfrm>
            <a:off x="4858824" y="448788"/>
            <a:ext cx="1767059" cy="559655"/>
          </a:xfrm>
          <a:prstGeom prst="rect">
            <a:avLst/>
          </a:prstGeom>
        </p:spPr>
      </p:pic>
    </p:spTree>
    <p:extLst>
      <p:ext uri="{BB962C8B-B14F-4D97-AF65-F5344CB8AC3E}">
        <p14:creationId xmlns:p14="http://schemas.microsoft.com/office/powerpoint/2010/main" val="3146717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76049" y="936348"/>
            <a:ext cx="4509120" cy="597401"/>
          </a:xfrm>
        </p:spPr>
        <p:txBody>
          <a:bodyPr>
            <a:normAutofit/>
          </a:bodyPr>
          <a:lstStyle/>
          <a:p>
            <a:r>
              <a:rPr lang="fr-FR" sz="2800" dirty="0"/>
              <a:t>Les indicateurs nationaux</a:t>
            </a:r>
          </a:p>
        </p:txBody>
      </p:sp>
      <p:sp>
        <p:nvSpPr>
          <p:cNvPr id="5" name="Espace réservé du contenu 2"/>
          <p:cNvSpPr>
            <a:spLocks noGrp="1"/>
          </p:cNvSpPr>
          <p:nvPr>
            <p:ph idx="1"/>
          </p:nvPr>
        </p:nvSpPr>
        <p:spPr>
          <a:xfrm>
            <a:off x="528573" y="1430704"/>
            <a:ext cx="10831513" cy="5308600"/>
          </a:xfrm>
        </p:spPr>
        <p:txBody>
          <a:bodyPr/>
          <a:lstStyle/>
          <a:p>
            <a:pPr marL="285750" indent="-285750">
              <a:buFont typeface="Wingdings" panose="05000000000000000000" pitchFamily="2" charset="2"/>
              <a:buChar char="v"/>
            </a:pPr>
            <a:r>
              <a:rPr lang="fr-FR" sz="2000" b="1" dirty="0">
                <a:solidFill>
                  <a:schemeClr val="tx2"/>
                </a:solidFill>
              </a:rPr>
              <a:t>Volet Produits de santé :</a:t>
            </a:r>
          </a:p>
          <a:p>
            <a:pPr marL="285750" indent="-285750">
              <a:buFont typeface="Wingdings" panose="05000000000000000000" pitchFamily="2" charset="2"/>
              <a:buChar char="§"/>
            </a:pPr>
            <a:r>
              <a:rPr lang="fr-FR" sz="2000" dirty="0" smtClean="0">
                <a:solidFill>
                  <a:srgbClr val="5770BE"/>
                </a:solidFill>
              </a:rPr>
              <a:t>Inhibiteurs de la pompe à protons (IPP)</a:t>
            </a:r>
          </a:p>
          <a:p>
            <a:pPr marL="285750" indent="-285750">
              <a:buFont typeface="Wingdings" panose="05000000000000000000" pitchFamily="2" charset="2"/>
              <a:buChar char="§"/>
            </a:pPr>
            <a:r>
              <a:rPr lang="fr-FR" sz="2000" dirty="0" smtClean="0">
                <a:solidFill>
                  <a:srgbClr val="5770BE"/>
                </a:solidFill>
              </a:rPr>
              <a:t>Perfusions à domicile par diffuseurs ou système actifs</a:t>
            </a:r>
          </a:p>
          <a:p>
            <a:pPr marL="285750" indent="-285750">
              <a:buFont typeface="Wingdings" panose="05000000000000000000" pitchFamily="2" charset="2"/>
              <a:buChar char="§"/>
            </a:pPr>
            <a:r>
              <a:rPr lang="fr-FR" sz="2000" dirty="0" err="1" smtClean="0">
                <a:solidFill>
                  <a:srgbClr val="5770BE"/>
                </a:solidFill>
              </a:rPr>
              <a:t>Ezétimibe</a:t>
            </a:r>
            <a:r>
              <a:rPr lang="fr-FR" sz="2000" dirty="0" smtClean="0">
                <a:solidFill>
                  <a:srgbClr val="5770BE"/>
                </a:solidFill>
              </a:rPr>
              <a:t> et associations</a:t>
            </a:r>
          </a:p>
          <a:p>
            <a:pPr marL="285750" indent="-285750">
              <a:buFont typeface="Wingdings" panose="05000000000000000000" pitchFamily="2" charset="2"/>
              <a:buChar char="§"/>
            </a:pPr>
            <a:r>
              <a:rPr lang="fr-FR" sz="2000" dirty="0" smtClean="0">
                <a:solidFill>
                  <a:srgbClr val="5770BE"/>
                </a:solidFill>
              </a:rPr>
              <a:t>Pansements</a:t>
            </a:r>
          </a:p>
          <a:p>
            <a:endParaRPr lang="fr-FR" sz="2000" dirty="0" smtClean="0"/>
          </a:p>
          <a:p>
            <a:pPr marL="285750" lvl="0" indent="-285750">
              <a:buFont typeface="Wingdings" panose="05000000000000000000" pitchFamily="2" charset="2"/>
              <a:buChar char="v"/>
            </a:pPr>
            <a:r>
              <a:rPr lang="fr-FR" sz="2000" b="1" dirty="0">
                <a:solidFill>
                  <a:schemeClr val="tx2"/>
                </a:solidFill>
              </a:rPr>
              <a:t>Volet Pertinence :</a:t>
            </a:r>
          </a:p>
          <a:p>
            <a:pPr marL="285750" lvl="0" indent="-285750">
              <a:buFont typeface="Wingdings" panose="05000000000000000000" pitchFamily="2" charset="2"/>
              <a:buChar char="§"/>
            </a:pPr>
            <a:r>
              <a:rPr lang="fr-FR" sz="2000" dirty="0">
                <a:solidFill>
                  <a:srgbClr val="5770BE"/>
                </a:solidFill>
              </a:rPr>
              <a:t>Examen biologiques pré anesthésiques avant actes de chirurgie mineure</a:t>
            </a:r>
          </a:p>
          <a:p>
            <a:pPr marL="285750" lvl="0" indent="-285750">
              <a:buFont typeface="Wingdings" panose="05000000000000000000" pitchFamily="2" charset="2"/>
              <a:buChar char="§"/>
            </a:pPr>
            <a:r>
              <a:rPr lang="fr-FR" sz="2000" dirty="0">
                <a:solidFill>
                  <a:srgbClr val="5770BE"/>
                </a:solidFill>
              </a:rPr>
              <a:t>Ré hospitalisations pour Insuffisance </a:t>
            </a:r>
            <a:r>
              <a:rPr lang="fr-FR" sz="2000" dirty="0" smtClean="0">
                <a:solidFill>
                  <a:srgbClr val="5770BE"/>
                </a:solidFill>
              </a:rPr>
              <a:t>cardiaque</a:t>
            </a:r>
            <a:endParaRPr lang="fr-FR" sz="2000" dirty="0">
              <a:solidFill>
                <a:srgbClr val="5770BE"/>
              </a:solidFill>
            </a:endParaRPr>
          </a:p>
          <a:p>
            <a:pPr lvl="0"/>
            <a:endParaRPr lang="fr-FR" sz="2000" dirty="0">
              <a:solidFill>
                <a:prstClr val="black"/>
              </a:solidFill>
            </a:endParaRPr>
          </a:p>
          <a:p>
            <a:pPr marL="285750" lvl="0" indent="-285750">
              <a:buFont typeface="Wingdings" panose="05000000000000000000" pitchFamily="2" charset="2"/>
              <a:buChar char="v"/>
            </a:pPr>
            <a:r>
              <a:rPr lang="fr-FR" sz="2000" b="1" dirty="0">
                <a:solidFill>
                  <a:schemeClr val="tx2"/>
                </a:solidFill>
              </a:rPr>
              <a:t>Volet Organisation des soins :</a:t>
            </a:r>
          </a:p>
          <a:p>
            <a:pPr marL="285750" indent="-285750">
              <a:buFont typeface="Wingdings" panose="05000000000000000000" pitchFamily="2" charset="2"/>
              <a:buChar char="§"/>
            </a:pPr>
            <a:r>
              <a:rPr lang="fr-FR" sz="2000" dirty="0">
                <a:solidFill>
                  <a:srgbClr val="5770BE"/>
                </a:solidFill>
              </a:rPr>
              <a:t>Transports : Recours à l’ambulance</a:t>
            </a:r>
          </a:p>
          <a:p>
            <a:endParaRPr lang="fr-FR" sz="1800" dirty="0" smtClean="0"/>
          </a:p>
        </p:txBody>
      </p:sp>
      <p:pic>
        <p:nvPicPr>
          <p:cNvPr id="4" name="Image 3"/>
          <p:cNvPicPr>
            <a:picLocks noChangeAspect="1"/>
          </p:cNvPicPr>
          <p:nvPr/>
        </p:nvPicPr>
        <p:blipFill>
          <a:blip r:embed="rId2"/>
          <a:stretch>
            <a:fillRect/>
          </a:stretch>
        </p:blipFill>
        <p:spPr>
          <a:xfrm>
            <a:off x="2403102" y="410536"/>
            <a:ext cx="1951616" cy="556235"/>
          </a:xfrm>
          <a:prstGeom prst="rect">
            <a:avLst/>
          </a:prstGeom>
        </p:spPr>
      </p:pic>
      <p:pic>
        <p:nvPicPr>
          <p:cNvPr id="6" name="Image 5"/>
          <p:cNvPicPr>
            <a:picLocks noChangeAspect="1"/>
          </p:cNvPicPr>
          <p:nvPr/>
        </p:nvPicPr>
        <p:blipFill>
          <a:blip r:embed="rId3"/>
          <a:stretch>
            <a:fillRect/>
          </a:stretch>
        </p:blipFill>
        <p:spPr>
          <a:xfrm>
            <a:off x="4521198" y="478403"/>
            <a:ext cx="1541977" cy="488368"/>
          </a:xfrm>
          <a:prstGeom prst="rect">
            <a:avLst/>
          </a:prstGeom>
        </p:spPr>
      </p:pic>
    </p:spTree>
    <p:extLst>
      <p:ext uri="{BB962C8B-B14F-4D97-AF65-F5344CB8AC3E}">
        <p14:creationId xmlns:p14="http://schemas.microsoft.com/office/powerpoint/2010/main" val="227083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15235" y="1115492"/>
            <a:ext cx="8295502" cy="597401"/>
          </a:xfrm>
        </p:spPr>
        <p:txBody>
          <a:bodyPr>
            <a:noAutofit/>
          </a:bodyPr>
          <a:lstStyle/>
          <a:p>
            <a:r>
              <a:rPr lang="fr-FR" sz="2400" dirty="0"/>
              <a:t>Les indicateurs nationaux : </a:t>
            </a:r>
            <a:r>
              <a:rPr lang="fr-FR" sz="2400" dirty="0" smtClean="0"/>
              <a:t>volet </a:t>
            </a:r>
            <a:r>
              <a:rPr lang="fr-FR" sz="2400" dirty="0"/>
              <a:t>Produits de santé</a:t>
            </a:r>
            <a:br>
              <a:rPr lang="fr-FR" sz="2400" dirty="0"/>
            </a:br>
            <a:r>
              <a:rPr lang="fr-FR" sz="2400" dirty="0">
                <a:solidFill>
                  <a:srgbClr val="5770BE"/>
                </a:solidFill>
              </a:rPr>
              <a:t>Inhibiteurs de la pompe à protons</a:t>
            </a:r>
            <a:endParaRPr lang="fr-FR" sz="2400" dirty="0"/>
          </a:p>
        </p:txBody>
      </p:sp>
      <p:sp>
        <p:nvSpPr>
          <p:cNvPr id="4" name="Espace réservé du contenu 2"/>
          <p:cNvSpPr txBox="1">
            <a:spLocks noGrp="1"/>
          </p:cNvSpPr>
          <p:nvPr>
            <p:ph idx="1"/>
          </p:nvPr>
        </p:nvSpPr>
        <p:spPr>
          <a:xfrm>
            <a:off x="528573" y="1516564"/>
            <a:ext cx="10831513" cy="50671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v"/>
            </a:pPr>
            <a:r>
              <a:rPr lang="fr-FR" sz="2000" b="1" dirty="0" smtClean="0">
                <a:solidFill>
                  <a:schemeClr val="tx2"/>
                </a:solidFill>
              </a:rPr>
              <a:t>Objectif :</a:t>
            </a:r>
          </a:p>
          <a:p>
            <a:pPr lvl="0">
              <a:spcBef>
                <a:spcPts val="0"/>
              </a:spcBef>
              <a:spcAft>
                <a:spcPts val="0"/>
              </a:spcAft>
            </a:pPr>
            <a:r>
              <a:rPr lang="fr-FR" sz="1600" dirty="0" smtClean="0">
                <a:solidFill>
                  <a:srgbClr val="5770BE"/>
                </a:solidFill>
              </a:rPr>
              <a:t>Réduire les prescriptions inadaptées suite à un constat de mésusage </a:t>
            </a:r>
            <a:r>
              <a:rPr lang="fr-FR" sz="1600" dirty="0" smtClean="0">
                <a:solidFill>
                  <a:srgbClr val="5770BE"/>
                </a:solidFill>
                <a:sym typeface="Wingdings" panose="05000000000000000000" pitchFamily="2" charset="2"/>
              </a:rPr>
              <a:t> R</a:t>
            </a:r>
            <a:r>
              <a:rPr lang="fr-FR" sz="1600" dirty="0" smtClean="0">
                <a:solidFill>
                  <a:srgbClr val="5770BE"/>
                </a:solidFill>
              </a:rPr>
              <a:t>ecommandations 2020 de bon usage de la HAS (Prescriptions inutiles dans 80 % des cas </a:t>
            </a:r>
            <a:r>
              <a:rPr lang="fr-FR" sz="1600" dirty="0">
                <a:solidFill>
                  <a:srgbClr val="5770BE"/>
                </a:solidFill>
              </a:rPr>
              <a:t>en prévention des lésions gastroduodénales dues aux AINS chez des patients non à risque de complications </a:t>
            </a:r>
            <a:r>
              <a:rPr lang="fr-FR" sz="1600" dirty="0" smtClean="0">
                <a:solidFill>
                  <a:srgbClr val="5770BE"/>
                </a:solidFill>
              </a:rPr>
              <a:t>gastroduodénales /</a:t>
            </a:r>
            <a:r>
              <a:rPr lang="fr-FR" sz="1600" dirty="0">
                <a:solidFill>
                  <a:srgbClr val="5770BE"/>
                </a:solidFill>
              </a:rPr>
              <a:t> D</a:t>
            </a:r>
            <a:r>
              <a:rPr lang="fr-FR" sz="1600" dirty="0" smtClean="0">
                <a:solidFill>
                  <a:srgbClr val="5770BE"/>
                </a:solidFill>
              </a:rPr>
              <a:t>urée </a:t>
            </a:r>
            <a:r>
              <a:rPr lang="fr-FR" sz="1600" dirty="0">
                <a:solidFill>
                  <a:srgbClr val="5770BE"/>
                </a:solidFill>
              </a:rPr>
              <a:t>de prescription dans le traitement du RGO </a:t>
            </a:r>
            <a:r>
              <a:rPr lang="fr-FR" sz="1600" dirty="0" smtClean="0">
                <a:solidFill>
                  <a:srgbClr val="5770BE"/>
                </a:solidFill>
              </a:rPr>
              <a:t>trop longue/ </a:t>
            </a:r>
            <a:r>
              <a:rPr lang="fr-FR" sz="1600" dirty="0">
                <a:solidFill>
                  <a:srgbClr val="5770BE"/>
                </a:solidFill>
              </a:rPr>
              <a:t>P</a:t>
            </a:r>
            <a:r>
              <a:rPr lang="fr-FR" sz="1600" dirty="0" smtClean="0">
                <a:solidFill>
                  <a:srgbClr val="5770BE"/>
                </a:solidFill>
              </a:rPr>
              <a:t>rescriptions d’IPP </a:t>
            </a:r>
            <a:r>
              <a:rPr lang="fr-FR" sz="1600" dirty="0">
                <a:solidFill>
                  <a:srgbClr val="5770BE"/>
                </a:solidFill>
              </a:rPr>
              <a:t>trop fréquentes en particulier chez les personnes les plus âgées souvent </a:t>
            </a:r>
            <a:r>
              <a:rPr lang="fr-FR" sz="1600" dirty="0" err="1">
                <a:solidFill>
                  <a:srgbClr val="5770BE"/>
                </a:solidFill>
              </a:rPr>
              <a:t>polymédiquées</a:t>
            </a:r>
            <a:r>
              <a:rPr lang="fr-FR" sz="1600" dirty="0">
                <a:solidFill>
                  <a:srgbClr val="5770BE"/>
                </a:solidFill>
              </a:rPr>
              <a:t> et fragiles, notamment en cas de traitement </a:t>
            </a:r>
            <a:r>
              <a:rPr lang="fr-FR" sz="1600" dirty="0" smtClean="0">
                <a:solidFill>
                  <a:srgbClr val="5770BE"/>
                </a:solidFill>
              </a:rPr>
              <a:t>prolongé)  </a:t>
            </a:r>
          </a:p>
          <a:p>
            <a:pPr lvl="0">
              <a:spcBef>
                <a:spcPts val="0"/>
              </a:spcBef>
              <a:spcAft>
                <a:spcPts val="0"/>
              </a:spcAft>
            </a:pPr>
            <a:r>
              <a:rPr lang="fr-FR" sz="1600" dirty="0" smtClean="0">
                <a:solidFill>
                  <a:srgbClr val="5770BE"/>
                </a:solidFill>
              </a:rPr>
              <a:t>Inciter les établissements de santé à évaluer, au cours et à l’issue du séjour hospitalier, la pertinence des prescriptions </a:t>
            </a:r>
            <a:r>
              <a:rPr lang="fr-FR" sz="1600" dirty="0">
                <a:solidFill>
                  <a:srgbClr val="5770BE"/>
                </a:solidFill>
              </a:rPr>
              <a:t>d’IPP. </a:t>
            </a:r>
            <a:endParaRPr lang="fr-FR" sz="1600" dirty="0" smtClean="0">
              <a:solidFill>
                <a:srgbClr val="5770BE"/>
              </a:solidFill>
            </a:endParaRPr>
          </a:p>
          <a:p>
            <a:pPr lvl="0">
              <a:spcBef>
                <a:spcPts val="0"/>
              </a:spcBef>
              <a:spcAft>
                <a:spcPts val="0"/>
              </a:spcAft>
            </a:pPr>
            <a:endParaRPr lang="fr-FR" sz="1600" dirty="0">
              <a:solidFill>
                <a:srgbClr val="5770BE"/>
              </a:solidFill>
            </a:endParaRPr>
          </a:p>
          <a:p>
            <a:pPr marL="285750" indent="-285750">
              <a:buFont typeface="Wingdings" panose="05000000000000000000" pitchFamily="2" charset="2"/>
              <a:buChar char="v"/>
            </a:pPr>
            <a:r>
              <a:rPr lang="fr-FR" sz="2000" b="1" dirty="0" smtClean="0">
                <a:solidFill>
                  <a:schemeClr val="tx2"/>
                </a:solidFill>
              </a:rPr>
              <a:t>Eléments d’appréciation:</a:t>
            </a:r>
          </a:p>
          <a:p>
            <a:pPr marL="285750" indent="-285750">
              <a:spcBef>
                <a:spcPts val="0"/>
              </a:spcBef>
              <a:spcAft>
                <a:spcPts val="0"/>
              </a:spcAft>
              <a:buFont typeface="Wingdings" panose="05000000000000000000" pitchFamily="2" charset="2"/>
              <a:buChar char="§"/>
            </a:pPr>
            <a:r>
              <a:rPr lang="fr-FR" sz="1600" dirty="0" smtClean="0">
                <a:solidFill>
                  <a:srgbClr val="5770BE"/>
                </a:solidFill>
              </a:rPr>
              <a:t>Evolution des dépenses remboursées  en ville liées aux prescriptions d’IPP émanant d’un établissement de </a:t>
            </a:r>
            <a:r>
              <a:rPr lang="fr-FR" sz="1600" dirty="0">
                <a:solidFill>
                  <a:srgbClr val="5770BE"/>
                </a:solidFill>
              </a:rPr>
              <a:t>santé </a:t>
            </a:r>
            <a:r>
              <a:rPr lang="fr-FR" sz="1600" dirty="0" smtClean="0">
                <a:solidFill>
                  <a:srgbClr val="5770BE"/>
                </a:solidFill>
              </a:rPr>
              <a:t> </a:t>
            </a:r>
          </a:p>
          <a:p>
            <a:pPr marL="285750" indent="-285750">
              <a:spcBef>
                <a:spcPts val="0"/>
              </a:spcBef>
              <a:spcAft>
                <a:spcPts val="0"/>
              </a:spcAft>
              <a:buFont typeface="Wingdings" panose="05000000000000000000" pitchFamily="2" charset="2"/>
              <a:buChar char="§"/>
            </a:pPr>
            <a:r>
              <a:rPr lang="fr-FR" sz="1600" dirty="0" smtClean="0">
                <a:solidFill>
                  <a:srgbClr val="5770BE"/>
                </a:solidFill>
              </a:rPr>
              <a:t>IPP </a:t>
            </a:r>
            <a:r>
              <a:rPr lang="fr-FR" sz="1600" dirty="0">
                <a:solidFill>
                  <a:srgbClr val="5770BE"/>
                </a:solidFill>
              </a:rPr>
              <a:t>en association avec des </a:t>
            </a:r>
            <a:r>
              <a:rPr lang="fr-FR" sz="1600" dirty="0" smtClean="0">
                <a:solidFill>
                  <a:srgbClr val="5770BE"/>
                </a:solidFill>
              </a:rPr>
              <a:t>Antiagrégants </a:t>
            </a:r>
            <a:r>
              <a:rPr lang="fr-FR" sz="1600" dirty="0">
                <a:solidFill>
                  <a:srgbClr val="5770BE"/>
                </a:solidFill>
              </a:rPr>
              <a:t>plaquettaires </a:t>
            </a:r>
            <a:r>
              <a:rPr lang="fr-FR" sz="1600" dirty="0" smtClean="0">
                <a:solidFill>
                  <a:srgbClr val="5770BE"/>
                </a:solidFill>
              </a:rPr>
              <a:t>et/ou </a:t>
            </a:r>
            <a:r>
              <a:rPr lang="fr-FR" sz="1600" dirty="0">
                <a:solidFill>
                  <a:srgbClr val="5770BE"/>
                </a:solidFill>
              </a:rPr>
              <a:t>des Anticoagulants </a:t>
            </a:r>
            <a:r>
              <a:rPr lang="fr-FR" sz="1600" dirty="0" smtClean="0">
                <a:solidFill>
                  <a:srgbClr val="5770BE"/>
                </a:solidFill>
              </a:rPr>
              <a:t>- IPP au long cours - IPP en prévention des lésions induites par les AINS</a:t>
            </a:r>
          </a:p>
          <a:p>
            <a:pPr marL="285750" indent="-285750">
              <a:spcBef>
                <a:spcPts val="0"/>
              </a:spcBef>
              <a:spcAft>
                <a:spcPts val="0"/>
              </a:spcAft>
              <a:buFont typeface="Wingdings" panose="05000000000000000000" pitchFamily="2" charset="2"/>
              <a:buChar char="§"/>
            </a:pPr>
            <a:endParaRPr lang="fr-FR" sz="1600" dirty="0">
              <a:solidFill>
                <a:srgbClr val="5770BE"/>
              </a:solidFill>
            </a:endParaRPr>
          </a:p>
          <a:p>
            <a:pPr marL="285750" lvl="0" indent="-285750">
              <a:lnSpc>
                <a:spcPct val="100000"/>
              </a:lnSpc>
              <a:spcBef>
                <a:spcPts val="0"/>
              </a:spcBef>
              <a:buFont typeface="Wingdings" panose="05000000000000000000" pitchFamily="2" charset="2"/>
              <a:buChar char="v"/>
            </a:pPr>
            <a:r>
              <a:rPr lang="fr-FR" sz="2000" b="1" dirty="0" smtClean="0">
                <a:solidFill>
                  <a:srgbClr val="000091"/>
                </a:solidFill>
              </a:rPr>
              <a:t>Pré requis :</a:t>
            </a:r>
          </a:p>
          <a:p>
            <a:pPr marL="285750" lvl="0" indent="-285750">
              <a:lnSpc>
                <a:spcPct val="100000"/>
              </a:lnSpc>
              <a:spcBef>
                <a:spcPts val="0"/>
              </a:spcBef>
              <a:spcAft>
                <a:spcPts val="0"/>
              </a:spcAft>
              <a:buFont typeface="Wingdings" panose="05000000000000000000" pitchFamily="2" charset="2"/>
              <a:buChar char="§"/>
            </a:pPr>
            <a:r>
              <a:rPr lang="fr-FR" sz="1600" dirty="0" smtClean="0">
                <a:solidFill>
                  <a:srgbClr val="5770BE"/>
                </a:solidFill>
              </a:rPr>
              <a:t>Prescription de plus de 8 500 boîtes en 2019</a:t>
            </a:r>
          </a:p>
          <a:p>
            <a:pPr marL="285750" lvl="0" indent="-285750">
              <a:lnSpc>
                <a:spcPct val="100000"/>
              </a:lnSpc>
              <a:spcBef>
                <a:spcPts val="0"/>
              </a:spcBef>
              <a:spcAft>
                <a:spcPts val="0"/>
              </a:spcAft>
              <a:buFont typeface="Wingdings" panose="05000000000000000000" pitchFamily="2" charset="2"/>
              <a:buChar char="§"/>
            </a:pPr>
            <a:r>
              <a:rPr lang="fr-FR" sz="1600" dirty="0" smtClean="0">
                <a:solidFill>
                  <a:srgbClr val="5770BE"/>
                </a:solidFill>
              </a:rPr>
              <a:t>Disponibilité des données dans le SNDS</a:t>
            </a:r>
          </a:p>
          <a:p>
            <a:pPr marL="285750" lvl="0" indent="-285750">
              <a:lnSpc>
                <a:spcPct val="100000"/>
              </a:lnSpc>
              <a:spcBef>
                <a:spcPts val="0"/>
              </a:spcBef>
              <a:spcAft>
                <a:spcPts val="0"/>
              </a:spcAft>
              <a:buFont typeface="Wingdings" panose="05000000000000000000" pitchFamily="2" charset="2"/>
              <a:buChar char="§"/>
            </a:pPr>
            <a:endParaRPr lang="fr-FR" sz="1600" dirty="0">
              <a:solidFill>
                <a:srgbClr val="5770BE"/>
              </a:solidFill>
            </a:endParaRPr>
          </a:p>
          <a:p>
            <a:pPr marL="285750" lvl="0" indent="-285750">
              <a:lnSpc>
                <a:spcPct val="100000"/>
              </a:lnSpc>
              <a:spcBef>
                <a:spcPts val="0"/>
              </a:spcBef>
              <a:buFont typeface="Wingdings" panose="05000000000000000000" pitchFamily="2" charset="2"/>
              <a:buChar char="v"/>
            </a:pPr>
            <a:r>
              <a:rPr lang="fr-FR" sz="2000" b="1" dirty="0" smtClean="0">
                <a:solidFill>
                  <a:srgbClr val="000091"/>
                </a:solidFill>
              </a:rPr>
              <a:t>Intéressement :</a:t>
            </a:r>
          </a:p>
          <a:p>
            <a:pPr marL="285750" lvl="0" indent="-285750">
              <a:lnSpc>
                <a:spcPct val="100000"/>
              </a:lnSpc>
              <a:spcBef>
                <a:spcPts val="0"/>
              </a:spcBef>
              <a:buFont typeface="Wingdings" panose="05000000000000000000" pitchFamily="2" charset="2"/>
              <a:buChar char="§"/>
            </a:pPr>
            <a:r>
              <a:rPr lang="fr-FR" sz="1600" dirty="0">
                <a:solidFill>
                  <a:srgbClr val="5770BE"/>
                </a:solidFill>
              </a:rPr>
              <a:t>20% des économies générées (dépenses évitées)</a:t>
            </a:r>
          </a:p>
          <a:p>
            <a:pPr marL="0" lvl="0" indent="0">
              <a:lnSpc>
                <a:spcPct val="100000"/>
              </a:lnSpc>
              <a:spcBef>
                <a:spcPts val="0"/>
              </a:spcBef>
              <a:buNone/>
            </a:pPr>
            <a:endParaRPr lang="fr-FR" sz="2000" b="1" dirty="0">
              <a:solidFill>
                <a:srgbClr val="000091"/>
              </a:solidFill>
            </a:endParaRPr>
          </a:p>
          <a:p>
            <a:pPr marL="0" indent="0">
              <a:buNone/>
            </a:pPr>
            <a:endParaRPr lang="fr-FR" sz="1800" dirty="0" smtClean="0"/>
          </a:p>
        </p:txBody>
      </p:sp>
      <p:pic>
        <p:nvPicPr>
          <p:cNvPr id="5" name="Image 4"/>
          <p:cNvPicPr>
            <a:picLocks noChangeAspect="1"/>
          </p:cNvPicPr>
          <p:nvPr/>
        </p:nvPicPr>
        <p:blipFill>
          <a:blip r:embed="rId2"/>
          <a:stretch>
            <a:fillRect/>
          </a:stretch>
        </p:blipFill>
        <p:spPr>
          <a:xfrm>
            <a:off x="2377440" y="353071"/>
            <a:ext cx="2103887" cy="599634"/>
          </a:xfrm>
          <a:prstGeom prst="rect">
            <a:avLst/>
          </a:prstGeom>
        </p:spPr>
      </p:pic>
      <p:pic>
        <p:nvPicPr>
          <p:cNvPr id="6" name="Image 5"/>
          <p:cNvPicPr>
            <a:picLocks noChangeAspect="1"/>
          </p:cNvPicPr>
          <p:nvPr/>
        </p:nvPicPr>
        <p:blipFill>
          <a:blip r:embed="rId3"/>
          <a:stretch>
            <a:fillRect/>
          </a:stretch>
        </p:blipFill>
        <p:spPr>
          <a:xfrm>
            <a:off x="4605606" y="493461"/>
            <a:ext cx="1752992" cy="555199"/>
          </a:xfrm>
          <a:prstGeom prst="rect">
            <a:avLst/>
          </a:prstGeom>
        </p:spPr>
      </p:pic>
    </p:spTree>
    <p:extLst>
      <p:ext uri="{BB962C8B-B14F-4D97-AF65-F5344CB8AC3E}">
        <p14:creationId xmlns:p14="http://schemas.microsoft.com/office/powerpoint/2010/main" val="187243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78910" y="996822"/>
            <a:ext cx="8666206" cy="597401"/>
          </a:xfrm>
        </p:spPr>
        <p:txBody>
          <a:bodyPr>
            <a:noAutofit/>
          </a:bodyPr>
          <a:lstStyle/>
          <a:p>
            <a:r>
              <a:rPr lang="fr-FR" sz="2400" dirty="0"/>
              <a:t>Les indicateurs nationaux : </a:t>
            </a:r>
            <a:r>
              <a:rPr lang="fr-FR" sz="2400" dirty="0" smtClean="0"/>
              <a:t>volet </a:t>
            </a:r>
            <a:r>
              <a:rPr lang="fr-FR" sz="2400" dirty="0"/>
              <a:t>Produits de santé</a:t>
            </a:r>
            <a:br>
              <a:rPr lang="fr-FR" sz="2400" dirty="0"/>
            </a:br>
            <a:r>
              <a:rPr lang="fr-FR" sz="2400" dirty="0">
                <a:solidFill>
                  <a:srgbClr val="5770BE"/>
                </a:solidFill>
              </a:rPr>
              <a:t>Perfusions à domicile par diffuseurs ou système actifs</a:t>
            </a:r>
            <a:endParaRPr lang="fr-FR" sz="2400" dirty="0"/>
          </a:p>
        </p:txBody>
      </p:sp>
      <p:sp>
        <p:nvSpPr>
          <p:cNvPr id="4" name="Espace réservé du contenu 2"/>
          <p:cNvSpPr txBox="1">
            <a:spLocks noGrp="1"/>
          </p:cNvSpPr>
          <p:nvPr>
            <p:ph idx="1"/>
          </p:nvPr>
        </p:nvSpPr>
        <p:spPr>
          <a:xfrm>
            <a:off x="622968" y="1299996"/>
            <a:ext cx="10831513" cy="53414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1600" dirty="0">
              <a:solidFill>
                <a:srgbClr val="5770BE"/>
              </a:solidFill>
            </a:endParaRPr>
          </a:p>
          <a:p>
            <a:pPr marL="0" lvl="0" indent="0">
              <a:lnSpc>
                <a:spcPct val="100000"/>
              </a:lnSpc>
              <a:spcBef>
                <a:spcPts val="0"/>
              </a:spcBef>
              <a:buNone/>
            </a:pPr>
            <a:endParaRPr lang="fr-FR" sz="2000" b="1" dirty="0">
              <a:solidFill>
                <a:srgbClr val="000091"/>
              </a:solidFill>
            </a:endParaRPr>
          </a:p>
          <a:p>
            <a:pPr marL="0" indent="0">
              <a:buNone/>
            </a:pPr>
            <a:endParaRPr lang="fr-FR" sz="1800" dirty="0" smtClean="0"/>
          </a:p>
        </p:txBody>
      </p:sp>
      <p:sp>
        <p:nvSpPr>
          <p:cNvPr id="5" name="Espace réservé du contenu 2"/>
          <p:cNvSpPr txBox="1">
            <a:spLocks/>
          </p:cNvSpPr>
          <p:nvPr/>
        </p:nvSpPr>
        <p:spPr>
          <a:xfrm>
            <a:off x="622968" y="1512690"/>
            <a:ext cx="10832755" cy="54787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v"/>
            </a:pPr>
            <a:r>
              <a:rPr lang="fr-FR" sz="1800" b="1" dirty="0" smtClean="0">
                <a:solidFill>
                  <a:schemeClr val="tx2"/>
                </a:solidFill>
              </a:rPr>
              <a:t>Objectif :</a:t>
            </a:r>
          </a:p>
          <a:p>
            <a:pPr lvl="0"/>
            <a:r>
              <a:rPr lang="fr-FR" sz="1800" dirty="0">
                <a:solidFill>
                  <a:srgbClr val="5770BE"/>
                </a:solidFill>
              </a:rPr>
              <a:t>Inciter les établissements à prescrire pour chaque patient, le type de perfusion le plus efficient et donc le traitement le moins onéreux pour l’assurance maladie lorsque deux modes de perfusion sont équivalents pour le patient. À efficacité et sécurité égales, il est vertueux de choisir le traitement le moins cher, c’est-à-dire la perfusion par gravité.</a:t>
            </a:r>
          </a:p>
          <a:p>
            <a:pPr marL="285750" indent="-285750">
              <a:buFont typeface="Wingdings" panose="05000000000000000000" pitchFamily="2" charset="2"/>
              <a:buChar char="v"/>
            </a:pPr>
            <a:r>
              <a:rPr lang="fr-FR" sz="1800" b="1" dirty="0">
                <a:solidFill>
                  <a:schemeClr val="tx2"/>
                </a:solidFill>
              </a:rPr>
              <a:t>Eléments d’appréciation :</a:t>
            </a:r>
            <a:endParaRPr lang="fr-FR" sz="1800" b="1" dirty="0" smtClean="0">
              <a:solidFill>
                <a:schemeClr val="tx2"/>
              </a:solidFill>
            </a:endParaRPr>
          </a:p>
          <a:p>
            <a:pPr marL="285750" indent="-285750">
              <a:buFont typeface="Wingdings" panose="05000000000000000000" pitchFamily="2" charset="2"/>
              <a:buChar char="§"/>
            </a:pPr>
            <a:r>
              <a:rPr lang="fr-FR" sz="1800" dirty="0" smtClean="0">
                <a:solidFill>
                  <a:srgbClr val="5770BE"/>
                </a:solidFill>
              </a:rPr>
              <a:t>Evolution des dépenses remboursées  en ville liées aux prescriptions de perfusions par système actif et diffuseur émanant d’un établissement de santé.</a:t>
            </a:r>
          </a:p>
          <a:p>
            <a:pPr marL="285750" indent="-285750">
              <a:spcBef>
                <a:spcPts val="0"/>
              </a:spcBef>
              <a:buFont typeface="Wingdings" panose="05000000000000000000" pitchFamily="2" charset="2"/>
              <a:buChar char="§"/>
            </a:pPr>
            <a:r>
              <a:rPr lang="fr-FR" sz="1800" dirty="0" smtClean="0">
                <a:solidFill>
                  <a:srgbClr val="5770BE"/>
                </a:solidFill>
              </a:rPr>
              <a:t>Ventilation par mode d’administration et type de forfaits / Coût moyen par patient / Administration des antiinfectieux par </a:t>
            </a:r>
            <a:r>
              <a:rPr lang="fr-FR" sz="1800" smtClean="0">
                <a:solidFill>
                  <a:srgbClr val="5770BE"/>
                </a:solidFill>
              </a:rPr>
              <a:t>voie systémique</a:t>
            </a:r>
            <a:endParaRPr lang="fr-FR" sz="1800" dirty="0" smtClean="0">
              <a:solidFill>
                <a:srgbClr val="5770BE"/>
              </a:solidFill>
            </a:endParaRPr>
          </a:p>
          <a:p>
            <a:pPr marL="285750" indent="-285750">
              <a:spcBef>
                <a:spcPts val="0"/>
              </a:spcBef>
              <a:buFont typeface="Wingdings" panose="05000000000000000000" pitchFamily="2" charset="2"/>
              <a:buChar char="§"/>
            </a:pPr>
            <a:endParaRPr lang="fr-FR" sz="1800" dirty="0">
              <a:solidFill>
                <a:srgbClr val="5770BE"/>
              </a:solidFill>
            </a:endParaRPr>
          </a:p>
          <a:p>
            <a:pPr marL="285750" lvl="0" indent="-285750">
              <a:lnSpc>
                <a:spcPct val="100000"/>
              </a:lnSpc>
              <a:spcBef>
                <a:spcPts val="0"/>
              </a:spcBef>
              <a:buFont typeface="Wingdings" panose="05000000000000000000" pitchFamily="2" charset="2"/>
              <a:buChar char="v"/>
            </a:pPr>
            <a:r>
              <a:rPr lang="fr-FR" sz="1800" b="1" dirty="0" smtClean="0">
                <a:solidFill>
                  <a:srgbClr val="000091"/>
                </a:solidFill>
              </a:rPr>
              <a:t>Pré requis :</a:t>
            </a:r>
          </a:p>
          <a:p>
            <a:pPr marL="285750" lvl="0" indent="-285750">
              <a:lnSpc>
                <a:spcPct val="100000"/>
              </a:lnSpc>
              <a:spcBef>
                <a:spcPts val="0"/>
              </a:spcBef>
              <a:buFont typeface="Wingdings" panose="05000000000000000000" pitchFamily="2" charset="2"/>
              <a:buChar char="§"/>
            </a:pPr>
            <a:r>
              <a:rPr lang="fr-FR" sz="1800" dirty="0" smtClean="0">
                <a:solidFill>
                  <a:srgbClr val="5770BE"/>
                </a:solidFill>
              </a:rPr>
              <a:t>Taux </a:t>
            </a:r>
            <a:r>
              <a:rPr lang="fr-FR" sz="1800" dirty="0">
                <a:solidFill>
                  <a:srgbClr val="5770BE"/>
                </a:solidFill>
              </a:rPr>
              <a:t>de recours aux systèmes actifs et diffuseur </a:t>
            </a:r>
            <a:r>
              <a:rPr lang="fr-FR" sz="1800" dirty="0" smtClean="0">
                <a:solidFill>
                  <a:srgbClr val="5770BE"/>
                </a:solidFill>
              </a:rPr>
              <a:t>≥ </a:t>
            </a:r>
            <a:r>
              <a:rPr lang="fr-FR" sz="1800" dirty="0">
                <a:solidFill>
                  <a:srgbClr val="5770BE"/>
                </a:solidFill>
              </a:rPr>
              <a:t>80% (en montants remboursés)</a:t>
            </a:r>
          </a:p>
          <a:p>
            <a:pPr marL="285750" lvl="0" indent="-285750">
              <a:lnSpc>
                <a:spcPct val="100000"/>
              </a:lnSpc>
              <a:spcBef>
                <a:spcPts val="0"/>
              </a:spcBef>
              <a:buFont typeface="Wingdings" panose="05000000000000000000" pitchFamily="2" charset="2"/>
              <a:buChar char="§"/>
            </a:pPr>
            <a:r>
              <a:rPr lang="fr-FR" sz="1800" dirty="0" smtClean="0">
                <a:solidFill>
                  <a:srgbClr val="5770BE"/>
                </a:solidFill>
              </a:rPr>
              <a:t>Dépenses </a:t>
            </a:r>
            <a:r>
              <a:rPr lang="fr-FR" sz="1800" dirty="0">
                <a:solidFill>
                  <a:srgbClr val="5770BE"/>
                </a:solidFill>
              </a:rPr>
              <a:t>pour les systèmes actifs </a:t>
            </a:r>
            <a:r>
              <a:rPr lang="fr-FR" sz="1800" dirty="0" smtClean="0">
                <a:solidFill>
                  <a:srgbClr val="5770BE"/>
                </a:solidFill>
              </a:rPr>
              <a:t>et </a:t>
            </a:r>
            <a:r>
              <a:rPr lang="fr-FR" sz="1800" dirty="0">
                <a:solidFill>
                  <a:srgbClr val="5770BE"/>
                </a:solidFill>
              </a:rPr>
              <a:t>diffuseurs </a:t>
            </a:r>
            <a:r>
              <a:rPr lang="fr-FR" sz="1800" dirty="0" smtClean="0">
                <a:solidFill>
                  <a:srgbClr val="5770BE"/>
                </a:solidFill>
              </a:rPr>
              <a:t>≥ </a:t>
            </a:r>
            <a:r>
              <a:rPr lang="fr-FR" sz="1800" dirty="0">
                <a:solidFill>
                  <a:srgbClr val="5770BE"/>
                </a:solidFill>
              </a:rPr>
              <a:t>100 000 </a:t>
            </a:r>
            <a:r>
              <a:rPr lang="fr-FR" sz="1800" dirty="0" smtClean="0">
                <a:solidFill>
                  <a:srgbClr val="5770BE"/>
                </a:solidFill>
              </a:rPr>
              <a:t>euros</a:t>
            </a:r>
          </a:p>
          <a:p>
            <a:pPr marL="285750" lvl="0" indent="-285750">
              <a:lnSpc>
                <a:spcPct val="100000"/>
              </a:lnSpc>
              <a:spcBef>
                <a:spcPts val="0"/>
              </a:spcBef>
              <a:buFont typeface="Wingdings" panose="05000000000000000000" pitchFamily="2" charset="2"/>
              <a:buChar char="§"/>
            </a:pPr>
            <a:r>
              <a:rPr lang="fr-FR" sz="1800" dirty="0" smtClean="0">
                <a:solidFill>
                  <a:srgbClr val="5770BE"/>
                </a:solidFill>
              </a:rPr>
              <a:t>Disponibilité des données dans le SNDS</a:t>
            </a:r>
          </a:p>
          <a:p>
            <a:pPr marL="0" lvl="0" indent="0">
              <a:lnSpc>
                <a:spcPct val="100000"/>
              </a:lnSpc>
              <a:spcBef>
                <a:spcPts val="0"/>
              </a:spcBef>
              <a:buNone/>
            </a:pPr>
            <a:endParaRPr lang="fr-FR" sz="1800" b="1" dirty="0">
              <a:solidFill>
                <a:srgbClr val="000091"/>
              </a:solidFill>
            </a:endParaRPr>
          </a:p>
          <a:p>
            <a:pPr marL="285750" lvl="0" indent="-285750">
              <a:lnSpc>
                <a:spcPct val="100000"/>
              </a:lnSpc>
              <a:spcBef>
                <a:spcPts val="0"/>
              </a:spcBef>
              <a:buFont typeface="Wingdings" panose="05000000000000000000" pitchFamily="2" charset="2"/>
              <a:buChar char="v"/>
            </a:pPr>
            <a:r>
              <a:rPr lang="fr-FR" sz="1800" b="1" dirty="0" smtClean="0">
                <a:solidFill>
                  <a:srgbClr val="000091"/>
                </a:solidFill>
              </a:rPr>
              <a:t>Intéressement :</a:t>
            </a:r>
          </a:p>
          <a:p>
            <a:pPr marL="285750" lvl="0" indent="-285750">
              <a:lnSpc>
                <a:spcPct val="100000"/>
              </a:lnSpc>
              <a:spcBef>
                <a:spcPts val="0"/>
              </a:spcBef>
              <a:buFont typeface="Wingdings" panose="05000000000000000000" pitchFamily="2" charset="2"/>
              <a:buChar char="§"/>
            </a:pPr>
            <a:r>
              <a:rPr lang="fr-FR" sz="1800" dirty="0">
                <a:solidFill>
                  <a:srgbClr val="5770BE"/>
                </a:solidFill>
              </a:rPr>
              <a:t>20% des économies générées (dépenses évitées)</a:t>
            </a:r>
          </a:p>
          <a:p>
            <a:pPr marL="0" lvl="0" indent="0">
              <a:lnSpc>
                <a:spcPct val="100000"/>
              </a:lnSpc>
              <a:spcBef>
                <a:spcPts val="0"/>
              </a:spcBef>
              <a:buNone/>
            </a:pPr>
            <a:endParaRPr lang="fr-FR" sz="2000" b="1" dirty="0">
              <a:solidFill>
                <a:srgbClr val="000091"/>
              </a:solidFill>
            </a:endParaRPr>
          </a:p>
          <a:p>
            <a:pPr marL="0" indent="0">
              <a:buNone/>
            </a:pPr>
            <a:endParaRPr lang="fr-FR" sz="1800" dirty="0" smtClean="0"/>
          </a:p>
        </p:txBody>
      </p:sp>
      <p:pic>
        <p:nvPicPr>
          <p:cNvPr id="6" name="Image 5"/>
          <p:cNvPicPr>
            <a:picLocks noChangeAspect="1"/>
          </p:cNvPicPr>
          <p:nvPr/>
        </p:nvPicPr>
        <p:blipFill>
          <a:blip r:embed="rId2"/>
          <a:stretch>
            <a:fillRect/>
          </a:stretch>
        </p:blipFill>
        <p:spPr>
          <a:xfrm>
            <a:off x="2403102" y="334240"/>
            <a:ext cx="1951616" cy="556235"/>
          </a:xfrm>
          <a:prstGeom prst="rect">
            <a:avLst/>
          </a:prstGeom>
        </p:spPr>
      </p:pic>
      <p:pic>
        <p:nvPicPr>
          <p:cNvPr id="7" name="Image 6"/>
          <p:cNvPicPr>
            <a:picLocks noChangeAspect="1"/>
          </p:cNvPicPr>
          <p:nvPr/>
        </p:nvPicPr>
        <p:blipFill>
          <a:blip r:embed="rId3"/>
          <a:stretch>
            <a:fillRect/>
          </a:stretch>
        </p:blipFill>
        <p:spPr>
          <a:xfrm>
            <a:off x="4354718" y="408276"/>
            <a:ext cx="1557936" cy="493422"/>
          </a:xfrm>
          <a:prstGeom prst="rect">
            <a:avLst/>
          </a:prstGeom>
        </p:spPr>
      </p:pic>
    </p:spTree>
    <p:extLst>
      <p:ext uri="{BB962C8B-B14F-4D97-AF65-F5344CB8AC3E}">
        <p14:creationId xmlns:p14="http://schemas.microsoft.com/office/powerpoint/2010/main" val="88561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89452" y="1200041"/>
            <a:ext cx="6677660" cy="771670"/>
          </a:xfrm>
        </p:spPr>
        <p:txBody>
          <a:bodyPr>
            <a:noAutofit/>
          </a:bodyPr>
          <a:lstStyle/>
          <a:p>
            <a:r>
              <a:rPr lang="fr-FR" sz="2400" dirty="0"/>
              <a:t>Les indicateurs nationaux : Volet Produits de santé</a:t>
            </a:r>
            <a:br>
              <a:rPr lang="fr-FR" sz="2400" dirty="0"/>
            </a:br>
            <a:r>
              <a:rPr lang="fr-FR" sz="2400" dirty="0" err="1">
                <a:solidFill>
                  <a:srgbClr val="5770BE"/>
                </a:solidFill>
              </a:rPr>
              <a:t>Ezétimibe</a:t>
            </a:r>
            <a:r>
              <a:rPr lang="fr-FR" sz="2400" dirty="0">
                <a:solidFill>
                  <a:srgbClr val="5770BE"/>
                </a:solidFill>
              </a:rPr>
              <a:t> et associations</a:t>
            </a:r>
            <a:endParaRPr lang="fr-FR" sz="2400" dirty="0"/>
          </a:p>
        </p:txBody>
      </p:sp>
      <p:sp>
        <p:nvSpPr>
          <p:cNvPr id="4" name="Espace réservé du contenu 2"/>
          <p:cNvSpPr txBox="1">
            <a:spLocks noGrp="1"/>
          </p:cNvSpPr>
          <p:nvPr>
            <p:ph idx="1"/>
          </p:nvPr>
        </p:nvSpPr>
        <p:spPr>
          <a:xfrm>
            <a:off x="622968" y="1299996"/>
            <a:ext cx="10831513" cy="53414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1600" dirty="0" smtClean="0">
              <a:solidFill>
                <a:srgbClr val="5770BE"/>
              </a:solidFill>
            </a:endParaRPr>
          </a:p>
          <a:p>
            <a:pPr marL="0" lvl="0" indent="0">
              <a:lnSpc>
                <a:spcPct val="100000"/>
              </a:lnSpc>
              <a:spcBef>
                <a:spcPts val="0"/>
              </a:spcBef>
              <a:buNone/>
            </a:pPr>
            <a:endParaRPr lang="fr-FR" sz="2000" b="1" dirty="0" smtClean="0">
              <a:solidFill>
                <a:srgbClr val="000091"/>
              </a:solidFill>
            </a:endParaRPr>
          </a:p>
          <a:p>
            <a:pPr marL="0" indent="0">
              <a:buNone/>
            </a:pPr>
            <a:endParaRPr lang="fr-FR" sz="1800" dirty="0" smtClean="0"/>
          </a:p>
        </p:txBody>
      </p:sp>
      <p:sp>
        <p:nvSpPr>
          <p:cNvPr id="5" name="Espace réservé du contenu 2"/>
          <p:cNvSpPr txBox="1">
            <a:spLocks/>
          </p:cNvSpPr>
          <p:nvPr/>
        </p:nvSpPr>
        <p:spPr>
          <a:xfrm>
            <a:off x="621726" y="1299996"/>
            <a:ext cx="10832755" cy="49449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endParaRPr lang="fr-FR" sz="2000" b="1" dirty="0">
              <a:solidFill>
                <a:srgbClr val="000091"/>
              </a:solidFill>
            </a:endParaRPr>
          </a:p>
          <a:p>
            <a:pPr marL="0" indent="0">
              <a:buNone/>
            </a:pPr>
            <a:endParaRPr lang="fr-FR" sz="1800" dirty="0" smtClean="0"/>
          </a:p>
        </p:txBody>
      </p:sp>
      <p:sp>
        <p:nvSpPr>
          <p:cNvPr id="6" name="Espace réservé du contenu 2"/>
          <p:cNvSpPr txBox="1">
            <a:spLocks/>
          </p:cNvSpPr>
          <p:nvPr/>
        </p:nvSpPr>
        <p:spPr>
          <a:xfrm>
            <a:off x="621725" y="1299996"/>
            <a:ext cx="10832755" cy="54613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endParaRPr lang="fr-FR" sz="2000" b="1" dirty="0">
              <a:solidFill>
                <a:srgbClr val="000091"/>
              </a:solidFill>
            </a:endParaRPr>
          </a:p>
          <a:p>
            <a:pPr marL="0" indent="0">
              <a:buNone/>
            </a:pPr>
            <a:endParaRPr lang="fr-FR" sz="1800" dirty="0" smtClean="0"/>
          </a:p>
        </p:txBody>
      </p:sp>
      <p:sp>
        <p:nvSpPr>
          <p:cNvPr id="8" name="Espace réservé du contenu 2"/>
          <p:cNvSpPr txBox="1">
            <a:spLocks/>
          </p:cNvSpPr>
          <p:nvPr/>
        </p:nvSpPr>
        <p:spPr>
          <a:xfrm>
            <a:off x="621725" y="1718509"/>
            <a:ext cx="11174510" cy="48229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v"/>
            </a:pPr>
            <a:r>
              <a:rPr lang="fr-FR" sz="1800" b="1" dirty="0" smtClean="0">
                <a:solidFill>
                  <a:schemeClr val="tx2"/>
                </a:solidFill>
              </a:rPr>
              <a:t>Objectif :</a:t>
            </a:r>
          </a:p>
          <a:p>
            <a:pPr lvl="0"/>
            <a:r>
              <a:rPr lang="fr-FR" sz="1800" dirty="0">
                <a:solidFill>
                  <a:srgbClr val="5770BE"/>
                </a:solidFill>
              </a:rPr>
              <a:t>Réserver la prescription d’</a:t>
            </a:r>
            <a:r>
              <a:rPr lang="fr-FR" sz="1800" dirty="0" err="1">
                <a:solidFill>
                  <a:srgbClr val="5770BE"/>
                </a:solidFill>
              </a:rPr>
              <a:t>ézétimibe</a:t>
            </a:r>
            <a:r>
              <a:rPr lang="fr-FR" sz="1800" dirty="0">
                <a:solidFill>
                  <a:srgbClr val="5770BE"/>
                </a:solidFill>
              </a:rPr>
              <a:t> en seconde intention après avoir testé l’efficacité et la tolérance d’une statine en monothérapie et si besoin à la plus forte dose </a:t>
            </a:r>
            <a:r>
              <a:rPr lang="fr-FR" sz="1800" dirty="0" smtClean="0">
                <a:solidFill>
                  <a:srgbClr val="5770BE"/>
                </a:solidFill>
              </a:rPr>
              <a:t>autorisée (utilisation des statines en monothérapie à privilégier en première intention, au regard des études disponibles qui ont démontré un bénéfice en matière de </a:t>
            </a:r>
            <a:r>
              <a:rPr lang="fr-FR" sz="1800" dirty="0" err="1" smtClean="0">
                <a:solidFill>
                  <a:srgbClr val="5770BE"/>
                </a:solidFill>
              </a:rPr>
              <a:t>morbimortalité</a:t>
            </a:r>
            <a:r>
              <a:rPr lang="fr-FR" sz="1800" dirty="0" smtClean="0">
                <a:solidFill>
                  <a:srgbClr val="5770BE"/>
                </a:solidFill>
              </a:rPr>
              <a:t> sur la prévention des évènements cardiovasculaires et décès toutes causes).</a:t>
            </a:r>
            <a:endParaRPr lang="fr-FR" sz="1800" dirty="0">
              <a:solidFill>
                <a:srgbClr val="5770BE"/>
              </a:solidFill>
            </a:endParaRPr>
          </a:p>
          <a:p>
            <a:pPr marL="285750" indent="-285750">
              <a:buFont typeface="Wingdings" panose="05000000000000000000" pitchFamily="2" charset="2"/>
              <a:buChar char="v"/>
            </a:pPr>
            <a:r>
              <a:rPr lang="fr-FR" sz="1800" b="1" dirty="0">
                <a:solidFill>
                  <a:schemeClr val="tx2"/>
                </a:solidFill>
              </a:rPr>
              <a:t>Eléments d’appréciation :</a:t>
            </a:r>
            <a:endParaRPr lang="fr-FR" sz="1800" b="1" dirty="0" smtClean="0">
              <a:solidFill>
                <a:schemeClr val="tx2"/>
              </a:solidFill>
            </a:endParaRPr>
          </a:p>
          <a:p>
            <a:pPr marL="285750" indent="-285750">
              <a:buFont typeface="Wingdings" panose="05000000000000000000" pitchFamily="2" charset="2"/>
              <a:buChar char="§"/>
            </a:pPr>
            <a:r>
              <a:rPr lang="fr-FR" sz="1800" dirty="0" smtClean="0">
                <a:solidFill>
                  <a:srgbClr val="5770BE"/>
                </a:solidFill>
              </a:rPr>
              <a:t>Evolution des dépenses remboursées  en ville liées aux prescriptions d’</a:t>
            </a:r>
            <a:r>
              <a:rPr lang="fr-FR" sz="1800" dirty="0" err="1">
                <a:solidFill>
                  <a:srgbClr val="5770BE"/>
                </a:solidFill>
              </a:rPr>
              <a:t>é</a:t>
            </a:r>
            <a:r>
              <a:rPr lang="fr-FR" sz="1800" dirty="0" err="1" smtClean="0">
                <a:solidFill>
                  <a:srgbClr val="5770BE"/>
                </a:solidFill>
              </a:rPr>
              <a:t>zétimibe</a:t>
            </a:r>
            <a:r>
              <a:rPr lang="fr-FR" sz="1800" dirty="0" smtClean="0">
                <a:solidFill>
                  <a:srgbClr val="5770BE"/>
                </a:solidFill>
              </a:rPr>
              <a:t> (et associations) émanant d’un établissement de santé.</a:t>
            </a:r>
          </a:p>
          <a:p>
            <a:pPr marL="285750" indent="-285750">
              <a:spcBef>
                <a:spcPts val="0"/>
              </a:spcBef>
              <a:buFont typeface="Wingdings" panose="05000000000000000000" pitchFamily="2" charset="2"/>
              <a:buChar char="§"/>
            </a:pPr>
            <a:r>
              <a:rPr lang="fr-FR" sz="1800" dirty="0">
                <a:solidFill>
                  <a:srgbClr val="5770BE"/>
                </a:solidFill>
              </a:rPr>
              <a:t>Suivi du taux de prescription </a:t>
            </a:r>
            <a:r>
              <a:rPr lang="fr-FR" sz="1800" dirty="0" smtClean="0">
                <a:solidFill>
                  <a:srgbClr val="5770BE"/>
                </a:solidFill>
              </a:rPr>
              <a:t>d’</a:t>
            </a:r>
            <a:r>
              <a:rPr lang="fr-FR" sz="1800" dirty="0" err="1" smtClean="0">
                <a:solidFill>
                  <a:srgbClr val="5770BE"/>
                </a:solidFill>
              </a:rPr>
              <a:t>ézétimibe</a:t>
            </a:r>
            <a:r>
              <a:rPr lang="fr-FR" sz="1800" dirty="0" smtClean="0">
                <a:solidFill>
                  <a:srgbClr val="5770BE"/>
                </a:solidFill>
              </a:rPr>
              <a:t> et associations</a:t>
            </a:r>
          </a:p>
          <a:p>
            <a:pPr marL="0" indent="0">
              <a:spcBef>
                <a:spcPts val="0"/>
              </a:spcBef>
              <a:buNone/>
            </a:pPr>
            <a:endParaRPr lang="fr-FR" sz="1800" dirty="0" smtClean="0">
              <a:solidFill>
                <a:srgbClr val="5770BE"/>
              </a:solidFill>
            </a:endParaRPr>
          </a:p>
          <a:p>
            <a:pPr marL="285750" lvl="0" indent="-285750">
              <a:lnSpc>
                <a:spcPct val="100000"/>
              </a:lnSpc>
              <a:spcBef>
                <a:spcPts val="0"/>
              </a:spcBef>
              <a:buFont typeface="Wingdings" panose="05000000000000000000" pitchFamily="2" charset="2"/>
              <a:buChar char="v"/>
            </a:pPr>
            <a:r>
              <a:rPr lang="fr-FR" sz="1800" b="1" dirty="0" smtClean="0">
                <a:solidFill>
                  <a:srgbClr val="000091"/>
                </a:solidFill>
              </a:rPr>
              <a:t>Pré requis:</a:t>
            </a:r>
          </a:p>
          <a:p>
            <a:pPr marL="285750" lvl="0" indent="-285750">
              <a:lnSpc>
                <a:spcPct val="100000"/>
              </a:lnSpc>
              <a:spcBef>
                <a:spcPts val="0"/>
              </a:spcBef>
              <a:buFont typeface="Wingdings" panose="05000000000000000000" pitchFamily="2" charset="2"/>
              <a:buChar char="§"/>
            </a:pPr>
            <a:r>
              <a:rPr lang="fr-FR" sz="1800" dirty="0" smtClean="0">
                <a:solidFill>
                  <a:srgbClr val="5770BE"/>
                </a:solidFill>
              </a:rPr>
              <a:t>Taux </a:t>
            </a:r>
            <a:r>
              <a:rPr lang="fr-FR" sz="1800" dirty="0">
                <a:solidFill>
                  <a:srgbClr val="5770BE"/>
                </a:solidFill>
              </a:rPr>
              <a:t>de prescription </a:t>
            </a:r>
            <a:r>
              <a:rPr lang="fr-FR" sz="1800" dirty="0" smtClean="0">
                <a:solidFill>
                  <a:srgbClr val="5770BE"/>
                </a:solidFill>
              </a:rPr>
              <a:t>d’</a:t>
            </a:r>
            <a:r>
              <a:rPr lang="fr-FR" sz="1800" dirty="0" err="1" smtClean="0">
                <a:solidFill>
                  <a:srgbClr val="5770BE"/>
                </a:solidFill>
              </a:rPr>
              <a:t>ézétimibe</a:t>
            </a:r>
            <a:r>
              <a:rPr lang="fr-FR" sz="1800" dirty="0" smtClean="0">
                <a:solidFill>
                  <a:srgbClr val="5770BE"/>
                </a:solidFill>
              </a:rPr>
              <a:t> </a:t>
            </a:r>
            <a:r>
              <a:rPr lang="fr-FR" sz="1800" dirty="0">
                <a:solidFill>
                  <a:srgbClr val="5770BE"/>
                </a:solidFill>
              </a:rPr>
              <a:t>≥ 9% en UCD (en volumes)</a:t>
            </a:r>
          </a:p>
          <a:p>
            <a:pPr marL="285750" lvl="0" indent="-285750">
              <a:lnSpc>
                <a:spcPct val="100000"/>
              </a:lnSpc>
              <a:spcBef>
                <a:spcPts val="0"/>
              </a:spcBef>
              <a:buFont typeface="Wingdings" panose="05000000000000000000" pitchFamily="2" charset="2"/>
              <a:buChar char="§"/>
            </a:pPr>
            <a:r>
              <a:rPr lang="fr-FR" sz="1800" dirty="0" smtClean="0">
                <a:solidFill>
                  <a:srgbClr val="5770BE"/>
                </a:solidFill>
              </a:rPr>
              <a:t>Dépense </a:t>
            </a:r>
            <a:r>
              <a:rPr lang="fr-FR" sz="1800" dirty="0">
                <a:solidFill>
                  <a:srgbClr val="5770BE"/>
                </a:solidFill>
              </a:rPr>
              <a:t>pour la prescription </a:t>
            </a:r>
            <a:r>
              <a:rPr lang="fr-FR" sz="1800" dirty="0" smtClean="0">
                <a:solidFill>
                  <a:srgbClr val="5770BE"/>
                </a:solidFill>
              </a:rPr>
              <a:t>d’</a:t>
            </a:r>
            <a:r>
              <a:rPr lang="fr-FR" sz="1800" dirty="0" err="1" smtClean="0">
                <a:solidFill>
                  <a:srgbClr val="5770BE"/>
                </a:solidFill>
              </a:rPr>
              <a:t>ézétimibe</a:t>
            </a:r>
            <a:r>
              <a:rPr lang="fr-FR" sz="1800" dirty="0" smtClean="0">
                <a:solidFill>
                  <a:srgbClr val="5770BE"/>
                </a:solidFill>
              </a:rPr>
              <a:t> </a:t>
            </a:r>
            <a:r>
              <a:rPr lang="fr-FR" sz="1800" dirty="0">
                <a:solidFill>
                  <a:srgbClr val="5770BE"/>
                </a:solidFill>
              </a:rPr>
              <a:t>≥ 20 000 euros (en montants remboursés</a:t>
            </a:r>
            <a:r>
              <a:rPr lang="fr-FR" sz="1800" dirty="0" smtClean="0">
                <a:solidFill>
                  <a:srgbClr val="5770BE"/>
                </a:solidFill>
              </a:rPr>
              <a:t>)</a:t>
            </a:r>
          </a:p>
          <a:p>
            <a:pPr marL="285750" indent="-285750">
              <a:lnSpc>
                <a:spcPct val="100000"/>
              </a:lnSpc>
              <a:spcBef>
                <a:spcPts val="0"/>
              </a:spcBef>
              <a:buFont typeface="Wingdings" panose="05000000000000000000" pitchFamily="2" charset="2"/>
              <a:buChar char="§"/>
            </a:pPr>
            <a:r>
              <a:rPr lang="fr-FR" sz="1800" dirty="0">
                <a:solidFill>
                  <a:srgbClr val="5770BE"/>
                </a:solidFill>
              </a:rPr>
              <a:t>Disponibilité des données dans le SNDS</a:t>
            </a:r>
          </a:p>
          <a:p>
            <a:pPr marL="285750" lvl="0" indent="-285750">
              <a:lnSpc>
                <a:spcPct val="100000"/>
              </a:lnSpc>
              <a:spcBef>
                <a:spcPts val="0"/>
              </a:spcBef>
              <a:buFont typeface="Wingdings" panose="05000000000000000000" pitchFamily="2" charset="2"/>
              <a:buChar char="§"/>
            </a:pPr>
            <a:endParaRPr lang="fr-FR" sz="1800" dirty="0" smtClean="0">
              <a:solidFill>
                <a:srgbClr val="5770BE"/>
              </a:solidFill>
            </a:endParaRPr>
          </a:p>
          <a:p>
            <a:pPr marL="285750" lvl="0" indent="-285750">
              <a:lnSpc>
                <a:spcPct val="100000"/>
              </a:lnSpc>
              <a:spcBef>
                <a:spcPts val="0"/>
              </a:spcBef>
              <a:buFont typeface="Wingdings" panose="05000000000000000000" pitchFamily="2" charset="2"/>
              <a:buChar char="v"/>
            </a:pPr>
            <a:r>
              <a:rPr lang="fr-FR" sz="1800" b="1" dirty="0" smtClean="0">
                <a:solidFill>
                  <a:srgbClr val="000091"/>
                </a:solidFill>
              </a:rPr>
              <a:t>Intéressement :</a:t>
            </a:r>
          </a:p>
          <a:p>
            <a:pPr marL="285750" lvl="0" indent="-285750">
              <a:lnSpc>
                <a:spcPct val="100000"/>
              </a:lnSpc>
              <a:spcBef>
                <a:spcPts val="0"/>
              </a:spcBef>
              <a:buFont typeface="Wingdings" panose="05000000000000000000" pitchFamily="2" charset="2"/>
              <a:buChar char="§"/>
            </a:pPr>
            <a:r>
              <a:rPr lang="fr-FR" sz="1800" dirty="0" smtClean="0">
                <a:solidFill>
                  <a:srgbClr val="5770BE"/>
                </a:solidFill>
              </a:rPr>
              <a:t>30</a:t>
            </a:r>
            <a:r>
              <a:rPr lang="fr-FR" sz="1800" dirty="0">
                <a:solidFill>
                  <a:srgbClr val="5770BE"/>
                </a:solidFill>
              </a:rPr>
              <a:t>% des économies générées (dépenses évitées)</a:t>
            </a:r>
          </a:p>
          <a:p>
            <a:pPr marL="0" lvl="0" indent="0">
              <a:lnSpc>
                <a:spcPct val="100000"/>
              </a:lnSpc>
              <a:spcBef>
                <a:spcPts val="0"/>
              </a:spcBef>
              <a:buNone/>
            </a:pPr>
            <a:endParaRPr lang="fr-FR" sz="1800" b="1" dirty="0">
              <a:solidFill>
                <a:srgbClr val="000091"/>
              </a:solidFill>
            </a:endParaRPr>
          </a:p>
          <a:p>
            <a:pPr marL="0" indent="0">
              <a:buNone/>
            </a:pPr>
            <a:endParaRPr lang="fr-FR" sz="1800" dirty="0" smtClean="0"/>
          </a:p>
        </p:txBody>
      </p:sp>
      <p:pic>
        <p:nvPicPr>
          <p:cNvPr id="7" name="Image 6"/>
          <p:cNvPicPr>
            <a:picLocks noChangeAspect="1"/>
          </p:cNvPicPr>
          <p:nvPr/>
        </p:nvPicPr>
        <p:blipFill>
          <a:blip r:embed="rId2"/>
          <a:stretch>
            <a:fillRect/>
          </a:stretch>
        </p:blipFill>
        <p:spPr>
          <a:xfrm>
            <a:off x="2389034" y="341226"/>
            <a:ext cx="2323643" cy="662267"/>
          </a:xfrm>
          <a:prstGeom prst="rect">
            <a:avLst/>
          </a:prstGeom>
        </p:spPr>
      </p:pic>
      <p:pic>
        <p:nvPicPr>
          <p:cNvPr id="9" name="Image 8"/>
          <p:cNvPicPr>
            <a:picLocks noChangeAspect="1"/>
          </p:cNvPicPr>
          <p:nvPr/>
        </p:nvPicPr>
        <p:blipFill>
          <a:blip r:embed="rId3"/>
          <a:stretch>
            <a:fillRect/>
          </a:stretch>
        </p:blipFill>
        <p:spPr>
          <a:xfrm>
            <a:off x="4830689" y="452749"/>
            <a:ext cx="1738924" cy="550744"/>
          </a:xfrm>
          <a:prstGeom prst="rect">
            <a:avLst/>
          </a:prstGeom>
        </p:spPr>
      </p:pic>
    </p:spTree>
    <p:extLst>
      <p:ext uri="{BB962C8B-B14F-4D97-AF65-F5344CB8AC3E}">
        <p14:creationId xmlns:p14="http://schemas.microsoft.com/office/powerpoint/2010/main" val="3285011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65602" y="1299996"/>
            <a:ext cx="6655808" cy="711162"/>
          </a:xfrm>
        </p:spPr>
        <p:txBody>
          <a:bodyPr>
            <a:noAutofit/>
          </a:bodyPr>
          <a:lstStyle/>
          <a:p>
            <a:r>
              <a:rPr lang="fr-FR" sz="2400" dirty="0"/>
              <a:t>Les indicateurs nationaux : </a:t>
            </a:r>
            <a:r>
              <a:rPr lang="fr-FR" sz="2400" dirty="0" smtClean="0"/>
              <a:t>volet </a:t>
            </a:r>
            <a:r>
              <a:rPr lang="fr-FR" sz="2400" dirty="0"/>
              <a:t>Produits de santé</a:t>
            </a:r>
            <a:br>
              <a:rPr lang="fr-FR" sz="2400" dirty="0"/>
            </a:br>
            <a:r>
              <a:rPr lang="fr-FR" sz="2400" dirty="0">
                <a:solidFill>
                  <a:srgbClr val="5770BE"/>
                </a:solidFill>
              </a:rPr>
              <a:t>Pansements</a:t>
            </a:r>
            <a:endParaRPr lang="fr-FR" sz="2400" dirty="0"/>
          </a:p>
        </p:txBody>
      </p:sp>
      <p:sp>
        <p:nvSpPr>
          <p:cNvPr id="4" name="Espace réservé du contenu 2"/>
          <p:cNvSpPr txBox="1">
            <a:spLocks noGrp="1"/>
          </p:cNvSpPr>
          <p:nvPr>
            <p:ph idx="1"/>
          </p:nvPr>
        </p:nvSpPr>
        <p:spPr>
          <a:xfrm>
            <a:off x="621724" y="1916793"/>
            <a:ext cx="10831513" cy="53414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v"/>
            </a:pPr>
            <a:r>
              <a:rPr lang="fr-FR" sz="1600" b="1" dirty="0">
                <a:solidFill>
                  <a:schemeClr val="tx2"/>
                </a:solidFill>
              </a:rPr>
              <a:t>Objectif :</a:t>
            </a:r>
          </a:p>
          <a:p>
            <a:pPr lvl="0">
              <a:spcBef>
                <a:spcPts val="0"/>
              </a:spcBef>
              <a:spcAft>
                <a:spcPts val="0"/>
              </a:spcAft>
            </a:pPr>
            <a:r>
              <a:rPr lang="fr-FR" sz="1600" dirty="0">
                <a:solidFill>
                  <a:srgbClr val="5770BE"/>
                </a:solidFill>
              </a:rPr>
              <a:t>Diminuer les dépenses du poste pansements des PHEV en améliorant la pertinence et l’efficience de la prescription hospitalière (mésusage dans les pansements absorbants, multitude de références de produits, difficulté dans l’évaluation des stades des plaies, nécessité de procéder à des réévaluations</a:t>
            </a:r>
            <a:r>
              <a:rPr lang="fr-FR" sz="1600" dirty="0" smtClean="0">
                <a:solidFill>
                  <a:srgbClr val="5770BE"/>
                </a:solidFill>
              </a:rPr>
              <a:t>..)</a:t>
            </a:r>
          </a:p>
          <a:p>
            <a:pPr marL="0" lvl="0" indent="0">
              <a:spcBef>
                <a:spcPts val="0"/>
              </a:spcBef>
              <a:spcAft>
                <a:spcPts val="0"/>
              </a:spcAft>
              <a:buNone/>
            </a:pPr>
            <a:endParaRPr lang="fr-FR" sz="1600" dirty="0">
              <a:solidFill>
                <a:srgbClr val="5770BE"/>
              </a:solidFill>
            </a:endParaRPr>
          </a:p>
          <a:p>
            <a:pPr lvl="0">
              <a:spcBef>
                <a:spcPts val="0"/>
              </a:spcBef>
              <a:spcAft>
                <a:spcPts val="0"/>
              </a:spcAft>
            </a:pPr>
            <a:r>
              <a:rPr lang="fr-FR" sz="1600" dirty="0">
                <a:solidFill>
                  <a:srgbClr val="5770BE"/>
                </a:solidFill>
              </a:rPr>
              <a:t>Inciter à établir des prescriptions en adéquation avec les référentiels de bon usage et les dispositions réglementaires de prise en charge et à établir des prescriptions qualitatives précises complètes et adaptées en durée</a:t>
            </a:r>
            <a:r>
              <a:rPr lang="fr-FR" sz="1600" dirty="0" smtClean="0">
                <a:solidFill>
                  <a:srgbClr val="5770BE"/>
                </a:solidFill>
              </a:rPr>
              <a:t>.</a:t>
            </a:r>
          </a:p>
          <a:p>
            <a:pPr lvl="0">
              <a:spcBef>
                <a:spcPts val="0"/>
              </a:spcBef>
              <a:spcAft>
                <a:spcPts val="0"/>
              </a:spcAft>
            </a:pPr>
            <a:endParaRPr lang="fr-FR" sz="1600" dirty="0">
              <a:solidFill>
                <a:srgbClr val="5770BE"/>
              </a:solidFill>
            </a:endParaRPr>
          </a:p>
          <a:p>
            <a:pPr marL="285750" indent="-285750">
              <a:spcBef>
                <a:spcPts val="0"/>
              </a:spcBef>
              <a:spcAft>
                <a:spcPts val="0"/>
              </a:spcAft>
              <a:buFont typeface="Wingdings" panose="05000000000000000000" pitchFamily="2" charset="2"/>
              <a:buChar char="v"/>
            </a:pPr>
            <a:r>
              <a:rPr lang="fr-FR" sz="1600" b="1" dirty="0" smtClean="0">
                <a:solidFill>
                  <a:schemeClr val="tx2"/>
                </a:solidFill>
              </a:rPr>
              <a:t>Eléments </a:t>
            </a:r>
            <a:r>
              <a:rPr lang="fr-FR" sz="1600" b="1" dirty="0">
                <a:solidFill>
                  <a:schemeClr val="tx2"/>
                </a:solidFill>
              </a:rPr>
              <a:t>d’appréciation :</a:t>
            </a:r>
          </a:p>
          <a:p>
            <a:pPr marL="285750" indent="-285750">
              <a:spcBef>
                <a:spcPts val="0"/>
              </a:spcBef>
              <a:spcAft>
                <a:spcPts val="0"/>
              </a:spcAft>
              <a:buFont typeface="Wingdings" panose="05000000000000000000" pitchFamily="2" charset="2"/>
              <a:buChar char="§"/>
            </a:pPr>
            <a:r>
              <a:rPr lang="fr-FR" sz="1600" dirty="0">
                <a:solidFill>
                  <a:srgbClr val="5770BE"/>
                </a:solidFill>
              </a:rPr>
              <a:t>Evolution des dépenses remboursées  en ville liées aux prescriptions de pansements émanant d’un établissement de santé.</a:t>
            </a:r>
          </a:p>
          <a:p>
            <a:pPr marL="285750" indent="-285750">
              <a:spcBef>
                <a:spcPts val="0"/>
              </a:spcBef>
              <a:spcAft>
                <a:spcPts val="0"/>
              </a:spcAft>
              <a:buFont typeface="Wingdings" panose="05000000000000000000" pitchFamily="2" charset="2"/>
              <a:buChar char="§"/>
            </a:pPr>
            <a:r>
              <a:rPr lang="fr-FR" sz="1600" dirty="0">
                <a:solidFill>
                  <a:srgbClr val="5770BE"/>
                </a:solidFill>
              </a:rPr>
              <a:t>Suivi du montant moyen remboursé par patient </a:t>
            </a:r>
            <a:endParaRPr lang="fr-FR" sz="1600" dirty="0" smtClean="0">
              <a:solidFill>
                <a:srgbClr val="5770BE"/>
              </a:solidFill>
            </a:endParaRPr>
          </a:p>
          <a:p>
            <a:pPr marL="285750" indent="-285750">
              <a:spcBef>
                <a:spcPts val="0"/>
              </a:spcBef>
              <a:spcAft>
                <a:spcPts val="0"/>
              </a:spcAft>
              <a:buFont typeface="Wingdings" panose="05000000000000000000" pitchFamily="2" charset="2"/>
              <a:buChar char="§"/>
            </a:pPr>
            <a:endParaRPr lang="fr-FR" sz="1600" dirty="0">
              <a:solidFill>
                <a:srgbClr val="5770BE"/>
              </a:solidFill>
            </a:endParaRPr>
          </a:p>
          <a:p>
            <a:pPr marL="285750" lvl="0" indent="-285750">
              <a:lnSpc>
                <a:spcPct val="100000"/>
              </a:lnSpc>
              <a:spcBef>
                <a:spcPts val="0"/>
              </a:spcBef>
              <a:spcAft>
                <a:spcPts val="0"/>
              </a:spcAft>
              <a:buFont typeface="Wingdings" panose="05000000000000000000" pitchFamily="2" charset="2"/>
              <a:buChar char="v"/>
            </a:pPr>
            <a:r>
              <a:rPr lang="fr-FR" sz="1600" b="1" dirty="0">
                <a:solidFill>
                  <a:srgbClr val="000091"/>
                </a:solidFill>
              </a:rPr>
              <a:t>Pré requis :</a:t>
            </a:r>
          </a:p>
          <a:p>
            <a:pPr marL="285750" lvl="0" indent="-285750">
              <a:lnSpc>
                <a:spcPct val="100000"/>
              </a:lnSpc>
              <a:spcBef>
                <a:spcPts val="0"/>
              </a:spcBef>
              <a:spcAft>
                <a:spcPts val="0"/>
              </a:spcAft>
              <a:buFont typeface="Wingdings" panose="05000000000000000000" pitchFamily="2" charset="2"/>
              <a:buChar char="§"/>
            </a:pPr>
            <a:r>
              <a:rPr lang="fr-FR" sz="1600" dirty="0">
                <a:solidFill>
                  <a:srgbClr val="5770BE"/>
                </a:solidFill>
              </a:rPr>
              <a:t>Nombre de patients &gt; 100</a:t>
            </a:r>
          </a:p>
          <a:p>
            <a:pPr marL="285750" lvl="0" indent="-285750">
              <a:lnSpc>
                <a:spcPct val="100000"/>
              </a:lnSpc>
              <a:spcBef>
                <a:spcPts val="0"/>
              </a:spcBef>
              <a:spcAft>
                <a:spcPts val="0"/>
              </a:spcAft>
              <a:buFont typeface="Wingdings" panose="05000000000000000000" pitchFamily="2" charset="2"/>
              <a:buChar char="§"/>
            </a:pPr>
            <a:r>
              <a:rPr lang="fr-FR" sz="1600" dirty="0">
                <a:solidFill>
                  <a:srgbClr val="5770BE"/>
                </a:solidFill>
              </a:rPr>
              <a:t>Montant moyen remboursé par patient &gt; 40% par rapport à la catégorie de l'établissement</a:t>
            </a:r>
          </a:p>
          <a:p>
            <a:pPr marL="285750" lvl="0" indent="-285750">
              <a:lnSpc>
                <a:spcPct val="100000"/>
              </a:lnSpc>
              <a:spcBef>
                <a:spcPts val="0"/>
              </a:spcBef>
              <a:spcAft>
                <a:spcPts val="0"/>
              </a:spcAft>
              <a:buFont typeface="Wingdings" panose="05000000000000000000" pitchFamily="2" charset="2"/>
              <a:buChar char="§"/>
            </a:pPr>
            <a:r>
              <a:rPr lang="fr-FR" sz="1600" dirty="0">
                <a:solidFill>
                  <a:srgbClr val="5770BE"/>
                </a:solidFill>
              </a:rPr>
              <a:t>Disponibilité des données dans le SNDS</a:t>
            </a:r>
          </a:p>
          <a:p>
            <a:pPr marL="285750" lvl="0" indent="-285750">
              <a:lnSpc>
                <a:spcPct val="100000"/>
              </a:lnSpc>
              <a:spcBef>
                <a:spcPts val="0"/>
              </a:spcBef>
              <a:spcAft>
                <a:spcPts val="0"/>
              </a:spcAft>
              <a:buFont typeface="Wingdings" panose="05000000000000000000" pitchFamily="2" charset="2"/>
              <a:buChar char="§"/>
            </a:pPr>
            <a:endParaRPr lang="fr-FR" sz="1600" dirty="0">
              <a:solidFill>
                <a:srgbClr val="5770BE"/>
              </a:solidFill>
            </a:endParaRPr>
          </a:p>
          <a:p>
            <a:pPr marL="285750" lvl="0" indent="-285750">
              <a:lnSpc>
                <a:spcPct val="100000"/>
              </a:lnSpc>
              <a:spcBef>
                <a:spcPts val="0"/>
              </a:spcBef>
              <a:spcAft>
                <a:spcPts val="0"/>
              </a:spcAft>
              <a:buFont typeface="Wingdings" panose="05000000000000000000" pitchFamily="2" charset="2"/>
              <a:buChar char="v"/>
            </a:pPr>
            <a:r>
              <a:rPr lang="fr-FR" sz="1600" b="1" dirty="0">
                <a:solidFill>
                  <a:srgbClr val="000091"/>
                </a:solidFill>
              </a:rPr>
              <a:t>Intéressement :</a:t>
            </a:r>
          </a:p>
          <a:p>
            <a:pPr marL="285750" lvl="0" indent="-285750">
              <a:lnSpc>
                <a:spcPct val="100000"/>
              </a:lnSpc>
              <a:spcBef>
                <a:spcPts val="0"/>
              </a:spcBef>
              <a:buFont typeface="Wingdings" panose="05000000000000000000" pitchFamily="2" charset="2"/>
              <a:buChar char="§"/>
            </a:pPr>
            <a:r>
              <a:rPr lang="fr-FR" sz="1600" dirty="0">
                <a:solidFill>
                  <a:srgbClr val="5770BE"/>
                </a:solidFill>
              </a:rPr>
              <a:t>30% des économies générées (dépenses évitées)</a:t>
            </a:r>
          </a:p>
          <a:p>
            <a:pPr marL="0" indent="0">
              <a:buNone/>
            </a:pPr>
            <a:endParaRPr lang="fr-FR" sz="1600" dirty="0" smtClean="0">
              <a:solidFill>
                <a:srgbClr val="5770BE"/>
              </a:solidFill>
            </a:endParaRPr>
          </a:p>
          <a:p>
            <a:pPr marL="0" lvl="0" indent="0">
              <a:lnSpc>
                <a:spcPct val="100000"/>
              </a:lnSpc>
              <a:spcBef>
                <a:spcPts val="0"/>
              </a:spcBef>
              <a:buNone/>
            </a:pPr>
            <a:endParaRPr lang="fr-FR" sz="2000" b="1" dirty="0" smtClean="0">
              <a:solidFill>
                <a:srgbClr val="000091"/>
              </a:solidFill>
            </a:endParaRPr>
          </a:p>
          <a:p>
            <a:pPr marL="0" indent="0">
              <a:buNone/>
            </a:pPr>
            <a:endParaRPr lang="fr-FR" sz="1800" dirty="0" smtClean="0"/>
          </a:p>
        </p:txBody>
      </p:sp>
      <p:sp>
        <p:nvSpPr>
          <p:cNvPr id="5" name="Espace réservé du contenu 2"/>
          <p:cNvSpPr txBox="1">
            <a:spLocks/>
          </p:cNvSpPr>
          <p:nvPr/>
        </p:nvSpPr>
        <p:spPr>
          <a:xfrm>
            <a:off x="621726" y="1299996"/>
            <a:ext cx="10832755" cy="49449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endParaRPr lang="fr-FR" sz="2000" b="1" dirty="0">
              <a:solidFill>
                <a:srgbClr val="000091"/>
              </a:solidFill>
            </a:endParaRPr>
          </a:p>
          <a:p>
            <a:pPr marL="0" indent="0">
              <a:buNone/>
            </a:pPr>
            <a:endParaRPr lang="fr-FR" sz="1800" dirty="0" smtClean="0"/>
          </a:p>
        </p:txBody>
      </p:sp>
      <p:sp>
        <p:nvSpPr>
          <p:cNvPr id="6" name="Espace réservé du contenu 2"/>
          <p:cNvSpPr txBox="1">
            <a:spLocks/>
          </p:cNvSpPr>
          <p:nvPr/>
        </p:nvSpPr>
        <p:spPr>
          <a:xfrm>
            <a:off x="621725" y="1299996"/>
            <a:ext cx="10832755" cy="54613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endParaRPr lang="fr-FR" sz="2000" b="1" dirty="0">
              <a:solidFill>
                <a:srgbClr val="000091"/>
              </a:solidFill>
            </a:endParaRPr>
          </a:p>
          <a:p>
            <a:pPr marL="0" indent="0">
              <a:buNone/>
            </a:pPr>
            <a:endParaRPr lang="fr-FR" sz="1800" dirty="0" smtClean="0"/>
          </a:p>
        </p:txBody>
      </p:sp>
      <p:sp>
        <p:nvSpPr>
          <p:cNvPr id="8" name="Espace réservé du contenu 2"/>
          <p:cNvSpPr txBox="1">
            <a:spLocks/>
          </p:cNvSpPr>
          <p:nvPr/>
        </p:nvSpPr>
        <p:spPr>
          <a:xfrm>
            <a:off x="634313" y="1249764"/>
            <a:ext cx="11174510" cy="51874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endParaRPr lang="fr-FR" sz="1800" b="1" dirty="0">
              <a:solidFill>
                <a:srgbClr val="000091"/>
              </a:solidFill>
            </a:endParaRPr>
          </a:p>
          <a:p>
            <a:pPr marL="0" indent="0">
              <a:buNone/>
            </a:pPr>
            <a:endParaRPr lang="fr-FR" sz="1800" dirty="0" smtClean="0"/>
          </a:p>
        </p:txBody>
      </p:sp>
      <p:pic>
        <p:nvPicPr>
          <p:cNvPr id="7" name="Image 6"/>
          <p:cNvPicPr>
            <a:picLocks noChangeAspect="1"/>
          </p:cNvPicPr>
          <p:nvPr/>
        </p:nvPicPr>
        <p:blipFill>
          <a:blip r:embed="rId2"/>
          <a:stretch>
            <a:fillRect/>
          </a:stretch>
        </p:blipFill>
        <p:spPr>
          <a:xfrm>
            <a:off x="2307016" y="415902"/>
            <a:ext cx="2208713" cy="635005"/>
          </a:xfrm>
          <a:prstGeom prst="rect">
            <a:avLst/>
          </a:prstGeom>
        </p:spPr>
      </p:pic>
      <p:pic>
        <p:nvPicPr>
          <p:cNvPr id="9" name="Image 8"/>
          <p:cNvPicPr>
            <a:picLocks noChangeAspect="1"/>
          </p:cNvPicPr>
          <p:nvPr/>
        </p:nvPicPr>
        <p:blipFill>
          <a:blip r:embed="rId3"/>
          <a:stretch>
            <a:fillRect/>
          </a:stretch>
        </p:blipFill>
        <p:spPr>
          <a:xfrm>
            <a:off x="4515729" y="502193"/>
            <a:ext cx="1730326" cy="548021"/>
          </a:xfrm>
          <a:prstGeom prst="rect">
            <a:avLst/>
          </a:prstGeom>
        </p:spPr>
      </p:pic>
    </p:spTree>
    <p:extLst>
      <p:ext uri="{BB962C8B-B14F-4D97-AF65-F5344CB8AC3E}">
        <p14:creationId xmlns:p14="http://schemas.microsoft.com/office/powerpoint/2010/main" val="3018483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815389" y="2232974"/>
            <a:ext cx="9376611" cy="1713295"/>
          </a:xfrm>
        </p:spPr>
        <p:txBody>
          <a:bodyPr/>
          <a:lstStyle/>
          <a:p>
            <a:r>
              <a:rPr lang="fr-FR" sz="4400" dirty="0" smtClean="0"/>
              <a:t>LE CONTRAT D’AMELIORATION DE LA QUALITÉ ET DE L’EFFICIENCE DES SOINS</a:t>
            </a:r>
            <a:endParaRPr lang="fr-FR" sz="4400" dirty="0"/>
          </a:p>
        </p:txBody>
      </p:sp>
      <p:sp>
        <p:nvSpPr>
          <p:cNvPr id="3" name="Sous-titre 2"/>
          <p:cNvSpPr>
            <a:spLocks noGrp="1"/>
          </p:cNvSpPr>
          <p:nvPr>
            <p:ph type="subTitle" idx="1"/>
          </p:nvPr>
        </p:nvSpPr>
        <p:spPr>
          <a:xfrm>
            <a:off x="2957386" y="4329799"/>
            <a:ext cx="8683794" cy="2083033"/>
          </a:xfrm>
        </p:spPr>
        <p:txBody>
          <a:bodyPr/>
          <a:lstStyle/>
          <a:p>
            <a:r>
              <a:rPr lang="fr-FR" dirty="0" smtClean="0"/>
              <a:t>Mise en œuvre du nouveau CAQES</a:t>
            </a:r>
          </a:p>
          <a:p>
            <a:endParaRPr lang="fr-FR" dirty="0"/>
          </a:p>
          <a:p>
            <a:r>
              <a:rPr lang="fr-FR" dirty="0" smtClean="0"/>
              <a:t>Webinaire – le 28 mars 2022</a:t>
            </a:r>
            <a:endParaRPr lang="fr-FR" dirty="0"/>
          </a:p>
        </p:txBody>
      </p:sp>
      <p:pic>
        <p:nvPicPr>
          <p:cNvPr id="4" name="Image 3"/>
          <p:cNvPicPr>
            <a:picLocks noChangeAspect="1"/>
          </p:cNvPicPr>
          <p:nvPr/>
        </p:nvPicPr>
        <p:blipFill>
          <a:blip r:embed="rId2"/>
          <a:stretch>
            <a:fillRect/>
          </a:stretch>
        </p:blipFill>
        <p:spPr>
          <a:xfrm>
            <a:off x="3270206" y="336885"/>
            <a:ext cx="3142625" cy="955646"/>
          </a:xfrm>
          <a:prstGeom prst="rect">
            <a:avLst/>
          </a:prstGeom>
        </p:spPr>
      </p:pic>
      <p:pic>
        <p:nvPicPr>
          <p:cNvPr id="5" name="Image 4"/>
          <p:cNvPicPr>
            <a:picLocks noChangeAspect="1"/>
          </p:cNvPicPr>
          <p:nvPr/>
        </p:nvPicPr>
        <p:blipFill>
          <a:blip r:embed="rId3"/>
          <a:stretch>
            <a:fillRect/>
          </a:stretch>
        </p:blipFill>
        <p:spPr>
          <a:xfrm>
            <a:off x="6829362" y="576775"/>
            <a:ext cx="2275698" cy="659308"/>
          </a:xfrm>
          <a:prstGeom prst="rect">
            <a:avLst/>
          </a:prstGeom>
        </p:spPr>
      </p:pic>
    </p:spTree>
    <p:extLst>
      <p:ext uri="{BB962C8B-B14F-4D97-AF65-F5344CB8AC3E}">
        <p14:creationId xmlns:p14="http://schemas.microsoft.com/office/powerpoint/2010/main" val="1282093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56042" y="1299996"/>
            <a:ext cx="9665368" cy="711162"/>
          </a:xfrm>
        </p:spPr>
        <p:txBody>
          <a:bodyPr>
            <a:noAutofit/>
          </a:bodyPr>
          <a:lstStyle/>
          <a:p>
            <a:r>
              <a:rPr lang="fr-FR" sz="2400" dirty="0"/>
              <a:t>Les indicateurs nationaux : </a:t>
            </a:r>
            <a:r>
              <a:rPr lang="fr-FR" sz="2400" dirty="0" smtClean="0"/>
              <a:t>volet </a:t>
            </a:r>
            <a:r>
              <a:rPr lang="fr-FR" sz="2400" dirty="0"/>
              <a:t>Pertinence</a:t>
            </a:r>
            <a:br>
              <a:rPr lang="fr-FR" sz="2400" dirty="0"/>
            </a:br>
            <a:r>
              <a:rPr lang="fr-FR" sz="2400" dirty="0" smtClean="0">
                <a:solidFill>
                  <a:srgbClr val="5770BE"/>
                </a:solidFill>
              </a:rPr>
              <a:t>Examens </a:t>
            </a:r>
            <a:r>
              <a:rPr lang="fr-FR" sz="2400" dirty="0">
                <a:solidFill>
                  <a:srgbClr val="5770BE"/>
                </a:solidFill>
              </a:rPr>
              <a:t>préanesthésiques</a:t>
            </a:r>
            <a:endParaRPr lang="fr-FR" sz="2400" dirty="0"/>
          </a:p>
        </p:txBody>
      </p:sp>
      <p:sp>
        <p:nvSpPr>
          <p:cNvPr id="4" name="Espace réservé du contenu 2"/>
          <p:cNvSpPr txBox="1">
            <a:spLocks noGrp="1"/>
          </p:cNvSpPr>
          <p:nvPr>
            <p:ph idx="1"/>
          </p:nvPr>
        </p:nvSpPr>
        <p:spPr>
          <a:xfrm>
            <a:off x="621724" y="1981110"/>
            <a:ext cx="10716836" cy="46181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v"/>
            </a:pPr>
            <a:r>
              <a:rPr lang="fr-FR" sz="1600" b="1" dirty="0" smtClean="0">
                <a:solidFill>
                  <a:schemeClr val="tx2"/>
                </a:solidFill>
              </a:rPr>
              <a:t>Objectif </a:t>
            </a:r>
            <a:r>
              <a:rPr lang="fr-FR" sz="1600" b="1" dirty="0">
                <a:solidFill>
                  <a:schemeClr val="tx2"/>
                </a:solidFill>
              </a:rPr>
              <a:t>:</a:t>
            </a:r>
          </a:p>
          <a:p>
            <a:pPr lvl="0">
              <a:spcBef>
                <a:spcPts val="0"/>
              </a:spcBef>
              <a:spcAft>
                <a:spcPts val="0"/>
              </a:spcAft>
            </a:pPr>
            <a:r>
              <a:rPr lang="fr-FR" sz="1600" dirty="0">
                <a:solidFill>
                  <a:srgbClr val="5770BE"/>
                </a:solidFill>
              </a:rPr>
              <a:t>Améliorer la pertinence de prescription d’examens pour les actes de chirurgie mineure / Diminuer les écarts aux recommandations </a:t>
            </a:r>
            <a:r>
              <a:rPr lang="fr-FR" sz="1600" dirty="0" smtClean="0">
                <a:solidFill>
                  <a:srgbClr val="5770BE"/>
                </a:solidFill>
              </a:rPr>
              <a:t>de la Société </a:t>
            </a:r>
            <a:r>
              <a:rPr lang="fr-FR" sz="1600" dirty="0">
                <a:solidFill>
                  <a:srgbClr val="5770BE"/>
                </a:solidFill>
              </a:rPr>
              <a:t>Française d’Anesthésie et  de </a:t>
            </a:r>
            <a:r>
              <a:rPr lang="fr-FR" sz="1600" dirty="0" smtClean="0">
                <a:solidFill>
                  <a:srgbClr val="5770BE"/>
                </a:solidFill>
              </a:rPr>
              <a:t>Réanimation</a:t>
            </a:r>
            <a:endParaRPr lang="fr-FR" sz="1600" dirty="0">
              <a:solidFill>
                <a:srgbClr val="5770BE"/>
              </a:solidFill>
            </a:endParaRPr>
          </a:p>
          <a:p>
            <a:pPr marL="0" lvl="0">
              <a:spcBef>
                <a:spcPts val="0"/>
              </a:spcBef>
              <a:spcAft>
                <a:spcPts val="0"/>
              </a:spcAft>
            </a:pPr>
            <a:r>
              <a:rPr lang="fr-FR" sz="1600" dirty="0">
                <a:solidFill>
                  <a:srgbClr val="5770BE"/>
                </a:solidFill>
              </a:rPr>
              <a:t> Harmoniser les pratiques sur l’ensemble du </a:t>
            </a:r>
            <a:r>
              <a:rPr lang="fr-FR" sz="1600" dirty="0" smtClean="0">
                <a:solidFill>
                  <a:srgbClr val="5770BE"/>
                </a:solidFill>
              </a:rPr>
              <a:t>territoire</a:t>
            </a:r>
          </a:p>
          <a:p>
            <a:pPr marL="0" lvl="0" indent="0">
              <a:spcBef>
                <a:spcPts val="0"/>
              </a:spcBef>
              <a:spcAft>
                <a:spcPts val="0"/>
              </a:spcAft>
              <a:buNone/>
            </a:pPr>
            <a:endParaRPr lang="fr-FR" sz="1600" dirty="0">
              <a:solidFill>
                <a:srgbClr val="5770BE"/>
              </a:solidFill>
            </a:endParaRPr>
          </a:p>
          <a:p>
            <a:pPr marL="0" indent="-285750">
              <a:spcBef>
                <a:spcPts val="0"/>
              </a:spcBef>
              <a:spcAft>
                <a:spcPts val="0"/>
              </a:spcAft>
              <a:buFont typeface="Wingdings" panose="05000000000000000000" pitchFamily="2" charset="2"/>
              <a:buChar char="v"/>
            </a:pPr>
            <a:r>
              <a:rPr lang="fr-FR" sz="1600" b="1" dirty="0">
                <a:solidFill>
                  <a:schemeClr val="tx2"/>
                </a:solidFill>
              </a:rPr>
              <a:t>Eléments d’appréciation :</a:t>
            </a:r>
          </a:p>
          <a:p>
            <a:pPr marL="285750" indent="-285750">
              <a:spcBef>
                <a:spcPts val="0"/>
              </a:spcBef>
              <a:spcAft>
                <a:spcPts val="0"/>
              </a:spcAft>
              <a:buFont typeface="Wingdings" panose="05000000000000000000" pitchFamily="2" charset="2"/>
              <a:buChar char="§"/>
            </a:pPr>
            <a:r>
              <a:rPr lang="fr-FR" sz="1600" dirty="0">
                <a:solidFill>
                  <a:srgbClr val="5770BE"/>
                </a:solidFill>
              </a:rPr>
              <a:t>1 - Taux de recours au bilan d'hémostase chez l'enfant, avant amygdalectomie et/ou adénoïdectomie</a:t>
            </a:r>
          </a:p>
          <a:p>
            <a:pPr marL="285750" indent="-285750">
              <a:spcBef>
                <a:spcPts val="0"/>
              </a:spcBef>
              <a:spcAft>
                <a:spcPts val="0"/>
              </a:spcAft>
              <a:buFont typeface="Wingdings" panose="05000000000000000000" pitchFamily="2" charset="2"/>
              <a:buChar char="§"/>
            </a:pPr>
            <a:r>
              <a:rPr lang="fr-FR" sz="1600" dirty="0">
                <a:solidFill>
                  <a:srgbClr val="5770BE"/>
                </a:solidFill>
              </a:rPr>
              <a:t>2 - Taux de recours au bilan d'hémostase (Temps de Quick + Temps de céphaline + activateur) chez l’adulte sans facteur de risque hémorragique</a:t>
            </a:r>
          </a:p>
          <a:p>
            <a:pPr marL="285750" indent="-285750">
              <a:spcBef>
                <a:spcPts val="0"/>
              </a:spcBef>
              <a:spcAft>
                <a:spcPts val="0"/>
              </a:spcAft>
              <a:buFont typeface="Wingdings" panose="05000000000000000000" pitchFamily="2" charset="2"/>
              <a:buChar char="§"/>
            </a:pPr>
            <a:r>
              <a:rPr lang="fr-FR" sz="1600" dirty="0">
                <a:solidFill>
                  <a:srgbClr val="5770BE"/>
                </a:solidFill>
              </a:rPr>
              <a:t>3 - Taux de recours au groupe sanguin avant 4 interventions chirurgicales </a:t>
            </a:r>
          </a:p>
          <a:p>
            <a:pPr marL="0" indent="-285750">
              <a:spcBef>
                <a:spcPts val="0"/>
              </a:spcBef>
              <a:spcAft>
                <a:spcPts val="0"/>
              </a:spcAft>
              <a:buFont typeface="Wingdings" panose="05000000000000000000" pitchFamily="2" charset="2"/>
              <a:buChar char="§"/>
            </a:pPr>
            <a:r>
              <a:rPr lang="fr-FR" sz="1600" dirty="0">
                <a:solidFill>
                  <a:srgbClr val="5770BE"/>
                </a:solidFill>
              </a:rPr>
              <a:t>4 - Taux de recours au ionogramme sanguin avant chirurgie ophtalmologique, tégumentaire et </a:t>
            </a:r>
            <a:r>
              <a:rPr lang="fr-FR" sz="1600" dirty="0" smtClean="0">
                <a:solidFill>
                  <a:srgbClr val="5770BE"/>
                </a:solidFill>
              </a:rPr>
              <a:t>mammaire</a:t>
            </a:r>
          </a:p>
          <a:p>
            <a:pPr marL="0" indent="-285750">
              <a:spcBef>
                <a:spcPts val="0"/>
              </a:spcBef>
              <a:spcAft>
                <a:spcPts val="0"/>
              </a:spcAft>
              <a:buFont typeface="Wingdings" panose="05000000000000000000" pitchFamily="2" charset="2"/>
              <a:buChar char="§"/>
            </a:pPr>
            <a:endParaRPr lang="fr-FR" sz="1600" dirty="0">
              <a:solidFill>
                <a:srgbClr val="5770BE"/>
              </a:solidFill>
            </a:endParaRPr>
          </a:p>
          <a:p>
            <a:pPr marL="0" lvl="0" indent="-285750">
              <a:lnSpc>
                <a:spcPct val="100000"/>
              </a:lnSpc>
              <a:spcBef>
                <a:spcPts val="0"/>
              </a:spcBef>
              <a:spcAft>
                <a:spcPts val="0"/>
              </a:spcAft>
              <a:buFont typeface="Wingdings" panose="05000000000000000000" pitchFamily="2" charset="2"/>
              <a:buChar char="v"/>
            </a:pPr>
            <a:r>
              <a:rPr lang="fr-FR" sz="1600" b="1" dirty="0">
                <a:solidFill>
                  <a:srgbClr val="000091"/>
                </a:solidFill>
              </a:rPr>
              <a:t>Pré requis :</a:t>
            </a:r>
          </a:p>
          <a:p>
            <a:pPr marL="285750" lvl="0" indent="-285750">
              <a:lnSpc>
                <a:spcPct val="100000"/>
              </a:lnSpc>
              <a:spcBef>
                <a:spcPts val="0"/>
              </a:spcBef>
              <a:spcAft>
                <a:spcPts val="0"/>
              </a:spcAft>
              <a:buFont typeface="Wingdings" panose="05000000000000000000" pitchFamily="2" charset="2"/>
              <a:buChar char="§"/>
            </a:pPr>
            <a:r>
              <a:rPr lang="fr-FR" sz="1600" dirty="0">
                <a:solidFill>
                  <a:srgbClr val="5770BE"/>
                </a:solidFill>
              </a:rPr>
              <a:t>Nombre d’examens pré anesthésiques &gt; 1 000</a:t>
            </a:r>
          </a:p>
          <a:p>
            <a:pPr marL="285750" lvl="0" indent="-285750">
              <a:lnSpc>
                <a:spcPct val="100000"/>
              </a:lnSpc>
              <a:spcBef>
                <a:spcPts val="0"/>
              </a:spcBef>
              <a:spcAft>
                <a:spcPts val="0"/>
              </a:spcAft>
              <a:buFont typeface="Wingdings" panose="05000000000000000000" pitchFamily="2" charset="2"/>
              <a:buChar char="§"/>
            </a:pPr>
            <a:r>
              <a:rPr lang="fr-FR" sz="1600" dirty="0">
                <a:solidFill>
                  <a:srgbClr val="5770BE"/>
                </a:solidFill>
              </a:rPr>
              <a:t>Indicateur composite (à partir des 4 indicateurs) &gt; 0 %</a:t>
            </a:r>
          </a:p>
          <a:p>
            <a:pPr marL="0" lvl="0" indent="-285750">
              <a:lnSpc>
                <a:spcPct val="100000"/>
              </a:lnSpc>
              <a:spcBef>
                <a:spcPts val="0"/>
              </a:spcBef>
              <a:spcAft>
                <a:spcPts val="0"/>
              </a:spcAft>
              <a:buFont typeface="Wingdings" panose="05000000000000000000" pitchFamily="2" charset="2"/>
              <a:buChar char="§"/>
            </a:pPr>
            <a:r>
              <a:rPr lang="fr-FR" sz="1600" dirty="0">
                <a:solidFill>
                  <a:srgbClr val="5770BE"/>
                </a:solidFill>
              </a:rPr>
              <a:t>Disponibilité des données dans le SNDS</a:t>
            </a:r>
          </a:p>
          <a:p>
            <a:pPr marL="0" lvl="0" indent="-285750">
              <a:lnSpc>
                <a:spcPct val="100000"/>
              </a:lnSpc>
              <a:spcBef>
                <a:spcPts val="0"/>
              </a:spcBef>
              <a:spcAft>
                <a:spcPts val="0"/>
              </a:spcAft>
              <a:buFont typeface="Wingdings" panose="05000000000000000000" pitchFamily="2" charset="2"/>
              <a:buChar char="§"/>
            </a:pPr>
            <a:endParaRPr lang="fr-FR" sz="1600" dirty="0">
              <a:solidFill>
                <a:srgbClr val="5770BE"/>
              </a:solidFill>
            </a:endParaRPr>
          </a:p>
          <a:p>
            <a:pPr marL="0" lvl="0" indent="-285750">
              <a:lnSpc>
                <a:spcPct val="100000"/>
              </a:lnSpc>
              <a:spcBef>
                <a:spcPts val="0"/>
              </a:spcBef>
              <a:spcAft>
                <a:spcPts val="0"/>
              </a:spcAft>
              <a:buFont typeface="Wingdings" panose="05000000000000000000" pitchFamily="2" charset="2"/>
              <a:buChar char="v"/>
            </a:pPr>
            <a:r>
              <a:rPr lang="fr-FR" sz="1600" b="1" dirty="0">
                <a:solidFill>
                  <a:srgbClr val="000091"/>
                </a:solidFill>
              </a:rPr>
              <a:t>Intéressement :</a:t>
            </a:r>
          </a:p>
          <a:p>
            <a:pPr marL="285750" lvl="0" indent="-285750">
              <a:lnSpc>
                <a:spcPct val="100000"/>
              </a:lnSpc>
              <a:spcBef>
                <a:spcPts val="0"/>
              </a:spcBef>
              <a:buFont typeface="Wingdings" panose="05000000000000000000" pitchFamily="2" charset="2"/>
              <a:buChar char="§"/>
            </a:pPr>
            <a:r>
              <a:rPr lang="fr-FR" sz="1600" dirty="0">
                <a:solidFill>
                  <a:srgbClr val="5770BE"/>
                </a:solidFill>
              </a:rPr>
              <a:t>30% des économies générées (dépenses évitées)</a:t>
            </a:r>
          </a:p>
          <a:p>
            <a:pPr marL="0" lvl="0" indent="0">
              <a:lnSpc>
                <a:spcPct val="100000"/>
              </a:lnSpc>
              <a:spcBef>
                <a:spcPts val="0"/>
              </a:spcBef>
              <a:buNone/>
            </a:pPr>
            <a:endParaRPr lang="fr-FR" sz="2000" b="1" dirty="0" smtClean="0">
              <a:solidFill>
                <a:srgbClr val="000091"/>
              </a:solidFill>
            </a:endParaRPr>
          </a:p>
          <a:p>
            <a:pPr marL="0" indent="0">
              <a:buNone/>
            </a:pPr>
            <a:endParaRPr lang="fr-FR" sz="1800" dirty="0" smtClean="0"/>
          </a:p>
        </p:txBody>
      </p:sp>
      <p:sp>
        <p:nvSpPr>
          <p:cNvPr id="5" name="Espace réservé du contenu 2"/>
          <p:cNvSpPr txBox="1">
            <a:spLocks/>
          </p:cNvSpPr>
          <p:nvPr/>
        </p:nvSpPr>
        <p:spPr>
          <a:xfrm>
            <a:off x="621726" y="1299996"/>
            <a:ext cx="10832755" cy="49449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endParaRPr lang="fr-FR" sz="2000" b="1" dirty="0">
              <a:solidFill>
                <a:srgbClr val="000091"/>
              </a:solidFill>
            </a:endParaRPr>
          </a:p>
          <a:p>
            <a:pPr marL="0" indent="0">
              <a:buNone/>
            </a:pPr>
            <a:endParaRPr lang="fr-FR" sz="1800" dirty="0" smtClean="0"/>
          </a:p>
        </p:txBody>
      </p:sp>
      <p:sp>
        <p:nvSpPr>
          <p:cNvPr id="6" name="Espace réservé du contenu 2"/>
          <p:cNvSpPr txBox="1">
            <a:spLocks/>
          </p:cNvSpPr>
          <p:nvPr/>
        </p:nvSpPr>
        <p:spPr>
          <a:xfrm>
            <a:off x="621725" y="1299996"/>
            <a:ext cx="10832755" cy="54613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endParaRPr lang="fr-FR" sz="2000" b="1" dirty="0">
              <a:solidFill>
                <a:srgbClr val="000091"/>
              </a:solidFill>
            </a:endParaRPr>
          </a:p>
          <a:p>
            <a:pPr marL="0" indent="0">
              <a:buNone/>
            </a:pPr>
            <a:endParaRPr lang="fr-FR" sz="1800" dirty="0" smtClean="0"/>
          </a:p>
        </p:txBody>
      </p:sp>
      <p:sp>
        <p:nvSpPr>
          <p:cNvPr id="8" name="Espace réservé du contenu 2"/>
          <p:cNvSpPr txBox="1">
            <a:spLocks/>
          </p:cNvSpPr>
          <p:nvPr/>
        </p:nvSpPr>
        <p:spPr>
          <a:xfrm>
            <a:off x="634313" y="1249764"/>
            <a:ext cx="11174510" cy="51874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endParaRPr lang="fr-FR" sz="1800" b="1" dirty="0">
              <a:solidFill>
                <a:srgbClr val="000091"/>
              </a:solidFill>
            </a:endParaRPr>
          </a:p>
          <a:p>
            <a:pPr marL="0" indent="0">
              <a:buNone/>
            </a:pPr>
            <a:endParaRPr lang="fr-FR" sz="1800" dirty="0" smtClean="0"/>
          </a:p>
        </p:txBody>
      </p:sp>
      <p:pic>
        <p:nvPicPr>
          <p:cNvPr id="7" name="Image 6"/>
          <p:cNvPicPr>
            <a:picLocks noChangeAspect="1"/>
          </p:cNvPicPr>
          <p:nvPr/>
        </p:nvPicPr>
        <p:blipFill>
          <a:blip r:embed="rId2"/>
          <a:stretch>
            <a:fillRect/>
          </a:stretch>
        </p:blipFill>
        <p:spPr>
          <a:xfrm>
            <a:off x="2318696" y="417377"/>
            <a:ext cx="1951616" cy="556235"/>
          </a:xfrm>
          <a:prstGeom prst="rect">
            <a:avLst/>
          </a:prstGeom>
        </p:spPr>
      </p:pic>
      <p:pic>
        <p:nvPicPr>
          <p:cNvPr id="9" name="Image 8"/>
          <p:cNvPicPr>
            <a:picLocks noChangeAspect="1"/>
          </p:cNvPicPr>
          <p:nvPr/>
        </p:nvPicPr>
        <p:blipFill>
          <a:blip r:embed="rId3"/>
          <a:stretch>
            <a:fillRect/>
          </a:stretch>
        </p:blipFill>
        <p:spPr>
          <a:xfrm>
            <a:off x="4368786" y="465679"/>
            <a:ext cx="1964007" cy="622031"/>
          </a:xfrm>
          <a:prstGeom prst="rect">
            <a:avLst/>
          </a:prstGeom>
        </p:spPr>
      </p:pic>
    </p:spTree>
    <p:extLst>
      <p:ext uri="{BB962C8B-B14F-4D97-AF65-F5344CB8AC3E}">
        <p14:creationId xmlns:p14="http://schemas.microsoft.com/office/powerpoint/2010/main" val="4134946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24171" y="1137942"/>
            <a:ext cx="5797678" cy="711162"/>
          </a:xfrm>
        </p:spPr>
        <p:txBody>
          <a:bodyPr>
            <a:noAutofit/>
          </a:bodyPr>
          <a:lstStyle/>
          <a:p>
            <a:r>
              <a:rPr lang="fr-FR" sz="2400" dirty="0"/>
              <a:t>Les indicateurs nationaux : </a:t>
            </a:r>
            <a:r>
              <a:rPr lang="fr-FR" sz="2400" dirty="0" smtClean="0"/>
              <a:t>volet </a:t>
            </a:r>
            <a:r>
              <a:rPr lang="fr-FR" sz="2400" dirty="0"/>
              <a:t>Pertinence</a:t>
            </a:r>
            <a:br>
              <a:rPr lang="fr-FR" sz="2400" dirty="0"/>
            </a:br>
            <a:r>
              <a:rPr lang="fr-FR" sz="2400" dirty="0">
                <a:solidFill>
                  <a:srgbClr val="5770BE"/>
                </a:solidFill>
              </a:rPr>
              <a:t>Insuffisance cardiaque</a:t>
            </a:r>
            <a:endParaRPr lang="fr-FR" sz="2400" dirty="0"/>
          </a:p>
        </p:txBody>
      </p:sp>
      <p:sp>
        <p:nvSpPr>
          <p:cNvPr id="4" name="Espace réservé du contenu 2"/>
          <p:cNvSpPr txBox="1">
            <a:spLocks noGrp="1"/>
          </p:cNvSpPr>
          <p:nvPr>
            <p:ph idx="1"/>
          </p:nvPr>
        </p:nvSpPr>
        <p:spPr>
          <a:xfrm>
            <a:off x="621724" y="1332465"/>
            <a:ext cx="10831513" cy="49125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endParaRPr lang="fr-FR" sz="2000" b="1" dirty="0" smtClean="0">
              <a:solidFill>
                <a:srgbClr val="000091"/>
              </a:solidFill>
            </a:endParaRPr>
          </a:p>
          <a:p>
            <a:pPr marL="0" indent="0">
              <a:buNone/>
            </a:pPr>
            <a:endParaRPr lang="fr-FR" sz="1800" dirty="0" smtClean="0"/>
          </a:p>
        </p:txBody>
      </p:sp>
      <p:sp>
        <p:nvSpPr>
          <p:cNvPr id="5" name="Espace réservé du contenu 2"/>
          <p:cNvSpPr txBox="1">
            <a:spLocks/>
          </p:cNvSpPr>
          <p:nvPr/>
        </p:nvSpPr>
        <p:spPr>
          <a:xfrm>
            <a:off x="621726" y="1299996"/>
            <a:ext cx="10832755" cy="49449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endParaRPr lang="fr-FR" sz="2000" b="1" dirty="0">
              <a:solidFill>
                <a:srgbClr val="000091"/>
              </a:solidFill>
            </a:endParaRPr>
          </a:p>
          <a:p>
            <a:pPr marL="0" indent="0">
              <a:buNone/>
            </a:pPr>
            <a:endParaRPr lang="fr-FR" sz="1800" dirty="0" smtClean="0"/>
          </a:p>
        </p:txBody>
      </p:sp>
      <p:sp>
        <p:nvSpPr>
          <p:cNvPr id="6" name="Espace réservé du contenu 2"/>
          <p:cNvSpPr txBox="1">
            <a:spLocks/>
          </p:cNvSpPr>
          <p:nvPr/>
        </p:nvSpPr>
        <p:spPr>
          <a:xfrm>
            <a:off x="621725" y="1299996"/>
            <a:ext cx="10832755" cy="54613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endParaRPr lang="fr-FR" sz="2000" b="1" dirty="0">
              <a:solidFill>
                <a:srgbClr val="000091"/>
              </a:solidFill>
            </a:endParaRPr>
          </a:p>
          <a:p>
            <a:pPr marL="0" indent="0">
              <a:buNone/>
            </a:pPr>
            <a:endParaRPr lang="fr-FR" sz="1800" dirty="0" smtClean="0"/>
          </a:p>
        </p:txBody>
      </p:sp>
      <p:sp>
        <p:nvSpPr>
          <p:cNvPr id="8" name="Espace réservé du contenu 2"/>
          <p:cNvSpPr txBox="1">
            <a:spLocks/>
          </p:cNvSpPr>
          <p:nvPr/>
        </p:nvSpPr>
        <p:spPr>
          <a:xfrm>
            <a:off x="634313" y="1249764"/>
            <a:ext cx="11174510" cy="51874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endParaRPr lang="fr-FR" sz="1800" b="1" dirty="0">
              <a:solidFill>
                <a:srgbClr val="000091"/>
              </a:solidFill>
            </a:endParaRPr>
          </a:p>
          <a:p>
            <a:pPr marL="0" indent="0">
              <a:buNone/>
            </a:pPr>
            <a:endParaRPr lang="fr-FR" sz="1800" dirty="0" smtClean="0"/>
          </a:p>
        </p:txBody>
      </p:sp>
      <p:sp>
        <p:nvSpPr>
          <p:cNvPr id="9" name="Espace réservé du contenu 2"/>
          <p:cNvSpPr txBox="1">
            <a:spLocks/>
          </p:cNvSpPr>
          <p:nvPr/>
        </p:nvSpPr>
        <p:spPr>
          <a:xfrm>
            <a:off x="634313" y="1886566"/>
            <a:ext cx="11357391" cy="47127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v"/>
            </a:pPr>
            <a:r>
              <a:rPr lang="fr-FR" sz="1800" b="1" dirty="0" smtClean="0">
                <a:solidFill>
                  <a:schemeClr val="tx2"/>
                </a:solidFill>
              </a:rPr>
              <a:t>Objectif :</a:t>
            </a:r>
          </a:p>
          <a:p>
            <a:pPr lvl="0">
              <a:spcBef>
                <a:spcPts val="0"/>
              </a:spcBef>
            </a:pPr>
            <a:r>
              <a:rPr lang="fr-FR" sz="1800" dirty="0" smtClean="0">
                <a:solidFill>
                  <a:srgbClr val="5770BE"/>
                </a:solidFill>
              </a:rPr>
              <a:t>Améliorer </a:t>
            </a:r>
            <a:r>
              <a:rPr lang="fr-FR" sz="1800" dirty="0">
                <a:solidFill>
                  <a:srgbClr val="5770BE"/>
                </a:solidFill>
              </a:rPr>
              <a:t>la prise en charge coordonnée des patients insuffisants </a:t>
            </a:r>
            <a:r>
              <a:rPr lang="fr-FR" sz="1800" dirty="0" smtClean="0">
                <a:solidFill>
                  <a:srgbClr val="5770BE"/>
                </a:solidFill>
              </a:rPr>
              <a:t>cardiaque ayant été hospitalisés</a:t>
            </a:r>
          </a:p>
          <a:p>
            <a:pPr lvl="0">
              <a:spcBef>
                <a:spcPts val="0"/>
              </a:spcBef>
            </a:pPr>
            <a:r>
              <a:rPr lang="fr-FR" sz="1800" dirty="0" smtClean="0">
                <a:solidFill>
                  <a:srgbClr val="5770BE"/>
                </a:solidFill>
              </a:rPr>
              <a:t>Anticiper les besoins du patient suite à son retour à domicile (RAD) et fluidifier le parcours ville-hôpital</a:t>
            </a:r>
            <a:endParaRPr lang="fr-FR" sz="1800" dirty="0">
              <a:solidFill>
                <a:srgbClr val="5770BE"/>
              </a:solidFill>
            </a:endParaRPr>
          </a:p>
          <a:p>
            <a:pPr lvl="0">
              <a:spcBef>
                <a:spcPts val="0"/>
              </a:spcBef>
            </a:pPr>
            <a:r>
              <a:rPr lang="fr-FR" sz="1800" dirty="0">
                <a:solidFill>
                  <a:srgbClr val="5770BE"/>
                </a:solidFill>
              </a:rPr>
              <a:t>Diminuer les </a:t>
            </a:r>
            <a:r>
              <a:rPr lang="fr-FR" sz="1800" dirty="0" smtClean="0">
                <a:solidFill>
                  <a:srgbClr val="5770BE"/>
                </a:solidFill>
              </a:rPr>
              <a:t>ré hospitalisations </a:t>
            </a:r>
            <a:r>
              <a:rPr lang="fr-FR" sz="1800" dirty="0">
                <a:solidFill>
                  <a:srgbClr val="5770BE"/>
                </a:solidFill>
              </a:rPr>
              <a:t>pour décompensation </a:t>
            </a:r>
            <a:r>
              <a:rPr lang="fr-FR" sz="1800" dirty="0" smtClean="0">
                <a:solidFill>
                  <a:srgbClr val="5770BE"/>
                </a:solidFill>
              </a:rPr>
              <a:t>cardiaque</a:t>
            </a:r>
          </a:p>
          <a:p>
            <a:pPr marL="0" lvl="0" indent="0">
              <a:spcBef>
                <a:spcPts val="0"/>
              </a:spcBef>
              <a:buNone/>
            </a:pPr>
            <a:endParaRPr lang="fr-FR" sz="1800" dirty="0" smtClean="0">
              <a:solidFill>
                <a:srgbClr val="5770BE"/>
              </a:solidFill>
            </a:endParaRPr>
          </a:p>
          <a:p>
            <a:pPr marL="285750" indent="-285750">
              <a:spcBef>
                <a:spcPts val="0"/>
              </a:spcBef>
              <a:buFont typeface="Wingdings" panose="05000000000000000000" pitchFamily="2" charset="2"/>
              <a:buChar char="v"/>
            </a:pPr>
            <a:r>
              <a:rPr lang="fr-FR" sz="1800" b="1" dirty="0" smtClean="0">
                <a:solidFill>
                  <a:schemeClr val="tx2"/>
                </a:solidFill>
              </a:rPr>
              <a:t>Eléments d’appréciation :</a:t>
            </a:r>
          </a:p>
          <a:p>
            <a:pPr marL="285750" indent="-285750">
              <a:spcBef>
                <a:spcPts val="0"/>
              </a:spcBef>
              <a:buFont typeface="Wingdings" panose="05000000000000000000" pitchFamily="2" charset="2"/>
              <a:buChar char="§"/>
            </a:pPr>
            <a:r>
              <a:rPr lang="fr-FR" sz="1800" dirty="0">
                <a:solidFill>
                  <a:srgbClr val="5770BE"/>
                </a:solidFill>
              </a:rPr>
              <a:t> Taux de </a:t>
            </a:r>
            <a:r>
              <a:rPr lang="fr-FR" sz="1800" dirty="0" smtClean="0">
                <a:solidFill>
                  <a:srgbClr val="5770BE"/>
                </a:solidFill>
              </a:rPr>
              <a:t>ré hospitalisation </a:t>
            </a:r>
            <a:r>
              <a:rPr lang="fr-FR" sz="1800" dirty="0">
                <a:solidFill>
                  <a:srgbClr val="5770BE"/>
                </a:solidFill>
              </a:rPr>
              <a:t>à 3 mois pour IC après le 1er séjour pour les patients de 40 ans et plus</a:t>
            </a:r>
          </a:p>
          <a:p>
            <a:pPr marL="285750" indent="-285750">
              <a:spcBef>
                <a:spcPts val="0"/>
              </a:spcBef>
              <a:buFont typeface="Wingdings" panose="05000000000000000000" pitchFamily="2" charset="2"/>
              <a:buChar char="§"/>
            </a:pPr>
            <a:r>
              <a:rPr lang="fr-FR" sz="1800" dirty="0">
                <a:solidFill>
                  <a:srgbClr val="5770BE"/>
                </a:solidFill>
              </a:rPr>
              <a:t>Dépenses liées à ces </a:t>
            </a:r>
            <a:r>
              <a:rPr lang="fr-FR" sz="1800" dirty="0" smtClean="0">
                <a:solidFill>
                  <a:srgbClr val="5770BE"/>
                </a:solidFill>
              </a:rPr>
              <a:t>ré hospitalisations</a:t>
            </a:r>
            <a:endParaRPr lang="fr-FR" sz="1800" dirty="0">
              <a:solidFill>
                <a:srgbClr val="5770BE"/>
              </a:solidFill>
            </a:endParaRPr>
          </a:p>
          <a:p>
            <a:pPr marL="285750" indent="-285750">
              <a:spcBef>
                <a:spcPts val="0"/>
              </a:spcBef>
              <a:buFont typeface="Wingdings" panose="05000000000000000000" pitchFamily="2" charset="2"/>
              <a:buChar char="§"/>
            </a:pPr>
            <a:r>
              <a:rPr lang="fr-FR" sz="1800" dirty="0" smtClean="0">
                <a:solidFill>
                  <a:srgbClr val="5770BE"/>
                </a:solidFill>
              </a:rPr>
              <a:t>Suivi par le MG dans les 14 jours qui suivent le RAD, par le cardiologue dans les deux mois qui suivent le RAD, taux d’admission par le service des urgences</a:t>
            </a:r>
          </a:p>
          <a:p>
            <a:pPr marL="285750" indent="-285750">
              <a:spcBef>
                <a:spcPts val="0"/>
              </a:spcBef>
              <a:buFont typeface="Wingdings" panose="05000000000000000000" pitchFamily="2" charset="2"/>
              <a:buChar char="§"/>
            </a:pPr>
            <a:endParaRPr lang="fr-FR" sz="1800" dirty="0" smtClean="0">
              <a:solidFill>
                <a:srgbClr val="5770BE"/>
              </a:solidFill>
            </a:endParaRPr>
          </a:p>
          <a:p>
            <a:pPr marL="285750" lvl="0" indent="-285750">
              <a:lnSpc>
                <a:spcPct val="100000"/>
              </a:lnSpc>
              <a:spcBef>
                <a:spcPts val="0"/>
              </a:spcBef>
              <a:buFont typeface="Wingdings" panose="05000000000000000000" pitchFamily="2" charset="2"/>
              <a:buChar char="v"/>
            </a:pPr>
            <a:r>
              <a:rPr lang="fr-FR" sz="1800" b="1" dirty="0" smtClean="0">
                <a:solidFill>
                  <a:srgbClr val="000091"/>
                </a:solidFill>
              </a:rPr>
              <a:t>Pré requis :</a:t>
            </a:r>
          </a:p>
          <a:p>
            <a:pPr marL="285750" lvl="0" indent="-285750">
              <a:lnSpc>
                <a:spcPct val="100000"/>
              </a:lnSpc>
              <a:spcBef>
                <a:spcPts val="0"/>
              </a:spcBef>
              <a:buFont typeface="Wingdings" panose="05000000000000000000" pitchFamily="2" charset="2"/>
              <a:buChar char="§"/>
            </a:pPr>
            <a:r>
              <a:rPr lang="fr-FR" sz="1800" dirty="0">
                <a:solidFill>
                  <a:srgbClr val="5770BE"/>
                </a:solidFill>
              </a:rPr>
              <a:t> Nombre de ré hospitalisations &gt; 10 </a:t>
            </a:r>
          </a:p>
          <a:p>
            <a:pPr marL="285750" lvl="0" indent="-285750">
              <a:lnSpc>
                <a:spcPct val="100000"/>
              </a:lnSpc>
              <a:spcBef>
                <a:spcPts val="0"/>
              </a:spcBef>
              <a:buFont typeface="Wingdings" panose="05000000000000000000" pitchFamily="2" charset="2"/>
              <a:buChar char="§"/>
            </a:pPr>
            <a:r>
              <a:rPr lang="fr-FR" sz="1800" dirty="0">
                <a:solidFill>
                  <a:srgbClr val="5770BE"/>
                </a:solidFill>
              </a:rPr>
              <a:t> </a:t>
            </a:r>
            <a:r>
              <a:rPr lang="fr-FR" sz="1800" dirty="0" smtClean="0">
                <a:solidFill>
                  <a:srgbClr val="5770BE"/>
                </a:solidFill>
              </a:rPr>
              <a:t>(Nombre </a:t>
            </a:r>
            <a:r>
              <a:rPr lang="fr-FR" sz="1800" dirty="0">
                <a:solidFill>
                  <a:srgbClr val="5770BE"/>
                </a:solidFill>
              </a:rPr>
              <a:t>de séjours &gt; Médiane </a:t>
            </a:r>
            <a:r>
              <a:rPr lang="fr-FR" sz="1800" dirty="0" smtClean="0">
                <a:solidFill>
                  <a:srgbClr val="5770BE"/>
                </a:solidFill>
              </a:rPr>
              <a:t>et Taux de ré hospitalisation &gt;Médiane) ou </a:t>
            </a:r>
            <a:r>
              <a:rPr lang="fr-FR" sz="1800" dirty="0">
                <a:solidFill>
                  <a:srgbClr val="5770BE"/>
                </a:solidFill>
              </a:rPr>
              <a:t>(Nombre de séjours &gt; </a:t>
            </a:r>
            <a:r>
              <a:rPr lang="fr-FR" sz="1800" dirty="0" smtClean="0">
                <a:solidFill>
                  <a:srgbClr val="5770BE"/>
                </a:solidFill>
              </a:rPr>
              <a:t>Q1 et Taux </a:t>
            </a:r>
            <a:r>
              <a:rPr lang="fr-FR" sz="1800" dirty="0">
                <a:solidFill>
                  <a:srgbClr val="5770BE"/>
                </a:solidFill>
              </a:rPr>
              <a:t>de </a:t>
            </a:r>
            <a:r>
              <a:rPr lang="fr-FR" sz="1800" dirty="0" smtClean="0">
                <a:solidFill>
                  <a:srgbClr val="5770BE"/>
                </a:solidFill>
              </a:rPr>
              <a:t>ré hospitalisation &gt;Q3)</a:t>
            </a:r>
          </a:p>
          <a:p>
            <a:pPr marL="285750" lvl="0" indent="-285750">
              <a:lnSpc>
                <a:spcPct val="100000"/>
              </a:lnSpc>
              <a:spcBef>
                <a:spcPts val="0"/>
              </a:spcBef>
              <a:buFont typeface="Wingdings" panose="05000000000000000000" pitchFamily="2" charset="2"/>
              <a:buChar char="§"/>
            </a:pPr>
            <a:endParaRPr lang="fr-FR" sz="1800" dirty="0" smtClean="0">
              <a:solidFill>
                <a:srgbClr val="5770BE"/>
              </a:solidFill>
            </a:endParaRPr>
          </a:p>
          <a:p>
            <a:pPr marL="285750" lvl="0" indent="-285750">
              <a:lnSpc>
                <a:spcPct val="100000"/>
              </a:lnSpc>
              <a:spcBef>
                <a:spcPts val="0"/>
              </a:spcBef>
              <a:buFont typeface="Wingdings" panose="05000000000000000000" pitchFamily="2" charset="2"/>
              <a:buChar char="v"/>
            </a:pPr>
            <a:r>
              <a:rPr lang="fr-FR" sz="1800" b="1" dirty="0" smtClean="0">
                <a:solidFill>
                  <a:srgbClr val="000091"/>
                </a:solidFill>
              </a:rPr>
              <a:t>Intéressement :</a:t>
            </a:r>
          </a:p>
          <a:p>
            <a:pPr marL="285750" lvl="0" indent="-285750">
              <a:lnSpc>
                <a:spcPct val="100000"/>
              </a:lnSpc>
              <a:spcBef>
                <a:spcPts val="0"/>
              </a:spcBef>
              <a:buFont typeface="Wingdings" panose="05000000000000000000" pitchFamily="2" charset="2"/>
              <a:buChar char="§"/>
            </a:pPr>
            <a:r>
              <a:rPr lang="fr-FR" sz="1800" dirty="0" smtClean="0">
                <a:solidFill>
                  <a:srgbClr val="5770BE"/>
                </a:solidFill>
              </a:rPr>
              <a:t>30</a:t>
            </a:r>
            <a:r>
              <a:rPr lang="fr-FR" sz="1800" dirty="0">
                <a:solidFill>
                  <a:srgbClr val="5770BE"/>
                </a:solidFill>
              </a:rPr>
              <a:t>% des économies générées (dépenses évitées)</a:t>
            </a:r>
          </a:p>
          <a:p>
            <a:pPr marL="0" lvl="0" indent="0">
              <a:lnSpc>
                <a:spcPct val="100000"/>
              </a:lnSpc>
              <a:spcBef>
                <a:spcPts val="0"/>
              </a:spcBef>
              <a:buNone/>
            </a:pPr>
            <a:endParaRPr lang="fr-FR" sz="2000" b="1" dirty="0">
              <a:solidFill>
                <a:srgbClr val="000091"/>
              </a:solidFill>
            </a:endParaRPr>
          </a:p>
          <a:p>
            <a:pPr marL="0" indent="0">
              <a:buNone/>
            </a:pPr>
            <a:endParaRPr lang="fr-FR" sz="1800" dirty="0" smtClean="0"/>
          </a:p>
        </p:txBody>
      </p:sp>
      <p:pic>
        <p:nvPicPr>
          <p:cNvPr id="10" name="Image 9"/>
          <p:cNvPicPr>
            <a:picLocks noChangeAspect="1"/>
          </p:cNvPicPr>
          <p:nvPr/>
        </p:nvPicPr>
        <p:blipFill>
          <a:blip r:embed="rId2"/>
          <a:stretch>
            <a:fillRect/>
          </a:stretch>
        </p:blipFill>
        <p:spPr>
          <a:xfrm>
            <a:off x="2403102" y="410536"/>
            <a:ext cx="1951616" cy="556235"/>
          </a:xfrm>
          <a:prstGeom prst="rect">
            <a:avLst/>
          </a:prstGeom>
        </p:spPr>
      </p:pic>
      <p:pic>
        <p:nvPicPr>
          <p:cNvPr id="11" name="Image 10"/>
          <p:cNvPicPr>
            <a:picLocks noChangeAspect="1"/>
          </p:cNvPicPr>
          <p:nvPr/>
        </p:nvPicPr>
        <p:blipFill>
          <a:blip r:embed="rId3"/>
          <a:stretch>
            <a:fillRect/>
          </a:stretch>
        </p:blipFill>
        <p:spPr>
          <a:xfrm>
            <a:off x="4349001" y="497180"/>
            <a:ext cx="1981461" cy="627559"/>
          </a:xfrm>
          <a:prstGeom prst="rect">
            <a:avLst/>
          </a:prstGeom>
        </p:spPr>
      </p:pic>
    </p:spTree>
    <p:extLst>
      <p:ext uri="{BB962C8B-B14F-4D97-AF65-F5344CB8AC3E}">
        <p14:creationId xmlns:p14="http://schemas.microsoft.com/office/powerpoint/2010/main" val="859862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98893" y="983644"/>
            <a:ext cx="9665368" cy="711162"/>
          </a:xfrm>
        </p:spPr>
        <p:txBody>
          <a:bodyPr>
            <a:noAutofit/>
          </a:bodyPr>
          <a:lstStyle/>
          <a:p>
            <a:r>
              <a:rPr lang="fr-FR" sz="2400" dirty="0"/>
              <a:t>Les indicateurs nationaux : </a:t>
            </a:r>
            <a:r>
              <a:rPr lang="fr-FR" sz="2400" dirty="0" smtClean="0"/>
              <a:t>volet </a:t>
            </a:r>
            <a:r>
              <a:rPr lang="fr-FR" sz="2400" dirty="0"/>
              <a:t>Organisation des soins</a:t>
            </a:r>
            <a:br>
              <a:rPr lang="fr-FR" sz="2400" dirty="0"/>
            </a:br>
            <a:r>
              <a:rPr lang="fr-FR" sz="2400" dirty="0">
                <a:solidFill>
                  <a:srgbClr val="5770BE"/>
                </a:solidFill>
              </a:rPr>
              <a:t>Transports / Recours à l’ambulance</a:t>
            </a:r>
            <a:endParaRPr lang="fr-FR" sz="2400" dirty="0"/>
          </a:p>
        </p:txBody>
      </p:sp>
      <p:sp>
        <p:nvSpPr>
          <p:cNvPr id="4" name="Espace réservé du contenu 2"/>
          <p:cNvSpPr txBox="1">
            <a:spLocks noGrp="1"/>
          </p:cNvSpPr>
          <p:nvPr>
            <p:ph idx="1"/>
          </p:nvPr>
        </p:nvSpPr>
        <p:spPr>
          <a:xfrm>
            <a:off x="621724" y="1332465"/>
            <a:ext cx="10831513" cy="49125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endParaRPr lang="fr-FR" sz="2000" b="1" dirty="0" smtClean="0">
              <a:solidFill>
                <a:srgbClr val="000091"/>
              </a:solidFill>
            </a:endParaRPr>
          </a:p>
          <a:p>
            <a:pPr marL="0" indent="0">
              <a:buNone/>
            </a:pPr>
            <a:endParaRPr lang="fr-FR" sz="1800" dirty="0" smtClean="0"/>
          </a:p>
        </p:txBody>
      </p:sp>
      <p:sp>
        <p:nvSpPr>
          <p:cNvPr id="5" name="Espace réservé du contenu 2"/>
          <p:cNvSpPr txBox="1">
            <a:spLocks/>
          </p:cNvSpPr>
          <p:nvPr/>
        </p:nvSpPr>
        <p:spPr>
          <a:xfrm>
            <a:off x="621726" y="1299996"/>
            <a:ext cx="10832755" cy="49449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endParaRPr lang="fr-FR" sz="2000" b="1" dirty="0">
              <a:solidFill>
                <a:srgbClr val="000091"/>
              </a:solidFill>
            </a:endParaRPr>
          </a:p>
          <a:p>
            <a:pPr marL="0" indent="0">
              <a:buNone/>
            </a:pPr>
            <a:endParaRPr lang="fr-FR" sz="1800" dirty="0" smtClean="0"/>
          </a:p>
        </p:txBody>
      </p:sp>
      <p:sp>
        <p:nvSpPr>
          <p:cNvPr id="6" name="Espace réservé du contenu 2"/>
          <p:cNvSpPr txBox="1">
            <a:spLocks/>
          </p:cNvSpPr>
          <p:nvPr/>
        </p:nvSpPr>
        <p:spPr>
          <a:xfrm>
            <a:off x="621725" y="1299996"/>
            <a:ext cx="10832755" cy="54613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endParaRPr lang="fr-FR" sz="2000" b="1" dirty="0">
              <a:solidFill>
                <a:srgbClr val="000091"/>
              </a:solidFill>
            </a:endParaRPr>
          </a:p>
          <a:p>
            <a:pPr marL="0" indent="0">
              <a:buNone/>
            </a:pPr>
            <a:endParaRPr lang="fr-FR" sz="1800" dirty="0" smtClean="0"/>
          </a:p>
        </p:txBody>
      </p:sp>
      <p:sp>
        <p:nvSpPr>
          <p:cNvPr id="8" name="Espace réservé du contenu 2"/>
          <p:cNvSpPr txBox="1">
            <a:spLocks/>
          </p:cNvSpPr>
          <p:nvPr/>
        </p:nvSpPr>
        <p:spPr>
          <a:xfrm>
            <a:off x="634313" y="1249764"/>
            <a:ext cx="11174510" cy="51874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endParaRPr lang="fr-FR" sz="1800" b="1" dirty="0">
              <a:solidFill>
                <a:srgbClr val="000091"/>
              </a:solidFill>
            </a:endParaRPr>
          </a:p>
          <a:p>
            <a:pPr marL="0" indent="0">
              <a:buNone/>
            </a:pPr>
            <a:endParaRPr lang="fr-FR" sz="1800" dirty="0" smtClean="0"/>
          </a:p>
        </p:txBody>
      </p:sp>
      <p:sp>
        <p:nvSpPr>
          <p:cNvPr id="9" name="Espace réservé du contenu 2"/>
          <p:cNvSpPr txBox="1">
            <a:spLocks/>
          </p:cNvSpPr>
          <p:nvPr/>
        </p:nvSpPr>
        <p:spPr>
          <a:xfrm>
            <a:off x="621724" y="1249764"/>
            <a:ext cx="11357391" cy="54729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endParaRPr lang="fr-FR" sz="2000" b="1" dirty="0">
              <a:solidFill>
                <a:srgbClr val="000091"/>
              </a:solidFill>
            </a:endParaRPr>
          </a:p>
          <a:p>
            <a:pPr marL="0" indent="0">
              <a:buNone/>
            </a:pPr>
            <a:endParaRPr lang="fr-FR" sz="1800" dirty="0" smtClean="0"/>
          </a:p>
        </p:txBody>
      </p:sp>
      <p:sp>
        <p:nvSpPr>
          <p:cNvPr id="10" name="Espace réservé du contenu 2"/>
          <p:cNvSpPr txBox="1">
            <a:spLocks/>
          </p:cNvSpPr>
          <p:nvPr/>
        </p:nvSpPr>
        <p:spPr>
          <a:xfrm>
            <a:off x="642660" y="1514942"/>
            <a:ext cx="11344803" cy="49416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v"/>
            </a:pPr>
            <a:r>
              <a:rPr lang="fr-FR" sz="1800" b="1" dirty="0" smtClean="0">
                <a:solidFill>
                  <a:schemeClr val="tx2"/>
                </a:solidFill>
              </a:rPr>
              <a:t>Objectif :</a:t>
            </a:r>
          </a:p>
          <a:p>
            <a:pPr lvl="0">
              <a:spcBef>
                <a:spcPts val="0"/>
              </a:spcBef>
            </a:pPr>
            <a:r>
              <a:rPr lang="fr-FR" sz="1800" dirty="0">
                <a:solidFill>
                  <a:srgbClr val="5770BE"/>
                </a:solidFill>
              </a:rPr>
              <a:t>Améliorer la pertinence des prescriptions des professionnels de santé exerçant en établissement, dans le choix du mode de transport le plus adapté à l’état de santé des patients</a:t>
            </a:r>
            <a:r>
              <a:rPr lang="fr-FR" sz="1800" dirty="0" smtClean="0">
                <a:solidFill>
                  <a:srgbClr val="5770BE"/>
                </a:solidFill>
              </a:rPr>
              <a:t>.</a:t>
            </a:r>
          </a:p>
          <a:p>
            <a:pPr lvl="0">
              <a:spcBef>
                <a:spcPts val="0"/>
              </a:spcBef>
            </a:pPr>
            <a:r>
              <a:rPr lang="fr-FR" sz="1800" dirty="0" smtClean="0">
                <a:solidFill>
                  <a:srgbClr val="5770BE"/>
                </a:solidFill>
              </a:rPr>
              <a:t>Réserver l’ambulance aux patients nécessitant obligatoirement un transport en position allongée ou demi-assise, avec brancardage ou portage, une surveillance par une personne qualifiée ou nécessitant l’administration d’O2 </a:t>
            </a:r>
            <a:r>
              <a:rPr lang="fr-FR" sz="1800" dirty="0">
                <a:solidFill>
                  <a:srgbClr val="5770BE"/>
                </a:solidFill>
              </a:rPr>
              <a:t>ou un transport devant être réalisé dans des conditions </a:t>
            </a:r>
            <a:r>
              <a:rPr lang="fr-FR" sz="1800" dirty="0" smtClean="0">
                <a:solidFill>
                  <a:srgbClr val="5770BE"/>
                </a:solidFill>
              </a:rPr>
              <a:t>d’</a:t>
            </a:r>
            <a:r>
              <a:rPr lang="fr-FR" sz="1800" dirty="0" err="1" smtClean="0">
                <a:solidFill>
                  <a:srgbClr val="5770BE"/>
                </a:solidFill>
              </a:rPr>
              <a:t>aseptie</a:t>
            </a:r>
            <a:r>
              <a:rPr lang="fr-FR" sz="1800" dirty="0" smtClean="0">
                <a:solidFill>
                  <a:srgbClr val="5770BE"/>
                </a:solidFill>
              </a:rPr>
              <a:t>.</a:t>
            </a:r>
          </a:p>
          <a:p>
            <a:pPr lvl="0">
              <a:spcBef>
                <a:spcPts val="0"/>
              </a:spcBef>
            </a:pPr>
            <a:r>
              <a:rPr lang="fr-FR" sz="1800" dirty="0" smtClean="0">
                <a:solidFill>
                  <a:srgbClr val="5770BE"/>
                </a:solidFill>
              </a:rPr>
              <a:t>Diminuer les disparités territoriales dans le recours à l’ambulance</a:t>
            </a:r>
          </a:p>
          <a:p>
            <a:pPr marL="0" lvl="0" indent="0">
              <a:spcBef>
                <a:spcPts val="0"/>
              </a:spcBef>
              <a:buNone/>
            </a:pPr>
            <a:endParaRPr lang="fr-FR" sz="1800" dirty="0">
              <a:solidFill>
                <a:srgbClr val="5770BE"/>
              </a:solidFill>
            </a:endParaRPr>
          </a:p>
          <a:p>
            <a:pPr marL="285750" indent="-285750">
              <a:spcBef>
                <a:spcPts val="0"/>
              </a:spcBef>
              <a:buFont typeface="Wingdings" panose="05000000000000000000" pitchFamily="2" charset="2"/>
              <a:buChar char="v"/>
            </a:pPr>
            <a:r>
              <a:rPr lang="fr-FR" sz="1800" b="1" dirty="0" smtClean="0">
                <a:solidFill>
                  <a:schemeClr val="tx2"/>
                </a:solidFill>
              </a:rPr>
              <a:t>Eléments d’appréciation :</a:t>
            </a:r>
          </a:p>
          <a:p>
            <a:pPr marL="285750" indent="-285750">
              <a:spcBef>
                <a:spcPts val="0"/>
              </a:spcBef>
              <a:buFont typeface="Wingdings" panose="05000000000000000000" pitchFamily="2" charset="2"/>
              <a:buChar char="§"/>
            </a:pPr>
            <a:r>
              <a:rPr lang="fr-FR" sz="1800" dirty="0">
                <a:solidFill>
                  <a:srgbClr val="5770BE"/>
                </a:solidFill>
              </a:rPr>
              <a:t> Part de l’ambulance par rapport aux montants remboursés par l’Assurance Maladie Obligatoire prescrits en ambulance et en </a:t>
            </a:r>
            <a:r>
              <a:rPr lang="fr-FR" sz="1800" dirty="0" smtClean="0">
                <a:solidFill>
                  <a:srgbClr val="5770BE"/>
                </a:solidFill>
              </a:rPr>
              <a:t>(</a:t>
            </a:r>
            <a:r>
              <a:rPr lang="fr-FR" sz="1800" dirty="0">
                <a:solidFill>
                  <a:srgbClr val="5770BE"/>
                </a:solidFill>
              </a:rPr>
              <a:t>VSL </a:t>
            </a:r>
            <a:r>
              <a:rPr lang="fr-FR" sz="1800" dirty="0" smtClean="0">
                <a:solidFill>
                  <a:srgbClr val="5770BE"/>
                </a:solidFill>
              </a:rPr>
              <a:t>ou </a:t>
            </a:r>
            <a:r>
              <a:rPr lang="fr-FR" sz="1800" dirty="0">
                <a:solidFill>
                  <a:srgbClr val="5770BE"/>
                </a:solidFill>
              </a:rPr>
              <a:t>Taxi) par l’établissement et financés sur l’enveloppe de ville. </a:t>
            </a:r>
            <a:endParaRPr lang="fr-FR" sz="1800" dirty="0" smtClean="0">
              <a:solidFill>
                <a:srgbClr val="5770BE"/>
              </a:solidFill>
            </a:endParaRPr>
          </a:p>
          <a:p>
            <a:pPr marL="285750" indent="-285750">
              <a:spcBef>
                <a:spcPts val="0"/>
              </a:spcBef>
              <a:buFont typeface="Wingdings" panose="05000000000000000000" pitchFamily="2" charset="2"/>
              <a:buChar char="§"/>
            </a:pPr>
            <a:endParaRPr lang="fr-FR" sz="1800" dirty="0" smtClean="0">
              <a:solidFill>
                <a:srgbClr val="5770BE"/>
              </a:solidFill>
            </a:endParaRPr>
          </a:p>
          <a:p>
            <a:pPr marL="285750" lvl="0" indent="-285750">
              <a:lnSpc>
                <a:spcPct val="100000"/>
              </a:lnSpc>
              <a:spcBef>
                <a:spcPts val="0"/>
              </a:spcBef>
              <a:buFont typeface="Wingdings" panose="05000000000000000000" pitchFamily="2" charset="2"/>
              <a:buChar char="v"/>
            </a:pPr>
            <a:r>
              <a:rPr lang="fr-FR" sz="1800" b="1" dirty="0" smtClean="0">
                <a:solidFill>
                  <a:srgbClr val="000091"/>
                </a:solidFill>
              </a:rPr>
              <a:t>Pré requis:</a:t>
            </a:r>
          </a:p>
          <a:p>
            <a:pPr marL="285750" lvl="0" indent="-285750">
              <a:lnSpc>
                <a:spcPct val="100000"/>
              </a:lnSpc>
              <a:spcBef>
                <a:spcPts val="0"/>
              </a:spcBef>
              <a:buFont typeface="Wingdings" panose="05000000000000000000" pitchFamily="2" charset="2"/>
              <a:buChar char="§"/>
            </a:pPr>
            <a:r>
              <a:rPr lang="fr-FR" sz="1800" dirty="0">
                <a:solidFill>
                  <a:srgbClr val="5770BE"/>
                </a:solidFill>
              </a:rPr>
              <a:t>Part de </a:t>
            </a:r>
            <a:r>
              <a:rPr lang="fr-FR" sz="1800" dirty="0" smtClean="0">
                <a:solidFill>
                  <a:srgbClr val="5770BE"/>
                </a:solidFill>
              </a:rPr>
              <a:t>l’ambulance </a:t>
            </a:r>
            <a:r>
              <a:rPr lang="fr-FR" sz="1800" dirty="0">
                <a:solidFill>
                  <a:srgbClr val="5770BE"/>
                </a:solidFill>
              </a:rPr>
              <a:t>sur total transports (AMB + TXI + VSL) ≥ 20%</a:t>
            </a:r>
          </a:p>
          <a:p>
            <a:pPr marL="285750" lvl="0" indent="-285750">
              <a:lnSpc>
                <a:spcPct val="100000"/>
              </a:lnSpc>
              <a:spcBef>
                <a:spcPts val="0"/>
              </a:spcBef>
              <a:buFont typeface="Wingdings" panose="05000000000000000000" pitchFamily="2" charset="2"/>
              <a:buChar char="§"/>
            </a:pPr>
            <a:r>
              <a:rPr lang="fr-FR" sz="1800" dirty="0">
                <a:solidFill>
                  <a:srgbClr val="5770BE"/>
                </a:solidFill>
              </a:rPr>
              <a:t>Dépense pour la prescription </a:t>
            </a:r>
            <a:r>
              <a:rPr lang="fr-FR" sz="1800" dirty="0" smtClean="0">
                <a:solidFill>
                  <a:srgbClr val="5770BE"/>
                </a:solidFill>
              </a:rPr>
              <a:t>d’ambulance </a:t>
            </a:r>
            <a:r>
              <a:rPr lang="fr-FR" sz="1800" dirty="0">
                <a:solidFill>
                  <a:srgbClr val="5770BE"/>
                </a:solidFill>
              </a:rPr>
              <a:t>≥ 400 000 € en montant </a:t>
            </a:r>
            <a:r>
              <a:rPr lang="fr-FR" sz="1800" dirty="0" smtClean="0">
                <a:solidFill>
                  <a:srgbClr val="5770BE"/>
                </a:solidFill>
              </a:rPr>
              <a:t>remboursé</a:t>
            </a:r>
          </a:p>
          <a:p>
            <a:pPr marL="285750" indent="-285750">
              <a:lnSpc>
                <a:spcPct val="100000"/>
              </a:lnSpc>
              <a:spcBef>
                <a:spcPts val="0"/>
              </a:spcBef>
              <a:buFont typeface="Wingdings" panose="05000000000000000000" pitchFamily="2" charset="2"/>
              <a:buChar char="§"/>
            </a:pPr>
            <a:r>
              <a:rPr lang="fr-FR" sz="1800" dirty="0">
                <a:solidFill>
                  <a:srgbClr val="5770BE"/>
                </a:solidFill>
              </a:rPr>
              <a:t>Disponibilité des données dans le SNDS</a:t>
            </a:r>
          </a:p>
          <a:p>
            <a:pPr marL="285750" lvl="0" indent="-285750">
              <a:lnSpc>
                <a:spcPct val="100000"/>
              </a:lnSpc>
              <a:spcBef>
                <a:spcPts val="0"/>
              </a:spcBef>
              <a:buFont typeface="Wingdings" panose="05000000000000000000" pitchFamily="2" charset="2"/>
              <a:buChar char="§"/>
            </a:pPr>
            <a:endParaRPr lang="fr-FR" sz="1800" dirty="0" smtClean="0">
              <a:solidFill>
                <a:srgbClr val="5770BE"/>
              </a:solidFill>
            </a:endParaRPr>
          </a:p>
          <a:p>
            <a:pPr marL="285750" lvl="0" indent="-285750">
              <a:lnSpc>
                <a:spcPct val="100000"/>
              </a:lnSpc>
              <a:spcBef>
                <a:spcPts val="0"/>
              </a:spcBef>
              <a:buFont typeface="Wingdings" panose="05000000000000000000" pitchFamily="2" charset="2"/>
              <a:buChar char="v"/>
            </a:pPr>
            <a:r>
              <a:rPr lang="fr-FR" sz="1800" b="1" dirty="0" smtClean="0">
                <a:solidFill>
                  <a:srgbClr val="000091"/>
                </a:solidFill>
              </a:rPr>
              <a:t>Intéressement :</a:t>
            </a:r>
          </a:p>
          <a:p>
            <a:pPr marL="285750" lvl="0" indent="-285750">
              <a:lnSpc>
                <a:spcPct val="100000"/>
              </a:lnSpc>
              <a:spcBef>
                <a:spcPts val="0"/>
              </a:spcBef>
              <a:buFont typeface="Wingdings" panose="05000000000000000000" pitchFamily="2" charset="2"/>
              <a:buChar char="§"/>
            </a:pPr>
            <a:r>
              <a:rPr lang="fr-FR" sz="1800" dirty="0">
                <a:solidFill>
                  <a:srgbClr val="5770BE"/>
                </a:solidFill>
              </a:rPr>
              <a:t>20% des économies générées (dépenses évitées de transports  AMB </a:t>
            </a:r>
            <a:r>
              <a:rPr lang="fr-FR" sz="1800" dirty="0" smtClean="0">
                <a:solidFill>
                  <a:srgbClr val="5770BE"/>
                </a:solidFill>
              </a:rPr>
              <a:t>versus </a:t>
            </a:r>
            <a:r>
              <a:rPr lang="fr-FR" sz="1800" dirty="0">
                <a:solidFill>
                  <a:srgbClr val="5770BE"/>
                </a:solidFill>
              </a:rPr>
              <a:t>TAP)</a:t>
            </a:r>
          </a:p>
          <a:p>
            <a:pPr marL="0" lvl="0" indent="0">
              <a:lnSpc>
                <a:spcPct val="100000"/>
              </a:lnSpc>
              <a:spcBef>
                <a:spcPts val="0"/>
              </a:spcBef>
              <a:buNone/>
            </a:pPr>
            <a:endParaRPr lang="fr-FR" sz="1800" b="1" dirty="0">
              <a:solidFill>
                <a:srgbClr val="000091"/>
              </a:solidFill>
            </a:endParaRPr>
          </a:p>
          <a:p>
            <a:pPr marL="0" indent="0">
              <a:buNone/>
            </a:pPr>
            <a:endParaRPr lang="fr-FR" sz="1800" dirty="0" smtClean="0"/>
          </a:p>
        </p:txBody>
      </p:sp>
      <p:pic>
        <p:nvPicPr>
          <p:cNvPr id="11" name="Image 10"/>
          <p:cNvPicPr>
            <a:picLocks noChangeAspect="1"/>
          </p:cNvPicPr>
          <p:nvPr/>
        </p:nvPicPr>
        <p:blipFill>
          <a:blip r:embed="rId2"/>
          <a:stretch>
            <a:fillRect/>
          </a:stretch>
        </p:blipFill>
        <p:spPr>
          <a:xfrm>
            <a:off x="2398893" y="307939"/>
            <a:ext cx="1951616" cy="556235"/>
          </a:xfrm>
          <a:prstGeom prst="rect">
            <a:avLst/>
          </a:prstGeom>
        </p:spPr>
      </p:pic>
      <p:pic>
        <p:nvPicPr>
          <p:cNvPr id="12" name="Image 11"/>
          <p:cNvPicPr>
            <a:picLocks noChangeAspect="1"/>
          </p:cNvPicPr>
          <p:nvPr/>
        </p:nvPicPr>
        <p:blipFill>
          <a:blip r:embed="rId3"/>
          <a:stretch>
            <a:fillRect/>
          </a:stretch>
        </p:blipFill>
        <p:spPr>
          <a:xfrm>
            <a:off x="4199973" y="436072"/>
            <a:ext cx="1510124" cy="522456"/>
          </a:xfrm>
          <a:prstGeom prst="rect">
            <a:avLst/>
          </a:prstGeom>
        </p:spPr>
      </p:pic>
    </p:spTree>
    <p:extLst>
      <p:ext uri="{BB962C8B-B14F-4D97-AF65-F5344CB8AC3E}">
        <p14:creationId xmlns:p14="http://schemas.microsoft.com/office/powerpoint/2010/main" val="558824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34313" y="1134208"/>
            <a:ext cx="10832755" cy="5091542"/>
          </a:xfrm>
        </p:spPr>
        <p:txBody>
          <a:bodyPr/>
          <a:lstStyle/>
          <a:p>
            <a:pPr marL="0" lvl="0" indent="0">
              <a:spcAft>
                <a:spcPts val="2400"/>
              </a:spcAft>
              <a:buNone/>
            </a:pPr>
            <a:endParaRPr lang="fr-FR" sz="2400" dirty="0" smtClean="0"/>
          </a:p>
          <a:p>
            <a:pPr marL="0" lvl="0" indent="0">
              <a:spcAft>
                <a:spcPts val="2400"/>
              </a:spcAft>
              <a:buNone/>
            </a:pPr>
            <a:endParaRPr lang="fr-FR" sz="2400" dirty="0"/>
          </a:p>
          <a:p>
            <a:pPr marL="0" lvl="0" indent="0" algn="ctr">
              <a:spcAft>
                <a:spcPts val="2400"/>
              </a:spcAft>
              <a:buNone/>
            </a:pPr>
            <a:r>
              <a:rPr lang="fr-FR" sz="5400" b="1" i="1" dirty="0" smtClean="0">
                <a:solidFill>
                  <a:srgbClr val="A0A800"/>
                </a:solidFill>
              </a:rPr>
              <a:t>Des questions ?</a:t>
            </a:r>
          </a:p>
          <a:p>
            <a:pPr marL="0" lvl="0" indent="0" algn="ctr">
              <a:spcAft>
                <a:spcPts val="2400"/>
              </a:spcAft>
              <a:buNone/>
            </a:pPr>
            <a:endParaRPr lang="fr-FR" sz="5400" b="1" dirty="0" smtClean="0">
              <a:solidFill>
                <a:srgbClr val="A0A800"/>
              </a:solidFill>
            </a:endParaRPr>
          </a:p>
        </p:txBody>
      </p:sp>
      <p:pic>
        <p:nvPicPr>
          <p:cNvPr id="5" name="Image 4"/>
          <p:cNvPicPr>
            <a:picLocks noChangeAspect="1"/>
          </p:cNvPicPr>
          <p:nvPr/>
        </p:nvPicPr>
        <p:blipFill>
          <a:blip r:embed="rId2"/>
          <a:stretch>
            <a:fillRect/>
          </a:stretch>
        </p:blipFill>
        <p:spPr>
          <a:xfrm>
            <a:off x="2403102" y="352618"/>
            <a:ext cx="2154830" cy="614154"/>
          </a:xfrm>
          <a:prstGeom prst="rect">
            <a:avLst/>
          </a:prstGeom>
        </p:spPr>
      </p:pic>
      <p:pic>
        <p:nvPicPr>
          <p:cNvPr id="6" name="Image 5"/>
          <p:cNvPicPr>
            <a:picLocks noChangeAspect="1"/>
          </p:cNvPicPr>
          <p:nvPr/>
        </p:nvPicPr>
        <p:blipFill>
          <a:blip r:embed="rId3"/>
          <a:stretch>
            <a:fillRect/>
          </a:stretch>
        </p:blipFill>
        <p:spPr>
          <a:xfrm>
            <a:off x="4718630" y="438458"/>
            <a:ext cx="1668103" cy="528314"/>
          </a:xfrm>
          <a:prstGeom prst="rect">
            <a:avLst/>
          </a:prstGeom>
        </p:spPr>
      </p:pic>
    </p:spTree>
    <p:extLst>
      <p:ext uri="{BB962C8B-B14F-4D97-AF65-F5344CB8AC3E}">
        <p14:creationId xmlns:p14="http://schemas.microsoft.com/office/powerpoint/2010/main" val="391393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50794" y="2125489"/>
            <a:ext cx="9606413" cy="1799397"/>
          </a:xfrm>
        </p:spPr>
        <p:txBody>
          <a:bodyPr/>
          <a:lstStyle/>
          <a:p>
            <a:pPr algn="ctr"/>
            <a:endParaRPr lang="fr-FR" sz="4400" dirty="0" smtClean="0">
              <a:solidFill>
                <a:srgbClr val="A0A800"/>
              </a:solidFill>
            </a:endParaRPr>
          </a:p>
          <a:p>
            <a:pPr algn="ctr"/>
            <a:r>
              <a:rPr lang="fr-FR" sz="4400" b="1" dirty="0" smtClean="0">
                <a:solidFill>
                  <a:srgbClr val="A0A800"/>
                </a:solidFill>
              </a:rPr>
              <a:t>Les indicateurs régionaux</a:t>
            </a:r>
          </a:p>
        </p:txBody>
      </p:sp>
      <p:pic>
        <p:nvPicPr>
          <p:cNvPr id="4" name="Image 3"/>
          <p:cNvPicPr>
            <a:picLocks noChangeAspect="1"/>
          </p:cNvPicPr>
          <p:nvPr/>
        </p:nvPicPr>
        <p:blipFill>
          <a:blip r:embed="rId2"/>
          <a:stretch>
            <a:fillRect/>
          </a:stretch>
        </p:blipFill>
        <p:spPr>
          <a:xfrm>
            <a:off x="2519454" y="175181"/>
            <a:ext cx="2749534" cy="790916"/>
          </a:xfrm>
          <a:prstGeom prst="rect">
            <a:avLst/>
          </a:prstGeom>
        </p:spPr>
      </p:pic>
      <p:pic>
        <p:nvPicPr>
          <p:cNvPr id="5" name="Image 4"/>
          <p:cNvPicPr>
            <a:picLocks noChangeAspect="1"/>
          </p:cNvPicPr>
          <p:nvPr/>
        </p:nvPicPr>
        <p:blipFill>
          <a:blip r:embed="rId3"/>
          <a:stretch>
            <a:fillRect/>
          </a:stretch>
        </p:blipFill>
        <p:spPr>
          <a:xfrm>
            <a:off x="5268988" y="456359"/>
            <a:ext cx="1525790" cy="509738"/>
          </a:xfrm>
          <a:prstGeom prst="rect">
            <a:avLst/>
          </a:prstGeom>
        </p:spPr>
      </p:pic>
    </p:spTree>
    <p:extLst>
      <p:ext uri="{BB962C8B-B14F-4D97-AF65-F5344CB8AC3E}">
        <p14:creationId xmlns:p14="http://schemas.microsoft.com/office/powerpoint/2010/main" val="1963318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68085" y="1063431"/>
            <a:ext cx="4252992" cy="711162"/>
          </a:xfrm>
        </p:spPr>
        <p:txBody>
          <a:bodyPr>
            <a:noAutofit/>
          </a:bodyPr>
          <a:lstStyle/>
          <a:p>
            <a:r>
              <a:rPr lang="fr-FR" sz="2800" dirty="0">
                <a:solidFill>
                  <a:schemeClr val="accent1"/>
                </a:solidFill>
              </a:rPr>
              <a:t>Les indicateurs </a:t>
            </a:r>
            <a:r>
              <a:rPr lang="fr-FR" sz="2800" dirty="0" smtClean="0">
                <a:solidFill>
                  <a:schemeClr val="accent1"/>
                </a:solidFill>
              </a:rPr>
              <a:t>régionaux</a:t>
            </a:r>
            <a:endParaRPr lang="fr-FR" sz="2800" dirty="0">
              <a:solidFill>
                <a:schemeClr val="accent1"/>
              </a:solidFill>
            </a:endParaRPr>
          </a:p>
        </p:txBody>
      </p:sp>
      <p:sp>
        <p:nvSpPr>
          <p:cNvPr id="4" name="Espace réservé du contenu 2"/>
          <p:cNvSpPr txBox="1">
            <a:spLocks noGrp="1"/>
          </p:cNvSpPr>
          <p:nvPr>
            <p:ph idx="1"/>
          </p:nvPr>
        </p:nvSpPr>
        <p:spPr>
          <a:xfrm>
            <a:off x="679684" y="1584642"/>
            <a:ext cx="10716836" cy="46181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0"/>
              </a:spcAft>
              <a:buFont typeface="Wingdings" panose="05000000000000000000" pitchFamily="2" charset="2"/>
              <a:buChar char="Ø"/>
            </a:pPr>
            <a:r>
              <a:rPr lang="fr-FR" sz="1800" b="1" dirty="0" smtClean="0">
                <a:solidFill>
                  <a:schemeClr val="tx2"/>
                </a:solidFill>
              </a:rPr>
              <a:t>Une continuité avec le CAQES 2019-2021 </a:t>
            </a:r>
            <a:r>
              <a:rPr lang="fr-FR" sz="1800" dirty="0" smtClean="0">
                <a:solidFill>
                  <a:schemeClr val="tx2"/>
                </a:solidFill>
              </a:rPr>
              <a:t>dans un objectif de maintien de la dynamique enclenchée sur la qualité du circuit des médicaments :</a:t>
            </a:r>
          </a:p>
          <a:p>
            <a:pPr marL="0" indent="0">
              <a:lnSpc>
                <a:spcPct val="100000"/>
              </a:lnSpc>
              <a:spcBef>
                <a:spcPts val="0"/>
              </a:spcBef>
              <a:spcAft>
                <a:spcPts val="0"/>
              </a:spcAft>
              <a:buNone/>
            </a:pPr>
            <a:r>
              <a:rPr lang="fr-FR" sz="1800" dirty="0" smtClean="0">
                <a:solidFill>
                  <a:schemeClr val="tx2"/>
                </a:solidFill>
              </a:rPr>
              <a:t>    → </a:t>
            </a:r>
            <a:r>
              <a:rPr lang="fr-FR" sz="1800" b="1" dirty="0" smtClean="0">
                <a:solidFill>
                  <a:schemeClr val="tx2"/>
                </a:solidFill>
              </a:rPr>
              <a:t>un approfondissement </a:t>
            </a:r>
            <a:r>
              <a:rPr lang="fr-FR" sz="1800" dirty="0" smtClean="0">
                <a:solidFill>
                  <a:schemeClr val="tx2"/>
                </a:solidFill>
              </a:rPr>
              <a:t>des thématiques : pharmacie clinique, circuit des DM et DMI, les prescriptions hors  référentiels, le bon usage des antibiotiques</a:t>
            </a:r>
          </a:p>
          <a:p>
            <a:pPr marL="0" indent="0">
              <a:lnSpc>
                <a:spcPct val="100000"/>
              </a:lnSpc>
              <a:spcBef>
                <a:spcPts val="0"/>
              </a:spcBef>
              <a:spcAft>
                <a:spcPts val="0"/>
              </a:spcAft>
              <a:buNone/>
            </a:pPr>
            <a:r>
              <a:rPr lang="fr-FR" sz="1800" dirty="0" smtClean="0">
                <a:solidFill>
                  <a:schemeClr val="tx2"/>
                </a:solidFill>
              </a:rPr>
              <a:t>   → </a:t>
            </a:r>
            <a:r>
              <a:rPr lang="fr-FR" sz="1800" b="1" dirty="0" smtClean="0">
                <a:solidFill>
                  <a:schemeClr val="tx2"/>
                </a:solidFill>
              </a:rPr>
              <a:t>un maintien </a:t>
            </a:r>
            <a:r>
              <a:rPr lang="fr-FR" sz="1800" dirty="0" smtClean="0">
                <a:solidFill>
                  <a:schemeClr val="tx2"/>
                </a:solidFill>
              </a:rPr>
              <a:t>des indicateurs relatifs à :</a:t>
            </a:r>
          </a:p>
          <a:p>
            <a:pPr marL="0" indent="0">
              <a:lnSpc>
                <a:spcPct val="100000"/>
              </a:lnSpc>
              <a:spcBef>
                <a:spcPts val="0"/>
              </a:spcBef>
              <a:spcAft>
                <a:spcPts val="0"/>
              </a:spcAft>
              <a:buNone/>
            </a:pPr>
            <a:r>
              <a:rPr lang="fr-FR" sz="1800" dirty="0" smtClean="0">
                <a:solidFill>
                  <a:schemeClr val="tx2"/>
                </a:solidFill>
              </a:rPr>
              <a:t>- l’identification des prescriptions avec le n° RPPS et FINESS géographique</a:t>
            </a:r>
          </a:p>
          <a:p>
            <a:pPr marL="0" indent="0">
              <a:lnSpc>
                <a:spcPct val="100000"/>
              </a:lnSpc>
              <a:spcBef>
                <a:spcPts val="0"/>
              </a:spcBef>
              <a:spcAft>
                <a:spcPts val="0"/>
              </a:spcAft>
              <a:buNone/>
            </a:pPr>
            <a:r>
              <a:rPr lang="fr-FR" sz="1800" dirty="0" smtClean="0">
                <a:solidFill>
                  <a:schemeClr val="tx2"/>
                </a:solidFill>
              </a:rPr>
              <a:t>- l’amélioration des prescriptions pour assurer le respect des taux d’évolution des dépenses PHEV des produits de santé</a:t>
            </a:r>
          </a:p>
          <a:p>
            <a:pPr marL="0" indent="0">
              <a:lnSpc>
                <a:spcPct val="100000"/>
              </a:lnSpc>
              <a:spcBef>
                <a:spcPts val="0"/>
              </a:spcBef>
              <a:spcAft>
                <a:spcPts val="0"/>
              </a:spcAft>
              <a:buNone/>
            </a:pPr>
            <a:endParaRPr lang="fr-FR" sz="1800" dirty="0">
              <a:solidFill>
                <a:schemeClr val="tx2"/>
              </a:solidFill>
            </a:endParaRPr>
          </a:p>
          <a:p>
            <a:pPr>
              <a:lnSpc>
                <a:spcPct val="100000"/>
              </a:lnSpc>
              <a:spcBef>
                <a:spcPts val="0"/>
              </a:spcBef>
              <a:spcAft>
                <a:spcPts val="0"/>
              </a:spcAft>
              <a:buFont typeface="Wingdings" panose="05000000000000000000" pitchFamily="2" charset="2"/>
              <a:buChar char="Ø"/>
            </a:pPr>
            <a:r>
              <a:rPr lang="fr-FR" sz="1800" b="1" dirty="0" smtClean="0">
                <a:solidFill>
                  <a:schemeClr val="tx2"/>
                </a:solidFill>
              </a:rPr>
              <a:t>Une articulation avec les actions du PAPRAPS </a:t>
            </a:r>
            <a:r>
              <a:rPr lang="fr-FR" sz="1800" dirty="0" smtClean="0">
                <a:solidFill>
                  <a:schemeClr val="tx2"/>
                </a:solidFill>
              </a:rPr>
              <a:t>relatives à la prévention de la iatrogénie</a:t>
            </a:r>
          </a:p>
          <a:p>
            <a:pPr marL="0" indent="0">
              <a:lnSpc>
                <a:spcPct val="100000"/>
              </a:lnSpc>
              <a:spcBef>
                <a:spcPts val="0"/>
              </a:spcBef>
              <a:spcAft>
                <a:spcPts val="0"/>
              </a:spcAft>
              <a:buNone/>
            </a:pPr>
            <a:endParaRPr lang="fr-FR" sz="1800" dirty="0">
              <a:solidFill>
                <a:schemeClr val="tx2"/>
              </a:solidFill>
            </a:endParaRPr>
          </a:p>
          <a:p>
            <a:pPr>
              <a:lnSpc>
                <a:spcPct val="100000"/>
              </a:lnSpc>
              <a:spcBef>
                <a:spcPts val="0"/>
              </a:spcBef>
              <a:spcAft>
                <a:spcPts val="0"/>
              </a:spcAft>
              <a:buFont typeface="Wingdings" panose="05000000000000000000" pitchFamily="2" charset="2"/>
              <a:buChar char="Ø"/>
            </a:pPr>
            <a:r>
              <a:rPr lang="fr-FR" sz="1800" dirty="0" smtClean="0">
                <a:solidFill>
                  <a:schemeClr val="tx2"/>
                </a:solidFill>
              </a:rPr>
              <a:t>Les travaux d’élaboration de ces indicateurs ont été cadrés par l’instruction du 27 juillet 2021, en veillant à </a:t>
            </a:r>
            <a:r>
              <a:rPr lang="fr-FR" sz="1800" b="1" dirty="0" smtClean="0">
                <a:solidFill>
                  <a:schemeClr val="tx2"/>
                </a:solidFill>
              </a:rPr>
              <a:t>l’équilibre entre qualité et pertinence</a:t>
            </a:r>
            <a:r>
              <a:rPr lang="fr-FR" sz="1800" dirty="0" smtClean="0">
                <a:solidFill>
                  <a:schemeClr val="tx2"/>
                </a:solidFill>
              </a:rPr>
              <a:t>.</a:t>
            </a:r>
          </a:p>
          <a:p>
            <a:pPr marL="0" indent="0">
              <a:lnSpc>
                <a:spcPct val="100000"/>
              </a:lnSpc>
              <a:spcBef>
                <a:spcPts val="0"/>
              </a:spcBef>
              <a:spcAft>
                <a:spcPts val="0"/>
              </a:spcAft>
              <a:buNone/>
            </a:pPr>
            <a:endParaRPr lang="fr-FR" sz="1800" dirty="0">
              <a:solidFill>
                <a:schemeClr val="tx2"/>
              </a:solidFill>
            </a:endParaRPr>
          </a:p>
          <a:p>
            <a:pPr>
              <a:lnSpc>
                <a:spcPct val="100000"/>
              </a:lnSpc>
              <a:spcBef>
                <a:spcPts val="0"/>
              </a:spcBef>
              <a:spcAft>
                <a:spcPts val="0"/>
              </a:spcAft>
              <a:buFont typeface="Wingdings" panose="05000000000000000000" pitchFamily="2" charset="2"/>
              <a:buChar char="Ø"/>
            </a:pPr>
            <a:r>
              <a:rPr lang="fr-FR" sz="1800" dirty="0" smtClean="0">
                <a:solidFill>
                  <a:schemeClr val="tx2"/>
                </a:solidFill>
              </a:rPr>
              <a:t>Une présentation </a:t>
            </a:r>
            <a:r>
              <a:rPr lang="fr-FR" sz="1800" dirty="0">
                <a:solidFill>
                  <a:schemeClr val="tx2"/>
                </a:solidFill>
              </a:rPr>
              <a:t>au COPIL CAQES </a:t>
            </a:r>
            <a:r>
              <a:rPr lang="fr-FR" sz="1800" dirty="0" smtClean="0">
                <a:solidFill>
                  <a:schemeClr val="tx2"/>
                </a:solidFill>
              </a:rPr>
              <a:t>du nouveau dispositif et des avancées des travaux :</a:t>
            </a:r>
          </a:p>
          <a:p>
            <a:pPr>
              <a:lnSpc>
                <a:spcPct val="100000"/>
              </a:lnSpc>
              <a:spcBef>
                <a:spcPts val="0"/>
              </a:spcBef>
              <a:spcAft>
                <a:spcPts val="0"/>
              </a:spcAft>
              <a:buFontTx/>
              <a:buChar char="-"/>
            </a:pPr>
            <a:r>
              <a:rPr lang="fr-FR" sz="1800" dirty="0" smtClean="0">
                <a:solidFill>
                  <a:schemeClr val="tx2"/>
                </a:solidFill>
              </a:rPr>
              <a:t>En avril 2021</a:t>
            </a:r>
          </a:p>
          <a:p>
            <a:pPr>
              <a:lnSpc>
                <a:spcPct val="100000"/>
              </a:lnSpc>
              <a:spcBef>
                <a:spcPts val="0"/>
              </a:spcBef>
              <a:spcAft>
                <a:spcPts val="0"/>
              </a:spcAft>
              <a:buFontTx/>
              <a:buChar char="-"/>
            </a:pPr>
            <a:r>
              <a:rPr lang="fr-FR" sz="1800" dirty="0" smtClean="0">
                <a:solidFill>
                  <a:schemeClr val="tx2"/>
                </a:solidFill>
              </a:rPr>
              <a:t>Le 30 novembre 2021</a:t>
            </a:r>
          </a:p>
          <a:p>
            <a:pPr>
              <a:lnSpc>
                <a:spcPct val="100000"/>
              </a:lnSpc>
              <a:spcBef>
                <a:spcPts val="0"/>
              </a:spcBef>
              <a:spcAft>
                <a:spcPts val="0"/>
              </a:spcAft>
              <a:buFontTx/>
              <a:buChar char="-"/>
            </a:pPr>
            <a:r>
              <a:rPr lang="fr-FR" sz="1800" dirty="0" smtClean="0">
                <a:solidFill>
                  <a:schemeClr val="tx2"/>
                </a:solidFill>
              </a:rPr>
              <a:t>Le 8 mars 2022</a:t>
            </a:r>
            <a:endParaRPr lang="fr-FR" sz="1800" dirty="0">
              <a:solidFill>
                <a:schemeClr val="tx2"/>
              </a:solidFill>
            </a:endParaRPr>
          </a:p>
          <a:p>
            <a:pPr marL="0" indent="0">
              <a:lnSpc>
                <a:spcPct val="100000"/>
              </a:lnSpc>
              <a:spcBef>
                <a:spcPts val="0"/>
              </a:spcBef>
              <a:spcAft>
                <a:spcPts val="0"/>
              </a:spcAft>
              <a:buNone/>
            </a:pPr>
            <a:endParaRPr lang="fr-FR" sz="1600" b="1" dirty="0">
              <a:solidFill>
                <a:schemeClr val="tx2"/>
              </a:solidFill>
            </a:endParaRPr>
          </a:p>
          <a:p>
            <a:pPr marL="0" lvl="0" indent="0">
              <a:lnSpc>
                <a:spcPct val="100000"/>
              </a:lnSpc>
              <a:spcBef>
                <a:spcPts val="0"/>
              </a:spcBef>
              <a:buNone/>
            </a:pPr>
            <a:endParaRPr lang="fr-FR" sz="2000" b="1" dirty="0" smtClean="0">
              <a:solidFill>
                <a:srgbClr val="000091"/>
              </a:solidFill>
            </a:endParaRPr>
          </a:p>
          <a:p>
            <a:pPr marL="0" indent="0">
              <a:buNone/>
            </a:pPr>
            <a:endParaRPr lang="fr-FR" sz="1800" dirty="0" smtClean="0"/>
          </a:p>
        </p:txBody>
      </p:sp>
      <p:sp>
        <p:nvSpPr>
          <p:cNvPr id="5" name="Espace réservé du contenu 2"/>
          <p:cNvSpPr txBox="1">
            <a:spLocks/>
          </p:cNvSpPr>
          <p:nvPr/>
        </p:nvSpPr>
        <p:spPr>
          <a:xfrm>
            <a:off x="621726" y="1299996"/>
            <a:ext cx="10832755" cy="49449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endParaRPr lang="fr-FR" sz="2000" b="1" dirty="0">
              <a:solidFill>
                <a:srgbClr val="000091"/>
              </a:solidFill>
            </a:endParaRPr>
          </a:p>
          <a:p>
            <a:pPr marL="0" indent="0">
              <a:buNone/>
            </a:pPr>
            <a:endParaRPr lang="fr-FR" sz="1800" dirty="0" smtClean="0"/>
          </a:p>
        </p:txBody>
      </p:sp>
      <p:sp>
        <p:nvSpPr>
          <p:cNvPr id="6" name="Espace réservé du contenu 2"/>
          <p:cNvSpPr txBox="1">
            <a:spLocks/>
          </p:cNvSpPr>
          <p:nvPr/>
        </p:nvSpPr>
        <p:spPr>
          <a:xfrm>
            <a:off x="621725" y="1299996"/>
            <a:ext cx="10832755" cy="54613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endParaRPr lang="fr-FR" sz="2000" b="1" dirty="0">
              <a:solidFill>
                <a:srgbClr val="000091"/>
              </a:solidFill>
            </a:endParaRPr>
          </a:p>
          <a:p>
            <a:pPr marL="0" indent="0">
              <a:buNone/>
            </a:pPr>
            <a:endParaRPr lang="fr-FR" sz="1800" dirty="0" smtClean="0"/>
          </a:p>
        </p:txBody>
      </p:sp>
      <p:sp>
        <p:nvSpPr>
          <p:cNvPr id="8" name="Espace réservé du contenu 2"/>
          <p:cNvSpPr txBox="1">
            <a:spLocks/>
          </p:cNvSpPr>
          <p:nvPr/>
        </p:nvSpPr>
        <p:spPr>
          <a:xfrm>
            <a:off x="621725" y="1299996"/>
            <a:ext cx="11174510" cy="51874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endParaRPr lang="fr-FR" sz="1800" b="1" dirty="0">
              <a:solidFill>
                <a:srgbClr val="000091"/>
              </a:solidFill>
            </a:endParaRPr>
          </a:p>
          <a:p>
            <a:pPr marL="0" indent="0">
              <a:buNone/>
            </a:pPr>
            <a:endParaRPr lang="fr-FR" sz="1800" dirty="0" smtClean="0"/>
          </a:p>
        </p:txBody>
      </p:sp>
      <p:pic>
        <p:nvPicPr>
          <p:cNvPr id="7" name="Image 6"/>
          <p:cNvPicPr>
            <a:picLocks noChangeAspect="1"/>
          </p:cNvPicPr>
          <p:nvPr/>
        </p:nvPicPr>
        <p:blipFill>
          <a:blip r:embed="rId2"/>
          <a:stretch>
            <a:fillRect/>
          </a:stretch>
        </p:blipFill>
        <p:spPr>
          <a:xfrm>
            <a:off x="2318696" y="417377"/>
            <a:ext cx="1951616" cy="556235"/>
          </a:xfrm>
          <a:prstGeom prst="rect">
            <a:avLst/>
          </a:prstGeom>
        </p:spPr>
      </p:pic>
      <p:pic>
        <p:nvPicPr>
          <p:cNvPr id="9" name="Image 8"/>
          <p:cNvPicPr>
            <a:picLocks noChangeAspect="1"/>
          </p:cNvPicPr>
          <p:nvPr/>
        </p:nvPicPr>
        <p:blipFill>
          <a:blip r:embed="rId3"/>
          <a:stretch>
            <a:fillRect/>
          </a:stretch>
        </p:blipFill>
        <p:spPr>
          <a:xfrm>
            <a:off x="4368786" y="465679"/>
            <a:ext cx="1964007" cy="622031"/>
          </a:xfrm>
          <a:prstGeom prst="rect">
            <a:avLst/>
          </a:prstGeom>
        </p:spPr>
      </p:pic>
    </p:spTree>
    <p:extLst>
      <p:ext uri="{BB962C8B-B14F-4D97-AF65-F5344CB8AC3E}">
        <p14:creationId xmlns:p14="http://schemas.microsoft.com/office/powerpoint/2010/main" val="3195619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nvPr>
        </p:nvGraphicFramePr>
        <p:xfrm>
          <a:off x="469587" y="1790709"/>
          <a:ext cx="10901565" cy="4646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re 1"/>
          <p:cNvSpPr>
            <a:spLocks noGrp="1"/>
          </p:cNvSpPr>
          <p:nvPr>
            <p:ph type="title"/>
          </p:nvPr>
        </p:nvSpPr>
        <p:spPr>
          <a:xfrm>
            <a:off x="6545654" y="874391"/>
            <a:ext cx="4898413" cy="561306"/>
          </a:xfrm>
        </p:spPr>
        <p:txBody>
          <a:bodyPr>
            <a:normAutofit/>
          </a:bodyPr>
          <a:lstStyle/>
          <a:p>
            <a:r>
              <a:rPr lang="fr-FR" sz="2800" dirty="0" smtClean="0">
                <a:solidFill>
                  <a:schemeClr val="accent1"/>
                </a:solidFill>
              </a:rPr>
              <a:t>Les indicateurs régionaux </a:t>
            </a:r>
            <a:endParaRPr lang="fr-FR" sz="2800" dirty="0">
              <a:solidFill>
                <a:schemeClr val="accent1"/>
              </a:solidFill>
            </a:endParaRPr>
          </a:p>
        </p:txBody>
      </p:sp>
      <p:pic>
        <p:nvPicPr>
          <p:cNvPr id="6" name="Image 5"/>
          <p:cNvPicPr>
            <a:picLocks noChangeAspect="1"/>
          </p:cNvPicPr>
          <p:nvPr/>
        </p:nvPicPr>
        <p:blipFill>
          <a:blip r:embed="rId7"/>
          <a:stretch>
            <a:fillRect/>
          </a:stretch>
        </p:blipFill>
        <p:spPr>
          <a:xfrm>
            <a:off x="2536593" y="458407"/>
            <a:ext cx="1486766" cy="563120"/>
          </a:xfrm>
          <a:prstGeom prst="rect">
            <a:avLst/>
          </a:prstGeom>
        </p:spPr>
      </p:pic>
      <p:sp>
        <p:nvSpPr>
          <p:cNvPr id="7" name="ZoneTexte 6"/>
          <p:cNvSpPr txBox="1"/>
          <p:nvPr/>
        </p:nvSpPr>
        <p:spPr>
          <a:xfrm>
            <a:off x="680353" y="1790709"/>
            <a:ext cx="9904280" cy="400110"/>
          </a:xfrm>
          <a:prstGeom prst="rect">
            <a:avLst/>
          </a:prstGeom>
          <a:solidFill>
            <a:schemeClr val="tx2"/>
          </a:solidFill>
        </p:spPr>
        <p:txBody>
          <a:bodyPr wrap="square" rtlCol="0">
            <a:spAutoFit/>
          </a:bodyPr>
          <a:lstStyle/>
          <a:p>
            <a:r>
              <a:rPr lang="fr-FR" sz="2000" b="1" dirty="0" smtClean="0">
                <a:solidFill>
                  <a:schemeClr val="bg1"/>
                </a:solidFill>
              </a:rPr>
              <a:t>SUIVI DES PRESCRIPTIONS DES MEDICAMENTS REMBOURSES EN SUS DES GHS</a:t>
            </a:r>
            <a:endParaRPr lang="fr-FR" sz="2000" b="1" dirty="0">
              <a:solidFill>
                <a:schemeClr val="bg1"/>
              </a:solidFill>
            </a:endParaRPr>
          </a:p>
        </p:txBody>
      </p:sp>
    </p:spTree>
    <p:extLst>
      <p:ext uri="{BB962C8B-B14F-4D97-AF65-F5344CB8AC3E}">
        <p14:creationId xmlns:p14="http://schemas.microsoft.com/office/powerpoint/2010/main" val="3861562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56786" y="795969"/>
            <a:ext cx="4617755" cy="561306"/>
          </a:xfrm>
        </p:spPr>
        <p:txBody>
          <a:bodyPr>
            <a:normAutofit/>
          </a:bodyPr>
          <a:lstStyle/>
          <a:p>
            <a:r>
              <a:rPr lang="fr-FR" sz="2800" i="1" dirty="0" smtClean="0">
                <a:solidFill>
                  <a:schemeClr val="accent1"/>
                </a:solidFill>
              </a:rPr>
              <a:t>Les indicateurs régionaux </a:t>
            </a:r>
            <a:endParaRPr lang="fr-FR" sz="2800" i="1" dirty="0">
              <a:solidFill>
                <a:schemeClr val="accent1"/>
              </a:solidFill>
            </a:endParaRPr>
          </a:p>
        </p:txBody>
      </p:sp>
      <p:graphicFrame>
        <p:nvGraphicFramePr>
          <p:cNvPr id="10" name="Diagramme 9"/>
          <p:cNvGraphicFramePr/>
          <p:nvPr>
            <p:extLst/>
          </p:nvPr>
        </p:nvGraphicFramePr>
        <p:xfrm>
          <a:off x="469587" y="2370220"/>
          <a:ext cx="11046909" cy="38800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ZoneTexte 12"/>
          <p:cNvSpPr txBox="1"/>
          <p:nvPr/>
        </p:nvSpPr>
        <p:spPr>
          <a:xfrm>
            <a:off x="469587" y="1957440"/>
            <a:ext cx="10948460" cy="369332"/>
          </a:xfrm>
          <a:prstGeom prst="rect">
            <a:avLst/>
          </a:prstGeom>
          <a:noFill/>
        </p:spPr>
        <p:txBody>
          <a:bodyPr wrap="square" rtlCol="0">
            <a:spAutoFit/>
          </a:bodyPr>
          <a:lstStyle/>
          <a:p>
            <a:r>
              <a:rPr lang="fr-FR" dirty="0" smtClean="0">
                <a:solidFill>
                  <a:schemeClr val="tx2"/>
                </a:solidFill>
              </a:rPr>
              <a:t>Un indicateur composite : 3 sous-indicateurs qualitatifs</a:t>
            </a:r>
            <a:endParaRPr lang="fr-FR" dirty="0">
              <a:solidFill>
                <a:schemeClr val="tx2"/>
              </a:solidFill>
            </a:endParaRPr>
          </a:p>
        </p:txBody>
      </p:sp>
      <p:sp>
        <p:nvSpPr>
          <p:cNvPr id="9" name="ZoneTexte 8"/>
          <p:cNvSpPr txBox="1"/>
          <p:nvPr/>
        </p:nvSpPr>
        <p:spPr>
          <a:xfrm>
            <a:off x="543208" y="1557330"/>
            <a:ext cx="10538234" cy="400110"/>
          </a:xfrm>
          <a:prstGeom prst="rect">
            <a:avLst/>
          </a:prstGeom>
          <a:solidFill>
            <a:schemeClr val="tx2"/>
          </a:solidFill>
        </p:spPr>
        <p:txBody>
          <a:bodyPr wrap="square" rtlCol="0">
            <a:spAutoFit/>
          </a:bodyPr>
          <a:lstStyle/>
          <a:p>
            <a:r>
              <a:rPr lang="fr-FR" sz="2000" b="1" dirty="0" smtClean="0">
                <a:solidFill>
                  <a:schemeClr val="bg1"/>
                </a:solidFill>
              </a:rPr>
              <a:t>SUIVI DES PRESCRIPTIONS DES MEDICAMENTS REMBOURSES EN SUS DES GHS</a:t>
            </a:r>
            <a:endParaRPr lang="fr-FR" sz="2000" b="1" dirty="0">
              <a:solidFill>
                <a:schemeClr val="bg1"/>
              </a:solidFill>
            </a:endParaRPr>
          </a:p>
        </p:txBody>
      </p:sp>
      <p:pic>
        <p:nvPicPr>
          <p:cNvPr id="11" name="Image 10"/>
          <p:cNvPicPr>
            <a:picLocks noChangeAspect="1"/>
          </p:cNvPicPr>
          <p:nvPr/>
        </p:nvPicPr>
        <p:blipFill>
          <a:blip r:embed="rId7"/>
          <a:stretch>
            <a:fillRect/>
          </a:stretch>
        </p:blipFill>
        <p:spPr>
          <a:xfrm>
            <a:off x="2602523" y="493269"/>
            <a:ext cx="1554132" cy="576004"/>
          </a:xfrm>
          <a:prstGeom prst="rect">
            <a:avLst/>
          </a:prstGeom>
        </p:spPr>
      </p:pic>
    </p:spTree>
    <p:extLst>
      <p:ext uri="{BB962C8B-B14F-4D97-AF65-F5344CB8AC3E}">
        <p14:creationId xmlns:p14="http://schemas.microsoft.com/office/powerpoint/2010/main" val="28156155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72404" y="734601"/>
            <a:ext cx="4581542" cy="561306"/>
          </a:xfrm>
        </p:spPr>
        <p:txBody>
          <a:bodyPr>
            <a:normAutofit/>
          </a:bodyPr>
          <a:lstStyle/>
          <a:p>
            <a:r>
              <a:rPr lang="fr-FR" sz="2800" i="1" dirty="0" smtClean="0">
                <a:solidFill>
                  <a:schemeClr val="accent1"/>
                </a:solidFill>
              </a:rPr>
              <a:t>Les indicateurs régionaux </a:t>
            </a:r>
            <a:endParaRPr lang="fr-FR" sz="2800" i="1" dirty="0">
              <a:solidFill>
                <a:schemeClr val="accent1"/>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1008809126"/>
              </p:ext>
            </p:extLst>
          </p:nvPr>
        </p:nvGraphicFramePr>
        <p:xfrm>
          <a:off x="478304" y="1969477"/>
          <a:ext cx="10775643" cy="4527392"/>
        </p:xfrm>
        <a:graphic>
          <a:graphicData uri="http://schemas.openxmlformats.org/drawingml/2006/table">
            <a:tbl>
              <a:tblPr firstRow="1" bandRow="1">
                <a:tableStyleId>{5C22544A-7EE6-4342-B048-85BDC9FD1C3A}</a:tableStyleId>
              </a:tblPr>
              <a:tblGrid>
                <a:gridCol w="1233437">
                  <a:extLst>
                    <a:ext uri="{9D8B030D-6E8A-4147-A177-3AD203B41FA5}">
                      <a16:colId xmlns:a16="http://schemas.microsoft.com/office/drawing/2014/main" val="3373118103"/>
                    </a:ext>
                  </a:extLst>
                </a:gridCol>
                <a:gridCol w="3764791">
                  <a:extLst>
                    <a:ext uri="{9D8B030D-6E8A-4147-A177-3AD203B41FA5}">
                      <a16:colId xmlns:a16="http://schemas.microsoft.com/office/drawing/2014/main" val="2753756284"/>
                    </a:ext>
                  </a:extLst>
                </a:gridCol>
                <a:gridCol w="5777415">
                  <a:extLst>
                    <a:ext uri="{9D8B030D-6E8A-4147-A177-3AD203B41FA5}">
                      <a16:colId xmlns:a16="http://schemas.microsoft.com/office/drawing/2014/main" val="3547648201"/>
                    </a:ext>
                  </a:extLst>
                </a:gridCol>
              </a:tblGrid>
              <a:tr h="1906112">
                <a:tc rowSpan="3">
                  <a:txBody>
                    <a:bodyPr/>
                    <a:lstStyle/>
                    <a:p>
                      <a:r>
                        <a:rPr lang="fr-FR" dirty="0" smtClean="0">
                          <a:solidFill>
                            <a:schemeClr val="bg1"/>
                          </a:solidFill>
                        </a:rPr>
                        <a:t>Sous –indicateurs</a:t>
                      </a:r>
                      <a:r>
                        <a:rPr lang="fr-FR" baseline="0" dirty="0" smtClean="0">
                          <a:solidFill>
                            <a:schemeClr val="bg1"/>
                          </a:solidFill>
                        </a:rPr>
                        <a:t> </a:t>
                      </a:r>
                    </a:p>
                    <a:p>
                      <a:endParaRPr lang="fr-FR" baseline="0" dirty="0" smtClean="0">
                        <a:solidFill>
                          <a:schemeClr val="bg1"/>
                        </a:solidFill>
                      </a:endParaRPr>
                    </a:p>
                    <a:p>
                      <a:r>
                        <a:rPr lang="fr-FR" baseline="0" dirty="0" smtClean="0">
                          <a:solidFill>
                            <a:schemeClr val="bg1"/>
                          </a:solidFill>
                        </a:rPr>
                        <a:t>qualitatifs</a:t>
                      </a:r>
                      <a:endParaRPr lang="fr-FR" dirty="0">
                        <a:solidFill>
                          <a:schemeClr val="bg1"/>
                        </a:solidFill>
                      </a:endParaRPr>
                    </a:p>
                  </a:txBody>
                  <a:tcPr anchor="ctr" anchorCtr="1">
                    <a:solidFill>
                      <a:schemeClr val="tx2">
                        <a:lumMod val="60000"/>
                        <a:lumOff val="4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600" b="0" kern="1200" dirty="0" smtClean="0">
                          <a:solidFill>
                            <a:schemeClr val="tx2"/>
                          </a:solidFill>
                          <a:effectLst/>
                          <a:latin typeface="+mn-lt"/>
                          <a:ea typeface="+mn-ea"/>
                          <a:cs typeface="+mn-cs"/>
                        </a:rPr>
                        <a:t>Une</a:t>
                      </a:r>
                      <a:r>
                        <a:rPr lang="fr-FR" sz="1600" b="0" kern="1200" baseline="0" dirty="0" smtClean="0">
                          <a:solidFill>
                            <a:schemeClr val="tx2"/>
                          </a:solidFill>
                          <a:effectLst/>
                          <a:latin typeface="+mn-lt"/>
                          <a:ea typeface="+mn-ea"/>
                          <a:cs typeface="+mn-cs"/>
                        </a:rPr>
                        <a:t> information semestrielle sur l’analyse des prescriptions et leur évolution est réalisée auprès des instances CME/CfME/COMEDIMS</a:t>
                      </a:r>
                      <a:endParaRPr lang="fr-FR" sz="1600" b="0" dirty="0" smtClean="0">
                        <a:solidFill>
                          <a:schemeClr val="tx2"/>
                        </a:solidFill>
                        <a:effectLst/>
                      </a:endParaRPr>
                    </a:p>
                    <a:p>
                      <a:pPr algn="just"/>
                      <a:endParaRPr lang="fr-FR" sz="1600" b="0" dirty="0">
                        <a:solidFill>
                          <a:schemeClr val="tx2"/>
                        </a:solidFill>
                      </a:endParaRPr>
                    </a:p>
                  </a:txBody>
                  <a:tcPr anchor="ctr">
                    <a:solidFill>
                      <a:schemeClr val="accent2">
                        <a:lumMod val="40000"/>
                        <a:lumOff val="60000"/>
                      </a:schemeClr>
                    </a:solidFill>
                  </a:tcPr>
                </a:tc>
                <a:tc>
                  <a:txBody>
                    <a:bodyPr/>
                    <a:lstStyle/>
                    <a:p>
                      <a:endParaRPr lang="fr-FR" sz="1600" b="0" dirty="0" smtClean="0">
                        <a:solidFill>
                          <a:schemeClr val="tx2"/>
                        </a:solidFill>
                      </a:endParaRPr>
                    </a:p>
                    <a:p>
                      <a:endParaRPr lang="fr-FR" sz="1600" b="0" dirty="0" smtClean="0">
                        <a:solidFill>
                          <a:schemeClr val="tx2"/>
                        </a:solidFill>
                      </a:endParaRPr>
                    </a:p>
                    <a:p>
                      <a:r>
                        <a:rPr lang="fr-FR" sz="1600" b="0" dirty="0" smtClean="0">
                          <a:solidFill>
                            <a:schemeClr val="tx2"/>
                          </a:solidFill>
                        </a:rPr>
                        <a:t>Réponse binaire de type OUI/ NON </a:t>
                      </a:r>
                    </a:p>
                    <a:p>
                      <a:r>
                        <a:rPr lang="fr-FR" sz="1600" b="0" dirty="0" smtClean="0">
                          <a:solidFill>
                            <a:schemeClr val="tx2"/>
                          </a:solidFill>
                        </a:rPr>
                        <a:t>avec en appui un document</a:t>
                      </a:r>
                      <a:r>
                        <a:rPr lang="fr-FR" sz="1600" b="0" baseline="0" dirty="0" smtClean="0">
                          <a:solidFill>
                            <a:schemeClr val="tx2"/>
                          </a:solidFill>
                        </a:rPr>
                        <a:t> justificatif (les explications seront transmises par le guide OMEDIT)</a:t>
                      </a:r>
                    </a:p>
                    <a:p>
                      <a:endParaRPr lang="fr-FR" sz="1600" b="0" baseline="0" dirty="0" smtClean="0">
                        <a:solidFill>
                          <a:schemeClr val="tx2"/>
                        </a:solidFill>
                      </a:endParaRPr>
                    </a:p>
                  </a:txBody>
                  <a:tcPr>
                    <a:solidFill>
                      <a:schemeClr val="accent2">
                        <a:lumMod val="40000"/>
                        <a:lumOff val="60000"/>
                      </a:schemeClr>
                    </a:solidFill>
                  </a:tcPr>
                </a:tc>
                <a:extLst>
                  <a:ext uri="{0D108BD9-81ED-4DB2-BD59-A6C34878D82A}">
                    <a16:rowId xmlns:a16="http://schemas.microsoft.com/office/drawing/2014/main" val="1759346045"/>
                  </a:ext>
                </a:extLst>
              </a:tr>
              <a:tr h="1304809">
                <a:tc vMerge="1">
                  <a:txBody>
                    <a:bodyPr/>
                    <a:lstStyle/>
                    <a:p>
                      <a:endParaRPr lang="fr-FR" dirty="0"/>
                    </a:p>
                  </a:txBody>
                  <a:tcPr/>
                </a:tc>
                <a:tc>
                  <a:txBody>
                    <a:bodyPr/>
                    <a:lstStyle/>
                    <a:p>
                      <a:r>
                        <a:rPr lang="fr-FR" sz="1600" b="0" kern="1200" dirty="0" smtClean="0">
                          <a:solidFill>
                            <a:schemeClr val="tx2"/>
                          </a:solidFill>
                          <a:effectLst/>
                          <a:latin typeface="+mn-lt"/>
                          <a:ea typeface="+mn-ea"/>
                          <a:cs typeface="+mn-cs"/>
                        </a:rPr>
                        <a:t>Réalisation d’un </a:t>
                      </a:r>
                      <a:r>
                        <a:rPr lang="fr-FR" sz="1600" b="1" kern="1200" dirty="0" smtClean="0">
                          <a:solidFill>
                            <a:schemeClr val="tx2"/>
                          </a:solidFill>
                          <a:effectLst/>
                          <a:latin typeface="+mn-lt"/>
                          <a:ea typeface="+mn-ea"/>
                          <a:cs typeface="+mn-cs"/>
                        </a:rPr>
                        <a:t>suivi prospectif des indications hors AMM </a:t>
                      </a:r>
                      <a:r>
                        <a:rPr lang="fr-FR" sz="1600" b="0" kern="1200" dirty="0" smtClean="0">
                          <a:solidFill>
                            <a:schemeClr val="tx2"/>
                          </a:solidFill>
                          <a:effectLst/>
                          <a:latin typeface="+mn-lt"/>
                          <a:ea typeface="+mn-ea"/>
                          <a:cs typeface="+mn-cs"/>
                        </a:rPr>
                        <a:t>en</a:t>
                      </a:r>
                      <a:r>
                        <a:rPr lang="fr-FR" sz="1600" b="0" kern="1200" baseline="0" dirty="0" smtClean="0">
                          <a:solidFill>
                            <a:schemeClr val="tx2"/>
                          </a:solidFill>
                          <a:effectLst/>
                          <a:latin typeface="+mn-lt"/>
                          <a:ea typeface="+mn-ea"/>
                          <a:cs typeface="+mn-cs"/>
                        </a:rPr>
                        <a:t> précisant les justifications scientifiques </a:t>
                      </a:r>
                      <a:endParaRPr lang="fr-FR" sz="1600" b="0" kern="1200" dirty="0" smtClean="0">
                        <a:solidFill>
                          <a:schemeClr val="tx2"/>
                        </a:solidFill>
                        <a:effectLst/>
                        <a:latin typeface="+mn-lt"/>
                        <a:ea typeface="+mn-ea"/>
                        <a:cs typeface="+mn-cs"/>
                      </a:endParaRPr>
                    </a:p>
                    <a:p>
                      <a:pPr algn="just"/>
                      <a:endParaRPr lang="fr-FR" sz="1600" dirty="0">
                        <a:solidFill>
                          <a:schemeClr val="tx2"/>
                        </a:solidFill>
                      </a:endParaRPr>
                    </a:p>
                  </a:txBody>
                  <a:tcPr anchor="ctr"/>
                </a:tc>
                <a:tc>
                  <a:txBody>
                    <a:bodyPr/>
                    <a:lstStyle/>
                    <a:p>
                      <a:r>
                        <a:rPr lang="fr-FR" sz="1600" b="0" dirty="0" smtClean="0">
                          <a:solidFill>
                            <a:schemeClr val="tx2"/>
                          </a:solidFill>
                        </a:rPr>
                        <a:t>Envoi du fichier dans le format prévu</a:t>
                      </a:r>
                    </a:p>
                    <a:p>
                      <a:r>
                        <a:rPr lang="fr-FR" sz="1600" b="0" baseline="0" dirty="0" smtClean="0">
                          <a:solidFill>
                            <a:schemeClr val="tx2"/>
                          </a:solidFill>
                        </a:rPr>
                        <a:t>(fichier disponible dans le guide OMEDIT) </a:t>
                      </a:r>
                    </a:p>
                    <a:p>
                      <a:endParaRPr lang="fr-FR" sz="1600" b="0" baseline="0" dirty="0" smtClean="0">
                        <a:solidFill>
                          <a:schemeClr val="tx2"/>
                        </a:solidFill>
                      </a:endParaRPr>
                    </a:p>
                    <a:p>
                      <a:r>
                        <a:rPr lang="fr-FR" sz="1600" b="0" baseline="0" dirty="0" smtClean="0">
                          <a:solidFill>
                            <a:schemeClr val="tx2"/>
                          </a:solidFill>
                        </a:rPr>
                        <a:t>La durée du suivi sera étendue progressivement sur les 3 années :</a:t>
                      </a:r>
                    </a:p>
                    <a:p>
                      <a:r>
                        <a:rPr lang="fr-FR" sz="1600" b="0" baseline="0" dirty="0" smtClean="0">
                          <a:solidFill>
                            <a:schemeClr val="tx2"/>
                          </a:solidFill>
                        </a:rPr>
                        <a:t>2 mois pour 2022 / 6 mois pour 2023 / 1 an en 2024</a:t>
                      </a:r>
                      <a:endParaRPr lang="fr-FR" sz="1600" dirty="0"/>
                    </a:p>
                  </a:txBody>
                  <a:tcPr/>
                </a:tc>
                <a:extLst>
                  <a:ext uri="{0D108BD9-81ED-4DB2-BD59-A6C34878D82A}">
                    <a16:rowId xmlns:a16="http://schemas.microsoft.com/office/drawing/2014/main" val="3663437304"/>
                  </a:ext>
                </a:extLst>
              </a:tr>
              <a:tr h="1304809">
                <a:tc vMerge="1">
                  <a:txBody>
                    <a:bodyPr/>
                    <a:lstStyle/>
                    <a:p>
                      <a:endParaRPr lang="fr-FR" dirty="0">
                        <a:solidFill>
                          <a:schemeClr val="bg1"/>
                        </a:solidFill>
                      </a:endParaRPr>
                    </a:p>
                  </a:txBody>
                  <a:tcPr anchor="ctr" anchorCtr="1">
                    <a:solidFill>
                      <a:schemeClr val="tx2">
                        <a:lumMod val="60000"/>
                        <a:lumOff val="4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600" b="0" kern="1200" dirty="0" smtClean="0">
                          <a:solidFill>
                            <a:schemeClr val="tx2"/>
                          </a:solidFill>
                          <a:effectLst/>
                          <a:latin typeface="+mn-lt"/>
                          <a:ea typeface="+mn-ea"/>
                          <a:cs typeface="+mn-cs"/>
                        </a:rPr>
                        <a:t>Réalisation chaque année d’un </a:t>
                      </a:r>
                      <a:r>
                        <a:rPr lang="fr-FR" sz="1600" b="1" kern="1200" dirty="0" smtClean="0">
                          <a:solidFill>
                            <a:schemeClr val="tx2"/>
                          </a:solidFill>
                          <a:effectLst/>
                          <a:latin typeface="+mn-lt"/>
                          <a:ea typeface="+mn-ea"/>
                          <a:cs typeface="+mn-cs"/>
                        </a:rPr>
                        <a:t>AUDIT</a:t>
                      </a:r>
                      <a:r>
                        <a:rPr lang="fr-FR" sz="1600" b="0" kern="1200" dirty="0" smtClean="0">
                          <a:solidFill>
                            <a:schemeClr val="tx2"/>
                          </a:solidFill>
                          <a:effectLst/>
                          <a:latin typeface="+mn-lt"/>
                          <a:ea typeface="+mn-ea"/>
                          <a:cs typeface="+mn-cs"/>
                        </a:rPr>
                        <a:t> de </a:t>
                      </a:r>
                      <a:r>
                        <a:rPr lang="fr-FR" sz="1600" b="1" kern="1200" dirty="0" smtClean="0">
                          <a:solidFill>
                            <a:schemeClr val="tx2"/>
                          </a:solidFill>
                          <a:effectLst/>
                          <a:latin typeface="+mn-lt"/>
                          <a:ea typeface="+mn-ea"/>
                          <a:cs typeface="+mn-cs"/>
                        </a:rPr>
                        <a:t>pertinence de prescription</a:t>
                      </a:r>
                      <a:r>
                        <a:rPr lang="fr-FR" sz="1600" b="0" kern="1200" dirty="0" smtClean="0">
                          <a:solidFill>
                            <a:schemeClr val="tx2"/>
                          </a:solidFill>
                          <a:effectLst/>
                          <a:latin typeface="+mn-lt"/>
                          <a:ea typeface="+mn-ea"/>
                          <a:cs typeface="+mn-cs"/>
                        </a:rPr>
                        <a:t> sur un médicament traceur de la LES en lien avec les dépenses et/ou les évolution les plus importantes</a:t>
                      </a:r>
                      <a:endParaRPr lang="fr-FR" sz="1600" dirty="0">
                        <a:solidFill>
                          <a:schemeClr val="tx2"/>
                        </a:solidFill>
                      </a:endParaRPr>
                    </a:p>
                  </a:txBody>
                  <a:tcPr anchor="ctr">
                    <a:solidFill>
                      <a:schemeClr val="tx2">
                        <a:lumMod val="20000"/>
                        <a:lumOff val="80000"/>
                      </a:schemeClr>
                    </a:solidFill>
                  </a:tcPr>
                </a:tc>
                <a:tc>
                  <a:txBody>
                    <a:bodyPr/>
                    <a:lstStyle/>
                    <a:p>
                      <a:r>
                        <a:rPr lang="fr-FR" sz="1600" b="0" dirty="0" smtClean="0">
                          <a:solidFill>
                            <a:schemeClr val="tx2"/>
                          </a:solidFill>
                        </a:rPr>
                        <a:t>Envoi du rapport d’audit </a:t>
                      </a:r>
                    </a:p>
                    <a:p>
                      <a:r>
                        <a:rPr lang="fr-FR" sz="1600" b="0" baseline="0" dirty="0" smtClean="0">
                          <a:solidFill>
                            <a:schemeClr val="tx2"/>
                          </a:solidFill>
                        </a:rPr>
                        <a:t>(méthodologie de l’audit disponible dans le guide OMEDIT) </a:t>
                      </a:r>
                    </a:p>
                    <a:p>
                      <a:endParaRPr lang="fr-FR" sz="1600" b="0" baseline="0" dirty="0" smtClean="0">
                        <a:solidFill>
                          <a:schemeClr val="tx2"/>
                        </a:solidFill>
                      </a:endParaRPr>
                    </a:p>
                    <a:p>
                      <a:r>
                        <a:rPr lang="fr-FR" sz="1600" b="0" baseline="0" dirty="0" smtClean="0">
                          <a:solidFill>
                            <a:schemeClr val="tx2"/>
                          </a:solidFill>
                        </a:rPr>
                        <a:t>Applicable dès 2022</a:t>
                      </a:r>
                    </a:p>
                  </a:txBody>
                  <a:tcPr>
                    <a:solidFill>
                      <a:schemeClr val="tx2">
                        <a:lumMod val="20000"/>
                        <a:lumOff val="80000"/>
                      </a:schemeClr>
                    </a:solidFill>
                  </a:tcPr>
                </a:tc>
                <a:extLst>
                  <a:ext uri="{0D108BD9-81ED-4DB2-BD59-A6C34878D82A}">
                    <a16:rowId xmlns:a16="http://schemas.microsoft.com/office/drawing/2014/main" val="2363453543"/>
                  </a:ext>
                </a:extLst>
              </a:tr>
            </a:tbl>
          </a:graphicData>
        </a:graphic>
      </p:graphicFrame>
      <p:sp>
        <p:nvSpPr>
          <p:cNvPr id="7" name="ZoneTexte 6"/>
          <p:cNvSpPr txBox="1"/>
          <p:nvPr/>
        </p:nvSpPr>
        <p:spPr>
          <a:xfrm>
            <a:off x="1123972" y="1346726"/>
            <a:ext cx="9904280" cy="400110"/>
          </a:xfrm>
          <a:prstGeom prst="rect">
            <a:avLst/>
          </a:prstGeom>
          <a:solidFill>
            <a:schemeClr val="tx2"/>
          </a:solidFill>
        </p:spPr>
        <p:txBody>
          <a:bodyPr wrap="square" rtlCol="0">
            <a:spAutoFit/>
          </a:bodyPr>
          <a:lstStyle/>
          <a:p>
            <a:r>
              <a:rPr lang="fr-FR" sz="2000" b="1" dirty="0" smtClean="0">
                <a:solidFill>
                  <a:schemeClr val="bg1"/>
                </a:solidFill>
              </a:rPr>
              <a:t>SUIVI DES PRESCRIPTIONS DES MEDICAMENTS REMBOURSES EN SUS DES GHS</a:t>
            </a:r>
            <a:endParaRPr lang="fr-FR" sz="2000" b="1" dirty="0">
              <a:solidFill>
                <a:schemeClr val="bg1"/>
              </a:solidFill>
            </a:endParaRPr>
          </a:p>
        </p:txBody>
      </p:sp>
      <p:pic>
        <p:nvPicPr>
          <p:cNvPr id="8" name="Image 7"/>
          <p:cNvPicPr>
            <a:picLocks noChangeAspect="1"/>
          </p:cNvPicPr>
          <p:nvPr/>
        </p:nvPicPr>
        <p:blipFill>
          <a:blip r:embed="rId2"/>
          <a:stretch>
            <a:fillRect/>
          </a:stretch>
        </p:blipFill>
        <p:spPr>
          <a:xfrm>
            <a:off x="2605958" y="495708"/>
            <a:ext cx="1453198" cy="550406"/>
          </a:xfrm>
          <a:prstGeom prst="rect">
            <a:avLst/>
          </a:prstGeom>
        </p:spPr>
      </p:pic>
    </p:spTree>
    <p:extLst>
      <p:ext uri="{BB962C8B-B14F-4D97-AF65-F5344CB8AC3E}">
        <p14:creationId xmlns:p14="http://schemas.microsoft.com/office/powerpoint/2010/main" val="4274578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nvPr>
        </p:nvGraphicFramePr>
        <p:xfrm>
          <a:off x="469587" y="1790709"/>
          <a:ext cx="10901565" cy="4646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re 1"/>
          <p:cNvSpPr>
            <a:spLocks noGrp="1"/>
          </p:cNvSpPr>
          <p:nvPr>
            <p:ph type="title"/>
          </p:nvPr>
        </p:nvSpPr>
        <p:spPr>
          <a:xfrm>
            <a:off x="5627077" y="1144432"/>
            <a:ext cx="4975663" cy="561306"/>
          </a:xfrm>
        </p:spPr>
        <p:txBody>
          <a:bodyPr>
            <a:noAutofit/>
          </a:bodyPr>
          <a:lstStyle/>
          <a:p>
            <a:r>
              <a:rPr lang="fr-FR" sz="3200" i="1" dirty="0" smtClean="0">
                <a:solidFill>
                  <a:schemeClr val="accent1"/>
                </a:solidFill>
              </a:rPr>
              <a:t>Les indicateurs régionaux </a:t>
            </a:r>
            <a:endParaRPr lang="fr-FR" sz="3200" i="1" dirty="0">
              <a:solidFill>
                <a:schemeClr val="accent1"/>
              </a:solidFill>
            </a:endParaRPr>
          </a:p>
        </p:txBody>
      </p:sp>
      <p:pic>
        <p:nvPicPr>
          <p:cNvPr id="6" name="Image 5"/>
          <p:cNvPicPr>
            <a:picLocks noChangeAspect="1"/>
          </p:cNvPicPr>
          <p:nvPr/>
        </p:nvPicPr>
        <p:blipFill>
          <a:blip r:embed="rId7"/>
          <a:stretch>
            <a:fillRect/>
          </a:stretch>
        </p:blipFill>
        <p:spPr>
          <a:xfrm>
            <a:off x="2649134" y="424520"/>
            <a:ext cx="1634269" cy="618988"/>
          </a:xfrm>
          <a:prstGeom prst="rect">
            <a:avLst/>
          </a:prstGeom>
        </p:spPr>
      </p:pic>
      <p:sp>
        <p:nvSpPr>
          <p:cNvPr id="7" name="ZoneTexte 6"/>
          <p:cNvSpPr txBox="1"/>
          <p:nvPr/>
        </p:nvSpPr>
        <p:spPr>
          <a:xfrm>
            <a:off x="698460" y="2182073"/>
            <a:ext cx="9904280" cy="400110"/>
          </a:xfrm>
          <a:prstGeom prst="rect">
            <a:avLst/>
          </a:prstGeom>
          <a:solidFill>
            <a:schemeClr val="tx2"/>
          </a:solidFill>
        </p:spPr>
        <p:txBody>
          <a:bodyPr wrap="square" rtlCol="0">
            <a:spAutoFit/>
          </a:bodyPr>
          <a:lstStyle/>
          <a:p>
            <a:r>
              <a:rPr lang="fr-FR" sz="2000" b="1" dirty="0" smtClean="0">
                <a:solidFill>
                  <a:schemeClr val="bg1"/>
                </a:solidFill>
              </a:rPr>
              <a:t>LE BON USAGE DES ANTIBIOTIQUES</a:t>
            </a:r>
            <a:endParaRPr lang="fr-FR" sz="2000" b="1" dirty="0">
              <a:solidFill>
                <a:schemeClr val="bg1"/>
              </a:solidFill>
            </a:endParaRPr>
          </a:p>
        </p:txBody>
      </p:sp>
    </p:spTree>
    <p:extLst>
      <p:ext uri="{BB962C8B-B14F-4D97-AF65-F5344CB8AC3E}">
        <p14:creationId xmlns:p14="http://schemas.microsoft.com/office/powerpoint/2010/main" val="2375547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4"/>
          <p:cNvSpPr>
            <a:spLocks noGrp="1"/>
          </p:cNvSpPr>
          <p:nvPr>
            <p:ph type="subTitle" idx="1"/>
          </p:nvPr>
        </p:nvSpPr>
        <p:spPr>
          <a:xfrm>
            <a:off x="1217421" y="4748074"/>
            <a:ext cx="10474393" cy="1538274"/>
          </a:xfrm>
        </p:spPr>
        <p:txBody>
          <a:bodyPr/>
          <a:lstStyle/>
          <a:p>
            <a:r>
              <a:rPr lang="fr-FR" b="1" dirty="0" smtClean="0"/>
              <a:t>Un recentrage sur la pertinence</a:t>
            </a:r>
            <a:endParaRPr lang="fr-FR" b="1" dirty="0"/>
          </a:p>
        </p:txBody>
      </p:sp>
      <p:sp>
        <p:nvSpPr>
          <p:cNvPr id="4" name="Titre 3"/>
          <p:cNvSpPr>
            <a:spLocks noGrp="1"/>
          </p:cNvSpPr>
          <p:nvPr>
            <p:ph type="ctrTitle"/>
          </p:nvPr>
        </p:nvSpPr>
        <p:spPr>
          <a:xfrm>
            <a:off x="1227047" y="3286757"/>
            <a:ext cx="10464767" cy="1193371"/>
          </a:xfrm>
        </p:spPr>
        <p:txBody>
          <a:bodyPr/>
          <a:lstStyle/>
          <a:p>
            <a:r>
              <a:rPr lang="fr-FR" dirty="0" smtClean="0"/>
              <a:t>Le nouveau CAQES</a:t>
            </a:r>
            <a:endParaRPr lang="fr-FR" dirty="0"/>
          </a:p>
        </p:txBody>
      </p:sp>
      <p:pic>
        <p:nvPicPr>
          <p:cNvPr id="6" name="Image 5"/>
          <p:cNvPicPr>
            <a:picLocks noChangeAspect="1"/>
          </p:cNvPicPr>
          <p:nvPr/>
        </p:nvPicPr>
        <p:blipFill>
          <a:blip r:embed="rId2"/>
          <a:stretch>
            <a:fillRect/>
          </a:stretch>
        </p:blipFill>
        <p:spPr>
          <a:xfrm>
            <a:off x="3164305" y="312156"/>
            <a:ext cx="3007894" cy="841288"/>
          </a:xfrm>
          <a:prstGeom prst="rect">
            <a:avLst/>
          </a:prstGeom>
        </p:spPr>
      </p:pic>
      <p:pic>
        <p:nvPicPr>
          <p:cNvPr id="7" name="Image 6"/>
          <p:cNvPicPr>
            <a:picLocks noChangeAspect="1"/>
          </p:cNvPicPr>
          <p:nvPr/>
        </p:nvPicPr>
        <p:blipFill>
          <a:blip r:embed="rId3"/>
          <a:stretch>
            <a:fillRect/>
          </a:stretch>
        </p:blipFill>
        <p:spPr>
          <a:xfrm>
            <a:off x="6793267" y="528725"/>
            <a:ext cx="2074007" cy="662402"/>
          </a:xfrm>
          <a:prstGeom prst="rect">
            <a:avLst/>
          </a:prstGeom>
        </p:spPr>
      </p:pic>
    </p:spTree>
    <p:extLst>
      <p:ext uri="{BB962C8B-B14F-4D97-AF65-F5344CB8AC3E}">
        <p14:creationId xmlns:p14="http://schemas.microsoft.com/office/powerpoint/2010/main" val="18041619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34953" y="837945"/>
            <a:ext cx="4532317" cy="561306"/>
          </a:xfrm>
        </p:spPr>
        <p:txBody>
          <a:bodyPr>
            <a:normAutofit/>
          </a:bodyPr>
          <a:lstStyle/>
          <a:p>
            <a:r>
              <a:rPr lang="fr-FR" sz="2800" i="1" dirty="0" smtClean="0">
                <a:solidFill>
                  <a:schemeClr val="accent1"/>
                </a:solidFill>
              </a:rPr>
              <a:t>Les indicateurs régionaux </a:t>
            </a:r>
            <a:endParaRPr lang="fr-FR" sz="2800" i="1" dirty="0">
              <a:solidFill>
                <a:schemeClr val="accent1"/>
              </a:solidFill>
            </a:endParaRPr>
          </a:p>
        </p:txBody>
      </p:sp>
      <p:graphicFrame>
        <p:nvGraphicFramePr>
          <p:cNvPr id="10" name="Diagramme 9"/>
          <p:cNvGraphicFramePr/>
          <p:nvPr>
            <p:extLst/>
          </p:nvPr>
        </p:nvGraphicFramePr>
        <p:xfrm>
          <a:off x="420361" y="2326980"/>
          <a:ext cx="11046909" cy="38800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ZoneTexte 12"/>
          <p:cNvSpPr txBox="1"/>
          <p:nvPr/>
        </p:nvSpPr>
        <p:spPr>
          <a:xfrm>
            <a:off x="518811" y="1957440"/>
            <a:ext cx="10948460" cy="369332"/>
          </a:xfrm>
          <a:prstGeom prst="rect">
            <a:avLst/>
          </a:prstGeom>
          <a:noFill/>
        </p:spPr>
        <p:txBody>
          <a:bodyPr wrap="square" rtlCol="0">
            <a:spAutoFit/>
          </a:bodyPr>
          <a:lstStyle/>
          <a:p>
            <a:r>
              <a:rPr lang="fr-FR" dirty="0" smtClean="0">
                <a:solidFill>
                  <a:schemeClr val="tx2"/>
                </a:solidFill>
              </a:rPr>
              <a:t>Un indicateur composite : 2 sous-indicateurs qualitatifs</a:t>
            </a:r>
            <a:endParaRPr lang="fr-FR" dirty="0">
              <a:solidFill>
                <a:schemeClr val="tx2"/>
              </a:solidFill>
            </a:endParaRPr>
          </a:p>
        </p:txBody>
      </p:sp>
      <p:pic>
        <p:nvPicPr>
          <p:cNvPr id="11" name="Image 10"/>
          <p:cNvPicPr>
            <a:picLocks noChangeAspect="1"/>
          </p:cNvPicPr>
          <p:nvPr/>
        </p:nvPicPr>
        <p:blipFill>
          <a:blip r:embed="rId7"/>
          <a:stretch>
            <a:fillRect/>
          </a:stretch>
        </p:blipFill>
        <p:spPr>
          <a:xfrm>
            <a:off x="2508458" y="411216"/>
            <a:ext cx="1641512" cy="621731"/>
          </a:xfrm>
          <a:prstGeom prst="rect">
            <a:avLst/>
          </a:prstGeom>
        </p:spPr>
      </p:pic>
      <p:sp>
        <p:nvSpPr>
          <p:cNvPr id="8" name="ZoneTexte 7"/>
          <p:cNvSpPr txBox="1"/>
          <p:nvPr/>
        </p:nvSpPr>
        <p:spPr>
          <a:xfrm>
            <a:off x="518811" y="1510048"/>
            <a:ext cx="10472096" cy="400110"/>
          </a:xfrm>
          <a:prstGeom prst="rect">
            <a:avLst/>
          </a:prstGeom>
          <a:solidFill>
            <a:schemeClr val="tx2"/>
          </a:solidFill>
        </p:spPr>
        <p:txBody>
          <a:bodyPr wrap="square" rtlCol="0">
            <a:spAutoFit/>
          </a:bodyPr>
          <a:lstStyle/>
          <a:p>
            <a:r>
              <a:rPr lang="fr-FR" sz="2000" b="1" dirty="0" smtClean="0">
                <a:solidFill>
                  <a:schemeClr val="bg1"/>
                </a:solidFill>
              </a:rPr>
              <a:t>LE BON USAGE DES ANTIBIOTIQUES</a:t>
            </a:r>
            <a:endParaRPr lang="fr-FR" sz="2000" b="1" dirty="0">
              <a:solidFill>
                <a:schemeClr val="bg1"/>
              </a:solidFill>
            </a:endParaRPr>
          </a:p>
        </p:txBody>
      </p:sp>
    </p:spTree>
    <p:extLst>
      <p:ext uri="{BB962C8B-B14F-4D97-AF65-F5344CB8AC3E}">
        <p14:creationId xmlns:p14="http://schemas.microsoft.com/office/powerpoint/2010/main" val="120440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4878" y="665673"/>
            <a:ext cx="4599648" cy="561306"/>
          </a:xfrm>
        </p:spPr>
        <p:txBody>
          <a:bodyPr>
            <a:normAutofit/>
          </a:bodyPr>
          <a:lstStyle/>
          <a:p>
            <a:r>
              <a:rPr lang="fr-FR" sz="3200" i="1" dirty="0" smtClean="0">
                <a:solidFill>
                  <a:schemeClr val="accent1"/>
                </a:solidFill>
              </a:rPr>
              <a:t>Les indicateurs régionaux </a:t>
            </a:r>
            <a:endParaRPr lang="fr-FR" sz="3200" i="1" dirty="0">
              <a:solidFill>
                <a:schemeClr val="accent1"/>
              </a:solidFill>
            </a:endParaRPr>
          </a:p>
        </p:txBody>
      </p:sp>
      <p:graphicFrame>
        <p:nvGraphicFramePr>
          <p:cNvPr id="3" name="Tableau 2"/>
          <p:cNvGraphicFramePr>
            <a:graphicFrameLocks noGrp="1"/>
          </p:cNvGraphicFramePr>
          <p:nvPr>
            <p:extLst/>
          </p:nvPr>
        </p:nvGraphicFramePr>
        <p:xfrm>
          <a:off x="502133" y="1848475"/>
          <a:ext cx="11014363" cy="4922677"/>
        </p:xfrm>
        <a:graphic>
          <a:graphicData uri="http://schemas.openxmlformats.org/drawingml/2006/table">
            <a:tbl>
              <a:tblPr firstRow="1" bandRow="1">
                <a:tableStyleId>{5C22544A-7EE6-4342-B048-85BDC9FD1C3A}</a:tableStyleId>
              </a:tblPr>
              <a:tblGrid>
                <a:gridCol w="1260763">
                  <a:extLst>
                    <a:ext uri="{9D8B030D-6E8A-4147-A177-3AD203B41FA5}">
                      <a16:colId xmlns:a16="http://schemas.microsoft.com/office/drawing/2014/main" val="3373118103"/>
                    </a:ext>
                  </a:extLst>
                </a:gridCol>
                <a:gridCol w="3848195">
                  <a:extLst>
                    <a:ext uri="{9D8B030D-6E8A-4147-A177-3AD203B41FA5}">
                      <a16:colId xmlns:a16="http://schemas.microsoft.com/office/drawing/2014/main" val="2753756284"/>
                    </a:ext>
                  </a:extLst>
                </a:gridCol>
                <a:gridCol w="5905405">
                  <a:extLst>
                    <a:ext uri="{9D8B030D-6E8A-4147-A177-3AD203B41FA5}">
                      <a16:colId xmlns:a16="http://schemas.microsoft.com/office/drawing/2014/main" val="3547648201"/>
                    </a:ext>
                  </a:extLst>
                </a:gridCol>
              </a:tblGrid>
              <a:tr h="2148997">
                <a:tc rowSpan="2">
                  <a:txBody>
                    <a:bodyPr/>
                    <a:lstStyle/>
                    <a:p>
                      <a:r>
                        <a:rPr lang="fr-FR" dirty="0" smtClean="0">
                          <a:solidFill>
                            <a:schemeClr val="bg1"/>
                          </a:solidFill>
                        </a:rPr>
                        <a:t>Sous –indicateurs</a:t>
                      </a:r>
                      <a:r>
                        <a:rPr lang="fr-FR" baseline="0" dirty="0" smtClean="0">
                          <a:solidFill>
                            <a:schemeClr val="bg1"/>
                          </a:solidFill>
                        </a:rPr>
                        <a:t> </a:t>
                      </a:r>
                    </a:p>
                    <a:p>
                      <a:endParaRPr lang="fr-FR" baseline="0" dirty="0" smtClean="0">
                        <a:solidFill>
                          <a:schemeClr val="bg1"/>
                        </a:solidFill>
                      </a:endParaRPr>
                    </a:p>
                    <a:p>
                      <a:r>
                        <a:rPr lang="fr-FR" baseline="0" dirty="0" smtClean="0">
                          <a:solidFill>
                            <a:schemeClr val="bg1"/>
                          </a:solidFill>
                        </a:rPr>
                        <a:t>qualitatifs</a:t>
                      </a:r>
                      <a:endParaRPr lang="fr-FR" dirty="0">
                        <a:solidFill>
                          <a:schemeClr val="bg1"/>
                        </a:solidFill>
                      </a:endParaRPr>
                    </a:p>
                  </a:txBody>
                  <a:tcPr anchor="ctr" anchorCtr="1">
                    <a:solidFill>
                      <a:schemeClr val="tx2">
                        <a:lumMod val="60000"/>
                        <a:lumOff val="4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600" b="0" kern="1200" dirty="0" smtClean="0">
                          <a:solidFill>
                            <a:schemeClr val="tx2"/>
                          </a:solidFill>
                          <a:effectLst/>
                          <a:latin typeface="+mn-lt"/>
                          <a:ea typeface="+mn-ea"/>
                          <a:cs typeface="+mn-cs"/>
                        </a:rPr>
                        <a:t>Une</a:t>
                      </a:r>
                      <a:r>
                        <a:rPr lang="fr-FR" sz="1600" b="0" kern="1200" baseline="0" dirty="0" smtClean="0">
                          <a:solidFill>
                            <a:schemeClr val="tx2"/>
                          </a:solidFill>
                          <a:effectLst/>
                          <a:latin typeface="+mn-lt"/>
                          <a:ea typeface="+mn-ea"/>
                          <a:cs typeface="+mn-cs"/>
                        </a:rPr>
                        <a:t> information annuelle sur l’analyse des prescriptions et leur évolution est réalisée auprès des instances CME/CfME/CAI</a:t>
                      </a:r>
                      <a:endParaRPr lang="fr-FR" sz="1600" b="0" dirty="0">
                        <a:solidFill>
                          <a:schemeClr val="tx2"/>
                        </a:solidFill>
                      </a:endParaRPr>
                    </a:p>
                  </a:txBody>
                  <a:tcPr anchor="ctr">
                    <a:solidFill>
                      <a:schemeClr val="accent2">
                        <a:lumMod val="40000"/>
                        <a:lumOff val="60000"/>
                      </a:schemeClr>
                    </a:solidFill>
                  </a:tcPr>
                </a:tc>
                <a:tc>
                  <a:txBody>
                    <a:bodyPr/>
                    <a:lstStyle/>
                    <a:p>
                      <a:endParaRPr lang="fr-FR" sz="1600" b="0" dirty="0" smtClean="0">
                        <a:solidFill>
                          <a:schemeClr val="tx2"/>
                        </a:solidFill>
                      </a:endParaRPr>
                    </a:p>
                    <a:p>
                      <a:endParaRPr lang="fr-FR" sz="1600" b="0" dirty="0" smtClean="0">
                        <a:solidFill>
                          <a:schemeClr val="tx2"/>
                        </a:solidFill>
                      </a:endParaRPr>
                    </a:p>
                    <a:p>
                      <a:endParaRPr lang="fr-FR" sz="1600" b="0" dirty="0" smtClean="0">
                        <a:solidFill>
                          <a:schemeClr val="tx2"/>
                        </a:solidFill>
                      </a:endParaRPr>
                    </a:p>
                    <a:p>
                      <a:r>
                        <a:rPr lang="fr-FR" sz="1600" b="0" dirty="0" smtClean="0">
                          <a:solidFill>
                            <a:schemeClr val="tx2"/>
                          </a:solidFill>
                        </a:rPr>
                        <a:t>Réponse binaire de type OUI/ NON </a:t>
                      </a:r>
                    </a:p>
                    <a:p>
                      <a:r>
                        <a:rPr lang="fr-FR" sz="1600" b="0" dirty="0" smtClean="0">
                          <a:solidFill>
                            <a:schemeClr val="tx2"/>
                          </a:solidFill>
                        </a:rPr>
                        <a:t>avec en appui un document</a:t>
                      </a:r>
                      <a:r>
                        <a:rPr lang="fr-FR" sz="1600" b="0" baseline="0" dirty="0" smtClean="0">
                          <a:solidFill>
                            <a:schemeClr val="tx2"/>
                          </a:solidFill>
                        </a:rPr>
                        <a:t> justificatif (les explications seront transmises par le guide OMEDIT)</a:t>
                      </a:r>
                    </a:p>
                  </a:txBody>
                  <a:tcPr>
                    <a:solidFill>
                      <a:schemeClr val="accent2">
                        <a:lumMod val="40000"/>
                        <a:lumOff val="60000"/>
                      </a:schemeClr>
                    </a:solidFill>
                  </a:tcPr>
                </a:tc>
                <a:extLst>
                  <a:ext uri="{0D108BD9-81ED-4DB2-BD59-A6C34878D82A}">
                    <a16:rowId xmlns:a16="http://schemas.microsoft.com/office/drawing/2014/main" val="1759346045"/>
                  </a:ext>
                </a:extLst>
              </a:tr>
              <a:tr h="1471074">
                <a:tc vMerge="1">
                  <a:txBody>
                    <a:bodyPr/>
                    <a:lstStyle/>
                    <a:p>
                      <a:endParaRPr lang="fr-FR" dirty="0">
                        <a:solidFill>
                          <a:schemeClr val="bg1"/>
                        </a:solidFill>
                      </a:endParaRPr>
                    </a:p>
                  </a:txBody>
                  <a:tcPr anchor="ctr" anchorCtr="1">
                    <a:solidFill>
                      <a:schemeClr val="tx2">
                        <a:lumMod val="60000"/>
                        <a:lumOff val="4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600" b="0" kern="1200" dirty="0" smtClean="0">
                          <a:solidFill>
                            <a:schemeClr val="tx2"/>
                          </a:solidFill>
                          <a:effectLst/>
                          <a:latin typeface="+mn-lt"/>
                          <a:ea typeface="+mn-ea"/>
                          <a:cs typeface="+mn-cs"/>
                        </a:rPr>
                        <a:t>Réalisation chaque année de 2 </a:t>
                      </a:r>
                      <a:r>
                        <a:rPr lang="fr-FR" sz="1600" b="1" kern="1200" dirty="0" smtClean="0">
                          <a:solidFill>
                            <a:schemeClr val="tx2"/>
                          </a:solidFill>
                          <a:effectLst/>
                          <a:latin typeface="+mn-lt"/>
                          <a:ea typeface="+mn-ea"/>
                          <a:cs typeface="+mn-cs"/>
                        </a:rPr>
                        <a:t>AUDITS</a:t>
                      </a:r>
                      <a:r>
                        <a:rPr lang="fr-FR" sz="1600" b="0" kern="1200" dirty="0" smtClean="0">
                          <a:solidFill>
                            <a:schemeClr val="tx2"/>
                          </a:solidFill>
                          <a:effectLst/>
                          <a:latin typeface="+mn-lt"/>
                          <a:ea typeface="+mn-ea"/>
                          <a:cs typeface="+mn-cs"/>
                        </a:rPr>
                        <a:t> de </a:t>
                      </a:r>
                      <a:r>
                        <a:rPr lang="fr-FR" sz="1600" b="1" kern="1200" dirty="0" smtClean="0">
                          <a:solidFill>
                            <a:schemeClr val="tx2"/>
                          </a:solidFill>
                          <a:effectLst/>
                          <a:latin typeface="+mn-lt"/>
                          <a:ea typeface="+mn-ea"/>
                          <a:cs typeface="+mn-cs"/>
                        </a:rPr>
                        <a:t>pertinence de prescription des ATB</a:t>
                      </a:r>
                      <a:r>
                        <a:rPr lang="fr-FR" sz="1600" b="1" kern="1200" baseline="0" dirty="0" smtClean="0">
                          <a:solidFill>
                            <a:schemeClr val="tx2"/>
                          </a:solidFill>
                          <a:effectLst/>
                          <a:latin typeface="+mn-lt"/>
                          <a:ea typeface="+mn-ea"/>
                          <a:cs typeface="+mn-cs"/>
                        </a:rPr>
                        <a:t> </a:t>
                      </a:r>
                      <a:r>
                        <a:rPr lang="fr-FR" sz="1600" b="0" kern="1200" baseline="0" dirty="0" smtClean="0">
                          <a:solidFill>
                            <a:schemeClr val="tx2"/>
                          </a:solidFill>
                          <a:effectLst/>
                          <a:latin typeface="+mn-lt"/>
                          <a:ea typeface="+mn-ea"/>
                          <a:cs typeface="+mn-cs"/>
                        </a:rPr>
                        <a:t>sur 2 des thématiques suivantes :</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600" b="0" kern="1200" baseline="0" dirty="0" smtClean="0">
                          <a:solidFill>
                            <a:schemeClr val="tx2"/>
                          </a:solidFill>
                          <a:effectLst/>
                          <a:latin typeface="+mn-lt"/>
                          <a:ea typeface="+mn-ea"/>
                          <a:cs typeface="+mn-cs"/>
                        </a:rPr>
                        <a:t>- </a:t>
                      </a:r>
                      <a:r>
                        <a:rPr lang="fr-FR" sz="1600" b="0" kern="1200" baseline="0" dirty="0" err="1" smtClean="0">
                          <a:solidFill>
                            <a:schemeClr val="tx2"/>
                          </a:solidFill>
                          <a:effectLst/>
                          <a:latin typeface="+mn-lt"/>
                          <a:ea typeface="+mn-ea"/>
                          <a:cs typeface="+mn-cs"/>
                        </a:rPr>
                        <a:t>Antibioprohylaxie</a:t>
                      </a:r>
                      <a:r>
                        <a:rPr lang="fr-FR" sz="1600" b="0" kern="1200" baseline="0" dirty="0" smtClean="0">
                          <a:solidFill>
                            <a:schemeClr val="tx2"/>
                          </a:solidFill>
                          <a:effectLst/>
                          <a:latin typeface="+mn-lt"/>
                          <a:ea typeface="+mn-ea"/>
                          <a:cs typeface="+mn-cs"/>
                        </a:rPr>
                        <a:t> de + de 48h en chirurgie</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600" b="0" kern="1200" baseline="0" dirty="0" smtClean="0">
                          <a:solidFill>
                            <a:schemeClr val="tx2"/>
                          </a:solidFill>
                          <a:effectLst/>
                          <a:latin typeface="+mn-lt"/>
                          <a:ea typeface="+mn-ea"/>
                          <a:cs typeface="+mn-cs"/>
                        </a:rPr>
                        <a:t>-</a:t>
                      </a:r>
                      <a:r>
                        <a:rPr lang="fr-FR" sz="1600" b="0" kern="1200" baseline="0" dirty="0" err="1" smtClean="0">
                          <a:solidFill>
                            <a:schemeClr val="tx2"/>
                          </a:solidFill>
                          <a:effectLst/>
                          <a:latin typeface="+mn-lt"/>
                          <a:ea typeface="+mn-ea"/>
                          <a:cs typeface="+mn-cs"/>
                        </a:rPr>
                        <a:t>Ré-évaluation</a:t>
                      </a:r>
                      <a:r>
                        <a:rPr lang="fr-FR" sz="1600" b="0" kern="1200" baseline="0" dirty="0" smtClean="0">
                          <a:solidFill>
                            <a:schemeClr val="tx2"/>
                          </a:solidFill>
                          <a:effectLst/>
                          <a:latin typeface="+mn-lt"/>
                          <a:ea typeface="+mn-ea"/>
                          <a:cs typeface="+mn-cs"/>
                        </a:rPr>
                        <a:t> des traitements antibiotiques à 48-72H</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600" b="0" kern="1200" baseline="0" dirty="0" smtClean="0">
                          <a:solidFill>
                            <a:schemeClr val="tx2"/>
                          </a:solidFill>
                          <a:effectLst/>
                          <a:latin typeface="+mn-lt"/>
                          <a:ea typeface="+mn-ea"/>
                          <a:cs typeface="+mn-cs"/>
                        </a:rPr>
                        <a:t>- Justificatifs des traitements ATB de plus de 7 jours</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600" b="0" kern="1200" baseline="0" dirty="0" smtClean="0">
                          <a:solidFill>
                            <a:schemeClr val="tx2"/>
                          </a:solidFill>
                          <a:effectLst/>
                          <a:latin typeface="+mn-lt"/>
                          <a:ea typeface="+mn-ea"/>
                          <a:cs typeface="+mn-cs"/>
                        </a:rPr>
                        <a:t>- taux de prescription en première intention ou en seconde intention d’un type d’ATB</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600" dirty="0">
                        <a:solidFill>
                          <a:schemeClr val="tx2"/>
                        </a:solidFill>
                      </a:endParaRPr>
                    </a:p>
                  </a:txBody>
                  <a:tcPr anchor="ctr">
                    <a:solidFill>
                      <a:schemeClr val="tx2">
                        <a:lumMod val="20000"/>
                        <a:lumOff val="80000"/>
                      </a:schemeClr>
                    </a:solidFill>
                  </a:tcPr>
                </a:tc>
                <a:tc>
                  <a:txBody>
                    <a:bodyPr/>
                    <a:lstStyle/>
                    <a:p>
                      <a:endParaRPr lang="fr-FR" sz="1600" b="0" dirty="0" smtClean="0">
                        <a:solidFill>
                          <a:schemeClr val="tx2"/>
                        </a:solidFill>
                      </a:endParaRPr>
                    </a:p>
                    <a:p>
                      <a:endParaRPr lang="fr-FR" sz="1600" b="0" dirty="0" smtClean="0">
                        <a:solidFill>
                          <a:schemeClr val="tx2"/>
                        </a:solidFill>
                      </a:endParaRPr>
                    </a:p>
                    <a:p>
                      <a:endParaRPr lang="fr-FR" sz="1600" b="0" dirty="0" smtClean="0">
                        <a:solidFill>
                          <a:schemeClr val="tx2"/>
                        </a:solidFill>
                      </a:endParaRPr>
                    </a:p>
                    <a:p>
                      <a:r>
                        <a:rPr lang="fr-FR" sz="1600" b="0" dirty="0" smtClean="0">
                          <a:solidFill>
                            <a:schemeClr val="tx2"/>
                          </a:solidFill>
                        </a:rPr>
                        <a:t>Envoi des</a:t>
                      </a:r>
                      <a:r>
                        <a:rPr lang="fr-FR" sz="1600" b="0" baseline="0" dirty="0" smtClean="0">
                          <a:solidFill>
                            <a:schemeClr val="tx2"/>
                          </a:solidFill>
                        </a:rPr>
                        <a:t> </a:t>
                      </a:r>
                      <a:r>
                        <a:rPr lang="fr-FR" sz="1600" b="0" dirty="0" smtClean="0">
                          <a:solidFill>
                            <a:schemeClr val="tx2"/>
                          </a:solidFill>
                        </a:rPr>
                        <a:t> rapports d’audit </a:t>
                      </a:r>
                    </a:p>
                    <a:p>
                      <a:r>
                        <a:rPr lang="fr-FR" sz="1600" b="0" baseline="0" dirty="0" smtClean="0">
                          <a:solidFill>
                            <a:schemeClr val="tx2"/>
                          </a:solidFill>
                        </a:rPr>
                        <a:t>(méthodologie de l’audit disponible dans le guide OMEDIT) </a:t>
                      </a:r>
                    </a:p>
                    <a:p>
                      <a:endParaRPr lang="fr-FR" sz="1600" b="0" baseline="0" dirty="0" smtClean="0">
                        <a:solidFill>
                          <a:schemeClr val="tx2"/>
                        </a:solidFill>
                      </a:endParaRPr>
                    </a:p>
                    <a:p>
                      <a:r>
                        <a:rPr lang="fr-FR" sz="1600" b="0" baseline="0" dirty="0" smtClean="0">
                          <a:solidFill>
                            <a:schemeClr val="tx2"/>
                          </a:solidFill>
                        </a:rPr>
                        <a:t>Applicable dès 2022</a:t>
                      </a:r>
                    </a:p>
                  </a:txBody>
                  <a:tcPr>
                    <a:solidFill>
                      <a:schemeClr val="tx2">
                        <a:lumMod val="20000"/>
                        <a:lumOff val="80000"/>
                      </a:schemeClr>
                    </a:solidFill>
                  </a:tcPr>
                </a:tc>
                <a:extLst>
                  <a:ext uri="{0D108BD9-81ED-4DB2-BD59-A6C34878D82A}">
                    <a16:rowId xmlns:a16="http://schemas.microsoft.com/office/drawing/2014/main" val="2363453543"/>
                  </a:ext>
                </a:extLst>
              </a:tr>
            </a:tbl>
          </a:graphicData>
        </a:graphic>
      </p:graphicFrame>
      <p:pic>
        <p:nvPicPr>
          <p:cNvPr id="8" name="Image 7"/>
          <p:cNvPicPr>
            <a:picLocks noChangeAspect="1"/>
          </p:cNvPicPr>
          <p:nvPr/>
        </p:nvPicPr>
        <p:blipFill>
          <a:blip r:embed="rId2"/>
          <a:stretch>
            <a:fillRect/>
          </a:stretch>
        </p:blipFill>
        <p:spPr>
          <a:xfrm>
            <a:off x="2466255" y="508126"/>
            <a:ext cx="1416428" cy="536479"/>
          </a:xfrm>
          <a:prstGeom prst="rect">
            <a:avLst/>
          </a:prstGeom>
        </p:spPr>
      </p:pic>
      <p:sp>
        <p:nvSpPr>
          <p:cNvPr id="6" name="ZoneTexte 5"/>
          <p:cNvSpPr txBox="1"/>
          <p:nvPr/>
        </p:nvSpPr>
        <p:spPr>
          <a:xfrm>
            <a:off x="626031" y="1337672"/>
            <a:ext cx="10808495" cy="400110"/>
          </a:xfrm>
          <a:prstGeom prst="rect">
            <a:avLst/>
          </a:prstGeom>
          <a:solidFill>
            <a:schemeClr val="tx2"/>
          </a:solidFill>
        </p:spPr>
        <p:txBody>
          <a:bodyPr wrap="square" rtlCol="0">
            <a:spAutoFit/>
          </a:bodyPr>
          <a:lstStyle/>
          <a:p>
            <a:r>
              <a:rPr lang="fr-FR" sz="2000" b="1" dirty="0" smtClean="0">
                <a:solidFill>
                  <a:schemeClr val="bg1"/>
                </a:solidFill>
              </a:rPr>
              <a:t>LE BON USAGE DES ANTIBIOTIQUES</a:t>
            </a:r>
            <a:endParaRPr lang="fr-FR" sz="2000" b="1" dirty="0">
              <a:solidFill>
                <a:schemeClr val="bg1"/>
              </a:solidFill>
            </a:endParaRPr>
          </a:p>
        </p:txBody>
      </p:sp>
    </p:spTree>
    <p:extLst>
      <p:ext uri="{BB962C8B-B14F-4D97-AF65-F5344CB8AC3E}">
        <p14:creationId xmlns:p14="http://schemas.microsoft.com/office/powerpoint/2010/main" val="230731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06970" y="659796"/>
            <a:ext cx="4509114" cy="561306"/>
          </a:xfrm>
        </p:spPr>
        <p:txBody>
          <a:bodyPr>
            <a:normAutofit/>
          </a:bodyPr>
          <a:lstStyle/>
          <a:p>
            <a:r>
              <a:rPr lang="fr-FR" sz="2800" i="1" dirty="0" smtClean="0">
                <a:solidFill>
                  <a:schemeClr val="accent1"/>
                </a:solidFill>
              </a:rPr>
              <a:t>Les indicateurs régionaux </a:t>
            </a:r>
            <a:endParaRPr lang="fr-FR" sz="2800" i="1" dirty="0">
              <a:solidFill>
                <a:schemeClr val="accent1"/>
              </a:solidFill>
            </a:endParaRPr>
          </a:p>
        </p:txBody>
      </p:sp>
      <p:pic>
        <p:nvPicPr>
          <p:cNvPr id="6" name="Espace réservé du contenu 5"/>
          <p:cNvPicPr>
            <a:picLocks noGrp="1" noChangeAspect="1"/>
          </p:cNvPicPr>
          <p:nvPr>
            <p:ph idx="1"/>
          </p:nvPr>
        </p:nvPicPr>
        <p:blipFill>
          <a:blip r:embed="rId2"/>
          <a:stretch>
            <a:fillRect/>
          </a:stretch>
        </p:blipFill>
        <p:spPr>
          <a:xfrm>
            <a:off x="469587" y="1223869"/>
            <a:ext cx="11046909" cy="591076"/>
          </a:xfrm>
          <a:prstGeom prst="rect">
            <a:avLst/>
          </a:prstGeom>
        </p:spPr>
      </p:pic>
      <p:graphicFrame>
        <p:nvGraphicFramePr>
          <p:cNvPr id="10" name="Diagramme 9"/>
          <p:cNvGraphicFramePr/>
          <p:nvPr>
            <p:extLst/>
          </p:nvPr>
        </p:nvGraphicFramePr>
        <p:xfrm>
          <a:off x="469587" y="1790709"/>
          <a:ext cx="10901565" cy="4646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43772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20994" y="533644"/>
            <a:ext cx="8295502" cy="561306"/>
          </a:xfrm>
        </p:spPr>
        <p:txBody>
          <a:bodyPr>
            <a:normAutofit/>
          </a:bodyPr>
          <a:lstStyle/>
          <a:p>
            <a:r>
              <a:rPr lang="fr-FR" sz="2800" i="1" dirty="0" smtClean="0">
                <a:solidFill>
                  <a:schemeClr val="accent1"/>
                </a:solidFill>
              </a:rPr>
              <a:t>Les indicateurs régionaux </a:t>
            </a:r>
            <a:endParaRPr lang="fr-FR" sz="2800" i="1" dirty="0">
              <a:solidFill>
                <a:schemeClr val="accent1"/>
              </a:solidFill>
            </a:endParaRPr>
          </a:p>
        </p:txBody>
      </p:sp>
      <p:pic>
        <p:nvPicPr>
          <p:cNvPr id="6" name="Espace réservé du contenu 5"/>
          <p:cNvPicPr>
            <a:picLocks noGrp="1" noChangeAspect="1"/>
          </p:cNvPicPr>
          <p:nvPr>
            <p:ph idx="1"/>
          </p:nvPr>
        </p:nvPicPr>
        <p:blipFill>
          <a:blip r:embed="rId2"/>
          <a:stretch>
            <a:fillRect/>
          </a:stretch>
        </p:blipFill>
        <p:spPr>
          <a:xfrm>
            <a:off x="469587" y="1223869"/>
            <a:ext cx="11046909" cy="591076"/>
          </a:xfrm>
          <a:prstGeom prst="rect">
            <a:avLst/>
          </a:prstGeom>
        </p:spPr>
      </p:pic>
      <p:graphicFrame>
        <p:nvGraphicFramePr>
          <p:cNvPr id="10" name="Diagramme 9"/>
          <p:cNvGraphicFramePr/>
          <p:nvPr>
            <p:extLst/>
          </p:nvPr>
        </p:nvGraphicFramePr>
        <p:xfrm>
          <a:off x="469587" y="2370220"/>
          <a:ext cx="11046909" cy="3880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ZoneTexte 12"/>
          <p:cNvSpPr txBox="1"/>
          <p:nvPr/>
        </p:nvSpPr>
        <p:spPr>
          <a:xfrm>
            <a:off x="469587" y="1743050"/>
            <a:ext cx="10948460" cy="369332"/>
          </a:xfrm>
          <a:prstGeom prst="rect">
            <a:avLst/>
          </a:prstGeom>
          <a:noFill/>
        </p:spPr>
        <p:txBody>
          <a:bodyPr wrap="square" rtlCol="0">
            <a:spAutoFit/>
          </a:bodyPr>
          <a:lstStyle/>
          <a:p>
            <a:r>
              <a:rPr lang="fr-FR" dirty="0" smtClean="0">
                <a:solidFill>
                  <a:schemeClr val="tx2"/>
                </a:solidFill>
              </a:rPr>
              <a:t>Un indicateur composite : 4 sous-indicateurs quantitatifs et 5 sous-indicateurs qualitatifs</a:t>
            </a:r>
            <a:endParaRPr lang="fr-FR" dirty="0">
              <a:solidFill>
                <a:schemeClr val="tx2"/>
              </a:solidFill>
            </a:endParaRPr>
          </a:p>
        </p:txBody>
      </p:sp>
    </p:spTree>
    <p:extLst>
      <p:ext uri="{BB962C8B-B14F-4D97-AF65-F5344CB8AC3E}">
        <p14:creationId xmlns:p14="http://schemas.microsoft.com/office/powerpoint/2010/main" val="1680398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20994" y="365126"/>
            <a:ext cx="8295502" cy="561306"/>
          </a:xfrm>
        </p:spPr>
        <p:txBody>
          <a:bodyPr>
            <a:normAutofit/>
          </a:bodyPr>
          <a:lstStyle/>
          <a:p>
            <a:r>
              <a:rPr lang="fr-FR" sz="2800" i="1" dirty="0" smtClean="0">
                <a:solidFill>
                  <a:schemeClr val="accent1"/>
                </a:solidFill>
              </a:rPr>
              <a:t>Les indicateurs régionaux </a:t>
            </a:r>
            <a:endParaRPr lang="fr-FR" sz="2800" i="1" dirty="0">
              <a:solidFill>
                <a:schemeClr val="accent1"/>
              </a:solidFill>
            </a:endParaRPr>
          </a:p>
        </p:txBody>
      </p:sp>
      <p:pic>
        <p:nvPicPr>
          <p:cNvPr id="6" name="Espace réservé du contenu 5"/>
          <p:cNvPicPr>
            <a:picLocks noGrp="1" noChangeAspect="1"/>
          </p:cNvPicPr>
          <p:nvPr>
            <p:ph idx="1"/>
          </p:nvPr>
        </p:nvPicPr>
        <p:blipFill>
          <a:blip r:embed="rId2"/>
          <a:stretch>
            <a:fillRect/>
          </a:stretch>
        </p:blipFill>
        <p:spPr>
          <a:xfrm>
            <a:off x="469587" y="1137496"/>
            <a:ext cx="11046909" cy="499915"/>
          </a:xfrm>
          <a:prstGeom prst="rect">
            <a:avLst/>
          </a:prstGeom>
        </p:spPr>
      </p:pic>
      <p:graphicFrame>
        <p:nvGraphicFramePr>
          <p:cNvPr id="3" name="Tableau 2"/>
          <p:cNvGraphicFramePr>
            <a:graphicFrameLocks noGrp="1"/>
          </p:cNvGraphicFramePr>
          <p:nvPr>
            <p:extLst/>
          </p:nvPr>
        </p:nvGraphicFramePr>
        <p:xfrm>
          <a:off x="204535" y="1620991"/>
          <a:ext cx="11311960" cy="5151120"/>
        </p:xfrm>
        <a:graphic>
          <a:graphicData uri="http://schemas.openxmlformats.org/drawingml/2006/table">
            <a:tbl>
              <a:tblPr firstRow="1" bandRow="1">
                <a:tableStyleId>{5C22544A-7EE6-4342-B048-85BDC9FD1C3A}</a:tableStyleId>
              </a:tblPr>
              <a:tblGrid>
                <a:gridCol w="1251286">
                  <a:extLst>
                    <a:ext uri="{9D8B030D-6E8A-4147-A177-3AD203B41FA5}">
                      <a16:colId xmlns:a16="http://schemas.microsoft.com/office/drawing/2014/main" val="3373118103"/>
                    </a:ext>
                  </a:extLst>
                </a:gridCol>
                <a:gridCol w="2899611">
                  <a:extLst>
                    <a:ext uri="{9D8B030D-6E8A-4147-A177-3AD203B41FA5}">
                      <a16:colId xmlns:a16="http://schemas.microsoft.com/office/drawing/2014/main" val="2753756284"/>
                    </a:ext>
                  </a:extLst>
                </a:gridCol>
                <a:gridCol w="5876614">
                  <a:extLst>
                    <a:ext uri="{9D8B030D-6E8A-4147-A177-3AD203B41FA5}">
                      <a16:colId xmlns:a16="http://schemas.microsoft.com/office/drawing/2014/main" val="3547648201"/>
                    </a:ext>
                  </a:extLst>
                </a:gridCol>
                <a:gridCol w="1284449">
                  <a:extLst>
                    <a:ext uri="{9D8B030D-6E8A-4147-A177-3AD203B41FA5}">
                      <a16:colId xmlns:a16="http://schemas.microsoft.com/office/drawing/2014/main" val="3427898774"/>
                    </a:ext>
                  </a:extLst>
                </a:gridCol>
              </a:tblGrid>
              <a:tr h="2148997">
                <a:tc rowSpan="2">
                  <a:txBody>
                    <a:bodyPr/>
                    <a:lstStyle/>
                    <a:p>
                      <a:r>
                        <a:rPr lang="fr-FR" sz="1600" dirty="0" smtClean="0">
                          <a:solidFill>
                            <a:schemeClr val="bg1"/>
                          </a:solidFill>
                        </a:rPr>
                        <a:t>Sous –indicateur</a:t>
                      </a:r>
                      <a:r>
                        <a:rPr lang="fr-FR" sz="1600" baseline="0" dirty="0" smtClean="0">
                          <a:solidFill>
                            <a:schemeClr val="bg1"/>
                          </a:solidFill>
                        </a:rPr>
                        <a:t>s</a:t>
                      </a:r>
                    </a:p>
                    <a:p>
                      <a:endParaRPr lang="fr-FR" sz="1600" baseline="0" dirty="0" smtClean="0">
                        <a:solidFill>
                          <a:schemeClr val="bg1"/>
                        </a:solidFill>
                      </a:endParaRPr>
                    </a:p>
                    <a:p>
                      <a:r>
                        <a:rPr lang="fr-FR" sz="1600" baseline="0" dirty="0" smtClean="0">
                          <a:solidFill>
                            <a:schemeClr val="bg1"/>
                          </a:solidFill>
                        </a:rPr>
                        <a:t>quantitatifs</a:t>
                      </a:r>
                      <a:endParaRPr lang="fr-FR" sz="1600" dirty="0">
                        <a:solidFill>
                          <a:schemeClr val="bg1"/>
                        </a:solidFill>
                      </a:endParaRPr>
                    </a:p>
                  </a:txBody>
                  <a:tcPr anchor="ctr" anchorCtr="1">
                    <a:solidFill>
                      <a:schemeClr val="tx2">
                        <a:lumMod val="60000"/>
                        <a:lumOff val="40000"/>
                      </a:schemeClr>
                    </a:solidFill>
                  </a:tcPr>
                </a:tc>
                <a:tc>
                  <a:txBody>
                    <a:bodyPr/>
                    <a:lstStyle/>
                    <a:p>
                      <a:pPr algn="l"/>
                      <a:r>
                        <a:rPr lang="fr-FR" sz="1600" b="0" kern="1200" dirty="0" smtClean="0">
                          <a:solidFill>
                            <a:schemeClr val="tx2"/>
                          </a:solidFill>
                          <a:effectLst/>
                          <a:latin typeface="+mn-lt"/>
                          <a:ea typeface="+mn-ea"/>
                          <a:cs typeface="+mn-cs"/>
                        </a:rPr>
                        <a:t>L’impact de </a:t>
                      </a:r>
                      <a:r>
                        <a:rPr lang="fr-FR" sz="1600" b="1" kern="1200" dirty="0" smtClean="0">
                          <a:solidFill>
                            <a:schemeClr val="tx2"/>
                          </a:solidFill>
                          <a:effectLst/>
                          <a:latin typeface="+mn-lt"/>
                          <a:ea typeface="+mn-ea"/>
                          <a:cs typeface="+mn-cs"/>
                        </a:rPr>
                        <a:t>l’action hospitalière </a:t>
                      </a:r>
                      <a:r>
                        <a:rPr lang="fr-FR" sz="1600" b="0" kern="1200" dirty="0" smtClean="0">
                          <a:solidFill>
                            <a:schemeClr val="tx2"/>
                          </a:solidFill>
                          <a:effectLst/>
                          <a:latin typeface="+mn-lt"/>
                          <a:ea typeface="+mn-ea"/>
                          <a:cs typeface="+mn-cs"/>
                        </a:rPr>
                        <a:t>sur les prescriptions des patients entrant à l’hôpital avec</a:t>
                      </a:r>
                      <a:r>
                        <a:rPr lang="fr-FR" sz="1600" b="0" kern="1200" baseline="0" dirty="0" smtClean="0">
                          <a:solidFill>
                            <a:schemeClr val="tx2"/>
                          </a:solidFill>
                          <a:effectLst/>
                          <a:latin typeface="+mn-lt"/>
                          <a:ea typeface="+mn-ea"/>
                          <a:cs typeface="+mn-cs"/>
                        </a:rPr>
                        <a:t> des prescriptions comportant </a:t>
                      </a:r>
                      <a:r>
                        <a:rPr lang="fr-FR" sz="1600" b="0" kern="1200" dirty="0" smtClean="0">
                          <a:solidFill>
                            <a:schemeClr val="tx2"/>
                          </a:solidFill>
                          <a:effectLst/>
                          <a:latin typeface="+mn-lt"/>
                          <a:ea typeface="+mn-ea"/>
                          <a:cs typeface="+mn-cs"/>
                        </a:rPr>
                        <a:t>au moins 1 MPI</a:t>
                      </a:r>
                      <a:endParaRPr lang="fr-FR" sz="1600" b="0" dirty="0">
                        <a:solidFill>
                          <a:schemeClr val="tx2"/>
                        </a:solidFill>
                      </a:endParaRPr>
                    </a:p>
                  </a:txBody>
                  <a:tcPr anchor="ctr">
                    <a:solidFill>
                      <a:schemeClr val="accent2">
                        <a:lumMod val="40000"/>
                        <a:lumOff val="60000"/>
                      </a:schemeClr>
                    </a:solidFill>
                  </a:tcPr>
                </a:tc>
                <a:tc>
                  <a:txBody>
                    <a:bodyPr/>
                    <a:lstStyle/>
                    <a:p>
                      <a:r>
                        <a:rPr lang="fr-FR" sz="1400" b="0" u="sng" kern="1200" dirty="0" smtClean="0">
                          <a:solidFill>
                            <a:schemeClr val="tx2"/>
                          </a:solidFill>
                          <a:effectLst/>
                          <a:latin typeface="+mn-lt"/>
                          <a:ea typeface="+mn-ea"/>
                          <a:cs typeface="+mn-cs"/>
                        </a:rPr>
                        <a:t>Objectif :</a:t>
                      </a:r>
                      <a:r>
                        <a:rPr lang="fr-FR" sz="1400" b="0" kern="1200" dirty="0" smtClean="0">
                          <a:solidFill>
                            <a:schemeClr val="tx2"/>
                          </a:solidFill>
                          <a:effectLst/>
                          <a:latin typeface="+mn-lt"/>
                          <a:ea typeface="+mn-ea"/>
                          <a:cs typeface="+mn-cs"/>
                        </a:rPr>
                        <a:t> une baisse du </a:t>
                      </a:r>
                      <a:r>
                        <a:rPr lang="fr-FR" sz="1400" b="1" kern="1200" dirty="0" smtClean="0">
                          <a:solidFill>
                            <a:schemeClr val="tx2"/>
                          </a:solidFill>
                          <a:effectLst/>
                          <a:latin typeface="+mn-lt"/>
                          <a:ea typeface="+mn-ea"/>
                          <a:cs typeface="+mn-cs"/>
                        </a:rPr>
                        <a:t>nombre de prescriptions (PHEV) </a:t>
                      </a:r>
                      <a:r>
                        <a:rPr lang="fr-FR" sz="1400" b="0" kern="1200" dirty="0" smtClean="0">
                          <a:solidFill>
                            <a:schemeClr val="tx2"/>
                          </a:solidFill>
                          <a:effectLst/>
                          <a:latin typeface="+mn-lt"/>
                          <a:ea typeface="+mn-ea"/>
                          <a:cs typeface="+mn-cs"/>
                        </a:rPr>
                        <a:t>avec des MPI</a:t>
                      </a:r>
                    </a:p>
                    <a:p>
                      <a:endParaRPr lang="fr-FR" sz="1400" b="0" dirty="0" smtClean="0">
                        <a:solidFill>
                          <a:schemeClr val="tx2"/>
                        </a:solidFill>
                        <a:effectLst/>
                      </a:endParaRPr>
                    </a:p>
                    <a:p>
                      <a:r>
                        <a:rPr lang="fr-FR" sz="1600" b="0" kern="1200" dirty="0" smtClean="0">
                          <a:solidFill>
                            <a:schemeClr val="tx2"/>
                          </a:solidFill>
                          <a:effectLst/>
                          <a:latin typeface="+mn-lt"/>
                          <a:ea typeface="+mn-ea"/>
                          <a:cs typeface="+mn-cs"/>
                        </a:rPr>
                        <a:t> </a:t>
                      </a:r>
                      <a:r>
                        <a:rPr lang="fr-FR" sz="1400" b="0" kern="1200" dirty="0" smtClean="0">
                          <a:solidFill>
                            <a:schemeClr val="tx2"/>
                          </a:solidFill>
                          <a:effectLst/>
                          <a:latin typeface="+mn-lt"/>
                          <a:ea typeface="+mn-ea"/>
                          <a:cs typeface="+mn-cs"/>
                        </a:rPr>
                        <a:t>Mesure du taux d’amélioration des prescriptions suite à une hospitalisation de 7 jours et plus :</a:t>
                      </a:r>
                    </a:p>
                    <a:p>
                      <a:pPr lvl="0"/>
                      <a:endParaRPr lang="fr-FR" sz="1400" b="0" kern="1200" dirty="0" smtClean="0">
                        <a:solidFill>
                          <a:schemeClr val="tx2"/>
                        </a:solidFill>
                        <a:effectLst/>
                        <a:latin typeface="+mn-lt"/>
                        <a:ea typeface="+mn-ea"/>
                        <a:cs typeface="+mn-cs"/>
                      </a:endParaRPr>
                    </a:p>
                    <a:p>
                      <a:r>
                        <a:rPr lang="fr-FR" sz="1400" b="0" kern="1200" dirty="0" smtClean="0">
                          <a:solidFill>
                            <a:schemeClr val="tx2"/>
                          </a:solidFill>
                          <a:effectLst/>
                          <a:latin typeface="+mn-lt"/>
                          <a:ea typeface="+mn-ea"/>
                          <a:cs typeface="+mn-cs"/>
                        </a:rPr>
                        <a:t>Nombre de PHEV avec au moins 1 MPI en sortie d’hospitalisation en année</a:t>
                      </a:r>
                      <a:r>
                        <a:rPr lang="fr-FR" sz="1400" b="0" kern="1200" baseline="0" dirty="0" smtClean="0">
                          <a:solidFill>
                            <a:schemeClr val="tx2"/>
                          </a:solidFill>
                          <a:effectLst/>
                          <a:latin typeface="+mn-lt"/>
                          <a:ea typeface="+mn-ea"/>
                          <a:cs typeface="+mn-cs"/>
                        </a:rPr>
                        <a:t> N</a:t>
                      </a:r>
                      <a:r>
                        <a:rPr lang="fr-FR" sz="1400" b="0" kern="1200" dirty="0" smtClean="0">
                          <a:solidFill>
                            <a:schemeClr val="tx2"/>
                          </a:solidFill>
                          <a:effectLst/>
                          <a:latin typeface="+mn-lt"/>
                          <a:ea typeface="+mn-ea"/>
                          <a:cs typeface="+mn-cs"/>
                        </a:rPr>
                        <a:t> / Nombre de PHEV avec au moins 1 MPI en entrée d’hospitalisation année</a:t>
                      </a:r>
                      <a:r>
                        <a:rPr lang="fr-FR" sz="1400" b="0" kern="1200" baseline="0" dirty="0" smtClean="0">
                          <a:solidFill>
                            <a:schemeClr val="tx2"/>
                          </a:solidFill>
                          <a:effectLst/>
                          <a:latin typeface="+mn-lt"/>
                          <a:ea typeface="+mn-ea"/>
                          <a:cs typeface="+mn-cs"/>
                        </a:rPr>
                        <a:t> N</a:t>
                      </a:r>
                      <a:endParaRPr lang="fr-FR" sz="1400" b="0" dirty="0" smtClean="0">
                        <a:solidFill>
                          <a:schemeClr val="tx2"/>
                        </a:solidFill>
                        <a:effectLst/>
                      </a:endParaRPr>
                    </a:p>
                    <a:p>
                      <a:r>
                        <a:rPr lang="fr-FR" sz="1400" b="0" kern="1200" dirty="0" smtClean="0">
                          <a:solidFill>
                            <a:schemeClr val="tx2"/>
                          </a:solidFill>
                          <a:effectLst/>
                          <a:latin typeface="+mn-lt"/>
                          <a:ea typeface="+mn-ea"/>
                          <a:cs typeface="+mn-cs"/>
                        </a:rPr>
                        <a:t> </a:t>
                      </a:r>
                    </a:p>
                    <a:p>
                      <a:r>
                        <a:rPr lang="fr-FR" sz="1400" b="0" kern="1200" dirty="0" smtClean="0">
                          <a:solidFill>
                            <a:schemeClr val="tx2"/>
                          </a:solidFill>
                          <a:effectLst/>
                          <a:latin typeface="+mn-lt"/>
                          <a:ea typeface="+mn-ea"/>
                          <a:cs typeface="+mn-cs"/>
                        </a:rPr>
                        <a:t>Cible quantitative avec indice d’évolution au sens de l’objectif</a:t>
                      </a:r>
                      <a:r>
                        <a:rPr lang="fr-FR" sz="1800" b="1" kern="1200" dirty="0" smtClean="0">
                          <a:solidFill>
                            <a:schemeClr val="tx2"/>
                          </a:solidFill>
                          <a:effectLst/>
                          <a:latin typeface="+mn-lt"/>
                          <a:ea typeface="+mn-ea"/>
                          <a:cs typeface="+mn-cs"/>
                        </a:rPr>
                        <a:t> </a:t>
                      </a:r>
                      <a:r>
                        <a:rPr lang="fr-FR" sz="1400" b="0" kern="1200" dirty="0" smtClean="0">
                          <a:solidFill>
                            <a:schemeClr val="tx2"/>
                          </a:solidFill>
                          <a:effectLst/>
                          <a:latin typeface="+mn-lt"/>
                          <a:ea typeface="+mn-ea"/>
                          <a:cs typeface="+mn-cs"/>
                        </a:rPr>
                        <a:t>(comparaison entre année N et N-1)</a:t>
                      </a:r>
                      <a:endParaRPr lang="fr-FR" sz="1400" b="0" dirty="0"/>
                    </a:p>
                  </a:txBody>
                  <a:tcPr>
                    <a:solidFill>
                      <a:schemeClr val="accent2">
                        <a:lumMod val="40000"/>
                        <a:lumOff val="60000"/>
                      </a:schemeClr>
                    </a:solidFill>
                  </a:tcPr>
                </a:tc>
                <a:tc>
                  <a:txBody>
                    <a:bodyPr/>
                    <a:lstStyle/>
                    <a:p>
                      <a:r>
                        <a:rPr lang="fr-FR" sz="1400" b="0" dirty="0" smtClean="0">
                          <a:solidFill>
                            <a:schemeClr val="tx2"/>
                          </a:solidFill>
                        </a:rPr>
                        <a:t>Indicateur de résultat</a:t>
                      </a:r>
                      <a:r>
                        <a:rPr lang="fr-FR" sz="1400" b="0" baseline="0" dirty="0" smtClean="0">
                          <a:solidFill>
                            <a:schemeClr val="tx2"/>
                          </a:solidFill>
                        </a:rPr>
                        <a:t> </a:t>
                      </a:r>
                    </a:p>
                    <a:p>
                      <a:endParaRPr lang="fr-FR" sz="1400" b="0" baseline="0" dirty="0" smtClean="0">
                        <a:solidFill>
                          <a:schemeClr val="tx2"/>
                        </a:solidFill>
                      </a:endParaRPr>
                    </a:p>
                    <a:p>
                      <a:r>
                        <a:rPr lang="fr-FR" sz="1400" b="0" baseline="0" dirty="0" smtClean="0">
                          <a:solidFill>
                            <a:schemeClr val="tx2"/>
                          </a:solidFill>
                        </a:rPr>
                        <a:t>Requêtage annuel automatisé (SNDS)</a:t>
                      </a:r>
                    </a:p>
                    <a:p>
                      <a:endParaRPr lang="fr-FR" sz="1400" b="0" baseline="0" dirty="0" smtClean="0">
                        <a:solidFill>
                          <a:schemeClr val="tx2"/>
                        </a:solidFill>
                      </a:endParaRPr>
                    </a:p>
                    <a:p>
                      <a:r>
                        <a:rPr lang="fr-FR" sz="1400" b="0" baseline="0" dirty="0" smtClean="0">
                          <a:solidFill>
                            <a:schemeClr val="tx2"/>
                          </a:solidFill>
                        </a:rPr>
                        <a:t>Pas de travail  de recueil pour les ES </a:t>
                      </a:r>
                      <a:endParaRPr lang="fr-FR" sz="1400" b="0" dirty="0">
                        <a:solidFill>
                          <a:schemeClr val="tx2"/>
                        </a:solidFill>
                      </a:endParaRPr>
                    </a:p>
                  </a:txBody>
                  <a:tcPr>
                    <a:solidFill>
                      <a:schemeClr val="accent2">
                        <a:lumMod val="40000"/>
                        <a:lumOff val="60000"/>
                      </a:schemeClr>
                    </a:solidFill>
                  </a:tcPr>
                </a:tc>
                <a:extLst>
                  <a:ext uri="{0D108BD9-81ED-4DB2-BD59-A6C34878D82A}">
                    <a16:rowId xmlns:a16="http://schemas.microsoft.com/office/drawing/2014/main" val="1759346045"/>
                  </a:ext>
                </a:extLst>
              </a:tr>
              <a:tr h="1471074">
                <a:tc vMerge="1">
                  <a:txBody>
                    <a:bodyPr/>
                    <a:lstStyle/>
                    <a:p>
                      <a:endParaRPr lang="fr-FR" dirty="0"/>
                    </a:p>
                  </a:txBody>
                  <a:tcPr/>
                </a:tc>
                <a:tc>
                  <a:txBody>
                    <a:bodyPr/>
                    <a:lstStyle/>
                    <a:p>
                      <a:pPr algn="l"/>
                      <a:r>
                        <a:rPr lang="fr-FR" sz="1600" kern="1200" dirty="0" smtClean="0">
                          <a:solidFill>
                            <a:schemeClr val="tx2"/>
                          </a:solidFill>
                          <a:effectLst/>
                          <a:latin typeface="+mn-lt"/>
                          <a:ea typeface="+mn-ea"/>
                          <a:cs typeface="+mn-cs"/>
                        </a:rPr>
                        <a:t>L’impact de </a:t>
                      </a:r>
                      <a:r>
                        <a:rPr lang="fr-FR" sz="1600" b="1" kern="1200" dirty="0" smtClean="0">
                          <a:solidFill>
                            <a:schemeClr val="tx2"/>
                          </a:solidFill>
                          <a:effectLst/>
                          <a:latin typeface="+mn-lt"/>
                          <a:ea typeface="+mn-ea"/>
                          <a:cs typeface="+mn-cs"/>
                        </a:rPr>
                        <a:t>l’action hospitalière</a:t>
                      </a:r>
                      <a:r>
                        <a:rPr lang="fr-FR" sz="1600" kern="1200" dirty="0" smtClean="0">
                          <a:solidFill>
                            <a:schemeClr val="tx2"/>
                          </a:solidFill>
                          <a:effectLst/>
                          <a:latin typeface="+mn-lt"/>
                          <a:ea typeface="+mn-ea"/>
                          <a:cs typeface="+mn-cs"/>
                        </a:rPr>
                        <a:t> sur le nombre moyen de MPI par prescription pour les patients entrant à l’hôpital avec des prescriptions comportant au moins 1 MPI </a:t>
                      </a:r>
                      <a:endParaRPr lang="fr-FR" sz="1600" dirty="0">
                        <a:solidFill>
                          <a:schemeClr val="tx2"/>
                        </a:solidFill>
                      </a:endParaRPr>
                    </a:p>
                  </a:txBody>
                  <a:tcPr anchor="ctr"/>
                </a:tc>
                <a:tc>
                  <a:txBody>
                    <a:bodyPr/>
                    <a:lstStyle/>
                    <a:p>
                      <a:r>
                        <a:rPr lang="fr-FR" sz="1400" u="sng" kern="1200" dirty="0" smtClean="0">
                          <a:solidFill>
                            <a:schemeClr val="tx2"/>
                          </a:solidFill>
                          <a:effectLst/>
                          <a:latin typeface="+mn-lt"/>
                          <a:ea typeface="+mn-ea"/>
                          <a:cs typeface="+mn-cs"/>
                        </a:rPr>
                        <a:t>Objectif</a:t>
                      </a:r>
                      <a:r>
                        <a:rPr lang="fr-FR" sz="1400" kern="1200" dirty="0" smtClean="0">
                          <a:solidFill>
                            <a:schemeClr val="tx2"/>
                          </a:solidFill>
                          <a:effectLst/>
                          <a:latin typeface="+mn-lt"/>
                          <a:ea typeface="+mn-ea"/>
                          <a:cs typeface="+mn-cs"/>
                        </a:rPr>
                        <a:t> : une baisse du </a:t>
                      </a:r>
                      <a:r>
                        <a:rPr lang="fr-FR" sz="1400" b="1" kern="1200" dirty="0" smtClean="0">
                          <a:solidFill>
                            <a:schemeClr val="tx2"/>
                          </a:solidFill>
                          <a:effectLst/>
                          <a:latin typeface="+mn-lt"/>
                          <a:ea typeface="+mn-ea"/>
                          <a:cs typeface="+mn-cs"/>
                        </a:rPr>
                        <a:t>nombre moyen de molécules de MPI </a:t>
                      </a:r>
                      <a:r>
                        <a:rPr lang="fr-FR" sz="1400" kern="1200" dirty="0" smtClean="0">
                          <a:solidFill>
                            <a:schemeClr val="tx2"/>
                          </a:solidFill>
                          <a:effectLst/>
                          <a:latin typeface="+mn-lt"/>
                          <a:ea typeface="+mn-ea"/>
                          <a:cs typeface="+mn-cs"/>
                        </a:rPr>
                        <a:t>par prescription (PHEV) </a:t>
                      </a:r>
                      <a:endParaRPr lang="fr-FR" sz="1400" dirty="0" smtClean="0">
                        <a:solidFill>
                          <a:schemeClr val="tx2"/>
                        </a:solidFill>
                        <a:effectLst/>
                      </a:endParaRPr>
                    </a:p>
                    <a:p>
                      <a:r>
                        <a:rPr lang="fr-FR" sz="1400" kern="1200" dirty="0" smtClean="0">
                          <a:solidFill>
                            <a:schemeClr val="tx2"/>
                          </a:solidFill>
                          <a:effectLst/>
                          <a:latin typeface="+mn-lt"/>
                          <a:ea typeface="+mn-ea"/>
                          <a:cs typeface="+mn-cs"/>
                        </a:rPr>
                        <a:t> </a:t>
                      </a:r>
                      <a:endParaRPr lang="fr-FR" sz="1400" dirty="0" smtClean="0">
                        <a:solidFill>
                          <a:schemeClr val="tx2"/>
                        </a:solidFill>
                        <a:effectLst/>
                      </a:endParaRPr>
                    </a:p>
                    <a:p>
                      <a:r>
                        <a:rPr lang="fr-FR" sz="1400" kern="1200" dirty="0" smtClean="0">
                          <a:solidFill>
                            <a:schemeClr val="tx2"/>
                          </a:solidFill>
                          <a:effectLst/>
                          <a:latin typeface="+mn-lt"/>
                          <a:ea typeface="+mn-ea"/>
                          <a:cs typeface="+mn-cs"/>
                        </a:rPr>
                        <a:t>Mesure de l’évolution du nombre  moyen de MPI  par prescription, suite à une hospitalisation de 7 jours et plus (</a:t>
                      </a:r>
                      <a:r>
                        <a:rPr lang="fr-FR" sz="1400" kern="1200" baseline="0" dirty="0" smtClean="0">
                          <a:solidFill>
                            <a:schemeClr val="tx2"/>
                          </a:solidFill>
                          <a:effectLst/>
                          <a:latin typeface="+mn-lt"/>
                          <a:ea typeface="+mn-ea"/>
                          <a:cs typeface="+mn-cs"/>
                        </a:rPr>
                        <a:t>année N versus année N-1)</a:t>
                      </a:r>
                      <a:endParaRPr lang="fr-FR" sz="1400" dirty="0" smtClean="0">
                        <a:solidFill>
                          <a:schemeClr val="tx2"/>
                        </a:solidFill>
                        <a:effectLst/>
                      </a:endParaRPr>
                    </a:p>
                    <a:p>
                      <a:r>
                        <a:rPr lang="fr-FR" sz="1400" kern="1200" dirty="0" smtClean="0">
                          <a:solidFill>
                            <a:schemeClr val="tx2"/>
                          </a:solidFill>
                          <a:effectLst/>
                          <a:latin typeface="+mn-lt"/>
                          <a:ea typeface="+mn-ea"/>
                          <a:cs typeface="+mn-cs"/>
                        </a:rPr>
                        <a:t> </a:t>
                      </a:r>
                    </a:p>
                    <a:p>
                      <a:r>
                        <a:rPr lang="fr-FR" sz="1400" kern="1200" dirty="0" smtClean="0">
                          <a:solidFill>
                            <a:schemeClr val="tx2"/>
                          </a:solidFill>
                          <a:effectLst/>
                          <a:latin typeface="+mn-lt"/>
                          <a:ea typeface="+mn-ea"/>
                          <a:cs typeface="+mn-cs"/>
                        </a:rPr>
                        <a:t>Cible quantitative avec indice d’évolution au sens de l’objectif </a:t>
                      </a:r>
                      <a:r>
                        <a:rPr lang="fr-FR" sz="1400" b="0" kern="1200" dirty="0" smtClean="0">
                          <a:solidFill>
                            <a:schemeClr val="tx2"/>
                          </a:solidFill>
                          <a:effectLst/>
                          <a:latin typeface="+mn-lt"/>
                          <a:ea typeface="+mn-ea"/>
                          <a:cs typeface="+mn-cs"/>
                        </a:rPr>
                        <a:t>(comparaison entre année N et N-1)</a:t>
                      </a:r>
                      <a:endParaRPr lang="fr-FR" sz="1400" kern="1200" dirty="0" smtClean="0">
                        <a:solidFill>
                          <a:schemeClr val="tx2"/>
                        </a:solidFill>
                        <a:effectLst/>
                        <a:latin typeface="+mn-lt"/>
                        <a:ea typeface="+mn-ea"/>
                        <a:cs typeface="+mn-cs"/>
                      </a:endParaRPr>
                    </a:p>
                    <a:p>
                      <a:endParaRPr lang="fr-FR" dirty="0"/>
                    </a:p>
                  </a:txBody>
                  <a:tcPr/>
                </a:tc>
                <a:tc>
                  <a:txBody>
                    <a:bodyPr/>
                    <a:lstStyle/>
                    <a:p>
                      <a:r>
                        <a:rPr lang="fr-FR" sz="1400" b="0" dirty="0" smtClean="0">
                          <a:solidFill>
                            <a:schemeClr val="tx2"/>
                          </a:solidFill>
                        </a:rPr>
                        <a:t>Indicateur de résultat</a:t>
                      </a:r>
                      <a:r>
                        <a:rPr lang="fr-FR" sz="1400" b="0" baseline="0" dirty="0" smtClean="0">
                          <a:solidFill>
                            <a:schemeClr val="tx2"/>
                          </a:solidFill>
                        </a:rPr>
                        <a:t> </a:t>
                      </a:r>
                    </a:p>
                    <a:p>
                      <a:endParaRPr lang="fr-FR" sz="1400" b="0" baseline="0" dirty="0" smtClean="0">
                        <a:solidFill>
                          <a:schemeClr val="tx2"/>
                        </a:solidFill>
                      </a:endParaRPr>
                    </a:p>
                    <a:p>
                      <a:r>
                        <a:rPr lang="fr-FR" sz="1400" b="0" baseline="0" dirty="0" smtClean="0">
                          <a:solidFill>
                            <a:schemeClr val="tx2"/>
                          </a:solidFill>
                        </a:rPr>
                        <a:t>Requêtage annuel automatisé (SNDS)</a:t>
                      </a:r>
                    </a:p>
                    <a:p>
                      <a:endParaRPr lang="fr-FR" sz="1400" b="0" baseline="0" dirty="0" smtClean="0">
                        <a:solidFill>
                          <a:schemeClr val="tx2"/>
                        </a:solidFill>
                      </a:endParaRPr>
                    </a:p>
                    <a:p>
                      <a:r>
                        <a:rPr lang="fr-FR" sz="1400" b="0" baseline="0" dirty="0" smtClean="0">
                          <a:solidFill>
                            <a:schemeClr val="tx2"/>
                          </a:solidFill>
                        </a:rPr>
                        <a:t>Pas de travail de recueil   pour les ES </a:t>
                      </a:r>
                      <a:endParaRPr lang="fr-FR" sz="1400" b="0" dirty="0" smtClean="0">
                        <a:solidFill>
                          <a:schemeClr val="tx2"/>
                        </a:solidFill>
                      </a:endParaRPr>
                    </a:p>
                    <a:p>
                      <a:endParaRPr lang="fr-FR" dirty="0"/>
                    </a:p>
                  </a:txBody>
                  <a:tcPr/>
                </a:tc>
                <a:extLst>
                  <a:ext uri="{0D108BD9-81ED-4DB2-BD59-A6C34878D82A}">
                    <a16:rowId xmlns:a16="http://schemas.microsoft.com/office/drawing/2014/main" val="3663437304"/>
                  </a:ext>
                </a:extLst>
              </a:tr>
            </a:tbl>
          </a:graphicData>
        </a:graphic>
      </p:graphicFrame>
    </p:spTree>
    <p:extLst>
      <p:ext uri="{BB962C8B-B14F-4D97-AF65-F5344CB8AC3E}">
        <p14:creationId xmlns:p14="http://schemas.microsoft.com/office/powerpoint/2010/main" val="33897315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20994" y="365126"/>
            <a:ext cx="8295502" cy="561306"/>
          </a:xfrm>
        </p:spPr>
        <p:txBody>
          <a:bodyPr>
            <a:normAutofit/>
          </a:bodyPr>
          <a:lstStyle/>
          <a:p>
            <a:r>
              <a:rPr lang="fr-FR" sz="2800" i="1" dirty="0" smtClean="0">
                <a:solidFill>
                  <a:srgbClr val="A0A800"/>
                </a:solidFill>
              </a:rPr>
              <a:t>Les indicateurs régionaux </a:t>
            </a:r>
            <a:endParaRPr lang="fr-FR" sz="2800" i="1" dirty="0">
              <a:solidFill>
                <a:srgbClr val="A0A800"/>
              </a:solidFill>
            </a:endParaRPr>
          </a:p>
        </p:txBody>
      </p:sp>
      <p:pic>
        <p:nvPicPr>
          <p:cNvPr id="6" name="Espace réservé du contenu 5"/>
          <p:cNvPicPr>
            <a:picLocks noGrp="1" noChangeAspect="1"/>
          </p:cNvPicPr>
          <p:nvPr>
            <p:ph idx="1"/>
          </p:nvPr>
        </p:nvPicPr>
        <p:blipFill>
          <a:blip r:embed="rId2"/>
          <a:stretch>
            <a:fillRect/>
          </a:stretch>
        </p:blipFill>
        <p:spPr>
          <a:xfrm>
            <a:off x="469587" y="1223869"/>
            <a:ext cx="11046909" cy="499915"/>
          </a:xfrm>
          <a:prstGeom prst="rect">
            <a:avLst/>
          </a:prstGeom>
        </p:spPr>
      </p:pic>
      <p:graphicFrame>
        <p:nvGraphicFramePr>
          <p:cNvPr id="3" name="Tableau 2"/>
          <p:cNvGraphicFramePr>
            <a:graphicFrameLocks noGrp="1"/>
          </p:cNvGraphicFramePr>
          <p:nvPr>
            <p:extLst/>
          </p:nvPr>
        </p:nvGraphicFramePr>
        <p:xfrm>
          <a:off x="168440" y="1723782"/>
          <a:ext cx="11586413" cy="4724400"/>
        </p:xfrm>
        <a:graphic>
          <a:graphicData uri="http://schemas.openxmlformats.org/drawingml/2006/table">
            <a:tbl>
              <a:tblPr firstRow="1" bandRow="1">
                <a:tableStyleId>{5C22544A-7EE6-4342-B048-85BDC9FD1C3A}</a:tableStyleId>
              </a:tblPr>
              <a:tblGrid>
                <a:gridCol w="1323476">
                  <a:extLst>
                    <a:ext uri="{9D8B030D-6E8A-4147-A177-3AD203B41FA5}">
                      <a16:colId xmlns:a16="http://schemas.microsoft.com/office/drawing/2014/main" val="3373118103"/>
                    </a:ext>
                  </a:extLst>
                </a:gridCol>
                <a:gridCol w="2755415">
                  <a:extLst>
                    <a:ext uri="{9D8B030D-6E8A-4147-A177-3AD203B41FA5}">
                      <a16:colId xmlns:a16="http://schemas.microsoft.com/office/drawing/2014/main" val="2753756284"/>
                    </a:ext>
                  </a:extLst>
                </a:gridCol>
                <a:gridCol w="5839240">
                  <a:extLst>
                    <a:ext uri="{9D8B030D-6E8A-4147-A177-3AD203B41FA5}">
                      <a16:colId xmlns:a16="http://schemas.microsoft.com/office/drawing/2014/main" val="3547648201"/>
                    </a:ext>
                  </a:extLst>
                </a:gridCol>
                <a:gridCol w="1668282">
                  <a:extLst>
                    <a:ext uri="{9D8B030D-6E8A-4147-A177-3AD203B41FA5}">
                      <a16:colId xmlns:a16="http://schemas.microsoft.com/office/drawing/2014/main" val="1395732339"/>
                    </a:ext>
                  </a:extLst>
                </a:gridCol>
              </a:tblGrid>
              <a:tr h="2607586">
                <a:tc rowSpan="2">
                  <a:txBody>
                    <a:bodyPr/>
                    <a:lstStyle/>
                    <a:p>
                      <a:r>
                        <a:rPr lang="fr-FR" dirty="0" smtClean="0">
                          <a:solidFill>
                            <a:schemeClr val="bg1"/>
                          </a:solidFill>
                        </a:rPr>
                        <a:t>Sous –indicateurs</a:t>
                      </a:r>
                      <a:r>
                        <a:rPr lang="fr-FR" baseline="0" dirty="0" smtClean="0">
                          <a:solidFill>
                            <a:schemeClr val="bg1"/>
                          </a:solidFill>
                        </a:rPr>
                        <a:t> </a:t>
                      </a:r>
                    </a:p>
                    <a:p>
                      <a:endParaRPr lang="fr-FR" baseline="0" dirty="0" smtClean="0">
                        <a:solidFill>
                          <a:schemeClr val="bg1"/>
                        </a:solidFill>
                      </a:endParaRPr>
                    </a:p>
                    <a:p>
                      <a:r>
                        <a:rPr lang="fr-FR" baseline="0" dirty="0" smtClean="0">
                          <a:solidFill>
                            <a:schemeClr val="bg1"/>
                          </a:solidFill>
                        </a:rPr>
                        <a:t>quantitatifs</a:t>
                      </a:r>
                      <a:endParaRPr lang="fr-FR" dirty="0">
                        <a:solidFill>
                          <a:schemeClr val="bg1"/>
                        </a:solidFill>
                      </a:endParaRPr>
                    </a:p>
                  </a:txBody>
                  <a:tcPr anchor="ctr" anchorCtr="1">
                    <a:solidFill>
                      <a:schemeClr val="tx2">
                        <a:lumMod val="60000"/>
                        <a:lumOff val="4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600" b="0" kern="1200" dirty="0" smtClean="0">
                          <a:solidFill>
                            <a:schemeClr val="tx2"/>
                          </a:solidFill>
                          <a:effectLst/>
                          <a:latin typeface="+mn-lt"/>
                          <a:ea typeface="+mn-ea"/>
                          <a:cs typeface="+mn-cs"/>
                        </a:rPr>
                        <a:t>L’impact de la qualité du </a:t>
                      </a:r>
                      <a:r>
                        <a:rPr lang="fr-FR" sz="1600" b="1" kern="1200" dirty="0" smtClean="0">
                          <a:solidFill>
                            <a:schemeClr val="tx2"/>
                          </a:solidFill>
                          <a:effectLst/>
                          <a:latin typeface="+mn-lt"/>
                          <a:ea typeface="+mn-ea"/>
                          <a:cs typeface="+mn-cs"/>
                        </a:rPr>
                        <a:t>lien hôpital-ville</a:t>
                      </a:r>
                      <a:r>
                        <a:rPr lang="fr-FR" sz="1600" b="0" kern="1200" dirty="0" smtClean="0">
                          <a:solidFill>
                            <a:schemeClr val="tx2"/>
                          </a:solidFill>
                          <a:effectLst/>
                          <a:latin typeface="+mn-lt"/>
                          <a:ea typeface="+mn-ea"/>
                          <a:cs typeface="+mn-cs"/>
                        </a:rPr>
                        <a:t> </a:t>
                      </a:r>
                      <a:r>
                        <a:rPr lang="fr-FR" sz="1600" b="0" dirty="0" smtClean="0">
                          <a:solidFill>
                            <a:schemeClr val="tx2"/>
                          </a:solidFill>
                          <a:effectLst/>
                        </a:rPr>
                        <a:t>sur les prescriptions des patients entrant à l’hôpital avec des prescriptions comportant au moins 1 MPI</a:t>
                      </a:r>
                    </a:p>
                    <a:p>
                      <a:pPr algn="just"/>
                      <a:endParaRPr lang="fr-FR" sz="1400" b="0" dirty="0">
                        <a:solidFill>
                          <a:schemeClr val="tx2"/>
                        </a:solidFill>
                      </a:endParaRPr>
                    </a:p>
                  </a:txBody>
                  <a:tcPr anchor="ctr" anchorCtr="1">
                    <a:solidFill>
                      <a:schemeClr val="accent2">
                        <a:lumMod val="40000"/>
                        <a:lumOff val="60000"/>
                      </a:schemeClr>
                    </a:solidFill>
                  </a:tcPr>
                </a:tc>
                <a:tc>
                  <a:txBody>
                    <a:bodyPr/>
                    <a:lstStyle/>
                    <a:p>
                      <a:r>
                        <a:rPr lang="fr-FR" sz="1400" b="0" u="sng" kern="1200" dirty="0" smtClean="0">
                          <a:solidFill>
                            <a:schemeClr val="tx2"/>
                          </a:solidFill>
                          <a:effectLst/>
                          <a:latin typeface="+mn-lt"/>
                          <a:ea typeface="+mn-ea"/>
                          <a:cs typeface="+mn-cs"/>
                        </a:rPr>
                        <a:t>Objectif</a:t>
                      </a:r>
                      <a:r>
                        <a:rPr lang="fr-FR" sz="1400" b="0" kern="1200" dirty="0" smtClean="0">
                          <a:solidFill>
                            <a:schemeClr val="tx2"/>
                          </a:solidFill>
                          <a:effectLst/>
                          <a:latin typeface="+mn-lt"/>
                          <a:ea typeface="+mn-ea"/>
                          <a:cs typeface="+mn-cs"/>
                        </a:rPr>
                        <a:t> : baisse du </a:t>
                      </a:r>
                      <a:r>
                        <a:rPr lang="fr-FR" sz="1400" b="1" kern="1200" dirty="0" smtClean="0">
                          <a:solidFill>
                            <a:schemeClr val="tx2"/>
                          </a:solidFill>
                          <a:effectLst/>
                          <a:latin typeface="+mn-lt"/>
                          <a:ea typeface="+mn-ea"/>
                          <a:cs typeface="+mn-cs"/>
                        </a:rPr>
                        <a:t>nombre de prescriptions de ville avec des MPI </a:t>
                      </a:r>
                      <a:r>
                        <a:rPr lang="fr-FR" sz="1400" b="0" kern="1200" dirty="0" smtClean="0">
                          <a:solidFill>
                            <a:schemeClr val="tx2"/>
                          </a:solidFill>
                          <a:effectLst/>
                          <a:latin typeface="+mn-lt"/>
                          <a:ea typeface="+mn-ea"/>
                          <a:cs typeface="+mn-cs"/>
                        </a:rPr>
                        <a:t>par rapport au nombre avant hospitalisation </a:t>
                      </a:r>
                      <a:endParaRPr lang="fr-FR" sz="1400" b="0" dirty="0" smtClean="0">
                        <a:solidFill>
                          <a:schemeClr val="tx2"/>
                        </a:solidFill>
                        <a:effectLst/>
                      </a:endParaRPr>
                    </a:p>
                    <a:p>
                      <a:r>
                        <a:rPr lang="fr-FR" sz="1400" b="0" kern="1200" dirty="0" smtClean="0">
                          <a:solidFill>
                            <a:schemeClr val="tx2"/>
                          </a:solidFill>
                          <a:effectLst/>
                          <a:latin typeface="+mn-lt"/>
                          <a:ea typeface="+mn-ea"/>
                          <a:cs typeface="+mn-cs"/>
                        </a:rPr>
                        <a:t> </a:t>
                      </a:r>
                      <a:endParaRPr lang="fr-FR" sz="1400" b="0" dirty="0" smtClean="0">
                        <a:solidFill>
                          <a:schemeClr val="tx2"/>
                        </a:solidFill>
                        <a:effectLst/>
                      </a:endParaRPr>
                    </a:p>
                    <a:p>
                      <a:r>
                        <a:rPr lang="fr-FR" sz="1400" b="0" kern="1200" dirty="0" smtClean="0">
                          <a:solidFill>
                            <a:schemeClr val="tx2"/>
                          </a:solidFill>
                          <a:effectLst/>
                          <a:latin typeface="+mn-lt"/>
                          <a:ea typeface="+mn-ea"/>
                          <a:cs typeface="+mn-cs"/>
                        </a:rPr>
                        <a:t>Mesure du taux d’amélioration des prescriptions de ville après une hospitalisation de 7 jours et plus :</a:t>
                      </a:r>
                      <a:endParaRPr lang="fr-FR" sz="1400" b="0" dirty="0" smtClean="0">
                        <a:solidFill>
                          <a:schemeClr val="tx2"/>
                        </a:solidFill>
                        <a:effectLst/>
                      </a:endParaRPr>
                    </a:p>
                    <a:p>
                      <a:r>
                        <a:rPr lang="fr-FR" sz="1400" b="0" kern="1200" dirty="0" smtClean="0">
                          <a:solidFill>
                            <a:schemeClr val="tx2"/>
                          </a:solidFill>
                          <a:effectLst/>
                          <a:latin typeface="+mn-lt"/>
                          <a:ea typeface="+mn-ea"/>
                          <a:cs typeface="+mn-cs"/>
                        </a:rPr>
                        <a:t>Nombre de prescriptions de ville avec au moins 1 MPI après une sortie d’hospitalisation  en année N </a:t>
                      </a:r>
                    </a:p>
                    <a:p>
                      <a:r>
                        <a:rPr lang="fr-FR" sz="1400" b="0" kern="1200" dirty="0" smtClean="0">
                          <a:solidFill>
                            <a:schemeClr val="tx2"/>
                          </a:solidFill>
                          <a:effectLst/>
                          <a:latin typeface="+mn-lt"/>
                          <a:ea typeface="+mn-ea"/>
                          <a:cs typeface="+mn-cs"/>
                        </a:rPr>
                        <a:t>/ Nombre de prescriptions de ville avec au moins 1 MPI en entrée d’hospitalisation en année N</a:t>
                      </a:r>
                      <a:endParaRPr lang="fr-FR" sz="1400" b="0" dirty="0" smtClean="0">
                        <a:solidFill>
                          <a:schemeClr val="tx2"/>
                        </a:solidFill>
                        <a:effectLst/>
                      </a:endParaRPr>
                    </a:p>
                    <a:p>
                      <a:r>
                        <a:rPr lang="fr-FR" sz="1400" b="0" kern="1200" dirty="0" smtClean="0">
                          <a:solidFill>
                            <a:schemeClr val="tx2"/>
                          </a:solidFill>
                          <a:effectLst/>
                          <a:latin typeface="+mn-lt"/>
                          <a:ea typeface="+mn-ea"/>
                          <a:cs typeface="+mn-cs"/>
                        </a:rPr>
                        <a:t> </a:t>
                      </a:r>
                    </a:p>
                    <a:p>
                      <a:r>
                        <a:rPr lang="fr-FR" sz="1400" b="0" kern="1200" dirty="0" smtClean="0">
                          <a:solidFill>
                            <a:schemeClr val="tx2"/>
                          </a:solidFill>
                          <a:effectLst/>
                          <a:latin typeface="+mn-lt"/>
                          <a:ea typeface="+mn-ea"/>
                          <a:cs typeface="+mn-cs"/>
                        </a:rPr>
                        <a:t> Cible quantitative avec indice d’évolution au sens de l’objectif (comparaison entre année N et N-1)</a:t>
                      </a:r>
                      <a:endParaRPr lang="fr-FR" sz="1400" b="0" dirty="0">
                        <a:solidFill>
                          <a:schemeClr val="tx2"/>
                        </a:solidFill>
                      </a:endParaRPr>
                    </a:p>
                  </a:txBody>
                  <a:tcPr>
                    <a:solidFill>
                      <a:schemeClr val="accent2">
                        <a:lumMod val="40000"/>
                        <a:lumOff val="60000"/>
                      </a:schemeClr>
                    </a:solidFill>
                  </a:tcPr>
                </a:tc>
                <a:tc>
                  <a:txBody>
                    <a:bodyPr/>
                    <a:lstStyle/>
                    <a:p>
                      <a:r>
                        <a:rPr lang="fr-FR" sz="1400" b="0" dirty="0" smtClean="0">
                          <a:solidFill>
                            <a:schemeClr val="tx2"/>
                          </a:solidFill>
                        </a:rPr>
                        <a:t>Indicateur de résultat</a:t>
                      </a:r>
                      <a:r>
                        <a:rPr lang="fr-FR" sz="1400" b="0" baseline="0" dirty="0" smtClean="0">
                          <a:solidFill>
                            <a:schemeClr val="tx2"/>
                          </a:solidFill>
                        </a:rPr>
                        <a:t> </a:t>
                      </a:r>
                    </a:p>
                    <a:p>
                      <a:endParaRPr lang="fr-FR" sz="1400" b="0" baseline="0" dirty="0" smtClean="0">
                        <a:solidFill>
                          <a:schemeClr val="tx2"/>
                        </a:solidFill>
                      </a:endParaRPr>
                    </a:p>
                    <a:p>
                      <a:r>
                        <a:rPr lang="fr-FR" sz="1400" b="0" baseline="0" dirty="0" smtClean="0">
                          <a:solidFill>
                            <a:schemeClr val="tx2"/>
                          </a:solidFill>
                        </a:rPr>
                        <a:t>requêtage annuel automatisé (SNDS)</a:t>
                      </a:r>
                    </a:p>
                    <a:p>
                      <a:endParaRPr lang="fr-FR" sz="1400" b="0" baseline="0" dirty="0" smtClean="0">
                        <a:solidFill>
                          <a:schemeClr val="tx2"/>
                        </a:solidFill>
                      </a:endParaRPr>
                    </a:p>
                    <a:p>
                      <a:r>
                        <a:rPr lang="fr-FR" sz="1400" b="0" baseline="0" dirty="0" smtClean="0">
                          <a:solidFill>
                            <a:schemeClr val="tx2"/>
                          </a:solidFill>
                        </a:rPr>
                        <a:t>Pas de travail de recueil  pour les ES </a:t>
                      </a:r>
                      <a:endParaRPr lang="fr-FR" sz="1400" b="0" dirty="0" smtClean="0">
                        <a:solidFill>
                          <a:schemeClr val="tx2"/>
                        </a:solidFill>
                      </a:endParaRPr>
                    </a:p>
                    <a:p>
                      <a:endParaRPr lang="fr-FR" sz="1600" b="0" dirty="0">
                        <a:solidFill>
                          <a:schemeClr val="tx2"/>
                        </a:solidFill>
                      </a:endParaRPr>
                    </a:p>
                  </a:txBody>
                  <a:tcPr>
                    <a:solidFill>
                      <a:schemeClr val="accent2">
                        <a:lumMod val="40000"/>
                        <a:lumOff val="60000"/>
                      </a:schemeClr>
                    </a:solidFill>
                  </a:tcPr>
                </a:tc>
                <a:extLst>
                  <a:ext uri="{0D108BD9-81ED-4DB2-BD59-A6C34878D82A}">
                    <a16:rowId xmlns:a16="http://schemas.microsoft.com/office/drawing/2014/main" val="1759346045"/>
                  </a:ext>
                </a:extLst>
              </a:tr>
              <a:tr h="1228252">
                <a:tc vMerge="1">
                  <a:txBody>
                    <a:bodyPr/>
                    <a:lstStyle/>
                    <a:p>
                      <a:endParaRPr lang="fr-FR" dirty="0"/>
                    </a:p>
                  </a:txBody>
                  <a:tcPr/>
                </a:tc>
                <a:tc>
                  <a:txBody>
                    <a:bodyPr/>
                    <a:lstStyle/>
                    <a:p>
                      <a:pPr algn="just"/>
                      <a:r>
                        <a:rPr lang="fr-FR" sz="1600" kern="1200" dirty="0" smtClean="0">
                          <a:solidFill>
                            <a:schemeClr val="tx2"/>
                          </a:solidFill>
                          <a:effectLst/>
                          <a:latin typeface="+mn-lt"/>
                          <a:ea typeface="+mn-ea"/>
                          <a:cs typeface="+mn-cs"/>
                        </a:rPr>
                        <a:t>L’impact de la qualité du </a:t>
                      </a:r>
                      <a:r>
                        <a:rPr lang="fr-FR" sz="1600" b="1" kern="1200" dirty="0" smtClean="0">
                          <a:solidFill>
                            <a:schemeClr val="tx2"/>
                          </a:solidFill>
                          <a:effectLst/>
                          <a:latin typeface="+mn-lt"/>
                          <a:ea typeface="+mn-ea"/>
                          <a:cs typeface="+mn-cs"/>
                        </a:rPr>
                        <a:t>lien hôpital-ville</a:t>
                      </a:r>
                      <a:r>
                        <a:rPr lang="fr-FR" sz="1600" kern="1200" dirty="0" smtClean="0">
                          <a:solidFill>
                            <a:schemeClr val="tx2"/>
                          </a:solidFill>
                          <a:effectLst/>
                          <a:latin typeface="+mn-lt"/>
                          <a:ea typeface="+mn-ea"/>
                          <a:cs typeface="+mn-cs"/>
                        </a:rPr>
                        <a:t> sur le nombre moyen de MPI par prescriptions, pour les patients entrant à l’hôpital avec des prescriptions comportant au moins 1 MPI</a:t>
                      </a:r>
                      <a:endParaRPr lang="fr-FR" sz="1600" dirty="0">
                        <a:solidFill>
                          <a:schemeClr val="tx2"/>
                        </a:solidFill>
                      </a:endParaRPr>
                    </a:p>
                  </a:txBody>
                  <a:tcPr anchor="ctr" anchorCtr="1"/>
                </a:tc>
                <a:tc>
                  <a:txBody>
                    <a:bodyPr/>
                    <a:lstStyle/>
                    <a:p>
                      <a:r>
                        <a:rPr lang="fr-FR" sz="1400" u="sng" kern="1200" dirty="0" smtClean="0">
                          <a:solidFill>
                            <a:schemeClr val="tx2"/>
                          </a:solidFill>
                          <a:effectLst/>
                          <a:latin typeface="+mn-lt"/>
                          <a:ea typeface="+mn-ea"/>
                          <a:cs typeface="+mn-cs"/>
                        </a:rPr>
                        <a:t>Objectif</a:t>
                      </a:r>
                      <a:r>
                        <a:rPr lang="fr-FR" sz="1400" kern="1200" dirty="0" smtClean="0">
                          <a:solidFill>
                            <a:schemeClr val="tx2"/>
                          </a:solidFill>
                          <a:effectLst/>
                          <a:latin typeface="+mn-lt"/>
                          <a:ea typeface="+mn-ea"/>
                          <a:cs typeface="+mn-cs"/>
                        </a:rPr>
                        <a:t> : baisse du </a:t>
                      </a:r>
                      <a:r>
                        <a:rPr lang="fr-FR" sz="1400" b="1" kern="1200" dirty="0" smtClean="0">
                          <a:solidFill>
                            <a:schemeClr val="tx2"/>
                          </a:solidFill>
                          <a:effectLst/>
                          <a:latin typeface="+mn-lt"/>
                          <a:ea typeface="+mn-ea"/>
                          <a:cs typeface="+mn-cs"/>
                        </a:rPr>
                        <a:t>nombre moyen de molécules de MPI </a:t>
                      </a:r>
                      <a:r>
                        <a:rPr lang="fr-FR" sz="1400" kern="1200" dirty="0" smtClean="0">
                          <a:solidFill>
                            <a:schemeClr val="tx2"/>
                          </a:solidFill>
                          <a:effectLst/>
                          <a:latin typeface="+mn-lt"/>
                          <a:ea typeface="+mn-ea"/>
                          <a:cs typeface="+mn-cs"/>
                        </a:rPr>
                        <a:t>dans les </a:t>
                      </a:r>
                      <a:r>
                        <a:rPr lang="fr-FR" sz="1400" b="1" kern="1200" dirty="0" smtClean="0">
                          <a:solidFill>
                            <a:schemeClr val="tx2"/>
                          </a:solidFill>
                          <a:effectLst/>
                          <a:latin typeface="+mn-lt"/>
                          <a:ea typeface="+mn-ea"/>
                          <a:cs typeface="+mn-cs"/>
                        </a:rPr>
                        <a:t>prescriptions de ville </a:t>
                      </a:r>
                      <a:r>
                        <a:rPr lang="fr-FR" sz="1400" kern="1200" dirty="0" smtClean="0">
                          <a:solidFill>
                            <a:schemeClr val="tx2"/>
                          </a:solidFill>
                          <a:effectLst/>
                          <a:latin typeface="+mn-lt"/>
                          <a:ea typeface="+mn-ea"/>
                          <a:cs typeface="+mn-cs"/>
                        </a:rPr>
                        <a:t>(post hospitalisation) par rapport au nombre avant hospitalisation</a:t>
                      </a:r>
                      <a:endParaRPr lang="fr-FR" sz="1400" dirty="0" smtClean="0">
                        <a:solidFill>
                          <a:schemeClr val="tx2"/>
                        </a:solidFill>
                        <a:effectLst/>
                      </a:endParaRPr>
                    </a:p>
                    <a:p>
                      <a:r>
                        <a:rPr lang="fr-FR" sz="1400" dirty="0" smtClean="0">
                          <a:solidFill>
                            <a:schemeClr val="tx2"/>
                          </a:solidFill>
                          <a:effectLst/>
                        </a:rPr>
                        <a:t> </a:t>
                      </a:r>
                    </a:p>
                    <a:p>
                      <a:r>
                        <a:rPr lang="fr-FR" sz="1400" kern="1200" dirty="0" smtClean="0">
                          <a:solidFill>
                            <a:schemeClr val="tx2"/>
                          </a:solidFill>
                          <a:effectLst/>
                          <a:latin typeface="+mn-lt"/>
                          <a:ea typeface="+mn-ea"/>
                          <a:cs typeface="+mn-cs"/>
                        </a:rPr>
                        <a:t>Cible quantitative avec indice d’évolution au sens de l’objectif </a:t>
                      </a:r>
                      <a:r>
                        <a:rPr lang="fr-FR" sz="1400" b="0" kern="1200" dirty="0" smtClean="0">
                          <a:solidFill>
                            <a:schemeClr val="tx2"/>
                          </a:solidFill>
                          <a:effectLst/>
                          <a:latin typeface="+mn-lt"/>
                          <a:ea typeface="+mn-ea"/>
                          <a:cs typeface="+mn-cs"/>
                        </a:rPr>
                        <a:t>(comparaison entre année N et N-1)</a:t>
                      </a:r>
                      <a:endParaRPr lang="fr-FR" sz="1400" kern="1200" dirty="0" smtClean="0">
                        <a:solidFill>
                          <a:schemeClr val="tx2"/>
                        </a:solidFill>
                        <a:effectLst/>
                        <a:latin typeface="+mn-lt"/>
                        <a:ea typeface="+mn-ea"/>
                        <a:cs typeface="+mn-cs"/>
                      </a:endParaRPr>
                    </a:p>
                    <a:p>
                      <a:r>
                        <a:rPr lang="fr-FR" sz="1400" kern="1200" dirty="0" smtClean="0">
                          <a:solidFill>
                            <a:schemeClr val="dk1"/>
                          </a:solidFill>
                          <a:effectLst/>
                          <a:latin typeface="+mn-lt"/>
                          <a:ea typeface="+mn-ea"/>
                          <a:cs typeface="+mn-cs"/>
                        </a:rPr>
                        <a:t> </a:t>
                      </a:r>
                    </a:p>
                    <a:p>
                      <a:endParaRPr lang="fr-FR" dirty="0"/>
                    </a:p>
                  </a:txBody>
                  <a:tcPr/>
                </a:tc>
                <a:tc>
                  <a:txBody>
                    <a:bodyPr/>
                    <a:lstStyle/>
                    <a:p>
                      <a:r>
                        <a:rPr lang="fr-FR" sz="1400" b="0" dirty="0" smtClean="0">
                          <a:solidFill>
                            <a:schemeClr val="tx2"/>
                          </a:solidFill>
                        </a:rPr>
                        <a:t>Indicateur de résultat</a:t>
                      </a:r>
                      <a:r>
                        <a:rPr lang="fr-FR" sz="1400" b="0" baseline="0" dirty="0" smtClean="0">
                          <a:solidFill>
                            <a:schemeClr val="tx2"/>
                          </a:solidFill>
                        </a:rPr>
                        <a:t> </a:t>
                      </a:r>
                    </a:p>
                    <a:p>
                      <a:endParaRPr lang="fr-FR" sz="1400" b="0" baseline="0" dirty="0" smtClean="0">
                        <a:solidFill>
                          <a:schemeClr val="tx2"/>
                        </a:solidFill>
                      </a:endParaRPr>
                    </a:p>
                    <a:p>
                      <a:r>
                        <a:rPr lang="fr-FR" sz="1400" b="0" baseline="0" dirty="0" smtClean="0">
                          <a:solidFill>
                            <a:schemeClr val="tx2"/>
                          </a:solidFill>
                        </a:rPr>
                        <a:t>Requêtage annuel automatisé (SNDS)</a:t>
                      </a:r>
                    </a:p>
                    <a:p>
                      <a:endParaRPr lang="fr-FR" sz="1400" b="0" baseline="0" dirty="0" smtClean="0">
                        <a:solidFill>
                          <a:schemeClr val="tx2"/>
                        </a:solidFill>
                      </a:endParaRPr>
                    </a:p>
                    <a:p>
                      <a:r>
                        <a:rPr lang="fr-FR" sz="1400" b="0" baseline="0" dirty="0" smtClean="0">
                          <a:solidFill>
                            <a:schemeClr val="tx2"/>
                          </a:solidFill>
                        </a:rPr>
                        <a:t>Pas de travail de recueil  pour les ES </a:t>
                      </a:r>
                      <a:endParaRPr lang="fr-FR" sz="1400" b="0" dirty="0" smtClean="0">
                        <a:solidFill>
                          <a:schemeClr val="tx2"/>
                        </a:solidFill>
                      </a:endParaRPr>
                    </a:p>
                    <a:p>
                      <a:endParaRPr lang="fr-FR" dirty="0"/>
                    </a:p>
                  </a:txBody>
                  <a:tcPr/>
                </a:tc>
                <a:extLst>
                  <a:ext uri="{0D108BD9-81ED-4DB2-BD59-A6C34878D82A}">
                    <a16:rowId xmlns:a16="http://schemas.microsoft.com/office/drawing/2014/main" val="3663437304"/>
                  </a:ext>
                </a:extLst>
              </a:tr>
            </a:tbl>
          </a:graphicData>
        </a:graphic>
      </p:graphicFrame>
    </p:spTree>
    <p:extLst>
      <p:ext uri="{BB962C8B-B14F-4D97-AF65-F5344CB8AC3E}">
        <p14:creationId xmlns:p14="http://schemas.microsoft.com/office/powerpoint/2010/main" val="40733549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20994" y="365126"/>
            <a:ext cx="8295502" cy="561306"/>
          </a:xfrm>
        </p:spPr>
        <p:txBody>
          <a:bodyPr>
            <a:normAutofit/>
          </a:bodyPr>
          <a:lstStyle/>
          <a:p>
            <a:r>
              <a:rPr lang="fr-FR" sz="2800" i="1" dirty="0" smtClean="0">
                <a:solidFill>
                  <a:schemeClr val="accent1"/>
                </a:solidFill>
              </a:rPr>
              <a:t>Les indicateurs régionaux </a:t>
            </a:r>
            <a:endParaRPr lang="fr-FR" sz="2800" i="1" dirty="0">
              <a:solidFill>
                <a:schemeClr val="accent1"/>
              </a:solidFill>
            </a:endParaRPr>
          </a:p>
        </p:txBody>
      </p:sp>
      <p:pic>
        <p:nvPicPr>
          <p:cNvPr id="6" name="Espace réservé du contenu 5"/>
          <p:cNvPicPr>
            <a:picLocks noGrp="1" noChangeAspect="1"/>
          </p:cNvPicPr>
          <p:nvPr>
            <p:ph idx="1"/>
          </p:nvPr>
        </p:nvPicPr>
        <p:blipFill>
          <a:blip r:embed="rId2"/>
          <a:stretch>
            <a:fillRect/>
          </a:stretch>
        </p:blipFill>
        <p:spPr>
          <a:xfrm>
            <a:off x="469587" y="1223869"/>
            <a:ext cx="11046909" cy="499915"/>
          </a:xfrm>
          <a:prstGeom prst="rect">
            <a:avLst/>
          </a:prstGeom>
        </p:spPr>
      </p:pic>
      <p:graphicFrame>
        <p:nvGraphicFramePr>
          <p:cNvPr id="3" name="Tableau 2"/>
          <p:cNvGraphicFramePr>
            <a:graphicFrameLocks noGrp="1"/>
          </p:cNvGraphicFramePr>
          <p:nvPr>
            <p:extLst/>
          </p:nvPr>
        </p:nvGraphicFramePr>
        <p:xfrm>
          <a:off x="502133" y="1848475"/>
          <a:ext cx="11014363" cy="3947317"/>
        </p:xfrm>
        <a:graphic>
          <a:graphicData uri="http://schemas.openxmlformats.org/drawingml/2006/table">
            <a:tbl>
              <a:tblPr firstRow="1" bandRow="1">
                <a:tableStyleId>{5C22544A-7EE6-4342-B048-85BDC9FD1C3A}</a:tableStyleId>
              </a:tblPr>
              <a:tblGrid>
                <a:gridCol w="1260763">
                  <a:extLst>
                    <a:ext uri="{9D8B030D-6E8A-4147-A177-3AD203B41FA5}">
                      <a16:colId xmlns:a16="http://schemas.microsoft.com/office/drawing/2014/main" val="3373118103"/>
                    </a:ext>
                  </a:extLst>
                </a:gridCol>
                <a:gridCol w="3848195">
                  <a:extLst>
                    <a:ext uri="{9D8B030D-6E8A-4147-A177-3AD203B41FA5}">
                      <a16:colId xmlns:a16="http://schemas.microsoft.com/office/drawing/2014/main" val="2753756284"/>
                    </a:ext>
                  </a:extLst>
                </a:gridCol>
                <a:gridCol w="5905405">
                  <a:extLst>
                    <a:ext uri="{9D8B030D-6E8A-4147-A177-3AD203B41FA5}">
                      <a16:colId xmlns:a16="http://schemas.microsoft.com/office/drawing/2014/main" val="3547648201"/>
                    </a:ext>
                  </a:extLst>
                </a:gridCol>
              </a:tblGrid>
              <a:tr h="2148997">
                <a:tc rowSpan="2">
                  <a:txBody>
                    <a:bodyPr/>
                    <a:lstStyle/>
                    <a:p>
                      <a:r>
                        <a:rPr lang="fr-FR" dirty="0" smtClean="0">
                          <a:solidFill>
                            <a:schemeClr val="bg1"/>
                          </a:solidFill>
                        </a:rPr>
                        <a:t>Sous –indicateurs</a:t>
                      </a:r>
                      <a:r>
                        <a:rPr lang="fr-FR" baseline="0" dirty="0" smtClean="0">
                          <a:solidFill>
                            <a:schemeClr val="bg1"/>
                          </a:solidFill>
                        </a:rPr>
                        <a:t> </a:t>
                      </a:r>
                    </a:p>
                    <a:p>
                      <a:endParaRPr lang="fr-FR" baseline="0" dirty="0" smtClean="0">
                        <a:solidFill>
                          <a:schemeClr val="bg1"/>
                        </a:solidFill>
                      </a:endParaRPr>
                    </a:p>
                    <a:p>
                      <a:r>
                        <a:rPr lang="fr-FR" baseline="0" dirty="0" smtClean="0">
                          <a:solidFill>
                            <a:schemeClr val="bg1"/>
                          </a:solidFill>
                        </a:rPr>
                        <a:t>qualitatifs</a:t>
                      </a:r>
                      <a:endParaRPr lang="fr-FR" dirty="0">
                        <a:solidFill>
                          <a:schemeClr val="bg1"/>
                        </a:solidFill>
                      </a:endParaRPr>
                    </a:p>
                  </a:txBody>
                  <a:tcPr anchor="ctr" anchorCtr="1">
                    <a:solidFill>
                      <a:schemeClr val="tx2">
                        <a:lumMod val="60000"/>
                        <a:lumOff val="4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600" b="0" kern="1200" dirty="0" smtClean="0">
                          <a:solidFill>
                            <a:schemeClr val="tx2"/>
                          </a:solidFill>
                          <a:effectLst/>
                          <a:latin typeface="+mn-lt"/>
                          <a:ea typeface="+mn-ea"/>
                          <a:cs typeface="+mn-cs"/>
                        </a:rPr>
                        <a:t>L’établissement a mis en place une </a:t>
                      </a:r>
                      <a:r>
                        <a:rPr lang="fr-FR" sz="1600" b="1" kern="1200" dirty="0" smtClean="0">
                          <a:solidFill>
                            <a:schemeClr val="tx2"/>
                          </a:solidFill>
                          <a:effectLst/>
                          <a:latin typeface="+mn-lt"/>
                          <a:ea typeface="+mn-ea"/>
                          <a:cs typeface="+mn-cs"/>
                        </a:rPr>
                        <a:t>ÉQUIPE RÉFÉRENTE </a:t>
                      </a:r>
                      <a:r>
                        <a:rPr lang="fr-FR" sz="1600" b="0" kern="1200" dirty="0" smtClean="0">
                          <a:solidFill>
                            <a:schemeClr val="tx2"/>
                          </a:solidFill>
                          <a:effectLst/>
                          <a:latin typeface="+mn-lt"/>
                          <a:ea typeface="+mn-ea"/>
                          <a:cs typeface="+mn-cs"/>
                        </a:rPr>
                        <a:t>sur la prescription chez le sujet âgé</a:t>
                      </a:r>
                      <a:r>
                        <a:rPr lang="fr-FR" sz="1600" b="0" kern="1200" baseline="0" dirty="0" smtClean="0">
                          <a:solidFill>
                            <a:schemeClr val="tx2"/>
                          </a:solidFill>
                          <a:effectLst/>
                          <a:latin typeface="+mn-lt"/>
                          <a:ea typeface="+mn-ea"/>
                          <a:cs typeface="+mn-cs"/>
                        </a:rPr>
                        <a:t> - </a:t>
                      </a:r>
                      <a:r>
                        <a:rPr lang="fr-FR" sz="1600" b="0" kern="1200" dirty="0" smtClean="0">
                          <a:solidFill>
                            <a:schemeClr val="tx2"/>
                          </a:solidFill>
                          <a:effectLst/>
                          <a:latin typeface="+mn-lt"/>
                          <a:ea typeface="+mn-ea"/>
                          <a:cs typeface="+mn-cs"/>
                        </a:rPr>
                        <a:t>à minima un pharmacien et un médecin.</a:t>
                      </a:r>
                      <a:endParaRPr lang="fr-FR" sz="1600" b="0" dirty="0" smtClean="0">
                        <a:solidFill>
                          <a:schemeClr val="tx2"/>
                        </a:solidFill>
                        <a:effectLst/>
                      </a:endParaRPr>
                    </a:p>
                    <a:p>
                      <a:pPr algn="just"/>
                      <a:endParaRPr lang="fr-FR" sz="1600" b="0" dirty="0">
                        <a:solidFill>
                          <a:schemeClr val="tx2"/>
                        </a:solidFill>
                      </a:endParaRPr>
                    </a:p>
                  </a:txBody>
                  <a:tcPr anchor="ctr">
                    <a:solidFill>
                      <a:schemeClr val="accent2">
                        <a:lumMod val="40000"/>
                        <a:lumOff val="60000"/>
                      </a:schemeClr>
                    </a:solidFill>
                  </a:tcPr>
                </a:tc>
                <a:tc>
                  <a:txBody>
                    <a:bodyPr/>
                    <a:lstStyle/>
                    <a:p>
                      <a:endParaRPr lang="fr-FR" sz="1600" b="0" dirty="0" smtClean="0">
                        <a:solidFill>
                          <a:schemeClr val="tx2"/>
                        </a:solidFill>
                      </a:endParaRPr>
                    </a:p>
                    <a:p>
                      <a:r>
                        <a:rPr lang="fr-FR" sz="1600" b="0" dirty="0" smtClean="0">
                          <a:solidFill>
                            <a:schemeClr val="tx2"/>
                          </a:solidFill>
                        </a:rPr>
                        <a:t>Réponse binaire de type OUI/ NON </a:t>
                      </a:r>
                    </a:p>
                    <a:p>
                      <a:r>
                        <a:rPr lang="fr-FR" sz="1600" b="0" dirty="0" smtClean="0">
                          <a:solidFill>
                            <a:schemeClr val="tx2"/>
                          </a:solidFill>
                        </a:rPr>
                        <a:t>avec en appui un document</a:t>
                      </a:r>
                      <a:r>
                        <a:rPr lang="fr-FR" sz="1600" b="0" baseline="0" dirty="0" smtClean="0">
                          <a:solidFill>
                            <a:schemeClr val="tx2"/>
                          </a:solidFill>
                        </a:rPr>
                        <a:t> justificatif (les explications seront transmises par le guide OMEDIT)</a:t>
                      </a:r>
                    </a:p>
                    <a:p>
                      <a:endParaRPr lang="fr-FR" sz="1600" b="0" baseline="0" dirty="0" smtClean="0">
                        <a:solidFill>
                          <a:schemeClr val="tx2"/>
                        </a:solidFill>
                      </a:endParaRPr>
                    </a:p>
                    <a:p>
                      <a:r>
                        <a:rPr lang="fr-FR" sz="1600" b="0" baseline="0" dirty="0" smtClean="0">
                          <a:solidFill>
                            <a:schemeClr val="tx2"/>
                          </a:solidFill>
                        </a:rPr>
                        <a:t>Cet indicateur ne sera actif que la première année du contrat</a:t>
                      </a:r>
                      <a:endParaRPr lang="fr-FR" sz="1600" b="0" dirty="0">
                        <a:solidFill>
                          <a:schemeClr val="tx2"/>
                        </a:solidFill>
                      </a:endParaRPr>
                    </a:p>
                  </a:txBody>
                  <a:tcPr>
                    <a:solidFill>
                      <a:schemeClr val="accent2">
                        <a:lumMod val="40000"/>
                        <a:lumOff val="60000"/>
                      </a:schemeClr>
                    </a:solidFill>
                  </a:tcPr>
                </a:tc>
                <a:extLst>
                  <a:ext uri="{0D108BD9-81ED-4DB2-BD59-A6C34878D82A}">
                    <a16:rowId xmlns:a16="http://schemas.microsoft.com/office/drawing/2014/main" val="1759346045"/>
                  </a:ext>
                </a:extLst>
              </a:tr>
              <a:tr h="1471074">
                <a:tc vMerge="1">
                  <a:txBody>
                    <a:bodyPr/>
                    <a:lstStyle/>
                    <a:p>
                      <a:endParaRPr lang="fr-FR" dirty="0"/>
                    </a:p>
                  </a:txBody>
                  <a:tcPr/>
                </a:tc>
                <a:tc>
                  <a:txBody>
                    <a:bodyPr/>
                    <a:lstStyle/>
                    <a:p>
                      <a:r>
                        <a:rPr lang="fr-FR" sz="1600" b="0" kern="1200" dirty="0" smtClean="0">
                          <a:solidFill>
                            <a:schemeClr val="tx2"/>
                          </a:solidFill>
                          <a:effectLst/>
                          <a:latin typeface="+mn-lt"/>
                          <a:ea typeface="+mn-ea"/>
                          <a:cs typeface="+mn-cs"/>
                        </a:rPr>
                        <a:t>Réalisation d’un </a:t>
                      </a:r>
                      <a:r>
                        <a:rPr lang="fr-FR" sz="1600" b="1" kern="1200" dirty="0" smtClean="0">
                          <a:solidFill>
                            <a:schemeClr val="tx2"/>
                          </a:solidFill>
                          <a:effectLst/>
                          <a:latin typeface="+mn-lt"/>
                          <a:ea typeface="+mn-ea"/>
                          <a:cs typeface="+mn-cs"/>
                        </a:rPr>
                        <a:t>AUDIT « ETAT DES LIEUX</a:t>
                      </a:r>
                      <a:r>
                        <a:rPr lang="fr-FR" sz="1600" b="0" kern="1200" dirty="0" smtClean="0">
                          <a:solidFill>
                            <a:schemeClr val="tx2"/>
                          </a:solidFill>
                          <a:effectLst/>
                          <a:latin typeface="+mn-lt"/>
                          <a:ea typeface="+mn-ea"/>
                          <a:cs typeface="+mn-cs"/>
                        </a:rPr>
                        <a:t> » sur les prescriptions (traitements de longue durée)</a:t>
                      </a:r>
                    </a:p>
                    <a:p>
                      <a:r>
                        <a:rPr lang="fr-FR" sz="1600" b="0" kern="1200" dirty="0" smtClean="0">
                          <a:solidFill>
                            <a:schemeClr val="tx2"/>
                          </a:solidFill>
                          <a:effectLst/>
                          <a:latin typeface="+mn-lt"/>
                          <a:ea typeface="+mn-ea"/>
                          <a:cs typeface="+mn-cs"/>
                        </a:rPr>
                        <a:t>du sujet âgé de 75 ans et plus, </a:t>
                      </a:r>
                    </a:p>
                    <a:p>
                      <a:r>
                        <a:rPr lang="fr-FR" sz="1600" b="0" kern="1200" dirty="0" smtClean="0">
                          <a:solidFill>
                            <a:schemeClr val="tx2"/>
                          </a:solidFill>
                          <a:effectLst/>
                          <a:latin typeface="+mn-lt"/>
                          <a:ea typeface="+mn-ea"/>
                          <a:cs typeface="+mn-cs"/>
                        </a:rPr>
                        <a:t>dans des US ciblées</a:t>
                      </a:r>
                    </a:p>
                    <a:p>
                      <a:pPr algn="just"/>
                      <a:endParaRPr lang="fr-FR" sz="1600" dirty="0">
                        <a:solidFill>
                          <a:schemeClr val="tx2"/>
                        </a:solidFill>
                      </a:endParaRPr>
                    </a:p>
                  </a:txBody>
                  <a:tcPr anchor="ctr"/>
                </a:tc>
                <a:tc>
                  <a:txBody>
                    <a:bodyPr/>
                    <a:lstStyle/>
                    <a:p>
                      <a:r>
                        <a:rPr lang="fr-FR" sz="1600" b="0" dirty="0" smtClean="0">
                          <a:solidFill>
                            <a:schemeClr val="tx2"/>
                          </a:solidFill>
                        </a:rPr>
                        <a:t>Réponse binaire de type OUI/ NON </a:t>
                      </a:r>
                    </a:p>
                    <a:p>
                      <a:r>
                        <a:rPr lang="fr-FR" sz="1600" b="0" dirty="0" smtClean="0">
                          <a:solidFill>
                            <a:schemeClr val="tx2"/>
                          </a:solidFill>
                        </a:rPr>
                        <a:t>avec en appui les résultats de l’audit </a:t>
                      </a:r>
                    </a:p>
                    <a:p>
                      <a:r>
                        <a:rPr lang="fr-FR" sz="1600" b="0" dirty="0" smtClean="0">
                          <a:solidFill>
                            <a:schemeClr val="tx2"/>
                          </a:solidFill>
                        </a:rPr>
                        <a:t>et l’élaboration</a:t>
                      </a:r>
                      <a:r>
                        <a:rPr lang="fr-FR" sz="1600" b="0" baseline="0" dirty="0" smtClean="0">
                          <a:solidFill>
                            <a:schemeClr val="tx2"/>
                          </a:solidFill>
                        </a:rPr>
                        <a:t> d’un plan d’actions</a:t>
                      </a:r>
                    </a:p>
                    <a:p>
                      <a:r>
                        <a:rPr lang="fr-FR" sz="1600" b="0" baseline="0" dirty="0" smtClean="0">
                          <a:solidFill>
                            <a:schemeClr val="tx2"/>
                          </a:solidFill>
                        </a:rPr>
                        <a:t>(les explications seront transmises par le guide OMEDIT) </a:t>
                      </a:r>
                    </a:p>
                    <a:p>
                      <a:endParaRPr lang="fr-FR" sz="1600" b="0" baseline="0" dirty="0" smtClean="0">
                        <a:solidFill>
                          <a:schemeClr val="tx2"/>
                        </a:solidFill>
                      </a:endParaRPr>
                    </a:p>
                    <a:p>
                      <a:r>
                        <a:rPr lang="fr-FR" sz="1600" b="0" baseline="0" dirty="0" smtClean="0">
                          <a:solidFill>
                            <a:schemeClr val="tx2"/>
                          </a:solidFill>
                        </a:rPr>
                        <a:t>Cet indicateur ne sera actif que la première année du contrat</a:t>
                      </a:r>
                      <a:endParaRPr lang="fr-FR" sz="1600" b="0" dirty="0" smtClean="0">
                        <a:solidFill>
                          <a:schemeClr val="tx2"/>
                        </a:solidFill>
                      </a:endParaRPr>
                    </a:p>
                    <a:p>
                      <a:endParaRPr lang="fr-FR" sz="1600" dirty="0"/>
                    </a:p>
                  </a:txBody>
                  <a:tcPr/>
                </a:tc>
                <a:extLst>
                  <a:ext uri="{0D108BD9-81ED-4DB2-BD59-A6C34878D82A}">
                    <a16:rowId xmlns:a16="http://schemas.microsoft.com/office/drawing/2014/main" val="3663437304"/>
                  </a:ext>
                </a:extLst>
              </a:tr>
            </a:tbl>
          </a:graphicData>
        </a:graphic>
      </p:graphicFrame>
    </p:spTree>
    <p:extLst>
      <p:ext uri="{BB962C8B-B14F-4D97-AF65-F5344CB8AC3E}">
        <p14:creationId xmlns:p14="http://schemas.microsoft.com/office/powerpoint/2010/main" val="13631214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20994" y="365126"/>
            <a:ext cx="8295502" cy="561306"/>
          </a:xfrm>
        </p:spPr>
        <p:txBody>
          <a:bodyPr>
            <a:normAutofit/>
          </a:bodyPr>
          <a:lstStyle/>
          <a:p>
            <a:r>
              <a:rPr lang="fr-FR" sz="2800" i="1" dirty="0" smtClean="0">
                <a:solidFill>
                  <a:schemeClr val="accent1"/>
                </a:solidFill>
              </a:rPr>
              <a:t>Les indicateurs régionaux </a:t>
            </a:r>
            <a:endParaRPr lang="fr-FR" sz="2800" i="1" dirty="0">
              <a:solidFill>
                <a:schemeClr val="accent1"/>
              </a:solidFill>
            </a:endParaRPr>
          </a:p>
        </p:txBody>
      </p:sp>
      <p:pic>
        <p:nvPicPr>
          <p:cNvPr id="6" name="Espace réservé du contenu 5"/>
          <p:cNvPicPr>
            <a:picLocks noGrp="1" noChangeAspect="1"/>
          </p:cNvPicPr>
          <p:nvPr>
            <p:ph idx="1"/>
          </p:nvPr>
        </p:nvPicPr>
        <p:blipFill>
          <a:blip r:embed="rId2"/>
          <a:stretch>
            <a:fillRect/>
          </a:stretch>
        </p:blipFill>
        <p:spPr>
          <a:xfrm>
            <a:off x="469587" y="1223869"/>
            <a:ext cx="11046909" cy="499915"/>
          </a:xfrm>
          <a:prstGeom prst="rect">
            <a:avLst/>
          </a:prstGeom>
        </p:spPr>
      </p:pic>
      <p:graphicFrame>
        <p:nvGraphicFramePr>
          <p:cNvPr id="3" name="Tableau 2"/>
          <p:cNvGraphicFramePr>
            <a:graphicFrameLocks noGrp="1"/>
          </p:cNvGraphicFramePr>
          <p:nvPr>
            <p:extLst/>
          </p:nvPr>
        </p:nvGraphicFramePr>
        <p:xfrm>
          <a:off x="469587" y="1723784"/>
          <a:ext cx="11252720" cy="5394960"/>
        </p:xfrm>
        <a:graphic>
          <a:graphicData uri="http://schemas.openxmlformats.org/drawingml/2006/table">
            <a:tbl>
              <a:tblPr firstRow="1" bandRow="1">
                <a:tableStyleId>{5C22544A-7EE6-4342-B048-85BDC9FD1C3A}</a:tableStyleId>
              </a:tblPr>
              <a:tblGrid>
                <a:gridCol w="1182288">
                  <a:extLst>
                    <a:ext uri="{9D8B030D-6E8A-4147-A177-3AD203B41FA5}">
                      <a16:colId xmlns:a16="http://schemas.microsoft.com/office/drawing/2014/main" val="3373118103"/>
                    </a:ext>
                  </a:extLst>
                </a:gridCol>
                <a:gridCol w="4037231">
                  <a:extLst>
                    <a:ext uri="{9D8B030D-6E8A-4147-A177-3AD203B41FA5}">
                      <a16:colId xmlns:a16="http://schemas.microsoft.com/office/drawing/2014/main" val="2753756284"/>
                    </a:ext>
                  </a:extLst>
                </a:gridCol>
                <a:gridCol w="6033201">
                  <a:extLst>
                    <a:ext uri="{9D8B030D-6E8A-4147-A177-3AD203B41FA5}">
                      <a16:colId xmlns:a16="http://schemas.microsoft.com/office/drawing/2014/main" val="3547648201"/>
                    </a:ext>
                  </a:extLst>
                </a:gridCol>
              </a:tblGrid>
              <a:tr h="1656726">
                <a:tc rowSpan="3">
                  <a:txBody>
                    <a:bodyPr/>
                    <a:lstStyle/>
                    <a:p>
                      <a:r>
                        <a:rPr lang="fr-FR" sz="1600" dirty="0" smtClean="0">
                          <a:solidFill>
                            <a:schemeClr val="bg1"/>
                          </a:solidFill>
                        </a:rPr>
                        <a:t>Sous –indicateurs</a:t>
                      </a:r>
                      <a:r>
                        <a:rPr lang="fr-FR" sz="1600" baseline="0" dirty="0" smtClean="0">
                          <a:solidFill>
                            <a:schemeClr val="bg1"/>
                          </a:solidFill>
                        </a:rPr>
                        <a:t> </a:t>
                      </a:r>
                    </a:p>
                    <a:p>
                      <a:endParaRPr lang="fr-FR" sz="1600" baseline="0" dirty="0" smtClean="0">
                        <a:solidFill>
                          <a:schemeClr val="bg1"/>
                        </a:solidFill>
                      </a:endParaRPr>
                    </a:p>
                    <a:p>
                      <a:r>
                        <a:rPr lang="fr-FR" sz="1600" baseline="0" dirty="0" smtClean="0">
                          <a:solidFill>
                            <a:schemeClr val="bg1"/>
                          </a:solidFill>
                        </a:rPr>
                        <a:t>qualitatifs</a:t>
                      </a:r>
                      <a:endParaRPr lang="fr-FR" sz="1600" dirty="0">
                        <a:solidFill>
                          <a:schemeClr val="bg1"/>
                        </a:solidFill>
                      </a:endParaRPr>
                    </a:p>
                  </a:txBody>
                  <a:tcPr anchor="ctr" anchorCtr="1">
                    <a:solidFill>
                      <a:schemeClr val="tx2">
                        <a:lumMod val="60000"/>
                        <a:lumOff val="40000"/>
                      </a:schemeClr>
                    </a:solidFill>
                  </a:tcPr>
                </a:tc>
                <a:tc>
                  <a:txBody>
                    <a:bodyPr/>
                    <a:lstStyle/>
                    <a:p>
                      <a:pPr algn="just"/>
                      <a:r>
                        <a:rPr lang="fr-FR" sz="1600" b="0" kern="1200" dirty="0" smtClean="0">
                          <a:solidFill>
                            <a:schemeClr val="tx2"/>
                          </a:solidFill>
                          <a:effectLst/>
                          <a:latin typeface="+mn-lt"/>
                          <a:ea typeface="+mn-ea"/>
                          <a:cs typeface="+mn-cs"/>
                        </a:rPr>
                        <a:t>L’établissement réalise des actions de </a:t>
                      </a:r>
                      <a:r>
                        <a:rPr lang="fr-FR" sz="1600" b="1" kern="1200" dirty="0" smtClean="0">
                          <a:solidFill>
                            <a:schemeClr val="tx2"/>
                          </a:solidFill>
                          <a:effectLst/>
                          <a:latin typeface="+mn-lt"/>
                          <a:ea typeface="+mn-ea"/>
                          <a:cs typeface="+mn-cs"/>
                        </a:rPr>
                        <a:t>formation</a:t>
                      </a:r>
                      <a:r>
                        <a:rPr lang="fr-FR" sz="1600" b="0" kern="1200" dirty="0" smtClean="0">
                          <a:solidFill>
                            <a:schemeClr val="tx2"/>
                          </a:solidFill>
                          <a:effectLst/>
                          <a:latin typeface="+mn-lt"/>
                          <a:ea typeface="+mn-ea"/>
                          <a:cs typeface="+mn-cs"/>
                        </a:rPr>
                        <a:t> sur les fondamentaux pour éviter la prescription de MPI ou pour la déprescription de MPI</a:t>
                      </a:r>
                      <a:endParaRPr lang="fr-FR" sz="1600" b="0" dirty="0">
                        <a:solidFill>
                          <a:schemeClr val="tx2"/>
                        </a:solidFill>
                      </a:endParaRPr>
                    </a:p>
                  </a:txBody>
                  <a:tcPr anchor="ctr" anchorCtr="1">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smtClean="0">
                          <a:solidFill>
                            <a:schemeClr val="tx2"/>
                          </a:solidFill>
                        </a:rPr>
                        <a:t>Réponse binaire de type OUI/ NON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smtClean="0">
                          <a:solidFill>
                            <a:schemeClr val="tx2"/>
                          </a:solidFill>
                        </a:rPr>
                        <a:t>avec en appui un document</a:t>
                      </a:r>
                      <a:r>
                        <a:rPr lang="fr-FR" sz="1400" b="0" baseline="0" dirty="0" smtClean="0">
                          <a:solidFill>
                            <a:schemeClr val="tx2"/>
                          </a:solidFill>
                        </a:rPr>
                        <a:t> justificatif (les explications seront transmises par le guide OMEDIT)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0" dirty="0" smtClean="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smtClean="0">
                          <a:solidFill>
                            <a:schemeClr val="tx2"/>
                          </a:solidFill>
                        </a:rPr>
                        <a:t>Cible : la </a:t>
                      </a:r>
                      <a:r>
                        <a:rPr lang="fr-FR" sz="1400" b="0" kern="1200" dirty="0" smtClean="0">
                          <a:solidFill>
                            <a:schemeClr val="tx2"/>
                          </a:solidFill>
                          <a:effectLst/>
                          <a:latin typeface="+mn-lt"/>
                          <a:ea typeface="+mn-ea"/>
                          <a:cs typeface="+mn-cs"/>
                        </a:rPr>
                        <a:t>formation de la totalité des professionnels dans 100% des US ciblées   dans les 3 ans</a:t>
                      </a:r>
                    </a:p>
                    <a:p>
                      <a:r>
                        <a:rPr lang="fr-FR" sz="1400" b="0" dirty="0" smtClean="0">
                          <a:solidFill>
                            <a:schemeClr val="tx2"/>
                          </a:solidFill>
                        </a:rPr>
                        <a:t>2022 : 25 % à minima des professionnels formés</a:t>
                      </a:r>
                    </a:p>
                    <a:p>
                      <a:r>
                        <a:rPr lang="fr-FR" sz="1400" b="0" dirty="0" smtClean="0">
                          <a:solidFill>
                            <a:schemeClr val="tx2"/>
                          </a:solidFill>
                        </a:rPr>
                        <a:t>2023 : progression</a:t>
                      </a:r>
                      <a:r>
                        <a:rPr lang="fr-FR" sz="1400" b="0" baseline="0" dirty="0" smtClean="0">
                          <a:solidFill>
                            <a:schemeClr val="tx2"/>
                          </a:solidFill>
                        </a:rPr>
                        <a:t> versus 2022</a:t>
                      </a:r>
                    </a:p>
                    <a:p>
                      <a:r>
                        <a:rPr lang="fr-FR" sz="1400" b="0" baseline="0" dirty="0" smtClean="0">
                          <a:solidFill>
                            <a:schemeClr val="tx2"/>
                          </a:solidFill>
                        </a:rPr>
                        <a:t>2024 : 100 % </a:t>
                      </a:r>
                      <a:endParaRPr lang="fr-FR" sz="1400" b="0" dirty="0">
                        <a:solidFill>
                          <a:schemeClr val="tx2"/>
                        </a:solidFill>
                      </a:endParaRPr>
                    </a:p>
                  </a:txBody>
                  <a:tcPr>
                    <a:solidFill>
                      <a:schemeClr val="accent2">
                        <a:lumMod val="40000"/>
                        <a:lumOff val="60000"/>
                      </a:schemeClr>
                    </a:solidFill>
                  </a:tcPr>
                </a:tc>
                <a:extLst>
                  <a:ext uri="{0D108BD9-81ED-4DB2-BD59-A6C34878D82A}">
                    <a16:rowId xmlns:a16="http://schemas.microsoft.com/office/drawing/2014/main" val="1759346045"/>
                  </a:ext>
                </a:extLst>
              </a:tr>
              <a:tr h="1779222">
                <a:tc vMerge="1">
                  <a:txBody>
                    <a:bodyPr/>
                    <a:lstStyle/>
                    <a:p>
                      <a:endParaRPr lang="fr-FR" dirty="0"/>
                    </a:p>
                  </a:txBody>
                  <a:tcPr/>
                </a:tc>
                <a:tc>
                  <a:txBody>
                    <a:bodyPr/>
                    <a:lstStyle/>
                    <a:p>
                      <a:pPr algn="just"/>
                      <a:r>
                        <a:rPr lang="fr-FR" sz="1600" b="0" kern="1200" dirty="0" smtClean="0">
                          <a:solidFill>
                            <a:schemeClr val="tx2"/>
                          </a:solidFill>
                          <a:effectLst/>
                          <a:latin typeface="+mn-lt"/>
                          <a:ea typeface="+mn-ea"/>
                          <a:cs typeface="+mn-cs"/>
                        </a:rPr>
                        <a:t>Réalisation régulière, par l’équipe référente, dans les US ciblées, </a:t>
                      </a:r>
                      <a:r>
                        <a:rPr lang="fr-FR" sz="1600" b="1" kern="1200" dirty="0" smtClean="0">
                          <a:solidFill>
                            <a:schemeClr val="tx2"/>
                          </a:solidFill>
                          <a:effectLst/>
                          <a:latin typeface="+mn-lt"/>
                          <a:ea typeface="+mn-ea"/>
                          <a:cs typeface="+mn-cs"/>
                        </a:rPr>
                        <a:t>de</a:t>
                      </a:r>
                      <a:r>
                        <a:rPr lang="fr-FR" sz="1600" b="1" kern="1200" baseline="0" dirty="0" smtClean="0">
                          <a:solidFill>
                            <a:schemeClr val="tx2"/>
                          </a:solidFill>
                          <a:effectLst/>
                          <a:latin typeface="+mn-lt"/>
                          <a:ea typeface="+mn-ea"/>
                          <a:cs typeface="+mn-cs"/>
                        </a:rPr>
                        <a:t> revues</a:t>
                      </a:r>
                      <a:r>
                        <a:rPr lang="fr-FR" sz="1600" b="1" kern="1200" dirty="0" smtClean="0">
                          <a:solidFill>
                            <a:schemeClr val="tx2"/>
                          </a:solidFill>
                          <a:effectLst/>
                          <a:latin typeface="+mn-lt"/>
                          <a:ea typeface="+mn-ea"/>
                          <a:cs typeface="+mn-cs"/>
                        </a:rPr>
                        <a:t> de prescription </a:t>
                      </a:r>
                      <a:r>
                        <a:rPr lang="fr-FR" sz="1600" b="0" kern="1200" dirty="0" smtClean="0">
                          <a:solidFill>
                            <a:schemeClr val="tx2"/>
                          </a:solidFill>
                          <a:effectLst/>
                          <a:latin typeface="+mn-lt"/>
                          <a:ea typeface="+mn-ea"/>
                          <a:cs typeface="+mn-cs"/>
                        </a:rPr>
                        <a:t>avec des</a:t>
                      </a:r>
                      <a:r>
                        <a:rPr lang="fr-FR" sz="1600" b="0" kern="1200" baseline="0" dirty="0" smtClean="0">
                          <a:solidFill>
                            <a:schemeClr val="tx2"/>
                          </a:solidFill>
                          <a:effectLst/>
                          <a:latin typeface="+mn-lt"/>
                          <a:ea typeface="+mn-ea"/>
                          <a:cs typeface="+mn-cs"/>
                        </a:rPr>
                        <a:t> </a:t>
                      </a:r>
                      <a:r>
                        <a:rPr lang="fr-FR" sz="1600" b="0" kern="1200" dirty="0" smtClean="0">
                          <a:solidFill>
                            <a:schemeClr val="tx2"/>
                          </a:solidFill>
                          <a:effectLst/>
                          <a:latin typeface="+mn-lt"/>
                          <a:ea typeface="+mn-ea"/>
                          <a:cs typeface="+mn-cs"/>
                        </a:rPr>
                        <a:t>MPI</a:t>
                      </a:r>
                      <a:endParaRPr lang="fr-FR" sz="1600" b="0" dirty="0">
                        <a:solidFill>
                          <a:schemeClr val="tx2"/>
                        </a:solidFill>
                      </a:endParaRP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smtClean="0">
                          <a:solidFill>
                            <a:schemeClr val="tx2"/>
                          </a:solidFill>
                        </a:rPr>
                        <a:t>Réponse binaire de type OUI/ NON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smtClean="0">
                          <a:solidFill>
                            <a:schemeClr val="tx2"/>
                          </a:solidFill>
                        </a:rPr>
                        <a:t>+ un document</a:t>
                      </a:r>
                      <a:r>
                        <a:rPr lang="fr-FR" sz="1400" b="0" baseline="0" dirty="0" smtClean="0">
                          <a:solidFill>
                            <a:schemeClr val="tx2"/>
                          </a:solidFill>
                        </a:rPr>
                        <a:t> justificatif (cf le guide OMEDIT)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0" dirty="0" smtClean="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kern="1200" dirty="0" smtClean="0">
                          <a:solidFill>
                            <a:schemeClr val="tx2"/>
                          </a:solidFill>
                          <a:effectLst/>
                          <a:latin typeface="+mn-lt"/>
                          <a:ea typeface="+mn-ea"/>
                          <a:cs typeface="+mn-cs"/>
                        </a:rPr>
                        <a:t>Cible : Participation de la totalité des professionnels dans 100% des US concernées dans les 3 ans</a:t>
                      </a:r>
                    </a:p>
                    <a:p>
                      <a:r>
                        <a:rPr lang="fr-FR" sz="1400" b="0" dirty="0" smtClean="0">
                          <a:solidFill>
                            <a:schemeClr val="tx2"/>
                          </a:solidFill>
                        </a:rPr>
                        <a:t>2022 : pas de seuil</a:t>
                      </a:r>
                      <a:r>
                        <a:rPr lang="fr-FR" sz="1400" b="0" baseline="0" dirty="0" smtClean="0">
                          <a:solidFill>
                            <a:schemeClr val="tx2"/>
                          </a:solidFill>
                        </a:rPr>
                        <a:t> d’atteinte – notion de démarrage de l’action</a:t>
                      </a:r>
                      <a:endParaRPr lang="fr-FR" sz="1400" b="0" dirty="0" smtClean="0">
                        <a:solidFill>
                          <a:schemeClr val="tx2"/>
                        </a:solidFill>
                      </a:endParaRPr>
                    </a:p>
                    <a:p>
                      <a:r>
                        <a:rPr lang="fr-FR" sz="1400" b="0" dirty="0" smtClean="0">
                          <a:solidFill>
                            <a:schemeClr val="tx2"/>
                          </a:solidFill>
                        </a:rPr>
                        <a:t>2023 : progression</a:t>
                      </a:r>
                      <a:r>
                        <a:rPr lang="fr-FR" sz="1400" b="0" baseline="0" dirty="0" smtClean="0">
                          <a:solidFill>
                            <a:schemeClr val="tx2"/>
                          </a:solidFill>
                        </a:rPr>
                        <a:t> versus 2022 </a:t>
                      </a:r>
                    </a:p>
                    <a:p>
                      <a:r>
                        <a:rPr lang="fr-FR" sz="1400" b="0" baseline="0" dirty="0" smtClean="0">
                          <a:solidFill>
                            <a:schemeClr val="tx2"/>
                          </a:solidFill>
                        </a:rPr>
                        <a:t>2024 : 100 % </a:t>
                      </a:r>
                      <a:endParaRPr lang="fr-FR" dirty="0"/>
                    </a:p>
                  </a:txBody>
                  <a:tcPr/>
                </a:tc>
                <a:extLst>
                  <a:ext uri="{0D108BD9-81ED-4DB2-BD59-A6C34878D82A}">
                    <a16:rowId xmlns:a16="http://schemas.microsoft.com/office/drawing/2014/main" val="3663437304"/>
                  </a:ext>
                </a:extLst>
              </a:tr>
              <a:tr h="1573576">
                <a:tc vMerge="1">
                  <a:txBody>
                    <a:bodyPr/>
                    <a:lstStyle/>
                    <a:p>
                      <a:endParaRPr lang="fr-FR" dirty="0">
                        <a:solidFill>
                          <a:schemeClr val="bg1"/>
                        </a:solidFill>
                      </a:endParaRPr>
                    </a:p>
                  </a:txBody>
                  <a:tcPr anchor="ctr" anchorCtr="1">
                    <a:solidFill>
                      <a:schemeClr val="tx2">
                        <a:lumMod val="60000"/>
                        <a:lumOff val="40000"/>
                      </a:schemeClr>
                    </a:solidFill>
                  </a:tcPr>
                </a:tc>
                <a:tc>
                  <a:txBody>
                    <a:bodyPr/>
                    <a:lstStyle/>
                    <a:p>
                      <a:pPr algn="just"/>
                      <a:r>
                        <a:rPr lang="fr-FR" sz="1600" b="0" kern="1200" dirty="0" smtClean="0">
                          <a:solidFill>
                            <a:schemeClr val="tx2"/>
                          </a:solidFill>
                          <a:effectLst/>
                          <a:latin typeface="+mn-lt"/>
                          <a:ea typeface="+mn-ea"/>
                          <a:cs typeface="+mn-cs"/>
                        </a:rPr>
                        <a:t>Réalisation chaque année d’un </a:t>
                      </a:r>
                      <a:r>
                        <a:rPr lang="fr-FR" sz="1600" b="1" kern="1200" dirty="0" smtClean="0">
                          <a:solidFill>
                            <a:schemeClr val="tx2"/>
                          </a:solidFill>
                          <a:effectLst/>
                          <a:latin typeface="+mn-lt"/>
                          <a:ea typeface="+mn-ea"/>
                          <a:cs typeface="+mn-cs"/>
                        </a:rPr>
                        <a:t>AUDIT</a:t>
                      </a:r>
                      <a:r>
                        <a:rPr lang="fr-FR" sz="1600" b="0" kern="1200" dirty="0" smtClean="0">
                          <a:solidFill>
                            <a:schemeClr val="tx2"/>
                          </a:solidFill>
                          <a:effectLst/>
                          <a:latin typeface="+mn-lt"/>
                          <a:ea typeface="+mn-ea"/>
                          <a:cs typeface="+mn-cs"/>
                        </a:rPr>
                        <a:t> afin d’objectiver l’impact des actions réalisées dans les US ciblées</a:t>
                      </a:r>
                      <a:endParaRPr lang="fr-FR" sz="1600" b="0" dirty="0">
                        <a:solidFill>
                          <a:schemeClr val="tx2"/>
                        </a:solidFill>
                      </a:endParaRPr>
                    </a:p>
                  </a:txBody>
                  <a:tcPr anchor="ctr" anchorCtr="1">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smtClean="0">
                          <a:solidFill>
                            <a:schemeClr val="tx2"/>
                          </a:solidFill>
                        </a:rPr>
                        <a:t>Réponse binaire de type OUI/ NON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smtClean="0">
                          <a:solidFill>
                            <a:schemeClr val="tx2"/>
                          </a:solidFill>
                        </a:rPr>
                        <a:t>+ les résultats de l’audit</a:t>
                      </a:r>
                      <a:r>
                        <a:rPr lang="fr-FR" sz="1400" b="0" baseline="0" dirty="0" smtClean="0">
                          <a:solidFill>
                            <a:schemeClr val="tx2"/>
                          </a:solidFill>
                        </a:rPr>
                        <a:t> (cf guide OMEDIT) dans les US ciblées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0" baseline="0" dirty="0" smtClean="0">
                        <a:solidFill>
                          <a:schemeClr val="tx2"/>
                        </a:solidFill>
                      </a:endParaRPr>
                    </a:p>
                    <a:p>
                      <a:r>
                        <a:rPr lang="fr-FR" sz="1400" b="0" dirty="0" smtClean="0">
                          <a:solidFill>
                            <a:schemeClr val="tx2"/>
                          </a:solidFill>
                        </a:rPr>
                        <a:t>2022 : indicateur inactivé</a:t>
                      </a:r>
                    </a:p>
                    <a:p>
                      <a:r>
                        <a:rPr lang="fr-FR" sz="1400" b="0" dirty="0" smtClean="0">
                          <a:solidFill>
                            <a:schemeClr val="tx2"/>
                          </a:solidFill>
                        </a:rPr>
                        <a:t>2023 : OUI + résultat</a:t>
                      </a:r>
                      <a:r>
                        <a:rPr lang="fr-FR" sz="1400" b="0" baseline="0" dirty="0" smtClean="0">
                          <a:solidFill>
                            <a:schemeClr val="tx2"/>
                          </a:solidFill>
                        </a:rPr>
                        <a:t> de l’audit </a:t>
                      </a:r>
                      <a:endParaRPr lang="fr-FR" sz="1400" b="0" dirty="0" smtClean="0">
                        <a:solidFill>
                          <a:schemeClr val="tx2"/>
                        </a:solidFill>
                      </a:endParaRPr>
                    </a:p>
                    <a:p>
                      <a:r>
                        <a:rPr lang="fr-FR" sz="1400" b="0" baseline="0" dirty="0" smtClean="0">
                          <a:solidFill>
                            <a:schemeClr val="tx2"/>
                          </a:solidFill>
                        </a:rPr>
                        <a:t>2024 : OUI + résultat de l’audit +  bilan pluriannuel</a:t>
                      </a:r>
                      <a:endParaRPr lang="fr-FR" sz="1400" dirty="0" smtClean="0"/>
                    </a:p>
                    <a:p>
                      <a:endParaRPr lang="fr-FR" sz="1400" dirty="0"/>
                    </a:p>
                  </a:txBody>
                  <a:tcPr>
                    <a:solidFill>
                      <a:schemeClr val="tx2">
                        <a:lumMod val="20000"/>
                        <a:lumOff val="80000"/>
                      </a:schemeClr>
                    </a:solidFill>
                  </a:tcPr>
                </a:tc>
                <a:extLst>
                  <a:ext uri="{0D108BD9-81ED-4DB2-BD59-A6C34878D82A}">
                    <a16:rowId xmlns:a16="http://schemas.microsoft.com/office/drawing/2014/main" val="4221820871"/>
                  </a:ext>
                </a:extLst>
              </a:tr>
            </a:tbl>
          </a:graphicData>
        </a:graphic>
      </p:graphicFrame>
    </p:spTree>
    <p:extLst>
      <p:ext uri="{BB962C8B-B14F-4D97-AF65-F5344CB8AC3E}">
        <p14:creationId xmlns:p14="http://schemas.microsoft.com/office/powerpoint/2010/main" val="25680199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3220994" y="365126"/>
            <a:ext cx="8295502" cy="561306"/>
          </a:xfrm>
        </p:spPr>
        <p:txBody>
          <a:bodyPr>
            <a:normAutofit/>
          </a:bodyPr>
          <a:lstStyle/>
          <a:p>
            <a:r>
              <a:rPr lang="fr-FR" sz="2800" i="1" dirty="0" smtClean="0">
                <a:solidFill>
                  <a:srgbClr val="A0A800"/>
                </a:solidFill>
              </a:rPr>
              <a:t>Les indicateurs régionaux </a:t>
            </a:r>
            <a:endParaRPr lang="fr-FR" sz="2800" i="1" dirty="0">
              <a:solidFill>
                <a:srgbClr val="A0A800"/>
              </a:solidFill>
            </a:endParaRPr>
          </a:p>
        </p:txBody>
      </p:sp>
      <p:pic>
        <p:nvPicPr>
          <p:cNvPr id="6" name="Image 5"/>
          <p:cNvPicPr>
            <a:picLocks noChangeAspect="1"/>
          </p:cNvPicPr>
          <p:nvPr/>
        </p:nvPicPr>
        <p:blipFill>
          <a:blip r:embed="rId2"/>
          <a:stretch>
            <a:fillRect/>
          </a:stretch>
        </p:blipFill>
        <p:spPr>
          <a:xfrm>
            <a:off x="2460737" y="404877"/>
            <a:ext cx="1385121" cy="524622"/>
          </a:xfrm>
          <a:prstGeom prst="rect">
            <a:avLst/>
          </a:prstGeom>
        </p:spPr>
      </p:pic>
      <p:sp>
        <p:nvSpPr>
          <p:cNvPr id="7" name="ZoneTexte 6"/>
          <p:cNvSpPr txBox="1"/>
          <p:nvPr/>
        </p:nvSpPr>
        <p:spPr>
          <a:xfrm>
            <a:off x="725620" y="1241881"/>
            <a:ext cx="10582158" cy="400110"/>
          </a:xfrm>
          <a:prstGeom prst="rect">
            <a:avLst/>
          </a:prstGeom>
          <a:solidFill>
            <a:schemeClr val="tx2"/>
          </a:solidFill>
        </p:spPr>
        <p:txBody>
          <a:bodyPr wrap="square" rtlCol="0">
            <a:spAutoFit/>
          </a:bodyPr>
          <a:lstStyle/>
          <a:p>
            <a:r>
              <a:rPr lang="fr-FR" sz="2000" b="1" dirty="0">
                <a:solidFill>
                  <a:schemeClr val="bg1"/>
                </a:solidFill>
              </a:rPr>
              <a:t>Indicateur de Pharmacie </a:t>
            </a:r>
            <a:r>
              <a:rPr lang="fr-FR" sz="2000" b="1" dirty="0" smtClean="0">
                <a:solidFill>
                  <a:schemeClr val="bg1"/>
                </a:solidFill>
              </a:rPr>
              <a:t>Clinique</a:t>
            </a:r>
            <a:endParaRPr lang="fr-FR" sz="2000" b="1" dirty="0">
              <a:solidFill>
                <a:schemeClr val="bg1"/>
              </a:solidFill>
            </a:endParaRPr>
          </a:p>
        </p:txBody>
      </p:sp>
      <p:sp>
        <p:nvSpPr>
          <p:cNvPr id="2" name="Rectangle 1"/>
          <p:cNvSpPr/>
          <p:nvPr/>
        </p:nvSpPr>
        <p:spPr>
          <a:xfrm>
            <a:off x="469587" y="1790709"/>
            <a:ext cx="10901565" cy="4646305"/>
          </a:xfrm>
          <a:prstGeom prst="rect">
            <a:avLst/>
          </a:prstGeom>
        </p:spPr>
        <p:txBody>
          <a:bodyPr/>
          <a:lstStyle/>
          <a:p>
            <a:pPr marL="342900" lvl="0" indent="-342900" algn="l">
              <a:lnSpc>
                <a:spcPct val="90000"/>
              </a:lnSpc>
              <a:spcAft>
                <a:spcPts val="0"/>
              </a:spcAft>
              <a:buFont typeface="Wingdings" panose="05000000000000000000" pitchFamily="2" charset="2"/>
              <a:buChar char="Ø"/>
            </a:pPr>
            <a:r>
              <a:rPr lang="fr-FR" dirty="0" smtClean="0">
                <a:solidFill>
                  <a:schemeClr val="tx2"/>
                </a:solidFill>
              </a:rPr>
              <a:t>Cet indicateur fait suite aux indicateurs 231 sur la conciliation médicamenteuse et 232 sur l’analyse pharmaceutique du CAQES v1</a:t>
            </a:r>
          </a:p>
          <a:p>
            <a:pPr marL="342900" lvl="0" indent="-342900" algn="l">
              <a:lnSpc>
                <a:spcPct val="90000"/>
              </a:lnSpc>
              <a:spcAft>
                <a:spcPts val="0"/>
              </a:spcAft>
              <a:buFont typeface="Wingdings" panose="05000000000000000000" pitchFamily="2" charset="2"/>
              <a:buChar char="Ø"/>
            </a:pPr>
            <a:endParaRPr lang="fr-FR" dirty="0" smtClean="0">
              <a:solidFill>
                <a:schemeClr val="tx2"/>
              </a:solidFill>
            </a:endParaRPr>
          </a:p>
          <a:p>
            <a:pPr marL="342900" lvl="0" indent="-342900" algn="just">
              <a:lnSpc>
                <a:spcPct val="90000"/>
              </a:lnSpc>
              <a:spcAft>
                <a:spcPct val="35000"/>
              </a:spcAft>
              <a:buFont typeface="Wingdings" panose="05000000000000000000" pitchFamily="2" charset="2"/>
              <a:buChar char="Ø"/>
            </a:pPr>
            <a:r>
              <a:rPr lang="fr-FR" dirty="0" smtClean="0">
                <a:solidFill>
                  <a:schemeClr val="tx2"/>
                </a:solidFill>
              </a:rPr>
              <a:t>Il est le fruit des réflexions d’un groupe de travail </a:t>
            </a:r>
          </a:p>
          <a:p>
            <a:pPr marL="342900" lvl="0" indent="-342900" algn="just">
              <a:lnSpc>
                <a:spcPct val="90000"/>
              </a:lnSpc>
              <a:spcAft>
                <a:spcPct val="35000"/>
              </a:spcAft>
              <a:buFont typeface="Wingdings" panose="05000000000000000000" pitchFamily="2" charset="2"/>
              <a:buChar char="Ø"/>
            </a:pPr>
            <a:endParaRPr lang="fr-FR" dirty="0" smtClean="0">
              <a:solidFill>
                <a:schemeClr val="tx2"/>
              </a:solidFill>
            </a:endParaRPr>
          </a:p>
          <a:p>
            <a:pPr marL="342900" lvl="0" indent="-342900" algn="just">
              <a:lnSpc>
                <a:spcPct val="90000"/>
              </a:lnSpc>
              <a:spcAft>
                <a:spcPct val="35000"/>
              </a:spcAft>
              <a:buFont typeface="Wingdings" panose="05000000000000000000" pitchFamily="2" charset="2"/>
              <a:buChar char="Ø"/>
            </a:pPr>
            <a:r>
              <a:rPr lang="fr-FR" dirty="0" smtClean="0">
                <a:solidFill>
                  <a:schemeClr val="tx2"/>
                </a:solidFill>
              </a:rPr>
              <a:t>Le guide méthodologique apportera les précisions nécessaires sur la manière de recueillir les indicateurs quantitatifs</a:t>
            </a:r>
            <a:endParaRPr lang="fr-FR" dirty="0">
              <a:solidFill>
                <a:schemeClr val="tx2"/>
              </a:solidFill>
            </a:endParaRPr>
          </a:p>
          <a:p>
            <a:pPr marL="342900" lvl="0" indent="-342900" algn="just">
              <a:lnSpc>
                <a:spcPct val="90000"/>
              </a:lnSpc>
              <a:spcAft>
                <a:spcPct val="35000"/>
              </a:spcAft>
              <a:buFont typeface="Wingdings" panose="05000000000000000000" pitchFamily="2" charset="2"/>
              <a:buChar char="Ø"/>
            </a:pPr>
            <a:endParaRPr lang="fr-FR" dirty="0" smtClean="0">
              <a:solidFill>
                <a:schemeClr val="tx2"/>
              </a:solidFill>
            </a:endParaRPr>
          </a:p>
          <a:p>
            <a:pPr marL="342900" lvl="0" indent="-342900" algn="just">
              <a:lnSpc>
                <a:spcPct val="90000"/>
              </a:lnSpc>
              <a:spcAft>
                <a:spcPct val="35000"/>
              </a:spcAft>
              <a:buFont typeface="Wingdings" panose="05000000000000000000" pitchFamily="2" charset="2"/>
              <a:buChar char="Ø"/>
            </a:pPr>
            <a:r>
              <a:rPr lang="fr-FR" dirty="0" smtClean="0">
                <a:solidFill>
                  <a:schemeClr val="tx2"/>
                </a:solidFill>
              </a:rPr>
              <a:t>Cet indicateur a été construit selon </a:t>
            </a:r>
            <a:r>
              <a:rPr lang="fr-FR" b="1" dirty="0" smtClean="0">
                <a:solidFill>
                  <a:schemeClr val="tx2"/>
                </a:solidFill>
              </a:rPr>
              <a:t>2 objectifs principaux </a:t>
            </a:r>
          </a:p>
          <a:p>
            <a:pPr marL="342900" lvl="0" indent="-342900" algn="just">
              <a:lnSpc>
                <a:spcPct val="90000"/>
              </a:lnSpc>
              <a:spcAft>
                <a:spcPct val="35000"/>
              </a:spcAft>
              <a:buFont typeface="Wingdings" panose="05000000000000000000" pitchFamily="2" charset="2"/>
              <a:buChar char="Ø"/>
            </a:pPr>
            <a:endParaRPr lang="fr-FR" dirty="0">
              <a:solidFill>
                <a:schemeClr val="tx2"/>
              </a:solidFill>
            </a:endParaRPr>
          </a:p>
          <a:p>
            <a:pPr marL="342900" lvl="0" indent="-342900" algn="just">
              <a:lnSpc>
                <a:spcPct val="90000"/>
              </a:lnSpc>
              <a:spcAft>
                <a:spcPct val="35000"/>
              </a:spcAft>
              <a:buFont typeface="Wingdings" panose="05000000000000000000" pitchFamily="2" charset="2"/>
              <a:buChar char="Ø"/>
            </a:pPr>
            <a:endParaRPr lang="fr-FR" dirty="0" smtClean="0">
              <a:solidFill>
                <a:schemeClr val="tx2"/>
              </a:solidFill>
            </a:endParaRPr>
          </a:p>
          <a:p>
            <a:pPr marL="342900" lvl="0" indent="-342900" algn="just">
              <a:lnSpc>
                <a:spcPct val="90000"/>
              </a:lnSpc>
              <a:spcAft>
                <a:spcPct val="35000"/>
              </a:spcAft>
              <a:buFont typeface="Wingdings" panose="05000000000000000000" pitchFamily="2" charset="2"/>
              <a:buChar char="Ø"/>
            </a:pPr>
            <a:endParaRPr lang="fr-FR" dirty="0">
              <a:solidFill>
                <a:schemeClr val="tx2"/>
              </a:solidFill>
            </a:endParaRPr>
          </a:p>
          <a:p>
            <a:pPr lvl="0" algn="just">
              <a:lnSpc>
                <a:spcPct val="90000"/>
              </a:lnSpc>
              <a:spcAft>
                <a:spcPct val="35000"/>
              </a:spcAft>
            </a:pPr>
            <a:endParaRPr lang="fr-FR" dirty="0" smtClean="0">
              <a:solidFill>
                <a:schemeClr val="tx2"/>
              </a:solidFill>
            </a:endParaRPr>
          </a:p>
        </p:txBody>
      </p:sp>
    </p:spTree>
    <p:extLst>
      <p:ext uri="{BB962C8B-B14F-4D97-AF65-F5344CB8AC3E}">
        <p14:creationId xmlns:p14="http://schemas.microsoft.com/office/powerpoint/2010/main" val="14000647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2397468" y="431844"/>
            <a:ext cx="1311620" cy="436553"/>
          </a:xfrm>
          <a:prstGeom prst="rect">
            <a:avLst/>
          </a:prstGeom>
        </p:spPr>
      </p:pic>
      <p:graphicFrame>
        <p:nvGraphicFramePr>
          <p:cNvPr id="7" name="Diagramme 6"/>
          <p:cNvGraphicFramePr/>
          <p:nvPr>
            <p:extLst/>
          </p:nvPr>
        </p:nvGraphicFramePr>
        <p:xfrm>
          <a:off x="562470" y="2117893"/>
          <a:ext cx="10150353" cy="4345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470325" y="1748561"/>
            <a:ext cx="2538387" cy="338554"/>
          </a:xfrm>
          <a:prstGeom prst="rect">
            <a:avLst/>
          </a:prstGeom>
        </p:spPr>
        <p:txBody>
          <a:bodyPr wrap="none">
            <a:spAutoFit/>
          </a:bodyPr>
          <a:lstStyle/>
          <a:p>
            <a:pPr marL="285750" lvl="0" indent="-285750">
              <a:lnSpc>
                <a:spcPct val="100000"/>
              </a:lnSpc>
              <a:spcBef>
                <a:spcPts val="0"/>
              </a:spcBef>
              <a:buFont typeface="Wingdings" panose="05000000000000000000" pitchFamily="2" charset="2"/>
              <a:buChar char="v"/>
            </a:pPr>
            <a:r>
              <a:rPr lang="fr-FR" sz="1600" b="1" dirty="0" smtClean="0">
                <a:solidFill>
                  <a:srgbClr val="000091"/>
                </a:solidFill>
              </a:rPr>
              <a:t>Evaluation </a:t>
            </a:r>
            <a:r>
              <a:rPr lang="fr-FR" sz="1600" b="1" dirty="0">
                <a:solidFill>
                  <a:srgbClr val="000091"/>
                </a:solidFill>
              </a:rPr>
              <a:t>selon 4 axes:</a:t>
            </a:r>
          </a:p>
        </p:txBody>
      </p:sp>
      <p:sp>
        <p:nvSpPr>
          <p:cNvPr id="9" name="Rectangle 8"/>
          <p:cNvSpPr/>
          <p:nvPr/>
        </p:nvSpPr>
        <p:spPr>
          <a:xfrm>
            <a:off x="8776446" y="5048663"/>
            <a:ext cx="2286000" cy="322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t>Remontée d’information année N, Progression année N+1 et N+2</a:t>
            </a:r>
            <a:endParaRPr lang="fr-FR" sz="1100" dirty="0"/>
          </a:p>
        </p:txBody>
      </p:sp>
      <p:sp>
        <p:nvSpPr>
          <p:cNvPr id="10" name="Titre 1"/>
          <p:cNvSpPr>
            <a:spLocks noGrp="1"/>
          </p:cNvSpPr>
          <p:nvPr>
            <p:ph type="title"/>
          </p:nvPr>
        </p:nvSpPr>
        <p:spPr>
          <a:xfrm>
            <a:off x="3220994" y="365126"/>
            <a:ext cx="8295502" cy="561306"/>
          </a:xfrm>
        </p:spPr>
        <p:txBody>
          <a:bodyPr>
            <a:normAutofit/>
          </a:bodyPr>
          <a:lstStyle/>
          <a:p>
            <a:r>
              <a:rPr lang="fr-FR" sz="2800" i="1" dirty="0" smtClean="0">
                <a:solidFill>
                  <a:schemeClr val="accent1"/>
                </a:solidFill>
              </a:rPr>
              <a:t>Les indicateurs régionaux </a:t>
            </a:r>
            <a:endParaRPr lang="fr-FR" sz="2800" i="1" dirty="0">
              <a:solidFill>
                <a:schemeClr val="accent1"/>
              </a:solidFill>
            </a:endParaRPr>
          </a:p>
        </p:txBody>
      </p:sp>
      <p:sp>
        <p:nvSpPr>
          <p:cNvPr id="11" name="ZoneTexte 10"/>
          <p:cNvSpPr txBox="1"/>
          <p:nvPr/>
        </p:nvSpPr>
        <p:spPr>
          <a:xfrm>
            <a:off x="7908589" y="875143"/>
            <a:ext cx="3772422" cy="400110"/>
          </a:xfrm>
          <a:prstGeom prst="rect">
            <a:avLst/>
          </a:prstGeom>
          <a:solidFill>
            <a:schemeClr val="tx2"/>
          </a:solidFill>
        </p:spPr>
        <p:txBody>
          <a:bodyPr wrap="square" rtlCol="0">
            <a:spAutoFit/>
          </a:bodyPr>
          <a:lstStyle/>
          <a:p>
            <a:r>
              <a:rPr lang="fr-FR" sz="2000" b="1" dirty="0">
                <a:solidFill>
                  <a:schemeClr val="bg1"/>
                </a:solidFill>
              </a:rPr>
              <a:t>Indicateur de Pharmacie </a:t>
            </a:r>
            <a:r>
              <a:rPr lang="fr-FR" sz="2000" b="1" dirty="0" smtClean="0">
                <a:solidFill>
                  <a:schemeClr val="bg1"/>
                </a:solidFill>
              </a:rPr>
              <a:t>Clinique</a:t>
            </a:r>
            <a:endParaRPr lang="fr-FR" sz="2000" b="1" dirty="0">
              <a:solidFill>
                <a:schemeClr val="bg1"/>
              </a:solidFill>
            </a:endParaRPr>
          </a:p>
        </p:txBody>
      </p:sp>
      <p:grpSp>
        <p:nvGrpSpPr>
          <p:cNvPr id="13" name="Groupe 12"/>
          <p:cNvGrpSpPr/>
          <p:nvPr/>
        </p:nvGrpSpPr>
        <p:grpSpPr>
          <a:xfrm>
            <a:off x="165263" y="975004"/>
            <a:ext cx="7589918" cy="1032878"/>
            <a:chOff x="165263" y="975004"/>
            <a:chExt cx="7589918" cy="1032878"/>
          </a:xfrm>
        </p:grpSpPr>
        <p:graphicFrame>
          <p:nvGraphicFramePr>
            <p:cNvPr id="8" name="Diagramme 7"/>
            <p:cNvGraphicFramePr/>
            <p:nvPr>
              <p:extLst/>
            </p:nvPr>
          </p:nvGraphicFramePr>
          <p:xfrm>
            <a:off x="165263" y="975004"/>
            <a:ext cx="7589918" cy="10328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ZoneTexte 11"/>
            <p:cNvSpPr txBox="1"/>
            <p:nvPr/>
          </p:nvSpPr>
          <p:spPr>
            <a:xfrm>
              <a:off x="319482" y="1305158"/>
              <a:ext cx="301686" cy="369332"/>
            </a:xfrm>
            <a:prstGeom prst="rect">
              <a:avLst/>
            </a:prstGeom>
            <a:noFill/>
          </p:spPr>
          <p:txBody>
            <a:bodyPr wrap="none" rtlCol="0">
              <a:spAutoFit/>
            </a:bodyPr>
            <a:lstStyle/>
            <a:p>
              <a:r>
                <a:rPr lang="fr-FR" dirty="0" smtClean="0">
                  <a:solidFill>
                    <a:srgbClr val="5770BE"/>
                  </a:solidFill>
                </a:rPr>
                <a:t>1</a:t>
              </a:r>
              <a:endParaRPr lang="fr-FR" dirty="0">
                <a:solidFill>
                  <a:srgbClr val="5770BE"/>
                </a:solidFill>
              </a:endParaRPr>
            </a:p>
          </p:txBody>
        </p:sp>
      </p:grpSp>
    </p:spTree>
    <p:extLst>
      <p:ext uri="{BB962C8B-B14F-4D97-AF65-F5344CB8AC3E}">
        <p14:creationId xmlns:p14="http://schemas.microsoft.com/office/powerpoint/2010/main" val="2473155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a:xfrm>
            <a:off x="714306" y="1364566"/>
            <a:ext cx="11182270" cy="5190979"/>
          </a:xfrm>
        </p:spPr>
        <p:txBody>
          <a:bodyPr/>
          <a:lstStyle/>
          <a:p>
            <a:pPr>
              <a:lnSpc>
                <a:spcPct val="100000"/>
              </a:lnSpc>
              <a:spcBef>
                <a:spcPts val="0"/>
              </a:spcBef>
            </a:pPr>
            <a:r>
              <a:rPr lang="fr-FR" sz="1400" u="sng" dirty="0" smtClean="0">
                <a:solidFill>
                  <a:schemeClr val="tx2"/>
                </a:solidFill>
              </a:rPr>
              <a:t>INTRODUCTION :</a:t>
            </a:r>
          </a:p>
          <a:p>
            <a:pPr>
              <a:lnSpc>
                <a:spcPct val="100000"/>
              </a:lnSpc>
              <a:spcBef>
                <a:spcPts val="0"/>
              </a:spcBef>
            </a:pPr>
            <a:r>
              <a:rPr lang="fr-FR" sz="1400" b="0" dirty="0" smtClean="0">
                <a:solidFill>
                  <a:schemeClr val="tx2"/>
                </a:solidFill>
              </a:rPr>
              <a:t>Mme Corinne Rieffel (directrice adjointe DOS - ARS) et M. Maxime Beltier (responsable de la mission DCGDR – AM)</a:t>
            </a:r>
          </a:p>
          <a:p>
            <a:pPr>
              <a:lnSpc>
                <a:spcPct val="100000"/>
              </a:lnSpc>
              <a:spcBef>
                <a:spcPts val="0"/>
              </a:spcBef>
            </a:pPr>
            <a:endParaRPr lang="fr-FR" sz="1400" u="sng" dirty="0">
              <a:solidFill>
                <a:schemeClr val="tx2"/>
              </a:solidFill>
            </a:endParaRPr>
          </a:p>
          <a:p>
            <a:pPr>
              <a:lnSpc>
                <a:spcPct val="100000"/>
              </a:lnSpc>
              <a:spcBef>
                <a:spcPts val="0"/>
              </a:spcBef>
            </a:pPr>
            <a:r>
              <a:rPr lang="fr-FR" sz="1400" u="sng" dirty="0" smtClean="0">
                <a:solidFill>
                  <a:schemeClr val="tx2"/>
                </a:solidFill>
              </a:rPr>
              <a:t>LE CADRE GÉNÉRAL</a:t>
            </a:r>
            <a:r>
              <a:rPr lang="fr-FR" sz="1400" dirty="0" smtClean="0">
                <a:solidFill>
                  <a:schemeClr val="tx2"/>
                </a:solidFill>
              </a:rPr>
              <a:t> : le cadre règlementaire, les axes structurants, les différences du nouveau contrat versus le contrat actuel </a:t>
            </a:r>
          </a:p>
          <a:p>
            <a:pPr>
              <a:lnSpc>
                <a:spcPct val="100000"/>
              </a:lnSpc>
              <a:spcBef>
                <a:spcPts val="0"/>
              </a:spcBef>
            </a:pPr>
            <a:endParaRPr lang="fr-FR" sz="1400" dirty="0" smtClean="0">
              <a:solidFill>
                <a:srgbClr val="A0A800"/>
              </a:solidFill>
            </a:endParaRPr>
          </a:p>
          <a:p>
            <a:pPr>
              <a:lnSpc>
                <a:spcPct val="100000"/>
              </a:lnSpc>
              <a:spcBef>
                <a:spcPts val="0"/>
              </a:spcBef>
            </a:pPr>
            <a:r>
              <a:rPr lang="fr-FR" sz="1400" dirty="0" smtClean="0">
                <a:solidFill>
                  <a:srgbClr val="A0A800"/>
                </a:solidFill>
              </a:rPr>
              <a:t>ECHANGES AVEC LES PARTICIPANTS</a:t>
            </a:r>
            <a:r>
              <a:rPr lang="fr-FR" sz="1400" dirty="0" smtClean="0">
                <a:solidFill>
                  <a:schemeClr val="tx2"/>
                </a:solidFill>
              </a:rPr>
              <a:t/>
            </a:r>
            <a:br>
              <a:rPr lang="fr-FR" sz="1400" dirty="0" smtClean="0">
                <a:solidFill>
                  <a:schemeClr val="tx2"/>
                </a:solidFill>
              </a:rPr>
            </a:br>
            <a:r>
              <a:rPr lang="fr-FR" sz="1400" dirty="0">
                <a:solidFill>
                  <a:schemeClr val="tx2"/>
                </a:solidFill>
              </a:rPr>
              <a:t>		     			    </a:t>
            </a:r>
          </a:p>
          <a:p>
            <a:pPr>
              <a:lnSpc>
                <a:spcPct val="100000"/>
              </a:lnSpc>
              <a:spcBef>
                <a:spcPts val="0"/>
              </a:spcBef>
            </a:pPr>
            <a:r>
              <a:rPr lang="fr-FR" sz="1400" u="sng" dirty="0" smtClean="0">
                <a:solidFill>
                  <a:schemeClr val="tx2"/>
                </a:solidFill>
              </a:rPr>
              <a:t>PRÉSENTATION DES INDICATEURS NATIONAUX</a:t>
            </a:r>
          </a:p>
          <a:p>
            <a:pPr>
              <a:lnSpc>
                <a:spcPct val="100000"/>
              </a:lnSpc>
              <a:spcBef>
                <a:spcPts val="0"/>
              </a:spcBef>
            </a:pPr>
            <a:endParaRPr lang="fr-FR" sz="1400" dirty="0" smtClean="0">
              <a:solidFill>
                <a:srgbClr val="A0A800"/>
              </a:solidFill>
            </a:endParaRPr>
          </a:p>
          <a:p>
            <a:pPr>
              <a:lnSpc>
                <a:spcPct val="100000"/>
              </a:lnSpc>
              <a:spcBef>
                <a:spcPts val="0"/>
              </a:spcBef>
            </a:pPr>
            <a:r>
              <a:rPr lang="fr-FR" sz="1400" dirty="0" smtClean="0">
                <a:solidFill>
                  <a:srgbClr val="A0A800"/>
                </a:solidFill>
              </a:rPr>
              <a:t>ECHANGES </a:t>
            </a:r>
            <a:r>
              <a:rPr lang="fr-FR" sz="1400" dirty="0">
                <a:solidFill>
                  <a:srgbClr val="A0A800"/>
                </a:solidFill>
              </a:rPr>
              <a:t>AVEC LES PARTICIPANTS</a:t>
            </a:r>
            <a:endParaRPr lang="fr-FR" sz="1400" dirty="0" smtClean="0">
              <a:solidFill>
                <a:srgbClr val="A0A800"/>
              </a:solidFill>
            </a:endParaRPr>
          </a:p>
          <a:p>
            <a:pPr>
              <a:lnSpc>
                <a:spcPct val="100000"/>
              </a:lnSpc>
              <a:spcBef>
                <a:spcPts val="0"/>
              </a:spcBef>
            </a:pPr>
            <a:endParaRPr lang="fr-FR" sz="1400" dirty="0" smtClean="0">
              <a:solidFill>
                <a:srgbClr val="A0A800"/>
              </a:solidFill>
            </a:endParaRPr>
          </a:p>
          <a:p>
            <a:pPr>
              <a:lnSpc>
                <a:spcPct val="100000"/>
              </a:lnSpc>
              <a:spcBef>
                <a:spcPts val="0"/>
              </a:spcBef>
            </a:pPr>
            <a:r>
              <a:rPr lang="fr-FR" sz="1400" u="sng" dirty="0" smtClean="0">
                <a:solidFill>
                  <a:schemeClr val="tx2"/>
                </a:solidFill>
              </a:rPr>
              <a:t>PRÉSENTATION DES INDICATEURS RÉGIONAUX</a:t>
            </a:r>
          </a:p>
          <a:p>
            <a:pPr>
              <a:lnSpc>
                <a:spcPct val="100000"/>
              </a:lnSpc>
              <a:spcBef>
                <a:spcPts val="0"/>
              </a:spcBef>
            </a:pPr>
            <a:endParaRPr lang="fr-FR" sz="1400" dirty="0" smtClean="0">
              <a:solidFill>
                <a:schemeClr val="tx2"/>
              </a:solidFill>
            </a:endParaRPr>
          </a:p>
          <a:p>
            <a:pPr>
              <a:lnSpc>
                <a:spcPct val="100000"/>
              </a:lnSpc>
              <a:spcBef>
                <a:spcPts val="0"/>
              </a:spcBef>
            </a:pPr>
            <a:r>
              <a:rPr lang="fr-FR" sz="1400" dirty="0">
                <a:solidFill>
                  <a:srgbClr val="A0A800"/>
                </a:solidFill>
              </a:rPr>
              <a:t>ECHANGES AVEC LES </a:t>
            </a:r>
            <a:r>
              <a:rPr lang="fr-FR" sz="1400" dirty="0" smtClean="0">
                <a:solidFill>
                  <a:srgbClr val="A0A800"/>
                </a:solidFill>
              </a:rPr>
              <a:t>PARTICIPANTS</a:t>
            </a:r>
          </a:p>
          <a:p>
            <a:pPr>
              <a:lnSpc>
                <a:spcPct val="100000"/>
              </a:lnSpc>
              <a:spcBef>
                <a:spcPts val="0"/>
              </a:spcBef>
            </a:pPr>
            <a:endParaRPr lang="fr-FR" sz="1400" dirty="0">
              <a:solidFill>
                <a:schemeClr val="tx2"/>
              </a:solidFill>
            </a:endParaRPr>
          </a:p>
          <a:p>
            <a:pPr>
              <a:lnSpc>
                <a:spcPct val="100000"/>
              </a:lnSpc>
              <a:spcBef>
                <a:spcPts val="0"/>
              </a:spcBef>
            </a:pPr>
            <a:r>
              <a:rPr lang="fr-FR" sz="1400" u="sng" dirty="0">
                <a:solidFill>
                  <a:schemeClr val="tx2"/>
                </a:solidFill>
              </a:rPr>
              <a:t>LE CIBLAGE DES </a:t>
            </a:r>
            <a:r>
              <a:rPr lang="fr-FR" sz="1400" u="sng" dirty="0" smtClean="0">
                <a:solidFill>
                  <a:schemeClr val="tx2"/>
                </a:solidFill>
                <a:latin typeface="Calibri" panose="020F0502020204030204" pitchFamily="34" charset="0"/>
                <a:cs typeface="Calibri" panose="020F0502020204030204" pitchFamily="34" charset="0"/>
              </a:rPr>
              <a:t>É</a:t>
            </a:r>
            <a:r>
              <a:rPr lang="fr-FR" sz="1400" u="sng" dirty="0" smtClean="0">
                <a:solidFill>
                  <a:schemeClr val="tx2"/>
                </a:solidFill>
              </a:rPr>
              <a:t>TABLISSEMENTS :</a:t>
            </a:r>
            <a:r>
              <a:rPr lang="fr-FR" sz="1400" dirty="0" smtClean="0">
                <a:solidFill>
                  <a:schemeClr val="tx2"/>
                </a:solidFill>
              </a:rPr>
              <a:t> le préciblage national, </a:t>
            </a:r>
            <a:r>
              <a:rPr lang="fr-FR" sz="1400" dirty="0">
                <a:solidFill>
                  <a:schemeClr val="tx2"/>
                </a:solidFill>
              </a:rPr>
              <a:t>l</a:t>
            </a:r>
            <a:r>
              <a:rPr lang="fr-FR" sz="1400" dirty="0" smtClean="0">
                <a:solidFill>
                  <a:schemeClr val="tx2"/>
                </a:solidFill>
              </a:rPr>
              <a:t>e ciblage régional sur les indicateurs nationaux, le ciblage sur les indicateurs régionaux</a:t>
            </a:r>
          </a:p>
          <a:p>
            <a:pPr>
              <a:lnSpc>
                <a:spcPct val="100000"/>
              </a:lnSpc>
              <a:spcBef>
                <a:spcPts val="0"/>
              </a:spcBef>
            </a:pPr>
            <a:endParaRPr lang="fr-FR" sz="1400" dirty="0" smtClean="0">
              <a:solidFill>
                <a:srgbClr val="A0A800"/>
              </a:solidFill>
            </a:endParaRPr>
          </a:p>
          <a:p>
            <a:pPr>
              <a:lnSpc>
                <a:spcPct val="100000"/>
              </a:lnSpc>
              <a:spcBef>
                <a:spcPts val="0"/>
              </a:spcBef>
            </a:pPr>
            <a:r>
              <a:rPr lang="fr-FR" sz="1400" dirty="0" smtClean="0">
                <a:solidFill>
                  <a:srgbClr val="A0A800"/>
                </a:solidFill>
              </a:rPr>
              <a:t>ECHANGES </a:t>
            </a:r>
            <a:r>
              <a:rPr lang="fr-FR" sz="1400" dirty="0">
                <a:solidFill>
                  <a:srgbClr val="A0A800"/>
                </a:solidFill>
              </a:rPr>
              <a:t>AVEC LES PARTICIPANTS</a:t>
            </a:r>
            <a:endParaRPr lang="fr-FR" sz="1400" dirty="0">
              <a:solidFill>
                <a:schemeClr val="tx2"/>
              </a:solidFill>
            </a:endParaRPr>
          </a:p>
          <a:p>
            <a:pPr>
              <a:lnSpc>
                <a:spcPct val="100000"/>
              </a:lnSpc>
              <a:spcBef>
                <a:spcPts val="0"/>
              </a:spcBef>
            </a:pPr>
            <a:endParaRPr lang="fr-FR" sz="1400" dirty="0">
              <a:solidFill>
                <a:schemeClr val="tx2"/>
              </a:solidFill>
            </a:endParaRPr>
          </a:p>
          <a:p>
            <a:pPr>
              <a:lnSpc>
                <a:spcPct val="100000"/>
              </a:lnSpc>
              <a:spcBef>
                <a:spcPts val="0"/>
              </a:spcBef>
            </a:pPr>
            <a:r>
              <a:rPr lang="fr-FR" sz="1400" u="sng" dirty="0" smtClean="0">
                <a:solidFill>
                  <a:schemeClr val="tx2"/>
                </a:solidFill>
              </a:rPr>
              <a:t>LE </a:t>
            </a:r>
            <a:r>
              <a:rPr lang="fr-FR" sz="1400" u="sng" dirty="0">
                <a:solidFill>
                  <a:schemeClr val="tx2"/>
                </a:solidFill>
              </a:rPr>
              <a:t>CALENDRIER 2022</a:t>
            </a:r>
          </a:p>
          <a:p>
            <a:pPr>
              <a:lnSpc>
                <a:spcPct val="100000"/>
              </a:lnSpc>
              <a:spcBef>
                <a:spcPts val="0"/>
              </a:spcBef>
            </a:pPr>
            <a:endParaRPr lang="fr-FR" sz="1400" u="sng" dirty="0" smtClean="0">
              <a:solidFill>
                <a:schemeClr val="tx2"/>
              </a:solidFill>
            </a:endParaRPr>
          </a:p>
          <a:p>
            <a:pPr>
              <a:lnSpc>
                <a:spcPct val="100000"/>
              </a:lnSpc>
              <a:spcBef>
                <a:spcPts val="0"/>
              </a:spcBef>
            </a:pPr>
            <a:r>
              <a:rPr lang="fr-FR" sz="1400" u="sng" dirty="0" smtClean="0">
                <a:solidFill>
                  <a:schemeClr val="tx2"/>
                </a:solidFill>
              </a:rPr>
              <a:t>SYNTHÈSE</a:t>
            </a:r>
          </a:p>
          <a:p>
            <a:pPr>
              <a:lnSpc>
                <a:spcPct val="100000"/>
              </a:lnSpc>
              <a:spcBef>
                <a:spcPts val="0"/>
              </a:spcBef>
            </a:pPr>
            <a:r>
              <a:rPr lang="fr-FR" sz="1400" dirty="0">
                <a:solidFill>
                  <a:srgbClr val="A0A800"/>
                </a:solidFill>
              </a:rPr>
              <a:t>ECHANGES AVEC LES PARTICIPANTS</a:t>
            </a:r>
            <a:endParaRPr lang="fr-FR" sz="1400" dirty="0">
              <a:solidFill>
                <a:schemeClr val="tx2"/>
              </a:solidFill>
            </a:endParaRPr>
          </a:p>
          <a:p>
            <a:pPr>
              <a:lnSpc>
                <a:spcPct val="100000"/>
              </a:lnSpc>
              <a:spcBef>
                <a:spcPts val="0"/>
              </a:spcBef>
            </a:pPr>
            <a:endParaRPr lang="fr-FR" sz="1400" u="sng" dirty="0" smtClean="0">
              <a:solidFill>
                <a:schemeClr val="tx2"/>
              </a:solidFill>
            </a:endParaRPr>
          </a:p>
          <a:p>
            <a:endParaRPr lang="fr-FR" dirty="0"/>
          </a:p>
        </p:txBody>
      </p:sp>
      <p:pic>
        <p:nvPicPr>
          <p:cNvPr id="3" name="Image 2"/>
          <p:cNvPicPr>
            <a:picLocks noChangeAspect="1"/>
          </p:cNvPicPr>
          <p:nvPr/>
        </p:nvPicPr>
        <p:blipFill>
          <a:blip r:embed="rId2"/>
          <a:stretch>
            <a:fillRect/>
          </a:stretch>
        </p:blipFill>
        <p:spPr>
          <a:xfrm>
            <a:off x="2430378" y="288758"/>
            <a:ext cx="2995864" cy="696244"/>
          </a:xfrm>
          <a:prstGeom prst="rect">
            <a:avLst/>
          </a:prstGeom>
        </p:spPr>
      </p:pic>
      <p:pic>
        <p:nvPicPr>
          <p:cNvPr id="2" name="Image 1"/>
          <p:cNvPicPr>
            <a:picLocks noChangeAspect="1"/>
          </p:cNvPicPr>
          <p:nvPr/>
        </p:nvPicPr>
        <p:blipFill>
          <a:blip r:embed="rId3"/>
          <a:stretch>
            <a:fillRect/>
          </a:stretch>
        </p:blipFill>
        <p:spPr>
          <a:xfrm>
            <a:off x="5549836" y="451631"/>
            <a:ext cx="1737229" cy="550208"/>
          </a:xfrm>
          <a:prstGeom prst="rect">
            <a:avLst/>
          </a:prstGeom>
        </p:spPr>
      </p:pic>
    </p:spTree>
    <p:extLst>
      <p:ext uri="{BB962C8B-B14F-4D97-AF65-F5344CB8AC3E}">
        <p14:creationId xmlns:p14="http://schemas.microsoft.com/office/powerpoint/2010/main" val="4872372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220994" y="365126"/>
            <a:ext cx="8295502" cy="561306"/>
          </a:xfrm>
        </p:spPr>
        <p:txBody>
          <a:bodyPr>
            <a:normAutofit/>
          </a:bodyPr>
          <a:lstStyle/>
          <a:p>
            <a:r>
              <a:rPr lang="fr-FR" sz="2800" i="1" dirty="0" smtClean="0">
                <a:solidFill>
                  <a:schemeClr val="accent1"/>
                </a:solidFill>
              </a:rPr>
              <a:t>Les indicateurs régionaux </a:t>
            </a:r>
            <a:endParaRPr lang="fr-FR" sz="2800" i="1" dirty="0">
              <a:solidFill>
                <a:schemeClr val="accent1"/>
              </a:solidFill>
            </a:endParaRPr>
          </a:p>
        </p:txBody>
      </p:sp>
      <p:sp>
        <p:nvSpPr>
          <p:cNvPr id="5" name="ZoneTexte 4"/>
          <p:cNvSpPr txBox="1"/>
          <p:nvPr/>
        </p:nvSpPr>
        <p:spPr>
          <a:xfrm>
            <a:off x="7664146" y="926432"/>
            <a:ext cx="3772422" cy="400110"/>
          </a:xfrm>
          <a:prstGeom prst="rect">
            <a:avLst/>
          </a:prstGeom>
          <a:solidFill>
            <a:schemeClr val="tx2"/>
          </a:solidFill>
        </p:spPr>
        <p:txBody>
          <a:bodyPr wrap="square" rtlCol="0">
            <a:spAutoFit/>
          </a:bodyPr>
          <a:lstStyle/>
          <a:p>
            <a:r>
              <a:rPr lang="fr-FR" sz="2000" b="1" dirty="0">
                <a:solidFill>
                  <a:schemeClr val="bg1"/>
                </a:solidFill>
              </a:rPr>
              <a:t>Indicateur de Pharmacie </a:t>
            </a:r>
            <a:r>
              <a:rPr lang="fr-FR" sz="2000" b="1" dirty="0" smtClean="0">
                <a:solidFill>
                  <a:schemeClr val="bg1"/>
                </a:solidFill>
              </a:rPr>
              <a:t>Clinique</a:t>
            </a:r>
            <a:endParaRPr lang="fr-FR" sz="2000" b="1" dirty="0">
              <a:solidFill>
                <a:schemeClr val="bg1"/>
              </a:solidFill>
            </a:endParaRPr>
          </a:p>
        </p:txBody>
      </p:sp>
      <p:grpSp>
        <p:nvGrpSpPr>
          <p:cNvPr id="6" name="Groupe 5"/>
          <p:cNvGrpSpPr/>
          <p:nvPr/>
        </p:nvGrpSpPr>
        <p:grpSpPr>
          <a:xfrm>
            <a:off x="233535" y="1148584"/>
            <a:ext cx="9884500" cy="982141"/>
            <a:chOff x="233535" y="1148584"/>
            <a:chExt cx="7589918" cy="982141"/>
          </a:xfrm>
        </p:grpSpPr>
        <p:graphicFrame>
          <p:nvGraphicFramePr>
            <p:cNvPr id="7" name="Diagramme 6"/>
            <p:cNvGraphicFramePr/>
            <p:nvPr>
              <p:extLst/>
            </p:nvPr>
          </p:nvGraphicFramePr>
          <p:xfrm>
            <a:off x="233535" y="1148584"/>
            <a:ext cx="7589918" cy="982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ZoneTexte 7"/>
            <p:cNvSpPr txBox="1"/>
            <p:nvPr/>
          </p:nvSpPr>
          <p:spPr>
            <a:xfrm>
              <a:off x="380152" y="1454988"/>
              <a:ext cx="314510" cy="400110"/>
            </a:xfrm>
            <a:prstGeom prst="rect">
              <a:avLst/>
            </a:prstGeom>
            <a:noFill/>
          </p:spPr>
          <p:txBody>
            <a:bodyPr wrap="none" rtlCol="0">
              <a:spAutoFit/>
            </a:bodyPr>
            <a:lstStyle/>
            <a:p>
              <a:r>
                <a:rPr lang="fr-FR" sz="2000" dirty="0" smtClean="0">
                  <a:solidFill>
                    <a:srgbClr val="00AC8C"/>
                  </a:solidFill>
                </a:rPr>
                <a:t>2</a:t>
              </a:r>
              <a:endParaRPr lang="fr-FR" sz="2000" dirty="0">
                <a:solidFill>
                  <a:srgbClr val="00AC8C"/>
                </a:solidFill>
              </a:endParaRPr>
            </a:p>
          </p:txBody>
        </p:sp>
      </p:grpSp>
      <p:grpSp>
        <p:nvGrpSpPr>
          <p:cNvPr id="20" name="Groupe 19"/>
          <p:cNvGrpSpPr/>
          <p:nvPr/>
        </p:nvGrpSpPr>
        <p:grpSpPr>
          <a:xfrm>
            <a:off x="332060" y="2489090"/>
            <a:ext cx="1929329" cy="1333854"/>
            <a:chOff x="332060" y="2446907"/>
            <a:chExt cx="2079092" cy="1446656"/>
          </a:xfrm>
        </p:grpSpPr>
        <p:sp>
          <p:nvSpPr>
            <p:cNvPr id="9" name="Rectangle à coins arrondis 8"/>
            <p:cNvSpPr/>
            <p:nvPr/>
          </p:nvSpPr>
          <p:spPr>
            <a:xfrm>
              <a:off x="332060" y="2446907"/>
              <a:ext cx="2079092" cy="1446656"/>
            </a:xfrm>
            <a:prstGeom prst="roundRect">
              <a:avLst/>
            </a:prstGeom>
          </p:spPr>
          <p:style>
            <a:lnRef idx="0">
              <a:schemeClr val="dk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2">
                <a:hueOff val="0"/>
                <a:satOff val="0"/>
                <a:lumOff val="0"/>
                <a:alphaOff val="0"/>
              </a:schemeClr>
            </a:fontRef>
          </p:style>
        </p:sp>
        <p:sp>
          <p:nvSpPr>
            <p:cNvPr id="10" name="ZoneTexte 9"/>
            <p:cNvSpPr txBox="1"/>
            <p:nvPr/>
          </p:nvSpPr>
          <p:spPr>
            <a:xfrm>
              <a:off x="368370" y="2517527"/>
              <a:ext cx="2006472" cy="130541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fr-FR" sz="1600" kern="1200" dirty="0" smtClean="0">
                  <a:solidFill>
                    <a:schemeClr val="accent3">
                      <a:lumMod val="75000"/>
                    </a:schemeClr>
                  </a:solidFill>
                </a:rPr>
                <a:t>Analyse pharmaceutique</a:t>
              </a:r>
              <a:endParaRPr lang="fr-FR" sz="1600" kern="1200" dirty="0">
                <a:solidFill>
                  <a:schemeClr val="accent3">
                    <a:lumMod val="75000"/>
                  </a:schemeClr>
                </a:solidFill>
              </a:endParaRPr>
            </a:p>
          </p:txBody>
        </p:sp>
      </p:grpSp>
      <p:sp>
        <p:nvSpPr>
          <p:cNvPr id="11" name="Vague 10"/>
          <p:cNvSpPr/>
          <p:nvPr/>
        </p:nvSpPr>
        <p:spPr>
          <a:xfrm>
            <a:off x="1067519" y="3612861"/>
            <a:ext cx="1529254" cy="702644"/>
          </a:xfrm>
          <a:prstGeom prst="wave">
            <a:avLst/>
          </a:prstGeom>
          <a:effectLst>
            <a:glow rad="2286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fr-FR" dirty="0" smtClean="0">
                <a:solidFill>
                  <a:schemeClr val="accent5"/>
                </a:solidFill>
              </a:rPr>
              <a:t>Obligatoire</a:t>
            </a:r>
            <a:endParaRPr lang="fr-FR" dirty="0">
              <a:solidFill>
                <a:schemeClr val="accent5"/>
              </a:solidFill>
            </a:endParaRPr>
          </a:p>
        </p:txBody>
      </p:sp>
      <p:grpSp>
        <p:nvGrpSpPr>
          <p:cNvPr id="16" name="Groupe 15"/>
          <p:cNvGrpSpPr/>
          <p:nvPr/>
        </p:nvGrpSpPr>
        <p:grpSpPr>
          <a:xfrm>
            <a:off x="2982224" y="2489090"/>
            <a:ext cx="1909413" cy="1333853"/>
            <a:chOff x="119495" y="1151896"/>
            <a:chExt cx="1909413" cy="1333853"/>
          </a:xfrm>
        </p:grpSpPr>
        <p:sp>
          <p:nvSpPr>
            <p:cNvPr id="12" name="Rectangle à coins arrondis 11"/>
            <p:cNvSpPr/>
            <p:nvPr/>
          </p:nvSpPr>
          <p:spPr>
            <a:xfrm>
              <a:off x="119495" y="1151896"/>
              <a:ext cx="1909413" cy="1333853"/>
            </a:xfrm>
            <a:prstGeom prst="roundRect">
              <a:avLst/>
            </a:prstGeom>
          </p:spPr>
          <p:style>
            <a:lnRef idx="0">
              <a:schemeClr val="dk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2">
                <a:hueOff val="0"/>
                <a:satOff val="0"/>
                <a:lumOff val="0"/>
                <a:alphaOff val="0"/>
              </a:schemeClr>
            </a:fontRef>
          </p:style>
        </p:sp>
        <p:sp>
          <p:nvSpPr>
            <p:cNvPr id="13" name="ZoneTexte 12"/>
            <p:cNvSpPr txBox="1"/>
            <p:nvPr/>
          </p:nvSpPr>
          <p:spPr>
            <a:xfrm>
              <a:off x="144002" y="1225886"/>
              <a:ext cx="1842720" cy="120362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fr-FR" sz="1600" kern="1200" dirty="0" smtClean="0">
                  <a:solidFill>
                    <a:schemeClr val="accent3">
                      <a:lumMod val="75000"/>
                    </a:schemeClr>
                  </a:solidFill>
                </a:rPr>
                <a:t>Conciliation</a:t>
              </a:r>
              <a:endParaRPr lang="fr-FR" sz="1600" kern="1200" dirty="0">
                <a:solidFill>
                  <a:schemeClr val="accent3">
                    <a:lumMod val="75000"/>
                  </a:schemeClr>
                </a:solidFill>
              </a:endParaRPr>
            </a:p>
          </p:txBody>
        </p:sp>
      </p:grpSp>
      <p:grpSp>
        <p:nvGrpSpPr>
          <p:cNvPr id="17" name="Groupe 16"/>
          <p:cNvGrpSpPr/>
          <p:nvPr/>
        </p:nvGrpSpPr>
        <p:grpSpPr>
          <a:xfrm>
            <a:off x="5612472" y="2504615"/>
            <a:ext cx="1909413" cy="1318328"/>
            <a:chOff x="144002" y="3711674"/>
            <a:chExt cx="1909413" cy="1318328"/>
          </a:xfrm>
        </p:grpSpPr>
        <p:sp>
          <p:nvSpPr>
            <p:cNvPr id="14" name="Rectangle à coins arrondis 13"/>
            <p:cNvSpPr/>
            <p:nvPr/>
          </p:nvSpPr>
          <p:spPr>
            <a:xfrm>
              <a:off x="144002" y="3711674"/>
              <a:ext cx="1909413" cy="1318328"/>
            </a:xfrm>
            <a:prstGeom prst="roundRect">
              <a:avLst/>
            </a:prstGeom>
          </p:spPr>
          <p:style>
            <a:lnRef idx="0">
              <a:schemeClr val="dk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2">
                <a:hueOff val="0"/>
                <a:satOff val="0"/>
                <a:lumOff val="0"/>
                <a:alphaOff val="0"/>
              </a:schemeClr>
            </a:fontRef>
          </p:style>
        </p:sp>
        <p:sp>
          <p:nvSpPr>
            <p:cNvPr id="15" name="ZoneTexte 14"/>
            <p:cNvSpPr txBox="1"/>
            <p:nvPr/>
          </p:nvSpPr>
          <p:spPr>
            <a:xfrm>
              <a:off x="177349" y="3776030"/>
              <a:ext cx="1842720" cy="1189617"/>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fr-FR" sz="1600" dirty="0" smtClean="0">
                  <a:solidFill>
                    <a:schemeClr val="accent3">
                      <a:lumMod val="75000"/>
                    </a:schemeClr>
                  </a:solidFill>
                </a:rPr>
                <a:t>Entretien </a:t>
              </a:r>
              <a:r>
                <a:rPr lang="fr-FR" sz="1600" kern="1200" dirty="0" smtClean="0">
                  <a:solidFill>
                    <a:schemeClr val="accent3">
                      <a:lumMod val="75000"/>
                    </a:schemeClr>
                  </a:solidFill>
                </a:rPr>
                <a:t>pharmaceutique</a:t>
              </a:r>
              <a:endParaRPr lang="fr-FR" sz="1600" kern="1200" dirty="0">
                <a:solidFill>
                  <a:schemeClr val="accent3">
                    <a:lumMod val="75000"/>
                  </a:schemeClr>
                </a:solidFill>
              </a:endParaRPr>
            </a:p>
          </p:txBody>
        </p:sp>
      </p:grpSp>
      <p:sp>
        <p:nvSpPr>
          <p:cNvPr id="18" name="Vague 17"/>
          <p:cNvSpPr/>
          <p:nvPr/>
        </p:nvSpPr>
        <p:spPr>
          <a:xfrm>
            <a:off x="4028494" y="3758588"/>
            <a:ext cx="1270893" cy="514465"/>
          </a:xfrm>
          <a:prstGeom prst="wave">
            <a:avLst/>
          </a:prstGeom>
          <a:effectLst>
            <a:glow rad="2286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fr-FR" dirty="0" smtClean="0">
                <a:solidFill>
                  <a:schemeClr val="accent5"/>
                </a:solidFill>
              </a:rPr>
              <a:t>Facultatif</a:t>
            </a:r>
            <a:endParaRPr lang="fr-FR" dirty="0">
              <a:solidFill>
                <a:schemeClr val="accent5"/>
              </a:solidFill>
            </a:endParaRPr>
          </a:p>
        </p:txBody>
      </p:sp>
      <p:sp>
        <p:nvSpPr>
          <p:cNvPr id="19" name="Vague 18"/>
          <p:cNvSpPr/>
          <p:nvPr/>
        </p:nvSpPr>
        <p:spPr>
          <a:xfrm>
            <a:off x="6842878" y="3758587"/>
            <a:ext cx="1270893" cy="514465"/>
          </a:xfrm>
          <a:prstGeom prst="wave">
            <a:avLst/>
          </a:prstGeom>
          <a:effectLst>
            <a:glow rad="2286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fr-FR" dirty="0" smtClean="0">
                <a:solidFill>
                  <a:schemeClr val="accent5"/>
                </a:solidFill>
              </a:rPr>
              <a:t>Facultatif</a:t>
            </a:r>
            <a:endParaRPr lang="fr-FR" dirty="0">
              <a:solidFill>
                <a:schemeClr val="accent5"/>
              </a:solidFill>
            </a:endParaRPr>
          </a:p>
        </p:txBody>
      </p:sp>
      <p:sp>
        <p:nvSpPr>
          <p:cNvPr id="21" name="Rectangle 20"/>
          <p:cNvSpPr/>
          <p:nvPr/>
        </p:nvSpPr>
        <p:spPr>
          <a:xfrm>
            <a:off x="380152" y="4744773"/>
            <a:ext cx="11208874" cy="341632"/>
          </a:xfrm>
          <a:prstGeom prst="rect">
            <a:avLst/>
          </a:prstGeom>
        </p:spPr>
        <p:txBody>
          <a:bodyPr wrap="square">
            <a:spAutoFit/>
          </a:bodyPr>
          <a:lstStyle/>
          <a:p>
            <a:pPr marL="342900" lvl="0" indent="-342900">
              <a:lnSpc>
                <a:spcPct val="90000"/>
              </a:lnSpc>
              <a:buFont typeface="Wingdings" panose="05000000000000000000" pitchFamily="2" charset="2"/>
              <a:buChar char="Ø"/>
            </a:pPr>
            <a:r>
              <a:rPr lang="fr-FR" dirty="0" smtClean="0">
                <a:solidFill>
                  <a:schemeClr val="tx2"/>
                </a:solidFill>
              </a:rPr>
              <a:t>Afin d’accompagner la progression, l’indicateur de chaque activité est découpé en 3 niveaux de difficulté :  </a:t>
            </a:r>
            <a:endParaRPr lang="fr-FR" dirty="0">
              <a:solidFill>
                <a:schemeClr val="tx2"/>
              </a:solidFill>
            </a:endParaRPr>
          </a:p>
        </p:txBody>
      </p:sp>
      <p:sp>
        <p:nvSpPr>
          <p:cNvPr id="22" name="ZoneTexte 21"/>
          <p:cNvSpPr txBox="1"/>
          <p:nvPr/>
        </p:nvSpPr>
        <p:spPr>
          <a:xfrm>
            <a:off x="1906163" y="5342358"/>
            <a:ext cx="710451" cy="369332"/>
          </a:xfrm>
          <a:prstGeom prst="rect">
            <a:avLst/>
          </a:prstGeom>
          <a:solidFill>
            <a:schemeClr val="bg1">
              <a:lumMod val="85000"/>
            </a:schemeClr>
          </a:solidFill>
        </p:spPr>
        <p:txBody>
          <a:bodyPr wrap="none" rtlCol="0">
            <a:spAutoFit/>
          </a:bodyPr>
          <a:lstStyle/>
          <a:p>
            <a:r>
              <a:rPr lang="fr-FR" dirty="0" smtClean="0">
                <a:solidFill>
                  <a:srgbClr val="428978"/>
                </a:solidFill>
              </a:rPr>
              <a:t>Initial</a:t>
            </a:r>
            <a:endParaRPr lang="fr-FR" dirty="0">
              <a:solidFill>
                <a:srgbClr val="428978"/>
              </a:solidFill>
            </a:endParaRPr>
          </a:p>
        </p:txBody>
      </p:sp>
      <p:sp>
        <p:nvSpPr>
          <p:cNvPr id="23" name="ZoneTexte 22"/>
          <p:cNvSpPr txBox="1"/>
          <p:nvPr/>
        </p:nvSpPr>
        <p:spPr>
          <a:xfrm>
            <a:off x="4494800" y="5292192"/>
            <a:ext cx="1243674" cy="369332"/>
          </a:xfrm>
          <a:prstGeom prst="rect">
            <a:avLst/>
          </a:prstGeom>
          <a:solidFill>
            <a:schemeClr val="bg1">
              <a:lumMod val="85000"/>
            </a:schemeClr>
          </a:solidFill>
        </p:spPr>
        <p:txBody>
          <a:bodyPr wrap="none" rtlCol="0">
            <a:spAutoFit/>
          </a:bodyPr>
          <a:lstStyle/>
          <a:p>
            <a:r>
              <a:rPr lang="fr-FR" dirty="0" smtClean="0">
                <a:ln w="0">
                  <a:solidFill>
                    <a:schemeClr val="accent3">
                      <a:lumMod val="50000"/>
                    </a:schemeClr>
                  </a:solidFill>
                </a:ln>
                <a:solidFill>
                  <a:srgbClr val="99E6CB"/>
                </a:solidFill>
              </a:rPr>
              <a:t>Approfondi</a:t>
            </a:r>
            <a:endParaRPr lang="fr-FR" dirty="0">
              <a:ln w="0">
                <a:solidFill>
                  <a:schemeClr val="accent3">
                    <a:lumMod val="50000"/>
                  </a:schemeClr>
                </a:solidFill>
              </a:ln>
              <a:solidFill>
                <a:srgbClr val="99E6CB"/>
              </a:solidFill>
            </a:endParaRPr>
          </a:p>
        </p:txBody>
      </p:sp>
      <p:sp>
        <p:nvSpPr>
          <p:cNvPr id="24" name="ZoneTexte 23"/>
          <p:cNvSpPr txBox="1"/>
          <p:nvPr/>
        </p:nvSpPr>
        <p:spPr>
          <a:xfrm>
            <a:off x="7353901" y="5321516"/>
            <a:ext cx="1030026" cy="369332"/>
          </a:xfrm>
          <a:prstGeom prst="rect">
            <a:avLst/>
          </a:prstGeom>
          <a:solidFill>
            <a:schemeClr val="bg1">
              <a:lumMod val="85000"/>
            </a:schemeClr>
          </a:solidFill>
        </p:spPr>
        <p:txBody>
          <a:bodyPr wrap="none" rtlCol="0">
            <a:spAutoFit/>
          </a:bodyPr>
          <a:lstStyle/>
          <a:p>
            <a:r>
              <a:rPr lang="fr-FR" dirty="0" smtClean="0">
                <a:ln>
                  <a:solidFill>
                    <a:schemeClr val="accent3">
                      <a:lumMod val="50000"/>
                    </a:schemeClr>
                  </a:solidFill>
                </a:ln>
                <a:solidFill>
                  <a:srgbClr val="C8E2DA"/>
                </a:solidFill>
              </a:rPr>
              <a:t>Optimisé</a:t>
            </a:r>
            <a:endParaRPr lang="fr-FR" dirty="0">
              <a:ln>
                <a:solidFill>
                  <a:schemeClr val="accent3">
                    <a:lumMod val="50000"/>
                  </a:schemeClr>
                </a:solidFill>
              </a:ln>
              <a:solidFill>
                <a:srgbClr val="C8E2DA"/>
              </a:solidFill>
            </a:endParaRPr>
          </a:p>
        </p:txBody>
      </p:sp>
    </p:spTree>
    <p:extLst>
      <p:ext uri="{BB962C8B-B14F-4D97-AF65-F5344CB8AC3E}">
        <p14:creationId xmlns:p14="http://schemas.microsoft.com/office/powerpoint/2010/main" val="59957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P spid="19" grpId="0" animBg="1"/>
      <p:bldP spid="21" grpId="0"/>
      <p:bldP spid="22" grpId="0" animBg="1"/>
      <p:bldP spid="23" grpId="0" animBg="1"/>
      <p:bldP spid="2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2549864" y="383338"/>
            <a:ext cx="1311620" cy="436553"/>
          </a:xfrm>
          <a:prstGeom prst="rect">
            <a:avLst/>
          </a:prstGeom>
        </p:spPr>
      </p:pic>
      <p:sp>
        <p:nvSpPr>
          <p:cNvPr id="34" name="ZoneTexte 33"/>
          <p:cNvSpPr txBox="1"/>
          <p:nvPr/>
        </p:nvSpPr>
        <p:spPr>
          <a:xfrm>
            <a:off x="3317036" y="6290411"/>
            <a:ext cx="710451" cy="369332"/>
          </a:xfrm>
          <a:prstGeom prst="rect">
            <a:avLst/>
          </a:prstGeom>
          <a:noFill/>
        </p:spPr>
        <p:txBody>
          <a:bodyPr wrap="none" rtlCol="0">
            <a:spAutoFit/>
          </a:bodyPr>
          <a:lstStyle/>
          <a:p>
            <a:r>
              <a:rPr lang="fr-FR" dirty="0" smtClean="0">
                <a:solidFill>
                  <a:srgbClr val="428978"/>
                </a:solidFill>
              </a:rPr>
              <a:t>Initial</a:t>
            </a:r>
            <a:endParaRPr lang="fr-FR" dirty="0">
              <a:solidFill>
                <a:srgbClr val="428978"/>
              </a:solidFill>
            </a:endParaRPr>
          </a:p>
        </p:txBody>
      </p:sp>
      <p:sp>
        <p:nvSpPr>
          <p:cNvPr id="35" name="ZoneTexte 34"/>
          <p:cNvSpPr txBox="1"/>
          <p:nvPr/>
        </p:nvSpPr>
        <p:spPr>
          <a:xfrm>
            <a:off x="5905673" y="6240245"/>
            <a:ext cx="1243674" cy="369332"/>
          </a:xfrm>
          <a:prstGeom prst="rect">
            <a:avLst/>
          </a:prstGeom>
          <a:noFill/>
        </p:spPr>
        <p:txBody>
          <a:bodyPr wrap="none" rtlCol="0">
            <a:spAutoFit/>
          </a:bodyPr>
          <a:lstStyle/>
          <a:p>
            <a:r>
              <a:rPr lang="fr-FR" dirty="0" smtClean="0">
                <a:solidFill>
                  <a:srgbClr val="99E6CB"/>
                </a:solidFill>
              </a:rPr>
              <a:t>Approfondi</a:t>
            </a:r>
            <a:endParaRPr lang="fr-FR" dirty="0">
              <a:solidFill>
                <a:srgbClr val="99E6CB"/>
              </a:solidFill>
            </a:endParaRPr>
          </a:p>
        </p:txBody>
      </p:sp>
      <p:sp>
        <p:nvSpPr>
          <p:cNvPr id="36" name="ZoneTexte 35"/>
          <p:cNvSpPr txBox="1"/>
          <p:nvPr/>
        </p:nvSpPr>
        <p:spPr>
          <a:xfrm>
            <a:off x="8764774" y="6269569"/>
            <a:ext cx="1030026" cy="369332"/>
          </a:xfrm>
          <a:prstGeom prst="rect">
            <a:avLst/>
          </a:prstGeom>
          <a:noFill/>
        </p:spPr>
        <p:txBody>
          <a:bodyPr wrap="none" rtlCol="0">
            <a:spAutoFit/>
          </a:bodyPr>
          <a:lstStyle/>
          <a:p>
            <a:r>
              <a:rPr lang="fr-FR" dirty="0" smtClean="0">
                <a:solidFill>
                  <a:srgbClr val="C8E2DA"/>
                </a:solidFill>
              </a:rPr>
              <a:t>Optimisé</a:t>
            </a:r>
            <a:endParaRPr lang="fr-FR" dirty="0">
              <a:solidFill>
                <a:srgbClr val="C8E2DA"/>
              </a:solidFill>
            </a:endParaRPr>
          </a:p>
        </p:txBody>
      </p:sp>
      <p:grpSp>
        <p:nvGrpSpPr>
          <p:cNvPr id="13" name="Groupe 12"/>
          <p:cNvGrpSpPr/>
          <p:nvPr/>
        </p:nvGrpSpPr>
        <p:grpSpPr>
          <a:xfrm>
            <a:off x="233535" y="2130724"/>
            <a:ext cx="10456339" cy="4028170"/>
            <a:chOff x="-792941" y="2352512"/>
            <a:chExt cx="10456339" cy="4028170"/>
          </a:xfrm>
        </p:grpSpPr>
        <p:grpSp>
          <p:nvGrpSpPr>
            <p:cNvPr id="9" name="Groupe 8"/>
            <p:cNvGrpSpPr/>
            <p:nvPr/>
          </p:nvGrpSpPr>
          <p:grpSpPr>
            <a:xfrm>
              <a:off x="-792941" y="2352512"/>
              <a:ext cx="10456339" cy="4028170"/>
              <a:chOff x="295081" y="2130725"/>
              <a:chExt cx="10456339" cy="4028170"/>
            </a:xfrm>
          </p:grpSpPr>
          <p:grpSp>
            <p:nvGrpSpPr>
              <p:cNvPr id="3" name="Groupe 2"/>
              <p:cNvGrpSpPr/>
              <p:nvPr/>
            </p:nvGrpSpPr>
            <p:grpSpPr>
              <a:xfrm>
                <a:off x="295081" y="2130725"/>
                <a:ext cx="10456339" cy="4028170"/>
                <a:chOff x="295081" y="2130725"/>
                <a:chExt cx="10456339" cy="4028170"/>
              </a:xfrm>
            </p:grpSpPr>
            <p:grpSp>
              <p:nvGrpSpPr>
                <p:cNvPr id="2" name="Groupe 1"/>
                <p:cNvGrpSpPr/>
                <p:nvPr/>
              </p:nvGrpSpPr>
              <p:grpSpPr>
                <a:xfrm>
                  <a:off x="295081" y="2130725"/>
                  <a:ext cx="10456339" cy="4028170"/>
                  <a:chOff x="295081" y="2130725"/>
                  <a:chExt cx="10456339" cy="4028170"/>
                </a:xfrm>
              </p:grpSpPr>
              <p:sp>
                <p:nvSpPr>
                  <p:cNvPr id="21" name="Rectangle 20"/>
                  <p:cNvSpPr/>
                  <p:nvPr/>
                </p:nvSpPr>
                <p:spPr>
                  <a:xfrm>
                    <a:off x="2262871" y="2557270"/>
                    <a:ext cx="3002966" cy="3592994"/>
                  </a:xfrm>
                  <a:prstGeom prst="rect">
                    <a:avLst/>
                  </a:prstGeom>
                  <a:solidFill>
                    <a:srgbClr val="8CC3B1">
                      <a:alpha val="50000"/>
                    </a:srgb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grpSp>
                <p:nvGrpSpPr>
                  <p:cNvPr id="28" name="Groupe 27"/>
                  <p:cNvGrpSpPr/>
                  <p:nvPr/>
                </p:nvGrpSpPr>
                <p:grpSpPr>
                  <a:xfrm>
                    <a:off x="295081" y="2130725"/>
                    <a:ext cx="10456339" cy="4028170"/>
                    <a:chOff x="295081" y="2130725"/>
                    <a:chExt cx="10456339" cy="4028170"/>
                  </a:xfrm>
                </p:grpSpPr>
                <p:sp>
                  <p:nvSpPr>
                    <p:cNvPr id="23" name="Rectangle 22"/>
                    <p:cNvSpPr/>
                    <p:nvPr/>
                  </p:nvSpPr>
                  <p:spPr>
                    <a:xfrm>
                      <a:off x="7884999" y="2557270"/>
                      <a:ext cx="2718272" cy="3592994"/>
                    </a:xfrm>
                    <a:prstGeom prst="rect">
                      <a:avLst/>
                    </a:prstGeom>
                    <a:solidFill>
                      <a:srgbClr val="BDDDD3">
                        <a:alpha val="50000"/>
                      </a:srgb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22" name="Rectangle 21"/>
                    <p:cNvSpPr/>
                    <p:nvPr/>
                  </p:nvSpPr>
                  <p:spPr>
                    <a:xfrm>
                      <a:off x="5265837" y="2565901"/>
                      <a:ext cx="2638978" cy="3592994"/>
                    </a:xfrm>
                    <a:prstGeom prst="rect">
                      <a:avLst/>
                    </a:prstGeom>
                    <a:solidFill>
                      <a:srgbClr val="92E4C8">
                        <a:alpha val="50000"/>
                      </a:srgb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graphicFrame>
                  <p:nvGraphicFramePr>
                    <p:cNvPr id="8" name="Diagramme 7"/>
                    <p:cNvGraphicFramePr/>
                    <p:nvPr>
                      <p:extLst/>
                    </p:nvPr>
                  </p:nvGraphicFramePr>
                  <p:xfrm>
                    <a:off x="2020142" y="2317247"/>
                    <a:ext cx="8731278" cy="619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e 9"/>
                    <p:cNvGrpSpPr/>
                    <p:nvPr/>
                  </p:nvGrpSpPr>
                  <p:grpSpPr>
                    <a:xfrm>
                      <a:off x="295081" y="2130725"/>
                      <a:ext cx="2079092" cy="1446656"/>
                      <a:chOff x="77652" y="2174"/>
                      <a:chExt cx="2923664" cy="1045968"/>
                    </a:xfrm>
                  </p:grpSpPr>
                  <p:sp>
                    <p:nvSpPr>
                      <p:cNvPr id="11" name="Rectangle à coins arrondis 10"/>
                      <p:cNvSpPr/>
                      <p:nvPr/>
                    </p:nvSpPr>
                    <p:spPr>
                      <a:xfrm>
                        <a:off x="77652" y="2174"/>
                        <a:ext cx="2923664" cy="1045968"/>
                      </a:xfrm>
                      <a:prstGeom prst="roundRect">
                        <a:avLst/>
                      </a:prstGeom>
                    </p:spPr>
                    <p:style>
                      <a:lnRef idx="0">
                        <a:schemeClr val="dk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2">
                          <a:hueOff val="0"/>
                          <a:satOff val="0"/>
                          <a:lumOff val="0"/>
                          <a:alphaOff val="0"/>
                        </a:schemeClr>
                      </a:fontRef>
                    </p:style>
                  </p:sp>
                  <p:sp>
                    <p:nvSpPr>
                      <p:cNvPr id="12" name="ZoneTexte 11"/>
                      <p:cNvSpPr txBox="1"/>
                      <p:nvPr/>
                    </p:nvSpPr>
                    <p:spPr>
                      <a:xfrm>
                        <a:off x="128712" y="53234"/>
                        <a:ext cx="2821544" cy="943848"/>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fr-FR" sz="1600" kern="1200" dirty="0" smtClean="0">
                            <a:solidFill>
                              <a:schemeClr val="accent3">
                                <a:lumMod val="75000"/>
                              </a:schemeClr>
                            </a:solidFill>
                          </a:rPr>
                          <a:t>Analyse pharmaceutique</a:t>
                        </a:r>
                        <a:endParaRPr lang="fr-FR" sz="1600" kern="1200" dirty="0">
                          <a:solidFill>
                            <a:schemeClr val="accent3">
                              <a:lumMod val="75000"/>
                            </a:schemeClr>
                          </a:solidFill>
                        </a:endParaRPr>
                      </a:p>
                    </p:txBody>
                  </p:sp>
                </p:grpSp>
                <p:sp>
                  <p:nvSpPr>
                    <p:cNvPr id="24" name="Rectangle 23"/>
                    <p:cNvSpPr/>
                    <p:nvPr/>
                  </p:nvSpPr>
                  <p:spPr>
                    <a:xfrm>
                      <a:off x="2377820" y="3003780"/>
                      <a:ext cx="2888017" cy="2492990"/>
                    </a:xfrm>
                    <a:prstGeom prst="rect">
                      <a:avLst/>
                    </a:prstGeom>
                  </p:spPr>
                  <p:txBody>
                    <a:bodyPr wrap="square">
                      <a:spAutoFit/>
                    </a:bodyPr>
                    <a:lstStyle/>
                    <a:p>
                      <a:pPr>
                        <a:spcAft>
                          <a:spcPts val="0"/>
                        </a:spcAft>
                      </a:pPr>
                      <a:r>
                        <a:rPr lang="fr-FR" sz="1200" b="1" dirty="0">
                          <a:ea typeface="Calibri" panose="020F0502020204030204" pitchFamily="34" charset="0"/>
                          <a:cs typeface="Times New Roman" panose="02020603050405020304" pitchFamily="18" charset="0"/>
                        </a:rPr>
                        <a:t>Indicateur de stratégie de déploiement :</a:t>
                      </a:r>
                      <a:endParaRPr lang="fr-FR" sz="1200" dirty="0">
                        <a:ea typeface="Calibri" panose="020F0502020204030204" pitchFamily="34" charset="0"/>
                        <a:cs typeface="Times New Roman" panose="02020603050405020304" pitchFamily="18" charset="0"/>
                      </a:endParaRPr>
                    </a:p>
                    <a:p>
                      <a:pPr marL="87313" lvl="0" indent="-87313">
                        <a:spcAft>
                          <a:spcPts val="0"/>
                        </a:spcAft>
                        <a:buFont typeface="Calibri" panose="020F0502020204030204" pitchFamily="34" charset="0"/>
                        <a:buChar char="-"/>
                      </a:pPr>
                      <a:r>
                        <a:rPr lang="fr-FR" sz="1200" dirty="0">
                          <a:ea typeface="Calibri" panose="020F0502020204030204" pitchFamily="34" charset="0"/>
                          <a:cs typeface="Times New Roman" panose="02020603050405020304" pitchFamily="18" charset="0"/>
                        </a:rPr>
                        <a:t>Nb de lits couverts par l’analyse pharmaceutique (d’au moins niveau 2)</a:t>
                      </a:r>
                    </a:p>
                    <a:p>
                      <a:pPr marL="87313" lvl="0" indent="-87313">
                        <a:spcAft>
                          <a:spcPts val="0"/>
                        </a:spcAft>
                        <a:buFont typeface="Calibri" panose="020F0502020204030204" pitchFamily="34" charset="0"/>
                        <a:buChar char="-"/>
                      </a:pPr>
                      <a:r>
                        <a:rPr lang="fr-FR" sz="1200" dirty="0">
                          <a:ea typeface="Calibri" panose="020F0502020204030204" pitchFamily="34" charset="0"/>
                          <a:cs typeface="Times New Roman" panose="02020603050405020304" pitchFamily="18" charset="0"/>
                        </a:rPr>
                        <a:t>Nb lit </a:t>
                      </a:r>
                      <a:r>
                        <a:rPr lang="fr-FR" sz="1200" dirty="0" smtClean="0">
                          <a:ea typeface="Calibri" panose="020F0502020204030204" pitchFamily="34" charset="0"/>
                          <a:cs typeface="Times New Roman" panose="02020603050405020304" pitchFamily="18" charset="0"/>
                        </a:rPr>
                        <a:t>total</a:t>
                      </a:r>
                    </a:p>
                    <a:p>
                      <a:pPr marL="87313" lvl="0" indent="-87313">
                        <a:spcAft>
                          <a:spcPts val="0"/>
                        </a:spcAft>
                        <a:buFont typeface="Calibri" panose="020F0502020204030204" pitchFamily="34" charset="0"/>
                        <a:buChar char="-"/>
                      </a:pPr>
                      <a:endParaRPr lang="fr-FR" sz="1200" dirty="0" smtClean="0">
                        <a:ea typeface="Calibri" panose="020F0502020204030204" pitchFamily="34" charset="0"/>
                        <a:cs typeface="Times New Roman" panose="02020603050405020304" pitchFamily="18" charset="0"/>
                      </a:endParaRPr>
                    </a:p>
                    <a:p>
                      <a:r>
                        <a:rPr lang="fr-FR" sz="1200" b="1" dirty="0"/>
                        <a:t>Indicateur de réalisation :</a:t>
                      </a:r>
                      <a:endParaRPr lang="fr-FR" sz="1200" dirty="0"/>
                    </a:p>
                    <a:p>
                      <a:r>
                        <a:rPr lang="fr-FR" sz="1200" dirty="0"/>
                        <a:t>La première année, évaluation des données pouvant etre recueillies informatiquement (qualitative et quantitative) : </a:t>
                      </a:r>
                    </a:p>
                    <a:p>
                      <a:r>
                        <a:rPr lang="fr-FR" sz="1200" dirty="0" smtClean="0"/>
                        <a:t>a. Nb </a:t>
                      </a:r>
                      <a:r>
                        <a:rPr lang="fr-FR" sz="1200" dirty="0"/>
                        <a:t>de séjour total : </a:t>
                      </a:r>
                    </a:p>
                    <a:p>
                      <a:r>
                        <a:rPr lang="fr-FR" sz="1200" dirty="0" smtClean="0"/>
                        <a:t>b. Nb </a:t>
                      </a:r>
                      <a:r>
                        <a:rPr lang="fr-FR" sz="1200" dirty="0"/>
                        <a:t>de séjours ciblés : </a:t>
                      </a:r>
                    </a:p>
                    <a:p>
                      <a:r>
                        <a:rPr lang="fr-FR" sz="1200" dirty="0" smtClean="0"/>
                        <a:t>c. Nb </a:t>
                      </a:r>
                      <a:r>
                        <a:rPr lang="fr-FR" sz="1200" dirty="0"/>
                        <a:t>de patients analysés en N2: </a:t>
                      </a:r>
                    </a:p>
                    <a:p>
                      <a:r>
                        <a:rPr lang="fr-FR" sz="1200" dirty="0" smtClean="0"/>
                        <a:t>d. Nb </a:t>
                      </a:r>
                      <a:r>
                        <a:rPr lang="fr-FR" sz="1200" dirty="0"/>
                        <a:t>de patients analysés en N3</a:t>
                      </a:r>
                      <a:r>
                        <a:rPr lang="fr-FR" sz="1200" dirty="0" smtClean="0"/>
                        <a:t>:</a:t>
                      </a:r>
                      <a:endParaRPr lang="fr-FR" sz="1200" dirty="0"/>
                    </a:p>
                  </p:txBody>
                </p:sp>
              </p:grpSp>
            </p:grpSp>
            <p:sp>
              <p:nvSpPr>
                <p:cNvPr id="25" name="Rectangle 24"/>
                <p:cNvSpPr/>
                <p:nvPr/>
              </p:nvSpPr>
              <p:spPr>
                <a:xfrm>
                  <a:off x="5335435" y="3052254"/>
                  <a:ext cx="2563498" cy="646331"/>
                </a:xfrm>
                <a:prstGeom prst="rect">
                  <a:avLst/>
                </a:prstGeom>
              </p:spPr>
              <p:txBody>
                <a:bodyPr wrap="square">
                  <a:spAutoFit/>
                </a:bodyPr>
                <a:lstStyle/>
                <a:p>
                  <a:pPr>
                    <a:spcAft>
                      <a:spcPts val="0"/>
                    </a:spcAft>
                  </a:pPr>
                  <a:r>
                    <a:rPr lang="fr-FR" sz="1200" b="1" dirty="0">
                      <a:latin typeface="Calibri" panose="020F0502020204030204" pitchFamily="34" charset="0"/>
                      <a:ea typeface="Calibri" panose="020F0502020204030204" pitchFamily="34" charset="0"/>
                      <a:cs typeface="Times New Roman" panose="02020603050405020304" pitchFamily="18" charset="0"/>
                    </a:rPr>
                    <a:t>Indicateur de qualité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Calibri" panose="020F0502020204030204" pitchFamily="34" charset="0"/>
                    <a:buChar char="-"/>
                  </a:pPr>
                  <a:r>
                    <a:rPr lang="fr-FR" sz="1200" dirty="0">
                      <a:latin typeface="Calibri" panose="020F0502020204030204" pitchFamily="34" charset="0"/>
                      <a:ea typeface="Calibri" panose="020F0502020204030204" pitchFamily="34" charset="0"/>
                      <a:cs typeface="Times New Roman" panose="02020603050405020304" pitchFamily="18" charset="0"/>
                    </a:rPr>
                    <a:t>Nb IP total </a:t>
                  </a:r>
                  <a:r>
                    <a:rPr lang="fr-FR" sz="1200" dirty="0" smtClean="0">
                      <a:latin typeface="Calibri" panose="020F0502020204030204" pitchFamily="34" charset="0"/>
                      <a:ea typeface="Calibri" panose="020F0502020204030204" pitchFamily="34" charset="0"/>
                      <a:cs typeface="Times New Roman" panose="02020603050405020304" pitchFamily="18" charset="0"/>
                    </a:rPr>
                    <a:t>réalisées</a:t>
                  </a:r>
                </a:p>
                <a:p>
                  <a:pPr marL="342900" lvl="0" indent="-342900" algn="just">
                    <a:spcAft>
                      <a:spcPts val="0"/>
                    </a:spcAft>
                    <a:buFont typeface="Calibri" panose="020F0502020204030204" pitchFamily="34" charset="0"/>
                    <a:buChar char="-"/>
                  </a:pPr>
                  <a:r>
                    <a:rPr lang="fr-FR" sz="1200" dirty="0" smtClean="0">
                      <a:latin typeface="Calibri" panose="020F0502020204030204" pitchFamily="34" charset="0"/>
                      <a:ea typeface="Calibri" panose="020F0502020204030204" pitchFamily="34" charset="0"/>
                      <a:cs typeface="Times New Roman" panose="02020603050405020304" pitchFamily="18" charset="0"/>
                    </a:rPr>
                    <a:t>Nb </a:t>
                  </a:r>
                  <a:r>
                    <a:rPr lang="fr-FR" sz="1200" dirty="0">
                      <a:latin typeface="Calibri" panose="020F0502020204030204" pitchFamily="34" charset="0"/>
                      <a:ea typeface="Calibri" panose="020F0502020204030204" pitchFamily="34" charset="0"/>
                      <a:cs typeface="Times New Roman" panose="02020603050405020304" pitchFamily="18" charset="0"/>
                    </a:rPr>
                    <a:t>IP </a:t>
                  </a:r>
                  <a:r>
                    <a:rPr lang="fr-FR" sz="1200" dirty="0" smtClean="0">
                      <a:latin typeface="Calibri" panose="020F0502020204030204" pitchFamily="34" charset="0"/>
                      <a:ea typeface="Calibri" panose="020F0502020204030204" pitchFamily="34" charset="0"/>
                      <a:cs typeface="Times New Roman" panose="02020603050405020304" pitchFamily="18" charset="0"/>
                    </a:rPr>
                    <a:t>acceptées</a:t>
                  </a:r>
                  <a:endParaRPr lang="fr-FR" sz="1200" dirty="0"/>
                </a:p>
              </p:txBody>
            </p:sp>
          </p:grpSp>
          <p:sp>
            <p:nvSpPr>
              <p:cNvPr id="20" name="Rectangle 19"/>
              <p:cNvSpPr/>
              <p:nvPr/>
            </p:nvSpPr>
            <p:spPr>
              <a:xfrm>
                <a:off x="3309185" y="3615879"/>
                <a:ext cx="2286000" cy="322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t>Remontée d’information année N, Progression année N+1 et N+2</a:t>
                </a:r>
                <a:endParaRPr lang="fr-FR" sz="1100" dirty="0"/>
              </a:p>
            </p:txBody>
          </p:sp>
          <p:sp>
            <p:nvSpPr>
              <p:cNvPr id="27" name="Rectangle 26"/>
              <p:cNvSpPr/>
              <p:nvPr/>
            </p:nvSpPr>
            <p:spPr>
              <a:xfrm>
                <a:off x="3077149" y="5594857"/>
                <a:ext cx="2286000" cy="322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t>Remontée d’information année N, Cibles selon les données année N</a:t>
                </a:r>
                <a:endParaRPr lang="fr-FR" sz="1100" dirty="0"/>
              </a:p>
            </p:txBody>
          </p:sp>
          <p:sp>
            <p:nvSpPr>
              <p:cNvPr id="29" name="Rectangle 28"/>
              <p:cNvSpPr/>
              <p:nvPr/>
            </p:nvSpPr>
            <p:spPr>
              <a:xfrm>
                <a:off x="5460461" y="4100845"/>
                <a:ext cx="2286000" cy="322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t>Remontée d’information année N, Cibles selon les données année N</a:t>
                </a:r>
                <a:endParaRPr lang="fr-FR" sz="1100" dirty="0"/>
              </a:p>
            </p:txBody>
          </p:sp>
        </p:grpSp>
        <p:sp>
          <p:nvSpPr>
            <p:cNvPr id="26" name="Rectangle 25"/>
            <p:cNvSpPr/>
            <p:nvPr/>
          </p:nvSpPr>
          <p:spPr>
            <a:xfrm>
              <a:off x="6836616" y="3284746"/>
              <a:ext cx="2709642" cy="1938992"/>
            </a:xfrm>
            <a:prstGeom prst="rect">
              <a:avLst/>
            </a:prstGeom>
          </p:spPr>
          <p:txBody>
            <a:bodyPr wrap="square">
              <a:spAutoFit/>
            </a:bodyPr>
            <a:lstStyle/>
            <a:p>
              <a:pPr>
                <a:spcAft>
                  <a:spcPts val="0"/>
                </a:spcAft>
              </a:pPr>
              <a:r>
                <a:rPr lang="fr-FR" sz="1200" dirty="0">
                  <a:latin typeface="Calibri" panose="020F0502020204030204" pitchFamily="34" charset="0"/>
                  <a:ea typeface="Calibri" panose="020F0502020204030204" pitchFamily="34" charset="0"/>
                  <a:cs typeface="Times New Roman" panose="02020603050405020304" pitchFamily="18" charset="0"/>
                </a:rPr>
                <a:t>Des réunions pluridisciplinaires sont mises en place afin de suivre et évaluer les actions de pharmacie clinique, notamment avec la réalisation d’une revue des IP par exemple : OUI / NON</a:t>
              </a:r>
            </a:p>
            <a:p>
              <a:endParaRPr lang="fr-FR" sz="1200" dirty="0" smtClean="0">
                <a:latin typeface="Calibri" panose="020F0502020204030204" pitchFamily="34" charset="0"/>
                <a:ea typeface="Calibri" panose="020F0502020204030204" pitchFamily="34" charset="0"/>
                <a:cs typeface="Times New Roman" panose="02020603050405020304" pitchFamily="18" charset="0"/>
              </a:endParaRPr>
            </a:p>
            <a:p>
              <a:r>
                <a:rPr lang="fr-FR" sz="1200" dirty="0" smtClean="0">
                  <a:latin typeface="Calibri" panose="020F0502020204030204" pitchFamily="34" charset="0"/>
                  <a:ea typeface="Calibri" panose="020F0502020204030204" pitchFamily="34" charset="0"/>
                  <a:cs typeface="Times New Roman" panose="02020603050405020304" pitchFamily="18" charset="0"/>
                </a:rPr>
                <a:t>Si </a:t>
              </a:r>
              <a:r>
                <a:rPr lang="fr-FR" sz="1200" dirty="0">
                  <a:latin typeface="Calibri" panose="020F0502020204030204" pitchFamily="34" charset="0"/>
                  <a:ea typeface="Calibri" panose="020F0502020204030204" pitchFamily="34" charset="0"/>
                  <a:cs typeface="Times New Roman" panose="02020603050405020304" pitchFamily="18" charset="0"/>
                </a:rPr>
                <a:t>oui, Nb de services </a:t>
              </a:r>
              <a:r>
                <a:rPr lang="fr-FR" sz="1200" dirty="0" smtClean="0">
                  <a:latin typeface="Calibri" panose="020F0502020204030204" pitchFamily="34" charset="0"/>
                  <a:ea typeface="Calibri" panose="020F0502020204030204" pitchFamily="34" charset="0"/>
                  <a:cs typeface="Times New Roman" panose="02020603050405020304" pitchFamily="18" charset="0"/>
                </a:rPr>
                <a:t>concernés</a:t>
              </a:r>
            </a:p>
            <a:p>
              <a:endParaRPr lang="fr-FR" sz="1200" dirty="0">
                <a:latin typeface="Calibri" panose="020F0502020204030204" pitchFamily="34" charset="0"/>
                <a:cs typeface="Times New Roman" panose="02020603050405020304" pitchFamily="18" charset="0"/>
              </a:endParaRPr>
            </a:p>
            <a:p>
              <a:r>
                <a:rPr lang="fr-FR" sz="1200" b="1" dirty="0" smtClean="0">
                  <a:solidFill>
                    <a:srgbClr val="7B652D"/>
                  </a:solidFill>
                  <a:latin typeface="Calibri" panose="020F0502020204030204" pitchFamily="34" charset="0"/>
                  <a:cs typeface="Times New Roman" panose="02020603050405020304" pitchFamily="18" charset="0"/>
                </a:rPr>
                <a:t>Elément de preuve : </a:t>
              </a:r>
              <a:r>
                <a:rPr lang="fr-FR" sz="1200" dirty="0" smtClean="0">
                  <a:solidFill>
                    <a:srgbClr val="7B652D"/>
                  </a:solidFill>
                  <a:latin typeface="Calibri" panose="020F0502020204030204" pitchFamily="34" charset="0"/>
                  <a:cs typeface="Times New Roman" panose="02020603050405020304" pitchFamily="18" charset="0"/>
                </a:rPr>
                <a:t>CR de réunion ou diaporama de présentation réunion</a:t>
              </a:r>
              <a:endParaRPr lang="fr-FR" sz="1200" dirty="0">
                <a:solidFill>
                  <a:srgbClr val="7B652D"/>
                </a:solidFill>
              </a:endParaRPr>
            </a:p>
          </p:txBody>
        </p:sp>
      </p:grpSp>
      <p:sp>
        <p:nvSpPr>
          <p:cNvPr id="30" name="Titre 1"/>
          <p:cNvSpPr>
            <a:spLocks noGrp="1"/>
          </p:cNvSpPr>
          <p:nvPr>
            <p:ph type="title"/>
          </p:nvPr>
        </p:nvSpPr>
        <p:spPr>
          <a:xfrm>
            <a:off x="3220994" y="365126"/>
            <a:ext cx="8295502" cy="561306"/>
          </a:xfrm>
        </p:spPr>
        <p:txBody>
          <a:bodyPr>
            <a:normAutofit/>
          </a:bodyPr>
          <a:lstStyle/>
          <a:p>
            <a:r>
              <a:rPr lang="fr-FR" sz="2800" i="1" dirty="0" smtClean="0">
                <a:solidFill>
                  <a:schemeClr val="accent1"/>
                </a:solidFill>
              </a:rPr>
              <a:t>Les indicateurs régionaux </a:t>
            </a:r>
            <a:endParaRPr lang="fr-FR" sz="2800" i="1" dirty="0">
              <a:solidFill>
                <a:schemeClr val="accent1"/>
              </a:solidFill>
            </a:endParaRPr>
          </a:p>
        </p:txBody>
      </p:sp>
      <p:sp>
        <p:nvSpPr>
          <p:cNvPr id="31" name="ZoneTexte 30"/>
          <p:cNvSpPr txBox="1"/>
          <p:nvPr/>
        </p:nvSpPr>
        <p:spPr>
          <a:xfrm>
            <a:off x="7908589" y="875143"/>
            <a:ext cx="3772422" cy="400110"/>
          </a:xfrm>
          <a:prstGeom prst="rect">
            <a:avLst/>
          </a:prstGeom>
          <a:solidFill>
            <a:schemeClr val="tx2"/>
          </a:solidFill>
        </p:spPr>
        <p:txBody>
          <a:bodyPr wrap="square" rtlCol="0">
            <a:spAutoFit/>
          </a:bodyPr>
          <a:lstStyle/>
          <a:p>
            <a:r>
              <a:rPr lang="fr-FR" sz="2000" b="1" dirty="0">
                <a:solidFill>
                  <a:schemeClr val="bg1"/>
                </a:solidFill>
              </a:rPr>
              <a:t>Indicateur de Pharmacie </a:t>
            </a:r>
            <a:r>
              <a:rPr lang="fr-FR" sz="2000" b="1" dirty="0" smtClean="0">
                <a:solidFill>
                  <a:schemeClr val="bg1"/>
                </a:solidFill>
              </a:rPr>
              <a:t>Clinique</a:t>
            </a:r>
            <a:endParaRPr lang="fr-FR" sz="2000" b="1" dirty="0">
              <a:solidFill>
                <a:schemeClr val="bg1"/>
              </a:solidFill>
            </a:endParaRPr>
          </a:p>
        </p:txBody>
      </p:sp>
      <p:grpSp>
        <p:nvGrpSpPr>
          <p:cNvPr id="16" name="Groupe 15"/>
          <p:cNvGrpSpPr/>
          <p:nvPr/>
        </p:nvGrpSpPr>
        <p:grpSpPr>
          <a:xfrm>
            <a:off x="233535" y="1148584"/>
            <a:ext cx="7589918" cy="982141"/>
            <a:chOff x="233535" y="1148584"/>
            <a:chExt cx="7589918" cy="982141"/>
          </a:xfrm>
        </p:grpSpPr>
        <p:graphicFrame>
          <p:nvGraphicFramePr>
            <p:cNvPr id="7" name="Diagramme 6"/>
            <p:cNvGraphicFramePr/>
            <p:nvPr>
              <p:extLst/>
            </p:nvPr>
          </p:nvGraphicFramePr>
          <p:xfrm>
            <a:off x="233535" y="1148584"/>
            <a:ext cx="7589918" cy="9821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2" name="ZoneTexte 31"/>
            <p:cNvSpPr txBox="1"/>
            <p:nvPr/>
          </p:nvSpPr>
          <p:spPr>
            <a:xfrm>
              <a:off x="380152" y="1454988"/>
              <a:ext cx="301686" cy="369332"/>
            </a:xfrm>
            <a:prstGeom prst="rect">
              <a:avLst/>
            </a:prstGeom>
            <a:noFill/>
          </p:spPr>
          <p:txBody>
            <a:bodyPr wrap="none" rtlCol="0">
              <a:spAutoFit/>
            </a:bodyPr>
            <a:lstStyle/>
            <a:p>
              <a:r>
                <a:rPr lang="fr-FR" dirty="0" smtClean="0">
                  <a:solidFill>
                    <a:srgbClr val="00AC8C"/>
                  </a:solidFill>
                </a:rPr>
                <a:t>2</a:t>
              </a:r>
              <a:endParaRPr lang="fr-FR" dirty="0">
                <a:solidFill>
                  <a:srgbClr val="00AC8C"/>
                </a:solidFill>
              </a:endParaRPr>
            </a:p>
          </p:txBody>
        </p:sp>
      </p:grpSp>
      <p:sp>
        <p:nvSpPr>
          <p:cNvPr id="33" name="Vague 32"/>
          <p:cNvSpPr/>
          <p:nvPr/>
        </p:nvSpPr>
        <p:spPr>
          <a:xfrm>
            <a:off x="658687" y="3275700"/>
            <a:ext cx="1529254" cy="702644"/>
          </a:xfrm>
          <a:prstGeom prst="wave">
            <a:avLst/>
          </a:prstGeom>
          <a:effectLst>
            <a:glow rad="2286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fr-FR" dirty="0" smtClean="0">
                <a:solidFill>
                  <a:schemeClr val="accent5"/>
                </a:solidFill>
              </a:rPr>
              <a:t>Obligatoire</a:t>
            </a:r>
            <a:endParaRPr lang="fr-FR" dirty="0">
              <a:solidFill>
                <a:schemeClr val="accent5"/>
              </a:solidFill>
            </a:endParaRPr>
          </a:p>
        </p:txBody>
      </p:sp>
    </p:spTree>
    <p:extLst>
      <p:ext uri="{BB962C8B-B14F-4D97-AF65-F5344CB8AC3E}">
        <p14:creationId xmlns:p14="http://schemas.microsoft.com/office/powerpoint/2010/main" val="2399334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2"/>
          <a:stretch>
            <a:fillRect/>
          </a:stretch>
        </p:blipFill>
        <p:spPr>
          <a:xfrm>
            <a:off x="2370573" y="434246"/>
            <a:ext cx="1311620" cy="436553"/>
          </a:xfrm>
          <a:prstGeom prst="rect">
            <a:avLst/>
          </a:prstGeom>
        </p:spPr>
      </p:pic>
      <p:sp>
        <p:nvSpPr>
          <p:cNvPr id="41" name="ZoneTexte 40"/>
          <p:cNvSpPr txBox="1"/>
          <p:nvPr/>
        </p:nvSpPr>
        <p:spPr>
          <a:xfrm>
            <a:off x="2828797" y="6525702"/>
            <a:ext cx="710451" cy="369332"/>
          </a:xfrm>
          <a:prstGeom prst="rect">
            <a:avLst/>
          </a:prstGeom>
          <a:noFill/>
        </p:spPr>
        <p:txBody>
          <a:bodyPr wrap="none" rtlCol="0">
            <a:spAutoFit/>
          </a:bodyPr>
          <a:lstStyle/>
          <a:p>
            <a:r>
              <a:rPr lang="fr-FR" dirty="0" smtClean="0">
                <a:solidFill>
                  <a:srgbClr val="428978"/>
                </a:solidFill>
              </a:rPr>
              <a:t>Initial</a:t>
            </a:r>
            <a:endParaRPr lang="fr-FR" dirty="0">
              <a:solidFill>
                <a:srgbClr val="428978"/>
              </a:solidFill>
            </a:endParaRPr>
          </a:p>
        </p:txBody>
      </p:sp>
      <p:sp>
        <p:nvSpPr>
          <p:cNvPr id="42" name="ZoneTexte 41"/>
          <p:cNvSpPr txBox="1"/>
          <p:nvPr/>
        </p:nvSpPr>
        <p:spPr>
          <a:xfrm>
            <a:off x="5417434" y="6475536"/>
            <a:ext cx="1243674" cy="369332"/>
          </a:xfrm>
          <a:prstGeom prst="rect">
            <a:avLst/>
          </a:prstGeom>
          <a:noFill/>
        </p:spPr>
        <p:txBody>
          <a:bodyPr wrap="none" rtlCol="0">
            <a:spAutoFit/>
          </a:bodyPr>
          <a:lstStyle/>
          <a:p>
            <a:r>
              <a:rPr lang="fr-FR" dirty="0" smtClean="0">
                <a:solidFill>
                  <a:srgbClr val="99E6CB"/>
                </a:solidFill>
              </a:rPr>
              <a:t>Approfondi</a:t>
            </a:r>
            <a:endParaRPr lang="fr-FR" dirty="0">
              <a:solidFill>
                <a:srgbClr val="99E6CB"/>
              </a:solidFill>
            </a:endParaRPr>
          </a:p>
        </p:txBody>
      </p:sp>
      <p:sp>
        <p:nvSpPr>
          <p:cNvPr id="43" name="ZoneTexte 42"/>
          <p:cNvSpPr txBox="1"/>
          <p:nvPr/>
        </p:nvSpPr>
        <p:spPr>
          <a:xfrm>
            <a:off x="8425805" y="6458274"/>
            <a:ext cx="1030026" cy="369332"/>
          </a:xfrm>
          <a:prstGeom prst="rect">
            <a:avLst/>
          </a:prstGeom>
          <a:noFill/>
        </p:spPr>
        <p:txBody>
          <a:bodyPr wrap="none" rtlCol="0">
            <a:spAutoFit/>
          </a:bodyPr>
          <a:lstStyle/>
          <a:p>
            <a:r>
              <a:rPr lang="fr-FR" dirty="0" smtClean="0">
                <a:solidFill>
                  <a:srgbClr val="C8E2DA"/>
                </a:solidFill>
              </a:rPr>
              <a:t>Optimisé</a:t>
            </a:r>
            <a:endParaRPr lang="fr-FR" dirty="0">
              <a:solidFill>
                <a:srgbClr val="C8E2DA"/>
              </a:solidFill>
            </a:endParaRPr>
          </a:p>
        </p:txBody>
      </p:sp>
      <p:grpSp>
        <p:nvGrpSpPr>
          <p:cNvPr id="3" name="Groupe 2"/>
          <p:cNvGrpSpPr/>
          <p:nvPr/>
        </p:nvGrpSpPr>
        <p:grpSpPr>
          <a:xfrm>
            <a:off x="119495" y="1151896"/>
            <a:ext cx="10297534" cy="5325075"/>
            <a:chOff x="280860" y="1187854"/>
            <a:chExt cx="10297534" cy="5325075"/>
          </a:xfrm>
        </p:grpSpPr>
        <p:grpSp>
          <p:nvGrpSpPr>
            <p:cNvPr id="2" name="Groupe 1"/>
            <p:cNvGrpSpPr/>
            <p:nvPr/>
          </p:nvGrpSpPr>
          <p:grpSpPr>
            <a:xfrm>
              <a:off x="280860" y="1187854"/>
              <a:ext cx="10297534" cy="5325075"/>
              <a:chOff x="280860" y="1187854"/>
              <a:chExt cx="10297534" cy="5325075"/>
            </a:xfrm>
          </p:grpSpPr>
          <p:grpSp>
            <p:nvGrpSpPr>
              <p:cNvPr id="27" name="Groupe 26"/>
              <p:cNvGrpSpPr/>
              <p:nvPr/>
            </p:nvGrpSpPr>
            <p:grpSpPr>
              <a:xfrm>
                <a:off x="280860" y="1187854"/>
                <a:ext cx="10297534" cy="5325075"/>
                <a:chOff x="280860" y="1187854"/>
                <a:chExt cx="10297534" cy="5325075"/>
              </a:xfrm>
            </p:grpSpPr>
            <p:sp>
              <p:nvSpPr>
                <p:cNvPr id="15" name="Rectangle 14"/>
                <p:cNvSpPr/>
                <p:nvPr/>
              </p:nvSpPr>
              <p:spPr>
                <a:xfrm>
                  <a:off x="7401830" y="1645920"/>
                  <a:ext cx="3070457" cy="4857658"/>
                </a:xfrm>
                <a:prstGeom prst="rect">
                  <a:avLst/>
                </a:prstGeom>
                <a:solidFill>
                  <a:srgbClr val="BDDDD3">
                    <a:alpha val="50000"/>
                  </a:srgb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sz="1200" dirty="0"/>
                </a:p>
              </p:txBody>
            </p:sp>
            <p:sp>
              <p:nvSpPr>
                <p:cNvPr id="16" name="Rectangle 15"/>
                <p:cNvSpPr/>
                <p:nvPr/>
              </p:nvSpPr>
              <p:spPr>
                <a:xfrm>
                  <a:off x="4485373" y="1732768"/>
                  <a:ext cx="2916453" cy="4780161"/>
                </a:xfrm>
                <a:prstGeom prst="rect">
                  <a:avLst/>
                </a:prstGeom>
                <a:solidFill>
                  <a:srgbClr val="92E4C8">
                    <a:alpha val="50000"/>
                  </a:srgb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17" name="Rectangle 16"/>
                <p:cNvSpPr/>
                <p:nvPr/>
              </p:nvSpPr>
              <p:spPr>
                <a:xfrm>
                  <a:off x="2125541" y="1732768"/>
                  <a:ext cx="2359832" cy="4770810"/>
                </a:xfrm>
                <a:prstGeom prst="rect">
                  <a:avLst/>
                </a:prstGeom>
                <a:solidFill>
                  <a:srgbClr val="8CC3B1">
                    <a:alpha val="50000"/>
                  </a:srgb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dirty="0"/>
                </a:p>
              </p:txBody>
            </p:sp>
            <p:graphicFrame>
              <p:nvGraphicFramePr>
                <p:cNvPr id="4" name="Diagramme 3"/>
                <p:cNvGraphicFramePr/>
                <p:nvPr>
                  <p:extLst/>
                </p:nvPr>
              </p:nvGraphicFramePr>
              <p:xfrm>
                <a:off x="1923532" y="1413313"/>
                <a:ext cx="8625759" cy="509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e 4"/>
                <p:cNvGrpSpPr/>
                <p:nvPr/>
              </p:nvGrpSpPr>
              <p:grpSpPr>
                <a:xfrm>
                  <a:off x="280860" y="1187854"/>
                  <a:ext cx="1909413" cy="1333853"/>
                  <a:chOff x="37047" y="-150930"/>
                  <a:chExt cx="2923664" cy="1045968"/>
                </a:xfrm>
              </p:grpSpPr>
              <p:sp>
                <p:nvSpPr>
                  <p:cNvPr id="6" name="Rectangle à coins arrondis 5"/>
                  <p:cNvSpPr/>
                  <p:nvPr/>
                </p:nvSpPr>
                <p:spPr>
                  <a:xfrm>
                    <a:off x="37047" y="-150930"/>
                    <a:ext cx="2923664" cy="1045968"/>
                  </a:xfrm>
                  <a:prstGeom prst="roundRect">
                    <a:avLst/>
                  </a:prstGeom>
                </p:spPr>
                <p:style>
                  <a:lnRef idx="0">
                    <a:schemeClr val="dk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2">
                      <a:hueOff val="0"/>
                      <a:satOff val="0"/>
                      <a:lumOff val="0"/>
                      <a:alphaOff val="0"/>
                    </a:schemeClr>
                  </a:fontRef>
                </p:style>
              </p:sp>
              <p:sp>
                <p:nvSpPr>
                  <p:cNvPr id="7" name="ZoneTexte 6"/>
                  <p:cNvSpPr txBox="1"/>
                  <p:nvPr/>
                </p:nvSpPr>
                <p:spPr>
                  <a:xfrm>
                    <a:off x="74572" y="-92909"/>
                    <a:ext cx="2821544" cy="943848"/>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fr-FR" sz="1600" kern="1200" dirty="0" smtClean="0">
                        <a:solidFill>
                          <a:schemeClr val="accent3">
                            <a:lumMod val="75000"/>
                          </a:schemeClr>
                        </a:solidFill>
                      </a:rPr>
                      <a:t>Conciliation</a:t>
                    </a:r>
                    <a:endParaRPr lang="fr-FR" sz="1600" kern="1200" dirty="0">
                      <a:solidFill>
                        <a:schemeClr val="accent3">
                          <a:lumMod val="75000"/>
                        </a:schemeClr>
                      </a:solidFill>
                    </a:endParaRPr>
                  </a:p>
                </p:txBody>
              </p:sp>
            </p:grpSp>
            <p:graphicFrame>
              <p:nvGraphicFramePr>
                <p:cNvPr id="8" name="Diagramme 7"/>
                <p:cNvGraphicFramePr/>
                <p:nvPr>
                  <p:extLst/>
                </p:nvPr>
              </p:nvGraphicFramePr>
              <p:xfrm>
                <a:off x="1952635" y="3995664"/>
                <a:ext cx="8625759" cy="5062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9" name="Groupe 8"/>
                <p:cNvGrpSpPr/>
                <p:nvPr/>
              </p:nvGrpSpPr>
              <p:grpSpPr>
                <a:xfrm>
                  <a:off x="305367" y="3747632"/>
                  <a:ext cx="1909413" cy="1318328"/>
                  <a:chOff x="23512" y="-199642"/>
                  <a:chExt cx="2923664" cy="1045968"/>
                </a:xfrm>
              </p:grpSpPr>
              <p:sp>
                <p:nvSpPr>
                  <p:cNvPr id="10" name="Rectangle à coins arrondis 9"/>
                  <p:cNvSpPr/>
                  <p:nvPr/>
                </p:nvSpPr>
                <p:spPr>
                  <a:xfrm>
                    <a:off x="23512" y="-199642"/>
                    <a:ext cx="2923664" cy="1045968"/>
                  </a:xfrm>
                  <a:prstGeom prst="roundRect">
                    <a:avLst/>
                  </a:prstGeom>
                </p:spPr>
                <p:style>
                  <a:lnRef idx="0">
                    <a:schemeClr val="dk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2">
                      <a:hueOff val="0"/>
                      <a:satOff val="0"/>
                      <a:lumOff val="0"/>
                      <a:alphaOff val="0"/>
                    </a:schemeClr>
                  </a:fontRef>
                </p:style>
              </p:sp>
              <p:sp>
                <p:nvSpPr>
                  <p:cNvPr id="11" name="ZoneTexte 10"/>
                  <p:cNvSpPr txBox="1"/>
                  <p:nvPr/>
                </p:nvSpPr>
                <p:spPr>
                  <a:xfrm>
                    <a:off x="74572" y="-148582"/>
                    <a:ext cx="2821544" cy="943848"/>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fr-FR" sz="1600" dirty="0" smtClean="0">
                        <a:solidFill>
                          <a:schemeClr val="accent3">
                            <a:lumMod val="75000"/>
                          </a:schemeClr>
                        </a:solidFill>
                      </a:rPr>
                      <a:t>Entretien </a:t>
                    </a:r>
                    <a:r>
                      <a:rPr lang="fr-FR" sz="1600" kern="1200" dirty="0" smtClean="0">
                        <a:solidFill>
                          <a:schemeClr val="accent3">
                            <a:lumMod val="75000"/>
                          </a:schemeClr>
                        </a:solidFill>
                      </a:rPr>
                      <a:t>pharmaceutique</a:t>
                    </a:r>
                    <a:endParaRPr lang="fr-FR" sz="1600" kern="1200" dirty="0">
                      <a:solidFill>
                        <a:schemeClr val="accent3">
                          <a:lumMod val="75000"/>
                        </a:schemeClr>
                      </a:solidFill>
                    </a:endParaRPr>
                  </a:p>
                </p:txBody>
              </p:sp>
            </p:grpSp>
          </p:grpSp>
          <p:sp>
            <p:nvSpPr>
              <p:cNvPr id="18" name="Rectangle 17"/>
              <p:cNvSpPr/>
              <p:nvPr/>
            </p:nvSpPr>
            <p:spPr>
              <a:xfrm>
                <a:off x="2190273" y="2016745"/>
                <a:ext cx="2392914" cy="1508105"/>
              </a:xfrm>
              <a:prstGeom prst="rect">
                <a:avLst/>
              </a:prstGeom>
            </p:spPr>
            <p:txBody>
              <a:bodyPr wrap="square">
                <a:spAutoFit/>
              </a:bodyPr>
              <a:lstStyle/>
              <a:p>
                <a:r>
                  <a:rPr lang="fr-FR" sz="1400" dirty="0">
                    <a:latin typeface="Calibri" panose="020F0502020204030204" pitchFamily="34" charset="0"/>
                    <a:ea typeface="Calibri" panose="020F0502020204030204" pitchFamily="34" charset="0"/>
                    <a:cs typeface="Times New Roman" panose="02020603050405020304" pitchFamily="18" charset="0"/>
                  </a:rPr>
                  <a:t>Un projet est rédigé et validé en </a:t>
                </a:r>
                <a:r>
                  <a:rPr lang="fr-FR" sz="1400" dirty="0" smtClean="0">
                    <a:latin typeface="Calibri" panose="020F0502020204030204" pitchFamily="34" charset="0"/>
                    <a:ea typeface="Calibri" panose="020F0502020204030204" pitchFamily="34" charset="0"/>
                    <a:cs typeface="Times New Roman" panose="02020603050405020304" pitchFamily="18" charset="0"/>
                  </a:rPr>
                  <a:t>instance</a:t>
                </a:r>
              </a:p>
              <a:p>
                <a:endParaRPr lang="fr-FR" sz="1400" dirty="0">
                  <a:latin typeface="Calibri" panose="020F0502020204030204" pitchFamily="34" charset="0"/>
                  <a:cs typeface="Times New Roman" panose="02020603050405020304" pitchFamily="18" charset="0"/>
                </a:endParaRPr>
              </a:p>
              <a:p>
                <a:endParaRPr lang="fr-FR" sz="1400" dirty="0" smtClean="0">
                  <a:latin typeface="Calibri" panose="020F0502020204030204" pitchFamily="34" charset="0"/>
                  <a:cs typeface="Times New Roman" panose="02020603050405020304" pitchFamily="18" charset="0"/>
                </a:endParaRPr>
              </a:p>
              <a:p>
                <a:r>
                  <a:rPr lang="fr-FR" sz="1200" b="1" dirty="0">
                    <a:solidFill>
                      <a:srgbClr val="7B652D"/>
                    </a:solidFill>
                    <a:latin typeface="Calibri" panose="020F0502020204030204" pitchFamily="34" charset="0"/>
                    <a:cs typeface="Times New Roman" panose="02020603050405020304" pitchFamily="18" charset="0"/>
                  </a:rPr>
                  <a:t>Elément de preuve : </a:t>
                </a:r>
                <a:r>
                  <a:rPr lang="fr-FR" sz="1200" dirty="0">
                    <a:solidFill>
                      <a:srgbClr val="7B652D"/>
                    </a:solidFill>
                    <a:latin typeface="Calibri" panose="020F0502020204030204" pitchFamily="34" charset="0"/>
                    <a:cs typeface="Times New Roman" panose="02020603050405020304" pitchFamily="18" charset="0"/>
                  </a:rPr>
                  <a:t>CR de réunion ou diaporama de présentation réunion</a:t>
                </a:r>
                <a:endParaRPr lang="fr-FR" sz="1200" dirty="0">
                  <a:solidFill>
                    <a:srgbClr val="7B652D"/>
                  </a:solidFill>
                </a:endParaRPr>
              </a:p>
            </p:txBody>
          </p:sp>
          <p:sp>
            <p:nvSpPr>
              <p:cNvPr id="19" name="Rectangle 18"/>
              <p:cNvSpPr/>
              <p:nvPr/>
            </p:nvSpPr>
            <p:spPr>
              <a:xfrm>
                <a:off x="2200002" y="4656081"/>
                <a:ext cx="2392914" cy="1292662"/>
              </a:xfrm>
              <a:prstGeom prst="rect">
                <a:avLst/>
              </a:prstGeom>
            </p:spPr>
            <p:txBody>
              <a:bodyPr wrap="square">
                <a:spAutoFit/>
              </a:bodyPr>
              <a:lstStyle/>
              <a:p>
                <a:r>
                  <a:rPr lang="fr-FR" sz="1400" dirty="0">
                    <a:latin typeface="Calibri" panose="020F0502020204030204" pitchFamily="34" charset="0"/>
                    <a:ea typeface="Calibri" panose="020F0502020204030204" pitchFamily="34" charset="0"/>
                    <a:cs typeface="Times New Roman" panose="02020603050405020304" pitchFamily="18" charset="0"/>
                  </a:rPr>
                  <a:t>Un projet est rédigé et validé en </a:t>
                </a:r>
                <a:r>
                  <a:rPr lang="fr-FR" sz="1400" dirty="0" smtClean="0">
                    <a:latin typeface="Calibri" panose="020F0502020204030204" pitchFamily="34" charset="0"/>
                    <a:ea typeface="Calibri" panose="020F0502020204030204" pitchFamily="34" charset="0"/>
                    <a:cs typeface="Times New Roman" panose="02020603050405020304" pitchFamily="18" charset="0"/>
                  </a:rPr>
                  <a:t>instance</a:t>
                </a:r>
              </a:p>
              <a:p>
                <a:endParaRPr lang="fr-FR" sz="1400" dirty="0">
                  <a:latin typeface="Calibri" panose="020F0502020204030204" pitchFamily="34" charset="0"/>
                  <a:cs typeface="Times New Roman" panose="02020603050405020304" pitchFamily="18" charset="0"/>
                </a:endParaRPr>
              </a:p>
              <a:p>
                <a:r>
                  <a:rPr lang="fr-FR" sz="1200" b="1" dirty="0">
                    <a:solidFill>
                      <a:srgbClr val="7B652D"/>
                    </a:solidFill>
                    <a:latin typeface="Calibri" panose="020F0502020204030204" pitchFamily="34" charset="0"/>
                    <a:cs typeface="Times New Roman" panose="02020603050405020304" pitchFamily="18" charset="0"/>
                  </a:rPr>
                  <a:t>Elément de preuve : </a:t>
                </a:r>
                <a:r>
                  <a:rPr lang="fr-FR" sz="1200" dirty="0">
                    <a:solidFill>
                      <a:srgbClr val="7B652D"/>
                    </a:solidFill>
                    <a:latin typeface="Calibri" panose="020F0502020204030204" pitchFamily="34" charset="0"/>
                    <a:cs typeface="Times New Roman" panose="02020603050405020304" pitchFamily="18" charset="0"/>
                  </a:rPr>
                  <a:t>CR de réunion ou diaporama de présentation </a:t>
                </a:r>
                <a:r>
                  <a:rPr lang="fr-FR" sz="1200" dirty="0" smtClean="0">
                    <a:solidFill>
                      <a:srgbClr val="7B652D"/>
                    </a:solidFill>
                    <a:latin typeface="Calibri" panose="020F0502020204030204" pitchFamily="34" charset="0"/>
                    <a:cs typeface="Times New Roman" panose="02020603050405020304" pitchFamily="18" charset="0"/>
                  </a:rPr>
                  <a:t>réunion</a:t>
                </a:r>
                <a:endParaRPr lang="fr-FR" sz="1200" dirty="0">
                  <a:solidFill>
                    <a:srgbClr val="7B652D"/>
                  </a:solidFill>
                </a:endParaRPr>
              </a:p>
            </p:txBody>
          </p:sp>
          <p:sp>
            <p:nvSpPr>
              <p:cNvPr id="21" name="Rectangle 20"/>
              <p:cNvSpPr/>
              <p:nvPr/>
            </p:nvSpPr>
            <p:spPr>
              <a:xfrm>
                <a:off x="7392991" y="2002005"/>
                <a:ext cx="2972643" cy="646331"/>
              </a:xfrm>
              <a:prstGeom prst="rect">
                <a:avLst/>
              </a:prstGeom>
            </p:spPr>
            <p:txBody>
              <a:bodyPr wrap="square">
                <a:spAutoFit/>
              </a:bodyPr>
              <a:lstStyle/>
              <a:p>
                <a:pPr lvl="0">
                  <a:spcAft>
                    <a:spcPts val="0"/>
                  </a:spcAft>
                </a:pPr>
                <a:r>
                  <a:rPr lang="fr-FR" sz="1200" b="1" dirty="0" smtClean="0"/>
                  <a:t>Indicateur </a:t>
                </a:r>
                <a:r>
                  <a:rPr lang="fr-FR" sz="1200" b="1" dirty="0"/>
                  <a:t>de qualité :</a:t>
                </a:r>
              </a:p>
              <a:p>
                <a:pPr marL="171450" lvl="0" indent="-171450">
                  <a:spcAft>
                    <a:spcPts val="0"/>
                  </a:spcAft>
                  <a:buFontTx/>
                  <a:buChar char="-"/>
                </a:pPr>
                <a:r>
                  <a:rPr lang="fr-FR" sz="1200" dirty="0" smtClean="0"/>
                  <a:t>Nb </a:t>
                </a:r>
                <a:r>
                  <a:rPr lang="fr-FR" sz="1200" dirty="0"/>
                  <a:t>de bilans transmis dans DMP ou par messagerie sécurisés / Nb de </a:t>
                </a:r>
                <a:r>
                  <a:rPr lang="fr-FR" sz="1200" dirty="0" smtClean="0"/>
                  <a:t>conciliation</a:t>
                </a:r>
              </a:p>
            </p:txBody>
          </p:sp>
          <p:sp>
            <p:nvSpPr>
              <p:cNvPr id="25" name="Rectangle 24"/>
              <p:cNvSpPr/>
              <p:nvPr/>
            </p:nvSpPr>
            <p:spPr>
              <a:xfrm>
                <a:off x="4482734" y="1939912"/>
                <a:ext cx="2876909" cy="1938992"/>
              </a:xfrm>
              <a:prstGeom prst="rect">
                <a:avLst/>
              </a:prstGeom>
            </p:spPr>
            <p:txBody>
              <a:bodyPr wrap="square">
                <a:spAutoFit/>
              </a:bodyPr>
              <a:lstStyle/>
              <a:p>
                <a:pPr>
                  <a:spcAft>
                    <a:spcPts val="0"/>
                  </a:spcAft>
                </a:pPr>
                <a:r>
                  <a:rPr lang="fr-FR" sz="1200" b="1" dirty="0">
                    <a:latin typeface="Calibri" panose="020F0502020204030204" pitchFamily="34" charset="0"/>
                    <a:ea typeface="Calibri" panose="020F0502020204030204" pitchFamily="34" charset="0"/>
                    <a:cs typeface="Times New Roman" panose="02020603050405020304" pitchFamily="18" charset="0"/>
                  </a:rPr>
                  <a:t>Indicateur de réalisation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182563" lvl="0" indent="-182563">
                  <a:spcAft>
                    <a:spcPts val="0"/>
                  </a:spcAft>
                  <a:buFont typeface="Calibri" panose="020F0502020204030204" pitchFamily="34" charset="0"/>
                  <a:buChar char="-"/>
                </a:pPr>
                <a:r>
                  <a:rPr lang="fr-FR" sz="1200" dirty="0">
                    <a:latin typeface="Calibri" panose="020F0502020204030204" pitchFamily="34" charset="0"/>
                    <a:ea typeface="Calibri" panose="020F0502020204030204" pitchFamily="34" charset="0"/>
                    <a:cs typeface="Times New Roman" panose="02020603050405020304" pitchFamily="18" charset="0"/>
                  </a:rPr>
                  <a:t>Nb de patients ayant au moins 1 bilan de conciliation réalisé au cours de son </a:t>
                </a:r>
                <a:r>
                  <a:rPr lang="fr-FR" sz="1200" dirty="0" smtClean="0">
                    <a:latin typeface="Calibri" panose="020F0502020204030204" pitchFamily="34" charset="0"/>
                    <a:ea typeface="Calibri" panose="020F0502020204030204" pitchFamily="34" charset="0"/>
                    <a:cs typeface="Times New Roman" panose="02020603050405020304" pitchFamily="18" charset="0"/>
                  </a:rPr>
                  <a:t>séjour / Nb </a:t>
                </a:r>
                <a:r>
                  <a:rPr lang="fr-FR" sz="1200" dirty="0">
                    <a:latin typeface="Calibri" panose="020F0502020204030204" pitchFamily="34" charset="0"/>
                    <a:ea typeface="Calibri" panose="020F0502020204030204" pitchFamily="34" charset="0"/>
                    <a:cs typeface="Times New Roman" panose="02020603050405020304" pitchFamily="18" charset="0"/>
                  </a:rPr>
                  <a:t>de séjours de patients ciblés (par défaut nb total patient</a:t>
                </a:r>
                <a:r>
                  <a:rPr lang="fr-FR" sz="1200" dirty="0" smtClean="0">
                    <a:latin typeface="Calibri" panose="020F0502020204030204" pitchFamily="34" charset="0"/>
                    <a:ea typeface="Calibri" panose="020F0502020204030204" pitchFamily="34" charset="0"/>
                    <a:cs typeface="Times New Roman" panose="02020603050405020304" pitchFamily="18" charset="0"/>
                  </a:rPr>
                  <a:t>)</a:t>
                </a:r>
              </a:p>
              <a:p>
                <a:pPr lvl="0">
                  <a:spcAft>
                    <a:spcPts val="0"/>
                  </a:spcAft>
                </a:pPr>
                <a:endParaRPr lang="fr-FR" sz="1200" b="1" dirty="0" smtClean="0"/>
              </a:p>
              <a:p>
                <a:pPr lvl="0">
                  <a:spcAft>
                    <a:spcPts val="0"/>
                  </a:spcAft>
                </a:pPr>
                <a:endParaRPr lang="fr-FR" sz="1200" b="1" dirty="0"/>
              </a:p>
              <a:p>
                <a:pPr lvl="0">
                  <a:spcAft>
                    <a:spcPts val="0"/>
                  </a:spcAft>
                </a:pPr>
                <a:r>
                  <a:rPr lang="fr-FR" sz="1200" b="1" dirty="0" smtClean="0"/>
                  <a:t>Indicateur </a:t>
                </a:r>
                <a:r>
                  <a:rPr lang="fr-FR" sz="1200" b="1" dirty="0"/>
                  <a:t>de qualité :</a:t>
                </a:r>
              </a:p>
              <a:p>
                <a:pPr marL="171450" lvl="0" indent="-171450">
                  <a:spcAft>
                    <a:spcPts val="0"/>
                  </a:spcAft>
                  <a:buFontTx/>
                  <a:buChar char="-"/>
                </a:pPr>
                <a:r>
                  <a:rPr lang="fr-FR" sz="1200" dirty="0" smtClean="0"/>
                  <a:t>Nb </a:t>
                </a:r>
                <a:r>
                  <a:rPr lang="fr-FR" sz="1200" dirty="0"/>
                  <a:t>de bilans transmis dans DPI / Nb de conciliation total </a:t>
                </a:r>
                <a:r>
                  <a:rPr lang="fr-FR" sz="1200" dirty="0" smtClean="0"/>
                  <a:t>réalisées</a:t>
                </a:r>
              </a:p>
            </p:txBody>
          </p:sp>
          <p:sp>
            <p:nvSpPr>
              <p:cNvPr id="26" name="Rectangle 25"/>
              <p:cNvSpPr/>
              <p:nvPr/>
            </p:nvSpPr>
            <p:spPr>
              <a:xfrm>
                <a:off x="4500152" y="4541559"/>
                <a:ext cx="2892839" cy="1754326"/>
              </a:xfrm>
              <a:prstGeom prst="rect">
                <a:avLst/>
              </a:prstGeom>
            </p:spPr>
            <p:txBody>
              <a:bodyPr wrap="square">
                <a:spAutoFit/>
              </a:bodyPr>
              <a:lstStyle/>
              <a:p>
                <a:pPr>
                  <a:spcAft>
                    <a:spcPts val="0"/>
                  </a:spcAft>
                </a:pPr>
                <a:r>
                  <a:rPr lang="fr-FR" sz="1200" dirty="0">
                    <a:latin typeface="Calibri" panose="020F0502020204030204" pitchFamily="34" charset="0"/>
                    <a:ea typeface="Calibri" panose="020F0502020204030204" pitchFamily="34" charset="0"/>
                    <a:cs typeface="Times New Roman" panose="02020603050405020304" pitchFamily="18" charset="0"/>
                  </a:rPr>
                  <a:t>Un ou des projets ont un financement (Dans le cadre d’un programme d’ETP ou de consultation pluridisciplinaires</a:t>
                </a:r>
                <a:r>
                  <a:rPr lang="fr-FR" sz="1200" dirty="0" smtClean="0">
                    <a:latin typeface="Calibri" panose="020F0502020204030204" pitchFamily="34" charset="0"/>
                    <a:ea typeface="Calibri" panose="020F0502020204030204" pitchFamily="34" charset="0"/>
                    <a:cs typeface="Times New Roman" panose="02020603050405020304" pitchFamily="18" charset="0"/>
                  </a:rPr>
                  <a:t>) : </a:t>
                </a:r>
                <a:r>
                  <a:rPr lang="fr-FR" sz="1200" dirty="0">
                    <a:latin typeface="Calibri" panose="020F0502020204030204" pitchFamily="34" charset="0"/>
                    <a:ea typeface="Calibri" panose="020F0502020204030204" pitchFamily="34" charset="0"/>
                    <a:cs typeface="Times New Roman" panose="02020603050405020304" pitchFamily="18" charset="0"/>
                  </a:rPr>
                  <a:t>OUI / NON</a:t>
                </a:r>
              </a:p>
              <a:p>
                <a:r>
                  <a:rPr lang="fr-FR" sz="1200" dirty="0" smtClean="0">
                    <a:latin typeface="Calibri" panose="020F0502020204030204" pitchFamily="34" charset="0"/>
                    <a:ea typeface="Calibri" panose="020F0502020204030204" pitchFamily="34" charset="0"/>
                    <a:cs typeface="Times New Roman" panose="02020603050405020304" pitchFamily="18" charset="0"/>
                  </a:rPr>
                  <a:t>- Nb </a:t>
                </a:r>
                <a:r>
                  <a:rPr lang="fr-FR" sz="1200" dirty="0">
                    <a:latin typeface="Calibri" panose="020F0502020204030204" pitchFamily="34" charset="0"/>
                    <a:ea typeface="Calibri" panose="020F0502020204030204" pitchFamily="34" charset="0"/>
                    <a:cs typeface="Times New Roman" panose="02020603050405020304" pitchFamily="18" charset="0"/>
                  </a:rPr>
                  <a:t>projet intégré / nb Total de </a:t>
                </a:r>
                <a:r>
                  <a:rPr lang="fr-FR" sz="1200" dirty="0" smtClean="0">
                    <a:latin typeface="Calibri" panose="020F0502020204030204" pitchFamily="34" charset="0"/>
                    <a:ea typeface="Calibri" panose="020F0502020204030204" pitchFamily="34" charset="0"/>
                    <a:cs typeface="Times New Roman" panose="02020603050405020304" pitchFamily="18" charset="0"/>
                  </a:rPr>
                  <a:t>projet</a:t>
                </a:r>
              </a:p>
              <a:p>
                <a:r>
                  <a:rPr lang="fr-FR" sz="1200" b="1" dirty="0"/>
                  <a:t>Indicateur de réalisation :</a:t>
                </a:r>
              </a:p>
              <a:p>
                <a:pPr marL="171450" indent="-171450">
                  <a:buFontTx/>
                  <a:buChar char="-"/>
                </a:pPr>
                <a:r>
                  <a:rPr lang="fr-FR" sz="1200" dirty="0" smtClean="0"/>
                  <a:t>Nb </a:t>
                </a:r>
                <a:r>
                  <a:rPr lang="fr-FR" sz="1200" dirty="0"/>
                  <a:t>de Patients ayant eu un </a:t>
                </a:r>
                <a:r>
                  <a:rPr lang="fr-FR" sz="1200" dirty="0" smtClean="0"/>
                  <a:t>entretien / Nb </a:t>
                </a:r>
                <a:r>
                  <a:rPr lang="fr-FR" sz="1200" dirty="0"/>
                  <a:t>total de patients ciblés</a:t>
                </a:r>
              </a:p>
              <a:p>
                <a:endParaRPr lang="fr-FR" sz="1200" dirty="0"/>
              </a:p>
            </p:txBody>
          </p:sp>
          <p:sp>
            <p:nvSpPr>
              <p:cNvPr id="28" name="Rectangle 27"/>
              <p:cNvSpPr/>
              <p:nvPr/>
            </p:nvSpPr>
            <p:spPr>
              <a:xfrm>
                <a:off x="7401826" y="4614354"/>
                <a:ext cx="2949546" cy="1200329"/>
              </a:xfrm>
              <a:prstGeom prst="rect">
                <a:avLst/>
              </a:prstGeom>
            </p:spPr>
            <p:txBody>
              <a:bodyPr wrap="square">
                <a:spAutoFit/>
              </a:bodyPr>
              <a:lstStyle/>
              <a:p>
                <a:pPr lvl="0">
                  <a:spcAft>
                    <a:spcPts val="0"/>
                  </a:spcAft>
                </a:pPr>
                <a:r>
                  <a:rPr lang="fr-FR" sz="1200" b="1" dirty="0"/>
                  <a:t>Indicateur de qualité :</a:t>
                </a:r>
              </a:p>
              <a:p>
                <a:pPr marL="171450" lvl="0" indent="-171450">
                  <a:spcAft>
                    <a:spcPts val="0"/>
                  </a:spcAft>
                  <a:buFontTx/>
                  <a:buChar char="-"/>
                </a:pPr>
                <a:r>
                  <a:rPr lang="fr-FR" sz="1200" dirty="0" smtClean="0"/>
                  <a:t>Nb </a:t>
                </a:r>
                <a:r>
                  <a:rPr lang="fr-FR" sz="1200" dirty="0"/>
                  <a:t>de patient ayant un document de synthèse transmis* à un professionnel libéral intervenant dans la prise en charge du </a:t>
                </a:r>
                <a:r>
                  <a:rPr lang="fr-FR" sz="1200" dirty="0" smtClean="0"/>
                  <a:t>patient / Nb </a:t>
                </a:r>
                <a:r>
                  <a:rPr lang="fr-FR" sz="1200" dirty="0"/>
                  <a:t>total </a:t>
                </a:r>
                <a:r>
                  <a:rPr lang="fr-FR" sz="1200" dirty="0" smtClean="0"/>
                  <a:t>d’entretiens patients </a:t>
                </a:r>
                <a:r>
                  <a:rPr lang="fr-FR" sz="1200" dirty="0"/>
                  <a:t>réalisés</a:t>
                </a:r>
              </a:p>
            </p:txBody>
          </p:sp>
        </p:grpSp>
        <p:sp>
          <p:nvSpPr>
            <p:cNvPr id="30" name="Rectangle 29"/>
            <p:cNvSpPr/>
            <p:nvPr/>
          </p:nvSpPr>
          <p:spPr>
            <a:xfrm>
              <a:off x="5417434" y="2920225"/>
              <a:ext cx="2286000" cy="322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t>Remontée d’information année N, Progression année N+1 et N+2</a:t>
              </a:r>
              <a:endParaRPr lang="fr-FR" sz="1100" dirty="0"/>
            </a:p>
          </p:txBody>
        </p:sp>
        <p:sp>
          <p:nvSpPr>
            <p:cNvPr id="31" name="Rectangle 30"/>
            <p:cNvSpPr/>
            <p:nvPr/>
          </p:nvSpPr>
          <p:spPr>
            <a:xfrm>
              <a:off x="5477350" y="6146052"/>
              <a:ext cx="2286000" cy="322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t>Remontée d’information année N, Progression année N+1 et N+2</a:t>
              </a:r>
              <a:endParaRPr lang="fr-FR" sz="1100" dirty="0"/>
            </a:p>
          </p:txBody>
        </p:sp>
        <p:sp>
          <p:nvSpPr>
            <p:cNvPr id="32" name="Rectangle 31"/>
            <p:cNvSpPr/>
            <p:nvPr/>
          </p:nvSpPr>
          <p:spPr>
            <a:xfrm>
              <a:off x="8074207" y="5764469"/>
              <a:ext cx="2286000" cy="322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t>Remontée d’information année N, Progression année N+1 et N+2</a:t>
              </a:r>
              <a:endParaRPr lang="fr-FR" sz="1100" dirty="0"/>
            </a:p>
          </p:txBody>
        </p:sp>
      </p:grpSp>
      <p:sp>
        <p:nvSpPr>
          <p:cNvPr id="35" name="Titre 1"/>
          <p:cNvSpPr>
            <a:spLocks noGrp="1"/>
          </p:cNvSpPr>
          <p:nvPr>
            <p:ph type="title"/>
          </p:nvPr>
        </p:nvSpPr>
        <p:spPr>
          <a:xfrm>
            <a:off x="3220994" y="365126"/>
            <a:ext cx="8295502" cy="561306"/>
          </a:xfrm>
        </p:spPr>
        <p:txBody>
          <a:bodyPr>
            <a:normAutofit/>
          </a:bodyPr>
          <a:lstStyle/>
          <a:p>
            <a:r>
              <a:rPr lang="fr-FR" sz="2800" i="1" dirty="0" smtClean="0">
                <a:solidFill>
                  <a:schemeClr val="accent1"/>
                </a:solidFill>
              </a:rPr>
              <a:t>Les indicateurs régionaux </a:t>
            </a:r>
            <a:endParaRPr lang="fr-FR" sz="2800" i="1" dirty="0">
              <a:solidFill>
                <a:schemeClr val="accent1"/>
              </a:solidFill>
            </a:endParaRPr>
          </a:p>
        </p:txBody>
      </p:sp>
      <p:sp>
        <p:nvSpPr>
          <p:cNvPr id="36" name="ZoneTexte 35"/>
          <p:cNvSpPr txBox="1"/>
          <p:nvPr/>
        </p:nvSpPr>
        <p:spPr>
          <a:xfrm>
            <a:off x="7615897" y="857409"/>
            <a:ext cx="3772422" cy="400110"/>
          </a:xfrm>
          <a:prstGeom prst="rect">
            <a:avLst/>
          </a:prstGeom>
          <a:solidFill>
            <a:schemeClr val="tx2"/>
          </a:solidFill>
        </p:spPr>
        <p:txBody>
          <a:bodyPr wrap="square" rtlCol="0">
            <a:spAutoFit/>
          </a:bodyPr>
          <a:lstStyle/>
          <a:p>
            <a:r>
              <a:rPr lang="fr-FR" sz="2000" b="1" dirty="0">
                <a:solidFill>
                  <a:schemeClr val="bg1"/>
                </a:solidFill>
              </a:rPr>
              <a:t>Indicateur de Pharmacie </a:t>
            </a:r>
            <a:r>
              <a:rPr lang="fr-FR" sz="2000" b="1" dirty="0" smtClean="0">
                <a:solidFill>
                  <a:schemeClr val="bg1"/>
                </a:solidFill>
              </a:rPr>
              <a:t>Clinique</a:t>
            </a:r>
            <a:endParaRPr lang="fr-FR" sz="2000" b="1" dirty="0">
              <a:solidFill>
                <a:schemeClr val="bg1"/>
              </a:solidFill>
            </a:endParaRPr>
          </a:p>
        </p:txBody>
      </p:sp>
      <p:sp>
        <p:nvSpPr>
          <p:cNvPr id="37" name="Vague 36"/>
          <p:cNvSpPr/>
          <p:nvPr/>
        </p:nvSpPr>
        <p:spPr>
          <a:xfrm>
            <a:off x="576371" y="2305605"/>
            <a:ext cx="1270893" cy="514465"/>
          </a:xfrm>
          <a:prstGeom prst="wave">
            <a:avLst/>
          </a:prstGeom>
          <a:effectLst>
            <a:glow rad="2286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fr-FR" dirty="0" smtClean="0">
                <a:solidFill>
                  <a:schemeClr val="accent5"/>
                </a:solidFill>
              </a:rPr>
              <a:t>Facultatif</a:t>
            </a:r>
            <a:endParaRPr lang="fr-FR" dirty="0">
              <a:solidFill>
                <a:schemeClr val="accent5"/>
              </a:solidFill>
            </a:endParaRPr>
          </a:p>
        </p:txBody>
      </p:sp>
      <p:sp>
        <p:nvSpPr>
          <p:cNvPr id="38" name="Vague 37"/>
          <p:cNvSpPr/>
          <p:nvPr/>
        </p:nvSpPr>
        <p:spPr>
          <a:xfrm>
            <a:off x="501873" y="4895372"/>
            <a:ext cx="1270893" cy="514465"/>
          </a:xfrm>
          <a:prstGeom prst="wave">
            <a:avLst/>
          </a:prstGeom>
          <a:effectLst>
            <a:glow rad="2286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fr-FR" dirty="0" smtClean="0">
                <a:solidFill>
                  <a:schemeClr val="accent5"/>
                </a:solidFill>
              </a:rPr>
              <a:t>Facultatif</a:t>
            </a:r>
            <a:endParaRPr lang="fr-FR" dirty="0">
              <a:solidFill>
                <a:schemeClr val="accent5"/>
              </a:solidFill>
            </a:endParaRPr>
          </a:p>
        </p:txBody>
      </p:sp>
    </p:spTree>
    <p:extLst>
      <p:ext uri="{BB962C8B-B14F-4D97-AF65-F5344CB8AC3E}">
        <p14:creationId xmlns:p14="http://schemas.microsoft.com/office/powerpoint/2010/main" val="31006892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2496078" y="479834"/>
            <a:ext cx="1365485" cy="454481"/>
          </a:xfrm>
          <a:prstGeom prst="rect">
            <a:avLst/>
          </a:prstGeom>
        </p:spPr>
      </p:pic>
      <p:sp>
        <p:nvSpPr>
          <p:cNvPr id="13" name="Espace réservé du contenu 2"/>
          <p:cNvSpPr txBox="1">
            <a:spLocks/>
          </p:cNvSpPr>
          <p:nvPr/>
        </p:nvSpPr>
        <p:spPr>
          <a:xfrm>
            <a:off x="634313" y="1249764"/>
            <a:ext cx="11174510" cy="51874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endParaRPr lang="fr-FR" sz="1800" b="1" dirty="0">
              <a:solidFill>
                <a:srgbClr val="000091"/>
              </a:solidFill>
            </a:endParaRPr>
          </a:p>
          <a:p>
            <a:pPr marL="0" indent="0">
              <a:buNone/>
            </a:pPr>
            <a:endParaRPr lang="fr-FR" sz="1800" dirty="0" smtClean="0"/>
          </a:p>
        </p:txBody>
      </p:sp>
      <p:sp>
        <p:nvSpPr>
          <p:cNvPr id="14" name="Rectangle 13"/>
          <p:cNvSpPr/>
          <p:nvPr/>
        </p:nvSpPr>
        <p:spPr>
          <a:xfrm>
            <a:off x="634313" y="2377116"/>
            <a:ext cx="11139638" cy="4275016"/>
          </a:xfrm>
          <a:prstGeom prst="rect">
            <a:avLst/>
          </a:prstGeom>
        </p:spPr>
        <p:txBody>
          <a:bodyPr wrap="square">
            <a:spAutoFit/>
          </a:bodyPr>
          <a:lstStyle/>
          <a:p>
            <a:pPr marL="342900" lvl="0" indent="-342900">
              <a:lnSpc>
                <a:spcPct val="90000"/>
              </a:lnSpc>
              <a:buFont typeface="Wingdings" panose="05000000000000000000" pitchFamily="2" charset="2"/>
              <a:buChar char="Ø"/>
            </a:pPr>
            <a:r>
              <a:rPr lang="fr-FR" dirty="0">
                <a:solidFill>
                  <a:schemeClr val="tx2"/>
                </a:solidFill>
              </a:rPr>
              <a:t>Cet indicateur fait suite aux indicateurs </a:t>
            </a:r>
            <a:r>
              <a:rPr lang="fr-FR" dirty="0" smtClean="0">
                <a:solidFill>
                  <a:schemeClr val="tx2"/>
                </a:solidFill>
              </a:rPr>
              <a:t>133 </a:t>
            </a:r>
            <a:r>
              <a:rPr lang="fr-FR" dirty="0">
                <a:solidFill>
                  <a:schemeClr val="tx2"/>
                </a:solidFill>
              </a:rPr>
              <a:t>sur la </a:t>
            </a:r>
            <a:r>
              <a:rPr lang="fr-FR" dirty="0" smtClean="0">
                <a:solidFill>
                  <a:schemeClr val="tx2"/>
                </a:solidFill>
              </a:rPr>
              <a:t>traçabilité des DMI et 218 audit de pertinence sur les prescriptions des DMI hors GHS du </a:t>
            </a:r>
            <a:r>
              <a:rPr lang="fr-FR" dirty="0">
                <a:solidFill>
                  <a:schemeClr val="tx2"/>
                </a:solidFill>
              </a:rPr>
              <a:t>CAQES v1</a:t>
            </a:r>
          </a:p>
          <a:p>
            <a:pPr marL="342900" lvl="0" indent="-342900" algn="just">
              <a:lnSpc>
                <a:spcPct val="90000"/>
              </a:lnSpc>
              <a:spcAft>
                <a:spcPct val="35000"/>
              </a:spcAft>
              <a:buFont typeface="Wingdings" panose="05000000000000000000" pitchFamily="2" charset="2"/>
              <a:buChar char="Ø"/>
            </a:pPr>
            <a:r>
              <a:rPr lang="fr-FR" dirty="0">
                <a:solidFill>
                  <a:schemeClr val="tx2"/>
                </a:solidFill>
              </a:rPr>
              <a:t>Il est le fruit des réflexions d’un groupe de travail </a:t>
            </a:r>
            <a:r>
              <a:rPr lang="fr-FR" dirty="0" smtClean="0">
                <a:solidFill>
                  <a:schemeClr val="tx2"/>
                </a:solidFill>
              </a:rPr>
              <a:t>DM</a:t>
            </a:r>
            <a:endParaRPr lang="fr-FR" dirty="0">
              <a:solidFill>
                <a:schemeClr val="tx2"/>
              </a:solidFill>
            </a:endParaRPr>
          </a:p>
          <a:p>
            <a:pPr marL="285750" indent="-285750">
              <a:buFont typeface="Wingdings" panose="05000000000000000000" pitchFamily="2" charset="2"/>
              <a:buChar char="Ø"/>
            </a:pPr>
            <a:r>
              <a:rPr lang="fr-FR" dirty="0" smtClean="0">
                <a:solidFill>
                  <a:schemeClr val="tx2"/>
                </a:solidFill>
              </a:rPr>
              <a:t>Il a pour objectif d’accompagner la mise en œuvre des nouvelles règlementations (Règlement européen, Arrêté du système management de la qualité des DMI, </a:t>
            </a:r>
            <a:r>
              <a:rPr lang="fr-FR" dirty="0">
                <a:solidFill>
                  <a:schemeClr val="tx2"/>
                </a:solidFill>
              </a:rPr>
              <a:t>Critère HAS 1.10 : patient informé des DMI </a:t>
            </a:r>
            <a:r>
              <a:rPr lang="fr-FR" dirty="0" smtClean="0">
                <a:solidFill>
                  <a:schemeClr val="tx2"/>
                </a:solidFill>
              </a:rPr>
              <a:t>implantés, </a:t>
            </a:r>
            <a:r>
              <a:rPr lang="fr-FR" dirty="0" err="1" smtClean="0">
                <a:solidFill>
                  <a:schemeClr val="tx2"/>
                </a:solidFill>
              </a:rPr>
              <a:t>etc</a:t>
            </a:r>
            <a:r>
              <a:rPr lang="fr-FR" dirty="0" smtClean="0">
                <a:solidFill>
                  <a:schemeClr val="tx2"/>
                </a:solidFill>
              </a:rPr>
              <a:t>)</a:t>
            </a:r>
          </a:p>
          <a:p>
            <a:endParaRPr lang="fr-FR" dirty="0" smtClean="0">
              <a:solidFill>
                <a:schemeClr val="tx2"/>
              </a:solidFill>
            </a:endParaRPr>
          </a:p>
          <a:p>
            <a:pPr marL="285750" indent="-285750">
              <a:buFont typeface="Wingdings" panose="05000000000000000000" pitchFamily="2" charset="2"/>
              <a:buChar char="Ø"/>
            </a:pPr>
            <a:r>
              <a:rPr lang="fr-FR" dirty="0" smtClean="0">
                <a:solidFill>
                  <a:schemeClr val="tx2"/>
                </a:solidFill>
              </a:rPr>
              <a:t>Il est construit afin de promouvoir une démarche progressive au regard des moyens</a:t>
            </a:r>
          </a:p>
          <a:p>
            <a:pPr marL="285750" indent="-285750">
              <a:buFont typeface="Wingdings" panose="05000000000000000000" pitchFamily="2" charset="2"/>
              <a:buChar char="Ø"/>
            </a:pPr>
            <a:endParaRPr lang="fr-FR" b="1" dirty="0">
              <a:solidFill>
                <a:schemeClr val="tx2"/>
              </a:solidFill>
            </a:endParaRPr>
          </a:p>
          <a:p>
            <a:pPr marL="342900" lvl="0" indent="-342900" algn="just">
              <a:lnSpc>
                <a:spcPct val="90000"/>
              </a:lnSpc>
              <a:spcAft>
                <a:spcPct val="35000"/>
              </a:spcAft>
              <a:buFont typeface="Wingdings" panose="05000000000000000000" pitchFamily="2" charset="2"/>
              <a:buChar char="Ø"/>
            </a:pPr>
            <a:r>
              <a:rPr lang="fr-FR" b="1" dirty="0" smtClean="0">
                <a:solidFill>
                  <a:schemeClr val="tx2"/>
                </a:solidFill>
              </a:rPr>
              <a:t>Le </a:t>
            </a:r>
            <a:r>
              <a:rPr lang="fr-FR" b="1" dirty="0">
                <a:solidFill>
                  <a:schemeClr val="tx2"/>
                </a:solidFill>
              </a:rPr>
              <a:t>guide méthodologique</a:t>
            </a:r>
            <a:r>
              <a:rPr lang="fr-FR" dirty="0">
                <a:solidFill>
                  <a:schemeClr val="tx2"/>
                </a:solidFill>
              </a:rPr>
              <a:t> proposera de compléter les indicateurs en </a:t>
            </a:r>
            <a:r>
              <a:rPr lang="fr-FR" b="1" dirty="0">
                <a:solidFill>
                  <a:schemeClr val="tx2"/>
                </a:solidFill>
              </a:rPr>
              <a:t>suivant des DM dits traceurs</a:t>
            </a:r>
            <a:r>
              <a:rPr lang="fr-FR" dirty="0">
                <a:solidFill>
                  <a:schemeClr val="tx2"/>
                </a:solidFill>
              </a:rPr>
              <a:t> afin de réaliser un </a:t>
            </a:r>
            <a:r>
              <a:rPr lang="fr-FR" b="1" dirty="0">
                <a:solidFill>
                  <a:schemeClr val="tx2"/>
                </a:solidFill>
              </a:rPr>
              <a:t>audit </a:t>
            </a:r>
            <a:r>
              <a:rPr lang="fr-FR" b="1" dirty="0" err="1" smtClean="0">
                <a:solidFill>
                  <a:schemeClr val="tx2"/>
                </a:solidFill>
              </a:rPr>
              <a:t>multi-critères</a:t>
            </a:r>
            <a:r>
              <a:rPr lang="fr-FR" b="1" dirty="0" smtClean="0">
                <a:solidFill>
                  <a:schemeClr val="tx2"/>
                </a:solidFill>
              </a:rPr>
              <a:t>. </a:t>
            </a:r>
            <a:r>
              <a:rPr lang="fr-FR" dirty="0" smtClean="0">
                <a:solidFill>
                  <a:schemeClr val="tx2"/>
                </a:solidFill>
              </a:rPr>
              <a:t>Le </a:t>
            </a:r>
            <a:r>
              <a:rPr lang="fr-FR" smtClean="0">
                <a:solidFill>
                  <a:schemeClr val="tx2"/>
                </a:solidFill>
              </a:rPr>
              <a:t>guide méthodologique apportera </a:t>
            </a:r>
            <a:r>
              <a:rPr lang="fr-FR" dirty="0">
                <a:solidFill>
                  <a:schemeClr val="tx2"/>
                </a:solidFill>
              </a:rPr>
              <a:t>les précisions nécessaires sur la manière de recueillir les indicateurs quantitatifs</a:t>
            </a:r>
          </a:p>
          <a:p>
            <a:pPr marL="285750" indent="-285750">
              <a:buFont typeface="Wingdings" panose="05000000000000000000" pitchFamily="2" charset="2"/>
              <a:buChar char="Ø"/>
            </a:pPr>
            <a:r>
              <a:rPr lang="fr-FR" dirty="0" smtClean="0">
                <a:solidFill>
                  <a:schemeClr val="tx2"/>
                </a:solidFill>
              </a:rPr>
              <a:t>La </a:t>
            </a:r>
            <a:r>
              <a:rPr lang="fr-FR" dirty="0">
                <a:solidFill>
                  <a:schemeClr val="tx2"/>
                </a:solidFill>
              </a:rPr>
              <a:t>première année un DMI traceur proposé sera les PTH </a:t>
            </a:r>
            <a:r>
              <a:rPr lang="fr-FR" dirty="0" smtClean="0">
                <a:solidFill>
                  <a:schemeClr val="tx2"/>
                </a:solidFill>
              </a:rPr>
              <a:t>selon </a:t>
            </a:r>
            <a:r>
              <a:rPr lang="fr-FR" dirty="0">
                <a:solidFill>
                  <a:schemeClr val="tx2"/>
                </a:solidFill>
              </a:rPr>
              <a:t>l’audit déjà construit et proposé par le GT DM</a:t>
            </a:r>
          </a:p>
          <a:p>
            <a:endParaRPr lang="fr-FR" b="1" dirty="0" smtClean="0">
              <a:solidFill>
                <a:schemeClr val="tx2"/>
              </a:solidFill>
            </a:endParaRPr>
          </a:p>
          <a:p>
            <a:pPr marL="285750" indent="-285750">
              <a:buFont typeface="Wingdings" panose="05000000000000000000" pitchFamily="2" charset="2"/>
              <a:buChar char="Ø"/>
            </a:pPr>
            <a:r>
              <a:rPr lang="fr-FR" b="1" dirty="0" smtClean="0">
                <a:solidFill>
                  <a:schemeClr val="tx2"/>
                </a:solidFill>
              </a:rPr>
              <a:t>Evaluation </a:t>
            </a:r>
            <a:r>
              <a:rPr lang="fr-FR" b="1" dirty="0">
                <a:solidFill>
                  <a:schemeClr val="tx2"/>
                </a:solidFill>
              </a:rPr>
              <a:t>des établissements selon 3 axes </a:t>
            </a:r>
            <a:r>
              <a:rPr lang="fr-FR" b="1" dirty="0" smtClean="0">
                <a:solidFill>
                  <a:schemeClr val="tx2"/>
                </a:solidFill>
              </a:rPr>
              <a:t>principaux</a:t>
            </a:r>
            <a:endParaRPr lang="fr-FR" b="1" dirty="0">
              <a:solidFill>
                <a:schemeClr val="tx2"/>
              </a:solidFill>
            </a:endParaRPr>
          </a:p>
          <a:p>
            <a:pPr marL="285750" indent="-285750">
              <a:buFont typeface="Wingdings" panose="05000000000000000000" pitchFamily="2" charset="2"/>
              <a:buChar char="Ø"/>
            </a:pPr>
            <a:endParaRPr lang="fr-FR" b="1" dirty="0">
              <a:solidFill>
                <a:schemeClr val="tx2"/>
              </a:solidFill>
            </a:endParaRPr>
          </a:p>
        </p:txBody>
      </p:sp>
      <p:sp>
        <p:nvSpPr>
          <p:cNvPr id="9" name="Titre 1"/>
          <p:cNvSpPr>
            <a:spLocks noGrp="1"/>
          </p:cNvSpPr>
          <p:nvPr>
            <p:ph type="title"/>
          </p:nvPr>
        </p:nvSpPr>
        <p:spPr>
          <a:xfrm>
            <a:off x="3220994" y="365126"/>
            <a:ext cx="8295502" cy="561306"/>
          </a:xfrm>
        </p:spPr>
        <p:txBody>
          <a:bodyPr>
            <a:normAutofit/>
          </a:bodyPr>
          <a:lstStyle/>
          <a:p>
            <a:r>
              <a:rPr lang="fr-FR" sz="2800" i="1" dirty="0" smtClean="0">
                <a:solidFill>
                  <a:schemeClr val="accent1"/>
                </a:solidFill>
              </a:rPr>
              <a:t>Les indicateurs régionaux </a:t>
            </a:r>
            <a:endParaRPr lang="fr-FR" sz="2800" i="1" dirty="0">
              <a:solidFill>
                <a:schemeClr val="accent1"/>
              </a:solidFill>
            </a:endParaRPr>
          </a:p>
        </p:txBody>
      </p:sp>
      <p:sp>
        <p:nvSpPr>
          <p:cNvPr id="11" name="ZoneTexte 10"/>
          <p:cNvSpPr txBox="1"/>
          <p:nvPr/>
        </p:nvSpPr>
        <p:spPr>
          <a:xfrm>
            <a:off x="725619" y="1241881"/>
            <a:ext cx="10178941" cy="1015663"/>
          </a:xfrm>
          <a:prstGeom prst="rect">
            <a:avLst/>
          </a:prstGeom>
          <a:solidFill>
            <a:schemeClr val="tx2"/>
          </a:solidFill>
        </p:spPr>
        <p:txBody>
          <a:bodyPr wrap="square" rtlCol="0">
            <a:spAutoFit/>
          </a:bodyPr>
          <a:lstStyle/>
          <a:p>
            <a:r>
              <a:rPr lang="fr-FR" sz="2000" b="1" dirty="0">
                <a:solidFill>
                  <a:schemeClr val="bg1"/>
                </a:solidFill>
              </a:rPr>
              <a:t>Déploiement d’une démarche continue d’amélioration de la qualité, au regard des moyens existants, garantissant une traçabilité des DMI tout au long du parcours patient et des actions pluriprofessionnelles relatives à la pertinence et au bon usage des DM-DMI</a:t>
            </a:r>
          </a:p>
        </p:txBody>
      </p:sp>
    </p:spTree>
    <p:extLst>
      <p:ext uri="{BB962C8B-B14F-4D97-AF65-F5344CB8AC3E}">
        <p14:creationId xmlns:p14="http://schemas.microsoft.com/office/powerpoint/2010/main" val="11003602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2406256" y="427772"/>
            <a:ext cx="1557784" cy="518485"/>
          </a:xfrm>
          <a:prstGeom prst="rect">
            <a:avLst/>
          </a:prstGeom>
        </p:spPr>
      </p:pic>
      <p:graphicFrame>
        <p:nvGraphicFramePr>
          <p:cNvPr id="7" name="Diagramme 6"/>
          <p:cNvGraphicFramePr/>
          <p:nvPr>
            <p:extLst/>
          </p:nvPr>
        </p:nvGraphicFramePr>
        <p:xfrm>
          <a:off x="255963" y="1404039"/>
          <a:ext cx="9840938" cy="1002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me 7"/>
          <p:cNvGraphicFramePr/>
          <p:nvPr>
            <p:extLst/>
          </p:nvPr>
        </p:nvGraphicFramePr>
        <p:xfrm>
          <a:off x="255962" y="2882520"/>
          <a:ext cx="10250845" cy="11755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Diagramme 11"/>
          <p:cNvGraphicFramePr/>
          <p:nvPr>
            <p:extLst/>
          </p:nvPr>
        </p:nvGraphicFramePr>
        <p:xfrm>
          <a:off x="1300479" y="2248161"/>
          <a:ext cx="8363284" cy="74230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1" name="Diagramme 20"/>
          <p:cNvGraphicFramePr/>
          <p:nvPr>
            <p:extLst/>
          </p:nvPr>
        </p:nvGraphicFramePr>
        <p:xfrm>
          <a:off x="1153124" y="3886200"/>
          <a:ext cx="8657994" cy="26266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2" name="Rectangle 1"/>
          <p:cNvSpPr/>
          <p:nvPr/>
        </p:nvSpPr>
        <p:spPr>
          <a:xfrm>
            <a:off x="8848164" y="2780593"/>
            <a:ext cx="2286000" cy="322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t>Remontée d’information année N, Progression année N+1 et N+2</a:t>
            </a:r>
            <a:endParaRPr lang="fr-FR" sz="1100" dirty="0"/>
          </a:p>
        </p:txBody>
      </p:sp>
      <p:sp>
        <p:nvSpPr>
          <p:cNvPr id="9" name="ZoneTexte 8"/>
          <p:cNvSpPr txBox="1"/>
          <p:nvPr/>
        </p:nvSpPr>
        <p:spPr>
          <a:xfrm>
            <a:off x="410818" y="1720511"/>
            <a:ext cx="301686" cy="369332"/>
          </a:xfrm>
          <a:prstGeom prst="rect">
            <a:avLst/>
          </a:prstGeom>
          <a:noFill/>
        </p:spPr>
        <p:txBody>
          <a:bodyPr wrap="none" rtlCol="0">
            <a:spAutoFit/>
          </a:bodyPr>
          <a:lstStyle/>
          <a:p>
            <a:r>
              <a:rPr lang="fr-FR" dirty="0" smtClean="0">
                <a:solidFill>
                  <a:srgbClr val="5770BE"/>
                </a:solidFill>
              </a:rPr>
              <a:t>1</a:t>
            </a:r>
            <a:endParaRPr lang="fr-FR" dirty="0">
              <a:solidFill>
                <a:srgbClr val="5770BE"/>
              </a:solidFill>
            </a:endParaRPr>
          </a:p>
        </p:txBody>
      </p:sp>
      <p:sp>
        <p:nvSpPr>
          <p:cNvPr id="13" name="ZoneTexte 12"/>
          <p:cNvSpPr txBox="1"/>
          <p:nvPr/>
        </p:nvSpPr>
        <p:spPr>
          <a:xfrm>
            <a:off x="466165" y="3296647"/>
            <a:ext cx="301686" cy="369332"/>
          </a:xfrm>
          <a:prstGeom prst="rect">
            <a:avLst/>
          </a:prstGeom>
          <a:noFill/>
        </p:spPr>
        <p:txBody>
          <a:bodyPr wrap="none" rtlCol="0">
            <a:spAutoFit/>
          </a:bodyPr>
          <a:lstStyle/>
          <a:p>
            <a:r>
              <a:rPr lang="fr-FR" dirty="0" smtClean="0">
                <a:solidFill>
                  <a:srgbClr val="00AC8C"/>
                </a:solidFill>
              </a:rPr>
              <a:t>2</a:t>
            </a:r>
            <a:endParaRPr lang="fr-FR" dirty="0">
              <a:solidFill>
                <a:srgbClr val="00AC8C"/>
              </a:solidFill>
            </a:endParaRPr>
          </a:p>
        </p:txBody>
      </p:sp>
      <p:sp>
        <p:nvSpPr>
          <p:cNvPr id="17" name="Titre 1"/>
          <p:cNvSpPr>
            <a:spLocks noGrp="1"/>
          </p:cNvSpPr>
          <p:nvPr>
            <p:ph type="title"/>
          </p:nvPr>
        </p:nvSpPr>
        <p:spPr>
          <a:xfrm>
            <a:off x="3220994" y="365126"/>
            <a:ext cx="8295502" cy="561306"/>
          </a:xfrm>
        </p:spPr>
        <p:txBody>
          <a:bodyPr>
            <a:normAutofit/>
          </a:bodyPr>
          <a:lstStyle/>
          <a:p>
            <a:r>
              <a:rPr lang="fr-FR" sz="2800" i="1" dirty="0" smtClean="0">
                <a:solidFill>
                  <a:schemeClr val="accent1"/>
                </a:solidFill>
              </a:rPr>
              <a:t>Les indicateurs régionaux </a:t>
            </a:r>
            <a:endParaRPr lang="fr-FR" sz="2800" i="1" dirty="0">
              <a:solidFill>
                <a:schemeClr val="accent1"/>
              </a:solidFill>
            </a:endParaRPr>
          </a:p>
        </p:txBody>
      </p:sp>
      <p:sp>
        <p:nvSpPr>
          <p:cNvPr id="18" name="ZoneTexte 17"/>
          <p:cNvSpPr txBox="1"/>
          <p:nvPr/>
        </p:nvSpPr>
        <p:spPr>
          <a:xfrm>
            <a:off x="7368745" y="900599"/>
            <a:ext cx="4147751" cy="400110"/>
          </a:xfrm>
          <a:prstGeom prst="rect">
            <a:avLst/>
          </a:prstGeom>
          <a:solidFill>
            <a:schemeClr val="tx2"/>
          </a:solidFill>
        </p:spPr>
        <p:txBody>
          <a:bodyPr wrap="square" rtlCol="0">
            <a:spAutoFit/>
          </a:bodyPr>
          <a:lstStyle/>
          <a:p>
            <a:r>
              <a:rPr lang="fr-FR" sz="2000" b="1" dirty="0">
                <a:solidFill>
                  <a:schemeClr val="bg1"/>
                </a:solidFill>
              </a:rPr>
              <a:t>Indicateur </a:t>
            </a:r>
            <a:r>
              <a:rPr lang="fr-FR" sz="2000" b="1" dirty="0" smtClean="0">
                <a:solidFill>
                  <a:schemeClr val="bg1"/>
                </a:solidFill>
              </a:rPr>
              <a:t>DM-DMI</a:t>
            </a:r>
            <a:endParaRPr lang="fr-FR" sz="2000" b="1" dirty="0">
              <a:solidFill>
                <a:schemeClr val="bg1"/>
              </a:solidFill>
            </a:endParaRPr>
          </a:p>
        </p:txBody>
      </p:sp>
    </p:spTree>
    <p:extLst>
      <p:ext uri="{BB962C8B-B14F-4D97-AF65-F5344CB8AC3E}">
        <p14:creationId xmlns:p14="http://schemas.microsoft.com/office/powerpoint/2010/main" val="14152431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nvPr>
        </p:nvGraphicFramePr>
        <p:xfrm>
          <a:off x="198211" y="1236359"/>
          <a:ext cx="9840938" cy="11851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 7"/>
          <p:cNvPicPr>
            <a:picLocks noChangeAspect="1"/>
          </p:cNvPicPr>
          <p:nvPr/>
        </p:nvPicPr>
        <p:blipFill>
          <a:blip r:embed="rId7"/>
          <a:stretch>
            <a:fillRect/>
          </a:stretch>
        </p:blipFill>
        <p:spPr>
          <a:xfrm>
            <a:off x="2374173" y="334833"/>
            <a:ext cx="1870024" cy="533564"/>
          </a:xfrm>
          <a:prstGeom prst="rect">
            <a:avLst/>
          </a:prstGeom>
        </p:spPr>
      </p:pic>
      <p:pic>
        <p:nvPicPr>
          <p:cNvPr id="9" name="Image 8"/>
          <p:cNvPicPr>
            <a:picLocks noChangeAspect="1"/>
          </p:cNvPicPr>
          <p:nvPr/>
        </p:nvPicPr>
        <p:blipFill>
          <a:blip r:embed="rId8"/>
          <a:stretch>
            <a:fillRect/>
          </a:stretch>
        </p:blipFill>
        <p:spPr>
          <a:xfrm>
            <a:off x="4244197" y="383338"/>
            <a:ext cx="1311620" cy="436553"/>
          </a:xfrm>
          <a:prstGeom prst="rect">
            <a:avLst/>
          </a:prstGeom>
        </p:spPr>
      </p:pic>
      <p:grpSp>
        <p:nvGrpSpPr>
          <p:cNvPr id="27" name="Groupe 26"/>
          <p:cNvGrpSpPr/>
          <p:nvPr/>
        </p:nvGrpSpPr>
        <p:grpSpPr>
          <a:xfrm>
            <a:off x="717919" y="2433358"/>
            <a:ext cx="10544406" cy="1438079"/>
            <a:chOff x="717919" y="2433358"/>
            <a:chExt cx="10544406" cy="1438079"/>
          </a:xfrm>
        </p:grpSpPr>
        <p:sp>
          <p:nvSpPr>
            <p:cNvPr id="20" name="Rectangle 19"/>
            <p:cNvSpPr/>
            <p:nvPr/>
          </p:nvSpPr>
          <p:spPr>
            <a:xfrm>
              <a:off x="717919" y="2722648"/>
              <a:ext cx="10544406" cy="1148789"/>
            </a:xfrm>
            <a:prstGeom prst="rect">
              <a:avLst/>
            </a:prstGeom>
          </p:spPr>
          <p:style>
            <a:lnRef idx="2">
              <a:schemeClr val="accent3">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sp>
        <p:grpSp>
          <p:nvGrpSpPr>
            <p:cNvPr id="13" name="Groupe 12"/>
            <p:cNvGrpSpPr/>
            <p:nvPr/>
          </p:nvGrpSpPr>
          <p:grpSpPr>
            <a:xfrm>
              <a:off x="1242609" y="2433358"/>
              <a:ext cx="7381084" cy="559002"/>
              <a:chOff x="527220" y="48867"/>
              <a:chExt cx="7381084" cy="678960"/>
            </a:xfrm>
          </p:grpSpPr>
          <p:sp>
            <p:nvSpPr>
              <p:cNvPr id="14" name="Rectangle à coins arrondis 13"/>
              <p:cNvSpPr/>
              <p:nvPr/>
            </p:nvSpPr>
            <p:spPr>
              <a:xfrm>
                <a:off x="527220" y="48867"/>
                <a:ext cx="7381084" cy="678960"/>
              </a:xfrm>
              <a:prstGeom prst="roundRect">
                <a:avLst/>
              </a:prstGeom>
              <a:ln>
                <a:solidFill>
                  <a:srgbClr val="446A64"/>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ZoneTexte 14"/>
              <p:cNvSpPr txBox="1"/>
              <p:nvPr/>
            </p:nvSpPr>
            <p:spPr>
              <a:xfrm>
                <a:off x="560364" y="82011"/>
                <a:ext cx="7314796" cy="612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8987" tIns="0" rIns="278987" bIns="0" numCol="1" spcCol="1270" anchor="ctr" anchorCtr="0">
                <a:noAutofit/>
              </a:bodyPr>
              <a:lstStyle/>
              <a:p>
                <a:pPr lvl="0" algn="l" defTabSz="800100">
                  <a:lnSpc>
                    <a:spcPct val="90000"/>
                  </a:lnSpc>
                  <a:spcBef>
                    <a:spcPct val="0"/>
                  </a:spcBef>
                  <a:spcAft>
                    <a:spcPct val="35000"/>
                  </a:spcAft>
                </a:pPr>
                <a:r>
                  <a:rPr lang="fr-FR" sz="1600" b="1" kern="1200" dirty="0" smtClean="0">
                    <a:solidFill>
                      <a:srgbClr val="428978"/>
                    </a:solidFill>
                  </a:rPr>
                  <a:t>Traçabilité hospitalière et suivi des données</a:t>
                </a:r>
                <a:endParaRPr lang="fr-FR" sz="1600" b="1" kern="1200" dirty="0">
                  <a:solidFill>
                    <a:srgbClr val="428978"/>
                  </a:solidFill>
                </a:endParaRPr>
              </a:p>
            </p:txBody>
          </p:sp>
        </p:grpSp>
        <p:sp>
          <p:nvSpPr>
            <p:cNvPr id="25" name="ZoneTexte 24"/>
            <p:cNvSpPr txBox="1"/>
            <p:nvPr/>
          </p:nvSpPr>
          <p:spPr>
            <a:xfrm>
              <a:off x="1275753" y="3048906"/>
              <a:ext cx="8214756" cy="757259"/>
            </a:xfrm>
            <a:prstGeom prst="rect">
              <a:avLst/>
            </a:prstGeom>
            <a:noFill/>
          </p:spPr>
          <p:txBody>
            <a:bodyPr wrap="square" rtlCol="0">
              <a:spAutoFit/>
            </a:bodyPr>
            <a:lstStyle/>
            <a:p>
              <a:pPr marL="285750" lvl="1" indent="-285750" defTabSz="533400">
                <a:lnSpc>
                  <a:spcPct val="112000"/>
                </a:lnSpc>
                <a:spcBef>
                  <a:spcPct val="0"/>
                </a:spcBef>
                <a:spcAft>
                  <a:spcPct val="15000"/>
                </a:spcAft>
                <a:buFont typeface="Wingdings" panose="05000000000000000000" pitchFamily="2" charset="2"/>
                <a:buChar char="ü"/>
              </a:pPr>
              <a:r>
                <a:rPr lang="fr-FR" sz="1200" dirty="0"/>
                <a:t>Taux de traçabilité de l’identifiant IUD pour une classe de DMI donné (quand apposé sur le DMI)</a:t>
              </a:r>
            </a:p>
            <a:p>
              <a:pPr marL="285750" lvl="1" indent="-285750" defTabSz="533400">
                <a:lnSpc>
                  <a:spcPct val="112000"/>
                </a:lnSpc>
                <a:spcBef>
                  <a:spcPct val="0"/>
                </a:spcBef>
                <a:spcAft>
                  <a:spcPct val="15000"/>
                </a:spcAft>
                <a:buFont typeface="Wingdings" panose="05000000000000000000" pitchFamily="2" charset="2"/>
                <a:buChar char="ü"/>
              </a:pPr>
              <a:r>
                <a:rPr lang="fr-FR" sz="1200" dirty="0"/>
                <a:t>Taux de codage dans le PMSI des DM intra-GHS</a:t>
              </a:r>
            </a:p>
            <a:p>
              <a:pPr marL="285750" lvl="1" indent="-285750" defTabSz="533400">
                <a:lnSpc>
                  <a:spcPct val="112000"/>
                </a:lnSpc>
                <a:spcBef>
                  <a:spcPct val="0"/>
                </a:spcBef>
                <a:spcAft>
                  <a:spcPct val="15000"/>
                </a:spcAft>
                <a:buFont typeface="Wingdings" panose="05000000000000000000" pitchFamily="2" charset="2"/>
                <a:buChar char="ü"/>
              </a:pPr>
              <a:r>
                <a:rPr lang="fr-FR" sz="1200" dirty="0"/>
                <a:t>La PUI informe a minima annuellement la CME/</a:t>
              </a:r>
              <a:r>
                <a:rPr lang="fr-FR" sz="1200" dirty="0" err="1"/>
                <a:t>CfME</a:t>
              </a:r>
              <a:r>
                <a:rPr lang="fr-FR" sz="1200" dirty="0"/>
                <a:t> sur l'analyse des poses de DMI et leur </a:t>
              </a:r>
              <a:r>
                <a:rPr lang="fr-FR" sz="1200" dirty="0" smtClean="0"/>
                <a:t>évolution</a:t>
              </a:r>
              <a:endParaRPr lang="fr-FR" sz="1200" dirty="0"/>
            </a:p>
          </p:txBody>
        </p:sp>
      </p:grpSp>
      <p:grpSp>
        <p:nvGrpSpPr>
          <p:cNvPr id="28" name="Groupe 27"/>
          <p:cNvGrpSpPr/>
          <p:nvPr/>
        </p:nvGrpSpPr>
        <p:grpSpPr>
          <a:xfrm>
            <a:off x="717919" y="4197695"/>
            <a:ext cx="10544406" cy="1785716"/>
            <a:chOff x="717919" y="4175137"/>
            <a:chExt cx="10544406" cy="1785716"/>
          </a:xfrm>
        </p:grpSpPr>
        <p:sp>
          <p:nvSpPr>
            <p:cNvPr id="23" name="Rectangle 22"/>
            <p:cNvSpPr/>
            <p:nvPr/>
          </p:nvSpPr>
          <p:spPr>
            <a:xfrm>
              <a:off x="717919" y="4454638"/>
              <a:ext cx="10544406" cy="1506215"/>
            </a:xfrm>
            <a:prstGeom prst="rect">
              <a:avLst/>
            </a:prstGeom>
          </p:spPr>
          <p:style>
            <a:lnRef idx="2">
              <a:schemeClr val="accent3">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sp>
        <p:grpSp>
          <p:nvGrpSpPr>
            <p:cNvPr id="16" name="Groupe 15"/>
            <p:cNvGrpSpPr/>
            <p:nvPr/>
          </p:nvGrpSpPr>
          <p:grpSpPr>
            <a:xfrm>
              <a:off x="1209465" y="4175137"/>
              <a:ext cx="7381084" cy="559002"/>
              <a:chOff x="527220" y="1635522"/>
              <a:chExt cx="7381084" cy="678960"/>
            </a:xfrm>
          </p:grpSpPr>
          <p:sp>
            <p:nvSpPr>
              <p:cNvPr id="17" name="Rectangle à coins arrondis 16"/>
              <p:cNvSpPr/>
              <p:nvPr/>
            </p:nvSpPr>
            <p:spPr>
              <a:xfrm>
                <a:off x="527220" y="1635522"/>
                <a:ext cx="7381084" cy="678960"/>
              </a:xfrm>
              <a:prstGeom prst="roundRect">
                <a:avLst/>
              </a:prstGeom>
              <a:ln>
                <a:solidFill>
                  <a:srgbClr val="446A64"/>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ZoneTexte 17"/>
              <p:cNvSpPr txBox="1"/>
              <p:nvPr/>
            </p:nvSpPr>
            <p:spPr>
              <a:xfrm>
                <a:off x="560364" y="1668666"/>
                <a:ext cx="7314796" cy="6126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8987" tIns="0" rIns="278987" bIns="0" numCol="1" spcCol="1270" anchor="ctr" anchorCtr="0">
                <a:noAutofit/>
              </a:bodyPr>
              <a:lstStyle/>
              <a:p>
                <a:pPr lvl="0" algn="l" defTabSz="800100">
                  <a:lnSpc>
                    <a:spcPct val="90000"/>
                  </a:lnSpc>
                  <a:spcBef>
                    <a:spcPct val="0"/>
                  </a:spcBef>
                  <a:spcAft>
                    <a:spcPct val="35000"/>
                  </a:spcAft>
                </a:pPr>
                <a:r>
                  <a:rPr lang="fr-FR" sz="1600" b="1" kern="1200" dirty="0" smtClean="0">
                    <a:solidFill>
                      <a:srgbClr val="428978"/>
                    </a:solidFill>
                  </a:rPr>
                  <a:t>Information patient et lien ville hôpital</a:t>
                </a:r>
                <a:endParaRPr lang="fr-FR" sz="1600" b="1" kern="1200" dirty="0">
                  <a:solidFill>
                    <a:srgbClr val="428978"/>
                  </a:solidFill>
                </a:endParaRPr>
              </a:p>
            </p:txBody>
          </p:sp>
        </p:grpSp>
        <p:sp>
          <p:nvSpPr>
            <p:cNvPr id="26" name="Rectangle 25"/>
            <p:cNvSpPr/>
            <p:nvPr/>
          </p:nvSpPr>
          <p:spPr>
            <a:xfrm>
              <a:off x="1348285" y="4790685"/>
              <a:ext cx="9914040" cy="1034129"/>
            </a:xfrm>
            <a:prstGeom prst="rect">
              <a:avLst/>
            </a:prstGeom>
          </p:spPr>
          <p:txBody>
            <a:bodyPr wrap="square">
              <a:spAutoFit/>
            </a:bodyPr>
            <a:lstStyle/>
            <a:p>
              <a:pPr marL="285750" lvl="1" indent="-285750" defTabSz="533400">
                <a:lnSpc>
                  <a:spcPct val="90000"/>
                </a:lnSpc>
                <a:spcBef>
                  <a:spcPct val="0"/>
                </a:spcBef>
                <a:spcAft>
                  <a:spcPct val="15000"/>
                </a:spcAft>
                <a:buFont typeface="Wingdings" panose="05000000000000000000" pitchFamily="2" charset="2"/>
                <a:buChar char="ü"/>
              </a:pPr>
              <a:r>
                <a:rPr lang="fr-FR" sz="1200" b="1" u="sng" dirty="0">
                  <a:solidFill>
                    <a:srgbClr val="406661"/>
                  </a:solidFill>
                </a:rPr>
                <a:t>CARTE D IMPLANT:</a:t>
              </a:r>
              <a:r>
                <a:rPr lang="fr-FR" sz="1200" b="1" dirty="0">
                  <a:solidFill>
                    <a:srgbClr val="406661"/>
                  </a:solidFill>
                </a:rPr>
                <a:t> </a:t>
              </a:r>
              <a:r>
                <a:rPr lang="fr-FR" sz="1200" dirty="0"/>
                <a:t>Audit en alternance :</a:t>
              </a:r>
            </a:p>
            <a:p>
              <a:pPr marL="742950" lvl="2" indent="-285750" defTabSz="533400">
                <a:lnSpc>
                  <a:spcPct val="90000"/>
                </a:lnSpc>
                <a:spcBef>
                  <a:spcPct val="0"/>
                </a:spcBef>
                <a:spcAft>
                  <a:spcPct val="15000"/>
                </a:spcAft>
                <a:buFont typeface="Arial" panose="020B0604020202020204" pitchFamily="34" charset="0"/>
                <a:buChar char="•"/>
              </a:pPr>
              <a:r>
                <a:rPr lang="fr-FR" sz="1200" dirty="0"/>
                <a:t>Traçabilité de l’information de la transmission de la carte d’implant au patient/ nombre </a:t>
              </a:r>
              <a:r>
                <a:rPr lang="fr-FR" sz="1200" dirty="0" smtClean="0"/>
                <a:t>d’interventions</a:t>
              </a:r>
              <a:endParaRPr lang="fr-FR" sz="1200" dirty="0"/>
            </a:p>
            <a:p>
              <a:pPr marL="742950" lvl="2" indent="-285750" defTabSz="533400">
                <a:lnSpc>
                  <a:spcPct val="90000"/>
                </a:lnSpc>
                <a:spcBef>
                  <a:spcPct val="0"/>
                </a:spcBef>
                <a:spcAft>
                  <a:spcPct val="15000"/>
                </a:spcAft>
                <a:buFont typeface="Arial" panose="020B0604020202020204" pitchFamily="34" charset="0"/>
                <a:buChar char="•"/>
              </a:pPr>
              <a:r>
                <a:rPr lang="fr-FR" sz="1200" dirty="0"/>
                <a:t>Taux de cartes d’implant présentes dans le DMP/ Nombre </a:t>
              </a:r>
              <a:r>
                <a:rPr lang="fr-FR" sz="1200" dirty="0" smtClean="0"/>
                <a:t>d’interventions (remontée d’information, </a:t>
              </a:r>
              <a:r>
                <a:rPr lang="fr-FR" sz="1200" dirty="0"/>
                <a:t>année </a:t>
              </a:r>
              <a:r>
                <a:rPr lang="fr-FR" sz="1200" dirty="0" smtClean="0"/>
                <a:t>N+2)</a:t>
              </a:r>
              <a:endParaRPr lang="fr-FR" sz="1200" dirty="0"/>
            </a:p>
            <a:p>
              <a:pPr marL="285750" lvl="1" indent="-285750" defTabSz="533400">
                <a:lnSpc>
                  <a:spcPct val="90000"/>
                </a:lnSpc>
                <a:spcBef>
                  <a:spcPct val="0"/>
                </a:spcBef>
                <a:spcAft>
                  <a:spcPct val="15000"/>
                </a:spcAft>
                <a:buFont typeface="Wingdings" panose="05000000000000000000" pitchFamily="2" charset="2"/>
                <a:buChar char="ü"/>
              </a:pPr>
              <a:r>
                <a:rPr lang="fr-FR" sz="1200" b="1" u="sng" dirty="0">
                  <a:solidFill>
                    <a:srgbClr val="406661"/>
                  </a:solidFill>
                </a:rPr>
                <a:t>LIEN VILLE HOPITAL :</a:t>
              </a:r>
              <a:r>
                <a:rPr lang="fr-FR" sz="1200" b="1" dirty="0">
                  <a:solidFill>
                    <a:srgbClr val="406661"/>
                  </a:solidFill>
                </a:rPr>
                <a:t> </a:t>
              </a:r>
              <a:endParaRPr lang="fr-FR" sz="1200" b="1" dirty="0" smtClean="0">
                <a:solidFill>
                  <a:srgbClr val="406661"/>
                </a:solidFill>
              </a:endParaRPr>
            </a:p>
            <a:p>
              <a:pPr marL="742950" lvl="2" indent="-285750" defTabSz="533400">
                <a:lnSpc>
                  <a:spcPct val="90000"/>
                </a:lnSpc>
                <a:spcBef>
                  <a:spcPct val="0"/>
                </a:spcBef>
                <a:spcAft>
                  <a:spcPct val="15000"/>
                </a:spcAft>
                <a:buFont typeface="Arial" panose="020B0604020202020204" pitchFamily="34" charset="0"/>
                <a:buChar char="•"/>
              </a:pPr>
              <a:r>
                <a:rPr lang="fr-FR" sz="1200" dirty="0" smtClean="0"/>
                <a:t>Taux </a:t>
              </a:r>
              <a:r>
                <a:rPr lang="fr-FR" sz="1200" dirty="0"/>
                <a:t>de traçabilité des données relatives au DMI implanté : Nb lettres de liaison dans le DMP/Nb total lettres de liaison </a:t>
              </a:r>
              <a:r>
                <a:rPr lang="fr-FR" sz="1200" dirty="0" smtClean="0"/>
                <a:t>transmises</a:t>
              </a:r>
              <a:endParaRPr lang="fr-FR" sz="1100" dirty="0"/>
            </a:p>
          </p:txBody>
        </p:sp>
      </p:grpSp>
      <p:sp>
        <p:nvSpPr>
          <p:cNvPr id="19" name="Rectangle 18"/>
          <p:cNvSpPr/>
          <p:nvPr/>
        </p:nvSpPr>
        <p:spPr>
          <a:xfrm>
            <a:off x="9118709" y="5206594"/>
            <a:ext cx="2397787" cy="386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dirty="0"/>
              <a:t>Neutralisation année N et N+1; </a:t>
            </a:r>
            <a:endParaRPr lang="fr-FR" sz="1100" dirty="0" smtClean="0"/>
          </a:p>
          <a:p>
            <a:r>
              <a:rPr lang="fr-FR" sz="1100" dirty="0" smtClean="0"/>
              <a:t>Remontée </a:t>
            </a:r>
            <a:r>
              <a:rPr lang="fr-FR" sz="1100" dirty="0"/>
              <a:t>d’information (année N+2)</a:t>
            </a:r>
          </a:p>
        </p:txBody>
      </p:sp>
      <p:sp>
        <p:nvSpPr>
          <p:cNvPr id="21" name="Rectangle 20"/>
          <p:cNvSpPr/>
          <p:nvPr/>
        </p:nvSpPr>
        <p:spPr>
          <a:xfrm>
            <a:off x="9255161" y="5813900"/>
            <a:ext cx="2472001" cy="4521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dirty="0" smtClean="0"/>
              <a:t>Neutralisation année N et N+1; Remontée d’information (année N+2)</a:t>
            </a:r>
            <a:endParaRPr lang="fr-FR" sz="1100" dirty="0"/>
          </a:p>
        </p:txBody>
      </p:sp>
      <p:sp>
        <p:nvSpPr>
          <p:cNvPr id="22" name="ZoneTexte 21"/>
          <p:cNvSpPr txBox="1"/>
          <p:nvPr/>
        </p:nvSpPr>
        <p:spPr>
          <a:xfrm>
            <a:off x="416233" y="1644271"/>
            <a:ext cx="301686" cy="369332"/>
          </a:xfrm>
          <a:prstGeom prst="rect">
            <a:avLst/>
          </a:prstGeom>
          <a:noFill/>
        </p:spPr>
        <p:txBody>
          <a:bodyPr wrap="none" rtlCol="0">
            <a:spAutoFit/>
          </a:bodyPr>
          <a:lstStyle/>
          <a:p>
            <a:r>
              <a:rPr lang="fr-FR" dirty="0" smtClean="0">
                <a:solidFill>
                  <a:schemeClr val="accent4"/>
                </a:solidFill>
              </a:rPr>
              <a:t>3</a:t>
            </a:r>
            <a:endParaRPr lang="fr-FR" dirty="0">
              <a:solidFill>
                <a:schemeClr val="accent4"/>
              </a:solidFill>
            </a:endParaRPr>
          </a:p>
        </p:txBody>
      </p:sp>
      <p:sp>
        <p:nvSpPr>
          <p:cNvPr id="24" name="Titre 1"/>
          <p:cNvSpPr>
            <a:spLocks noGrp="1"/>
          </p:cNvSpPr>
          <p:nvPr>
            <p:ph type="title"/>
          </p:nvPr>
        </p:nvSpPr>
        <p:spPr>
          <a:xfrm>
            <a:off x="3220994" y="365126"/>
            <a:ext cx="8295502" cy="561306"/>
          </a:xfrm>
        </p:spPr>
        <p:txBody>
          <a:bodyPr>
            <a:normAutofit/>
          </a:bodyPr>
          <a:lstStyle/>
          <a:p>
            <a:r>
              <a:rPr lang="fr-FR" sz="2800" i="1" dirty="0" smtClean="0">
                <a:solidFill>
                  <a:schemeClr val="accent1"/>
                </a:solidFill>
              </a:rPr>
              <a:t>Les indicateurs régionaux </a:t>
            </a:r>
            <a:endParaRPr lang="fr-FR" sz="2800" i="1" dirty="0">
              <a:solidFill>
                <a:schemeClr val="accent1"/>
              </a:solidFill>
            </a:endParaRPr>
          </a:p>
        </p:txBody>
      </p:sp>
      <p:sp>
        <p:nvSpPr>
          <p:cNvPr id="29" name="ZoneTexte 28"/>
          <p:cNvSpPr txBox="1"/>
          <p:nvPr/>
        </p:nvSpPr>
        <p:spPr>
          <a:xfrm>
            <a:off x="7368745" y="900599"/>
            <a:ext cx="4091857" cy="400110"/>
          </a:xfrm>
          <a:prstGeom prst="rect">
            <a:avLst/>
          </a:prstGeom>
          <a:solidFill>
            <a:schemeClr val="tx2"/>
          </a:solidFill>
        </p:spPr>
        <p:txBody>
          <a:bodyPr wrap="square" rtlCol="0">
            <a:spAutoFit/>
          </a:bodyPr>
          <a:lstStyle/>
          <a:p>
            <a:r>
              <a:rPr lang="fr-FR" sz="2000" b="1" dirty="0">
                <a:solidFill>
                  <a:schemeClr val="bg1"/>
                </a:solidFill>
              </a:rPr>
              <a:t>Indicateur </a:t>
            </a:r>
            <a:r>
              <a:rPr lang="fr-FR" sz="2000" b="1" dirty="0" smtClean="0">
                <a:solidFill>
                  <a:schemeClr val="bg1"/>
                </a:solidFill>
              </a:rPr>
              <a:t>DM-DMI</a:t>
            </a:r>
            <a:endParaRPr lang="fr-FR" sz="2000" b="1" dirty="0">
              <a:solidFill>
                <a:schemeClr val="bg1"/>
              </a:solidFill>
            </a:endParaRPr>
          </a:p>
        </p:txBody>
      </p:sp>
      <p:sp>
        <p:nvSpPr>
          <p:cNvPr id="30" name="Rectangle 29"/>
          <p:cNvSpPr/>
          <p:nvPr/>
        </p:nvSpPr>
        <p:spPr>
          <a:xfrm>
            <a:off x="9174602" y="4790473"/>
            <a:ext cx="2286000" cy="322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t>Remontée d’information année N, Progression année N+1</a:t>
            </a:r>
            <a:endParaRPr lang="fr-FR" sz="1100" dirty="0"/>
          </a:p>
        </p:txBody>
      </p:sp>
    </p:spTree>
    <p:extLst>
      <p:ext uri="{BB962C8B-B14F-4D97-AF65-F5344CB8AC3E}">
        <p14:creationId xmlns:p14="http://schemas.microsoft.com/office/powerpoint/2010/main" val="5125684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1591631410"/>
              </p:ext>
            </p:extLst>
          </p:nvPr>
        </p:nvGraphicFramePr>
        <p:xfrm>
          <a:off x="498462" y="1963964"/>
          <a:ext cx="10901565" cy="4646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re 1"/>
          <p:cNvSpPr>
            <a:spLocks noGrp="1"/>
          </p:cNvSpPr>
          <p:nvPr>
            <p:ph type="title"/>
          </p:nvPr>
        </p:nvSpPr>
        <p:spPr>
          <a:xfrm>
            <a:off x="6949438" y="741126"/>
            <a:ext cx="4098895" cy="561306"/>
          </a:xfrm>
        </p:spPr>
        <p:txBody>
          <a:bodyPr>
            <a:normAutofit/>
          </a:bodyPr>
          <a:lstStyle/>
          <a:p>
            <a:r>
              <a:rPr lang="fr-FR" sz="2800" i="1" dirty="0" smtClean="0">
                <a:solidFill>
                  <a:schemeClr val="accent1"/>
                </a:solidFill>
              </a:rPr>
              <a:t>Les indicateurs régionaux </a:t>
            </a:r>
            <a:endParaRPr lang="fr-FR" sz="2800" i="1" dirty="0">
              <a:solidFill>
                <a:schemeClr val="accent1"/>
              </a:solidFill>
            </a:endParaRPr>
          </a:p>
        </p:txBody>
      </p:sp>
      <p:sp>
        <p:nvSpPr>
          <p:cNvPr id="7" name="ZoneTexte 6"/>
          <p:cNvSpPr txBox="1"/>
          <p:nvPr/>
        </p:nvSpPr>
        <p:spPr>
          <a:xfrm>
            <a:off x="725619" y="1563854"/>
            <a:ext cx="10322713" cy="400110"/>
          </a:xfrm>
          <a:prstGeom prst="rect">
            <a:avLst/>
          </a:prstGeom>
          <a:solidFill>
            <a:schemeClr val="tx2"/>
          </a:solidFill>
        </p:spPr>
        <p:txBody>
          <a:bodyPr wrap="square" rtlCol="0">
            <a:spAutoFit/>
          </a:bodyPr>
          <a:lstStyle/>
          <a:p>
            <a:r>
              <a:rPr lang="fr-FR" sz="2000" b="1" dirty="0" smtClean="0">
                <a:solidFill>
                  <a:schemeClr val="bg1"/>
                </a:solidFill>
              </a:rPr>
              <a:t>AMELIORATION DE LA QUALITE DES PRESCRIPTIONS HOSPITALIERES </a:t>
            </a:r>
            <a:endParaRPr lang="fr-FR" sz="2000" b="1" dirty="0">
              <a:solidFill>
                <a:schemeClr val="bg1"/>
              </a:solidFill>
            </a:endParaRPr>
          </a:p>
        </p:txBody>
      </p:sp>
      <p:pic>
        <p:nvPicPr>
          <p:cNvPr id="2" name="Image 1"/>
          <p:cNvPicPr>
            <a:picLocks noChangeAspect="1"/>
          </p:cNvPicPr>
          <p:nvPr/>
        </p:nvPicPr>
        <p:blipFill>
          <a:blip r:embed="rId7"/>
          <a:stretch>
            <a:fillRect/>
          </a:stretch>
        </p:blipFill>
        <p:spPr>
          <a:xfrm>
            <a:off x="2582943" y="230591"/>
            <a:ext cx="2520679" cy="810418"/>
          </a:xfrm>
          <a:prstGeom prst="rect">
            <a:avLst/>
          </a:prstGeom>
        </p:spPr>
      </p:pic>
    </p:spTree>
    <p:extLst>
      <p:ext uri="{BB962C8B-B14F-4D97-AF65-F5344CB8AC3E}">
        <p14:creationId xmlns:p14="http://schemas.microsoft.com/office/powerpoint/2010/main" val="10187049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20994" y="365126"/>
            <a:ext cx="8295502" cy="561306"/>
          </a:xfrm>
        </p:spPr>
        <p:txBody>
          <a:bodyPr>
            <a:normAutofit/>
          </a:bodyPr>
          <a:lstStyle/>
          <a:p>
            <a:r>
              <a:rPr lang="fr-FR" sz="2800" i="1" dirty="0" smtClean="0">
                <a:solidFill>
                  <a:schemeClr val="accent1"/>
                </a:solidFill>
              </a:rPr>
              <a:t>Les indicateurs régionaux </a:t>
            </a:r>
            <a:endParaRPr lang="fr-FR" sz="2800" i="1" dirty="0">
              <a:solidFill>
                <a:schemeClr val="accent1"/>
              </a:solidFill>
            </a:endParaRPr>
          </a:p>
        </p:txBody>
      </p:sp>
      <p:graphicFrame>
        <p:nvGraphicFramePr>
          <p:cNvPr id="10" name="Diagramme 9"/>
          <p:cNvGraphicFramePr/>
          <p:nvPr>
            <p:extLst>
              <p:ext uri="{D42A27DB-BD31-4B8C-83A1-F6EECF244321}">
                <p14:modId xmlns:p14="http://schemas.microsoft.com/office/powerpoint/2010/main" val="264473593"/>
              </p:ext>
            </p:extLst>
          </p:nvPr>
        </p:nvGraphicFramePr>
        <p:xfrm>
          <a:off x="469587" y="2370220"/>
          <a:ext cx="11046909" cy="38800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ZoneTexte 12"/>
          <p:cNvSpPr txBox="1"/>
          <p:nvPr/>
        </p:nvSpPr>
        <p:spPr>
          <a:xfrm>
            <a:off x="469587" y="1743050"/>
            <a:ext cx="10948460" cy="369332"/>
          </a:xfrm>
          <a:prstGeom prst="rect">
            <a:avLst/>
          </a:prstGeom>
          <a:noFill/>
        </p:spPr>
        <p:txBody>
          <a:bodyPr wrap="square" rtlCol="0">
            <a:spAutoFit/>
          </a:bodyPr>
          <a:lstStyle/>
          <a:p>
            <a:r>
              <a:rPr lang="fr-FR" dirty="0" smtClean="0">
                <a:solidFill>
                  <a:schemeClr val="tx2"/>
                </a:solidFill>
              </a:rPr>
              <a:t>Un indicateur composite : 3 sous-indicateurs qualitatifs</a:t>
            </a:r>
            <a:endParaRPr lang="fr-FR" dirty="0">
              <a:solidFill>
                <a:schemeClr val="tx2"/>
              </a:solidFill>
            </a:endParaRPr>
          </a:p>
        </p:txBody>
      </p:sp>
      <p:sp>
        <p:nvSpPr>
          <p:cNvPr id="9" name="ZoneTexte 8"/>
          <p:cNvSpPr txBox="1"/>
          <p:nvPr/>
        </p:nvSpPr>
        <p:spPr>
          <a:xfrm>
            <a:off x="469587" y="1307404"/>
            <a:ext cx="10753469" cy="400110"/>
          </a:xfrm>
          <a:prstGeom prst="rect">
            <a:avLst/>
          </a:prstGeom>
          <a:solidFill>
            <a:schemeClr val="tx2"/>
          </a:solidFill>
        </p:spPr>
        <p:txBody>
          <a:bodyPr wrap="square" rtlCol="0">
            <a:spAutoFit/>
          </a:bodyPr>
          <a:lstStyle/>
          <a:p>
            <a:r>
              <a:rPr lang="fr-FR" sz="2000" b="1" dirty="0">
                <a:solidFill>
                  <a:schemeClr val="bg1"/>
                </a:solidFill>
              </a:rPr>
              <a:t>AMELIORATION DE LA QUALITE DES PRESCRIPTIONS HOSPITALIERES </a:t>
            </a:r>
          </a:p>
        </p:txBody>
      </p:sp>
      <p:pic>
        <p:nvPicPr>
          <p:cNvPr id="3" name="Image 2"/>
          <p:cNvPicPr>
            <a:picLocks noChangeAspect="1"/>
          </p:cNvPicPr>
          <p:nvPr/>
        </p:nvPicPr>
        <p:blipFill>
          <a:blip r:embed="rId7"/>
          <a:stretch>
            <a:fillRect/>
          </a:stretch>
        </p:blipFill>
        <p:spPr>
          <a:xfrm>
            <a:off x="2526673" y="365126"/>
            <a:ext cx="2186004" cy="702818"/>
          </a:xfrm>
          <a:prstGeom prst="rect">
            <a:avLst/>
          </a:prstGeom>
        </p:spPr>
      </p:pic>
    </p:spTree>
    <p:extLst>
      <p:ext uri="{BB962C8B-B14F-4D97-AF65-F5344CB8AC3E}">
        <p14:creationId xmlns:p14="http://schemas.microsoft.com/office/powerpoint/2010/main" val="29974987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20994" y="365126"/>
            <a:ext cx="8295502" cy="561306"/>
          </a:xfrm>
        </p:spPr>
        <p:txBody>
          <a:bodyPr>
            <a:normAutofit/>
          </a:bodyPr>
          <a:lstStyle/>
          <a:p>
            <a:r>
              <a:rPr lang="fr-FR" sz="2800" i="1" dirty="0" smtClean="0">
                <a:solidFill>
                  <a:schemeClr val="accent1"/>
                </a:solidFill>
              </a:rPr>
              <a:t>Les indicateurs régionaux </a:t>
            </a:r>
            <a:endParaRPr lang="fr-FR" sz="2800" i="1" dirty="0">
              <a:solidFill>
                <a:schemeClr val="accent1"/>
              </a:solidFill>
            </a:endParaRPr>
          </a:p>
        </p:txBody>
      </p:sp>
      <p:graphicFrame>
        <p:nvGraphicFramePr>
          <p:cNvPr id="3" name="Tableau 2"/>
          <p:cNvGraphicFramePr>
            <a:graphicFrameLocks noGrp="1"/>
          </p:cNvGraphicFramePr>
          <p:nvPr>
            <p:extLst/>
          </p:nvPr>
        </p:nvGraphicFramePr>
        <p:xfrm>
          <a:off x="577517" y="1691630"/>
          <a:ext cx="10971181" cy="4795716"/>
        </p:xfrm>
        <a:graphic>
          <a:graphicData uri="http://schemas.openxmlformats.org/drawingml/2006/table">
            <a:tbl>
              <a:tblPr firstRow="1" bandRow="1">
                <a:tableStyleId>{5C22544A-7EE6-4342-B048-85BDC9FD1C3A}</a:tableStyleId>
              </a:tblPr>
              <a:tblGrid>
                <a:gridCol w="1255820">
                  <a:extLst>
                    <a:ext uri="{9D8B030D-6E8A-4147-A177-3AD203B41FA5}">
                      <a16:colId xmlns:a16="http://schemas.microsoft.com/office/drawing/2014/main" val="3373118103"/>
                    </a:ext>
                  </a:extLst>
                </a:gridCol>
                <a:gridCol w="3833108">
                  <a:extLst>
                    <a:ext uri="{9D8B030D-6E8A-4147-A177-3AD203B41FA5}">
                      <a16:colId xmlns:a16="http://schemas.microsoft.com/office/drawing/2014/main" val="2753756284"/>
                    </a:ext>
                  </a:extLst>
                </a:gridCol>
                <a:gridCol w="5882253">
                  <a:extLst>
                    <a:ext uri="{9D8B030D-6E8A-4147-A177-3AD203B41FA5}">
                      <a16:colId xmlns:a16="http://schemas.microsoft.com/office/drawing/2014/main" val="3547648201"/>
                    </a:ext>
                  </a:extLst>
                </a:gridCol>
              </a:tblGrid>
              <a:tr h="1832216">
                <a:tc rowSpan="3">
                  <a:txBody>
                    <a:bodyPr/>
                    <a:lstStyle/>
                    <a:p>
                      <a:r>
                        <a:rPr lang="fr-FR" dirty="0" smtClean="0">
                          <a:solidFill>
                            <a:schemeClr val="bg1"/>
                          </a:solidFill>
                        </a:rPr>
                        <a:t>Sous –indicateurs</a:t>
                      </a:r>
                      <a:r>
                        <a:rPr lang="fr-FR" baseline="0" dirty="0" smtClean="0">
                          <a:solidFill>
                            <a:schemeClr val="bg1"/>
                          </a:solidFill>
                        </a:rPr>
                        <a:t> </a:t>
                      </a:r>
                    </a:p>
                    <a:p>
                      <a:endParaRPr lang="fr-FR" baseline="0" dirty="0" smtClean="0">
                        <a:solidFill>
                          <a:schemeClr val="bg1"/>
                        </a:solidFill>
                      </a:endParaRPr>
                    </a:p>
                    <a:p>
                      <a:r>
                        <a:rPr lang="fr-FR" baseline="0" dirty="0" smtClean="0">
                          <a:solidFill>
                            <a:schemeClr val="bg1"/>
                          </a:solidFill>
                        </a:rPr>
                        <a:t>qualitatifs</a:t>
                      </a:r>
                      <a:endParaRPr lang="fr-FR" dirty="0">
                        <a:solidFill>
                          <a:schemeClr val="bg1"/>
                        </a:solidFill>
                      </a:endParaRPr>
                    </a:p>
                  </a:txBody>
                  <a:tcPr anchor="ctr" anchorCtr="1">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0" kern="1200" dirty="0" smtClean="0">
                          <a:solidFill>
                            <a:schemeClr val="tx2"/>
                          </a:solidFill>
                          <a:effectLst/>
                          <a:latin typeface="+mn-lt"/>
                          <a:ea typeface="+mn-ea"/>
                          <a:cs typeface="+mn-cs"/>
                        </a:rPr>
                        <a:t>Constitution</a:t>
                      </a:r>
                      <a:r>
                        <a:rPr lang="fr-FR" sz="1600" b="0" kern="1200" baseline="0" dirty="0" smtClean="0">
                          <a:solidFill>
                            <a:schemeClr val="tx2"/>
                          </a:solidFill>
                          <a:effectLst/>
                          <a:latin typeface="+mn-lt"/>
                          <a:ea typeface="+mn-ea"/>
                          <a:cs typeface="+mn-cs"/>
                        </a:rPr>
                        <a:t> du groupe de travail</a:t>
                      </a:r>
                      <a:endParaRPr lang="fr-FR" sz="1600" b="0" dirty="0">
                        <a:solidFill>
                          <a:schemeClr val="tx2"/>
                        </a:solidFill>
                      </a:endParaRPr>
                    </a:p>
                  </a:txBody>
                  <a:tcPr anchor="ctr">
                    <a:solidFill>
                      <a:schemeClr val="accent2">
                        <a:lumMod val="40000"/>
                        <a:lumOff val="60000"/>
                      </a:schemeClr>
                    </a:solidFill>
                  </a:tcPr>
                </a:tc>
                <a:tc>
                  <a:txBody>
                    <a:bodyPr/>
                    <a:lstStyle/>
                    <a:p>
                      <a:endParaRPr lang="fr-FR" sz="1600" b="0" dirty="0" smtClean="0">
                        <a:solidFill>
                          <a:schemeClr val="tx2"/>
                        </a:solidFill>
                      </a:endParaRPr>
                    </a:p>
                    <a:p>
                      <a:r>
                        <a:rPr lang="fr-FR" sz="1600" b="0" dirty="0" smtClean="0">
                          <a:solidFill>
                            <a:schemeClr val="tx2"/>
                          </a:solidFill>
                        </a:rPr>
                        <a:t>Personne(s) responsable(s) de l’action</a:t>
                      </a:r>
                    </a:p>
                    <a:p>
                      <a:r>
                        <a:rPr lang="fr-FR" sz="1600" b="0" dirty="0" smtClean="0">
                          <a:solidFill>
                            <a:schemeClr val="tx2"/>
                          </a:solidFill>
                        </a:rPr>
                        <a:t>Personne(s) ressource(s)</a:t>
                      </a:r>
                    </a:p>
                    <a:p>
                      <a:r>
                        <a:rPr lang="fr-FR" sz="1600" b="0" dirty="0" smtClean="0">
                          <a:solidFill>
                            <a:schemeClr val="tx2"/>
                          </a:solidFill>
                        </a:rPr>
                        <a:t>Constitution d’un groupe de travail / Intégration du groupe de travail à l’instance (préciser laquelle)</a:t>
                      </a:r>
                    </a:p>
                    <a:p>
                      <a:r>
                        <a:rPr lang="fr-FR" sz="1600" b="0" dirty="0" smtClean="0">
                          <a:solidFill>
                            <a:schemeClr val="tx2"/>
                          </a:solidFill>
                        </a:rPr>
                        <a:t>Nombre / Dates des réunions</a:t>
                      </a:r>
                      <a:endParaRPr lang="fr-FR" sz="1600" b="0" baseline="0" dirty="0" smtClean="0">
                        <a:solidFill>
                          <a:schemeClr val="tx2"/>
                        </a:solidFill>
                      </a:endParaRPr>
                    </a:p>
                  </a:txBody>
                  <a:tcPr>
                    <a:solidFill>
                      <a:schemeClr val="accent2">
                        <a:lumMod val="40000"/>
                        <a:lumOff val="60000"/>
                      </a:schemeClr>
                    </a:solidFill>
                  </a:tcPr>
                </a:tc>
                <a:extLst>
                  <a:ext uri="{0D108BD9-81ED-4DB2-BD59-A6C34878D82A}">
                    <a16:rowId xmlns:a16="http://schemas.microsoft.com/office/drawing/2014/main" val="1759346045"/>
                  </a:ext>
                </a:extLst>
              </a:tr>
              <a:tr h="1709276">
                <a:tc vMerge="1">
                  <a:txBody>
                    <a:bodyPr/>
                    <a:lstStyle/>
                    <a:p>
                      <a:endParaRPr lang="fr-FR" dirty="0"/>
                    </a:p>
                  </a:txBody>
                  <a:tcPr/>
                </a:tc>
                <a:tc>
                  <a:txBody>
                    <a:bodyPr/>
                    <a:lstStyle/>
                    <a:p>
                      <a:pPr algn="ctr"/>
                      <a:r>
                        <a:rPr lang="fr-FR" sz="1600" b="0" kern="1200" dirty="0" smtClean="0">
                          <a:solidFill>
                            <a:schemeClr val="tx2"/>
                          </a:solidFill>
                          <a:effectLst/>
                          <a:latin typeface="+mn-lt"/>
                          <a:ea typeface="+mn-ea"/>
                          <a:cs typeface="+mn-cs"/>
                        </a:rPr>
                        <a:t>Plan d’actions</a:t>
                      </a:r>
                      <a:r>
                        <a:rPr lang="fr-FR" sz="1600" b="0" kern="1200" baseline="0" dirty="0" smtClean="0">
                          <a:solidFill>
                            <a:schemeClr val="tx2"/>
                          </a:solidFill>
                          <a:effectLst/>
                          <a:latin typeface="+mn-lt"/>
                          <a:ea typeface="+mn-ea"/>
                          <a:cs typeface="+mn-cs"/>
                        </a:rPr>
                        <a:t> complet</a:t>
                      </a:r>
                      <a:endParaRPr lang="fr-FR" sz="1600" b="0" kern="1200" dirty="0" smtClean="0">
                        <a:solidFill>
                          <a:schemeClr val="tx2"/>
                        </a:solidFill>
                        <a:effectLst/>
                        <a:latin typeface="+mn-lt"/>
                        <a:ea typeface="+mn-ea"/>
                        <a:cs typeface="+mn-cs"/>
                      </a:endParaRPr>
                    </a:p>
                    <a:p>
                      <a:pPr algn="ctr"/>
                      <a:endParaRPr lang="fr-FR" sz="1600" dirty="0">
                        <a:solidFill>
                          <a:schemeClr val="tx2"/>
                        </a:solidFill>
                      </a:endParaRPr>
                    </a:p>
                  </a:txBody>
                  <a:tcPr anchor="ctr"/>
                </a:tc>
                <a:tc>
                  <a:txBody>
                    <a:bodyPr/>
                    <a:lstStyle/>
                    <a:p>
                      <a:endParaRPr lang="fr-FR" sz="1600" b="0" dirty="0" smtClean="0">
                        <a:solidFill>
                          <a:schemeClr val="tx2"/>
                        </a:solidFill>
                      </a:endParaRPr>
                    </a:p>
                    <a:p>
                      <a:r>
                        <a:rPr lang="fr-FR" sz="1600" b="0" dirty="0" smtClean="0">
                          <a:solidFill>
                            <a:schemeClr val="tx2"/>
                          </a:solidFill>
                        </a:rPr>
                        <a:t>Choix des 3 classes  les plus significatives</a:t>
                      </a:r>
                    </a:p>
                    <a:p>
                      <a:r>
                        <a:rPr lang="fr-FR" sz="1600" b="0" dirty="0" smtClean="0">
                          <a:solidFill>
                            <a:schemeClr val="tx2"/>
                          </a:solidFill>
                        </a:rPr>
                        <a:t>Modalités / Raisons des choix / Argumentations </a:t>
                      </a:r>
                    </a:p>
                    <a:p>
                      <a:r>
                        <a:rPr lang="fr-FR" sz="1600" b="0" dirty="0" smtClean="0">
                          <a:solidFill>
                            <a:schemeClr val="tx2"/>
                          </a:solidFill>
                        </a:rPr>
                        <a:t>Type d’actions à mettre en œuvre (identification / priorisation)</a:t>
                      </a:r>
                    </a:p>
                    <a:p>
                      <a:r>
                        <a:rPr lang="fr-FR" sz="1600" b="0" dirty="0" smtClean="0">
                          <a:solidFill>
                            <a:schemeClr val="tx2"/>
                          </a:solidFill>
                        </a:rPr>
                        <a:t>Calendrier défini / Echéance pour chaque action</a:t>
                      </a:r>
                    </a:p>
                    <a:p>
                      <a:r>
                        <a:rPr lang="fr-FR" sz="1600" b="0" dirty="0" smtClean="0">
                          <a:solidFill>
                            <a:schemeClr val="tx2"/>
                          </a:solidFill>
                        </a:rPr>
                        <a:t>Résultats attendus / Objectifs / Indicateurs</a:t>
                      </a:r>
                      <a:endParaRPr lang="fr-FR" sz="1600" dirty="0"/>
                    </a:p>
                  </a:txBody>
                  <a:tcPr/>
                </a:tc>
                <a:extLst>
                  <a:ext uri="{0D108BD9-81ED-4DB2-BD59-A6C34878D82A}">
                    <a16:rowId xmlns:a16="http://schemas.microsoft.com/office/drawing/2014/main" val="3663437304"/>
                  </a:ext>
                </a:extLst>
              </a:tr>
              <a:tr h="1254224">
                <a:tc vMerge="1">
                  <a:txBody>
                    <a:bodyPr/>
                    <a:lstStyle/>
                    <a:p>
                      <a:endParaRPr lang="fr-FR" dirty="0">
                        <a:solidFill>
                          <a:schemeClr val="bg1"/>
                        </a:solidFill>
                      </a:endParaRPr>
                    </a:p>
                  </a:txBody>
                  <a:tcPr anchor="ctr" anchorCtr="1">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0" kern="1200" dirty="0" smtClean="0">
                          <a:solidFill>
                            <a:schemeClr val="tx2"/>
                          </a:solidFill>
                          <a:effectLst/>
                          <a:latin typeface="+mn-lt"/>
                          <a:ea typeface="+mn-ea"/>
                          <a:cs typeface="+mn-cs"/>
                        </a:rPr>
                        <a:t>Actions mises en œuvre dans l’année</a:t>
                      </a:r>
                      <a:endParaRPr lang="fr-FR" sz="1600" dirty="0">
                        <a:solidFill>
                          <a:schemeClr val="tx2"/>
                        </a:solidFill>
                      </a:endParaRPr>
                    </a:p>
                  </a:txBody>
                  <a:tcPr anchor="ctr">
                    <a:solidFill>
                      <a:schemeClr val="tx2">
                        <a:lumMod val="20000"/>
                        <a:lumOff val="80000"/>
                      </a:schemeClr>
                    </a:solidFill>
                  </a:tcPr>
                </a:tc>
                <a:tc>
                  <a:txBody>
                    <a:bodyPr/>
                    <a:lstStyle/>
                    <a:p>
                      <a:endParaRPr lang="fr-FR" sz="1600" b="0" dirty="0" smtClean="0">
                        <a:solidFill>
                          <a:schemeClr val="tx2"/>
                        </a:solidFill>
                      </a:endParaRPr>
                    </a:p>
                    <a:p>
                      <a:r>
                        <a:rPr lang="fr-FR" sz="1600" b="0" dirty="0" smtClean="0">
                          <a:solidFill>
                            <a:schemeClr val="tx2"/>
                          </a:solidFill>
                        </a:rPr>
                        <a:t>Mise en œuvre effective et/ou suivi des actions mises en œuvre </a:t>
                      </a:r>
                    </a:p>
                    <a:p>
                      <a:r>
                        <a:rPr lang="fr-FR" sz="1600" b="0" dirty="0" smtClean="0">
                          <a:solidFill>
                            <a:schemeClr val="tx2"/>
                          </a:solidFill>
                        </a:rPr>
                        <a:t>Présentation des éléments en CME / COMEDIMS ou autres</a:t>
                      </a:r>
                    </a:p>
                    <a:p>
                      <a:r>
                        <a:rPr lang="fr-FR" sz="1600" b="0" dirty="0" smtClean="0">
                          <a:solidFill>
                            <a:schemeClr val="tx2"/>
                          </a:solidFill>
                        </a:rPr>
                        <a:t>Evaluation / Impact des actions</a:t>
                      </a:r>
                      <a:endParaRPr lang="fr-FR" sz="1600" b="0" baseline="0" dirty="0" smtClean="0">
                        <a:solidFill>
                          <a:schemeClr val="tx2"/>
                        </a:solidFill>
                      </a:endParaRPr>
                    </a:p>
                  </a:txBody>
                  <a:tcPr>
                    <a:solidFill>
                      <a:schemeClr val="tx2">
                        <a:lumMod val="20000"/>
                        <a:lumOff val="80000"/>
                      </a:schemeClr>
                    </a:solidFill>
                  </a:tcPr>
                </a:tc>
                <a:extLst>
                  <a:ext uri="{0D108BD9-81ED-4DB2-BD59-A6C34878D82A}">
                    <a16:rowId xmlns:a16="http://schemas.microsoft.com/office/drawing/2014/main" val="2363453543"/>
                  </a:ext>
                </a:extLst>
              </a:tr>
            </a:tbl>
          </a:graphicData>
        </a:graphic>
      </p:graphicFrame>
      <p:sp>
        <p:nvSpPr>
          <p:cNvPr id="7" name="ZoneTexte 6"/>
          <p:cNvSpPr txBox="1"/>
          <p:nvPr/>
        </p:nvSpPr>
        <p:spPr>
          <a:xfrm>
            <a:off x="577516" y="1291625"/>
            <a:ext cx="10938979" cy="400110"/>
          </a:xfrm>
          <a:prstGeom prst="rect">
            <a:avLst/>
          </a:prstGeom>
          <a:solidFill>
            <a:schemeClr val="tx2"/>
          </a:solidFill>
        </p:spPr>
        <p:txBody>
          <a:bodyPr wrap="square" rtlCol="0">
            <a:spAutoFit/>
          </a:bodyPr>
          <a:lstStyle/>
          <a:p>
            <a:r>
              <a:rPr lang="fr-FR" sz="2000" b="1" dirty="0">
                <a:solidFill>
                  <a:schemeClr val="bg1"/>
                </a:solidFill>
              </a:rPr>
              <a:t>AMELIORATION DE LA QUALITE DES PRESCRIPTIONS HOSPITALIERES </a:t>
            </a:r>
          </a:p>
        </p:txBody>
      </p:sp>
      <p:pic>
        <p:nvPicPr>
          <p:cNvPr id="4" name="Image 3"/>
          <p:cNvPicPr>
            <a:picLocks noChangeAspect="1"/>
          </p:cNvPicPr>
          <p:nvPr/>
        </p:nvPicPr>
        <p:blipFill>
          <a:blip r:embed="rId2"/>
          <a:stretch>
            <a:fillRect/>
          </a:stretch>
        </p:blipFill>
        <p:spPr>
          <a:xfrm>
            <a:off x="2512605" y="402373"/>
            <a:ext cx="2143801" cy="689249"/>
          </a:xfrm>
          <a:prstGeom prst="rect">
            <a:avLst/>
          </a:prstGeom>
        </p:spPr>
      </p:pic>
    </p:spTree>
    <p:extLst>
      <p:ext uri="{BB962C8B-B14F-4D97-AF65-F5344CB8AC3E}">
        <p14:creationId xmlns:p14="http://schemas.microsoft.com/office/powerpoint/2010/main" val="10280771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nvPr>
        </p:nvGraphicFramePr>
        <p:xfrm>
          <a:off x="498462" y="1963964"/>
          <a:ext cx="10901565" cy="4646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re 1"/>
          <p:cNvSpPr>
            <a:spLocks noGrp="1"/>
          </p:cNvSpPr>
          <p:nvPr>
            <p:ph type="title"/>
          </p:nvPr>
        </p:nvSpPr>
        <p:spPr>
          <a:xfrm>
            <a:off x="7343335" y="600082"/>
            <a:ext cx="4229431" cy="561306"/>
          </a:xfrm>
        </p:spPr>
        <p:txBody>
          <a:bodyPr>
            <a:normAutofit/>
          </a:bodyPr>
          <a:lstStyle/>
          <a:p>
            <a:r>
              <a:rPr lang="fr-FR" sz="2800" i="1" dirty="0" smtClean="0">
                <a:solidFill>
                  <a:schemeClr val="accent1"/>
                </a:solidFill>
              </a:rPr>
              <a:t>Les indicateurs régionaux </a:t>
            </a:r>
            <a:endParaRPr lang="fr-FR" sz="2800" i="1" dirty="0">
              <a:solidFill>
                <a:schemeClr val="accent1"/>
              </a:solidFill>
            </a:endParaRPr>
          </a:p>
        </p:txBody>
      </p:sp>
      <p:sp>
        <p:nvSpPr>
          <p:cNvPr id="7" name="ZoneTexte 6"/>
          <p:cNvSpPr txBox="1"/>
          <p:nvPr/>
        </p:nvSpPr>
        <p:spPr>
          <a:xfrm>
            <a:off x="298383" y="1241881"/>
            <a:ext cx="11627317" cy="400110"/>
          </a:xfrm>
          <a:prstGeom prst="rect">
            <a:avLst/>
          </a:prstGeom>
          <a:solidFill>
            <a:schemeClr val="tx2"/>
          </a:solidFill>
        </p:spPr>
        <p:txBody>
          <a:bodyPr wrap="square" rtlCol="0">
            <a:spAutoFit/>
          </a:bodyPr>
          <a:lstStyle/>
          <a:p>
            <a:r>
              <a:rPr lang="fr-FR" sz="2000" b="1" dirty="0" smtClean="0">
                <a:solidFill>
                  <a:schemeClr val="bg1"/>
                </a:solidFill>
              </a:rPr>
              <a:t>IDENTIFICATION DU NUMERO RPPS DU PRESCRIPTEUR ET DU FINESS GEOGRAPHIQUE DE L’ETABLISSEMENT</a:t>
            </a:r>
            <a:endParaRPr lang="fr-FR" sz="2000" b="1" dirty="0">
              <a:solidFill>
                <a:schemeClr val="bg1"/>
              </a:solidFill>
            </a:endParaRPr>
          </a:p>
        </p:txBody>
      </p:sp>
      <p:pic>
        <p:nvPicPr>
          <p:cNvPr id="2" name="Image 1"/>
          <p:cNvPicPr>
            <a:picLocks noChangeAspect="1"/>
          </p:cNvPicPr>
          <p:nvPr/>
        </p:nvPicPr>
        <p:blipFill>
          <a:blip r:embed="rId7"/>
          <a:stretch>
            <a:fillRect/>
          </a:stretch>
        </p:blipFill>
        <p:spPr>
          <a:xfrm>
            <a:off x="2385996" y="365126"/>
            <a:ext cx="2226284" cy="715768"/>
          </a:xfrm>
          <a:prstGeom prst="rect">
            <a:avLst/>
          </a:prstGeom>
        </p:spPr>
      </p:pic>
    </p:spTree>
    <p:extLst>
      <p:ext uri="{BB962C8B-B14F-4D97-AF65-F5344CB8AC3E}">
        <p14:creationId xmlns:p14="http://schemas.microsoft.com/office/powerpoint/2010/main" val="3981968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555545" y="1242785"/>
            <a:ext cx="4420913" cy="427859"/>
          </a:xfrm>
        </p:spPr>
        <p:txBody>
          <a:bodyPr>
            <a:noAutofit/>
          </a:bodyPr>
          <a:lstStyle/>
          <a:p>
            <a:r>
              <a:rPr lang="fr-FR" sz="2800" i="0" dirty="0" smtClean="0">
                <a:solidFill>
                  <a:schemeClr val="tx2"/>
                </a:solidFill>
              </a:rPr>
              <a:t>LE CADRE RÉGLEMENTAIRE</a:t>
            </a:r>
            <a:endParaRPr lang="fr-FR" sz="2800" i="0" dirty="0">
              <a:solidFill>
                <a:schemeClr val="tx2"/>
              </a:solidFill>
            </a:endParaRPr>
          </a:p>
        </p:txBody>
      </p:sp>
      <p:sp>
        <p:nvSpPr>
          <p:cNvPr id="3" name="Espace réservé du texte 2"/>
          <p:cNvSpPr>
            <a:spLocks noGrp="1"/>
          </p:cNvSpPr>
          <p:nvPr>
            <p:ph type="body" sz="half" idx="2"/>
          </p:nvPr>
        </p:nvSpPr>
        <p:spPr>
          <a:xfrm>
            <a:off x="562708" y="1879213"/>
            <a:ext cx="10649243" cy="4521587"/>
          </a:xfrm>
        </p:spPr>
        <p:txBody>
          <a:bodyPr>
            <a:normAutofit fontScale="25000" lnSpcReduction="20000"/>
          </a:bodyPr>
          <a:lstStyle/>
          <a:p>
            <a:endParaRPr lang="fr-FR" b="1" dirty="0" smtClean="0">
              <a:solidFill>
                <a:srgbClr val="A0A800"/>
              </a:solidFill>
            </a:endParaRPr>
          </a:p>
          <a:p>
            <a:pPr marL="285750" indent="-285750">
              <a:lnSpc>
                <a:spcPct val="120000"/>
              </a:lnSpc>
              <a:spcBef>
                <a:spcPts val="0"/>
              </a:spcBef>
              <a:spcAft>
                <a:spcPts val="0"/>
              </a:spcAft>
              <a:buFont typeface="Wingdings" panose="05000000000000000000" pitchFamily="2" charset="2"/>
              <a:buChar char="§"/>
            </a:pPr>
            <a:r>
              <a:rPr lang="fr-FR" sz="6400" dirty="0">
                <a:solidFill>
                  <a:schemeClr val="tx2"/>
                </a:solidFill>
              </a:rPr>
              <a:t>La </a:t>
            </a:r>
            <a:r>
              <a:rPr lang="fr-FR" sz="6400" b="1" dirty="0">
                <a:solidFill>
                  <a:schemeClr val="tx2"/>
                </a:solidFill>
              </a:rPr>
              <a:t>loi n° 2019-1446 </a:t>
            </a:r>
            <a:r>
              <a:rPr lang="fr-FR" sz="6400" dirty="0">
                <a:solidFill>
                  <a:schemeClr val="tx2"/>
                </a:solidFill>
              </a:rPr>
              <a:t>du 24 décembre 2019 de financement de la sécurité sociale pour 2020 </a:t>
            </a:r>
          </a:p>
          <a:p>
            <a:pPr>
              <a:lnSpc>
                <a:spcPct val="120000"/>
              </a:lnSpc>
              <a:spcBef>
                <a:spcPts val="0"/>
              </a:spcBef>
              <a:spcAft>
                <a:spcPts val="0"/>
              </a:spcAft>
            </a:pPr>
            <a:endParaRPr lang="fr-FR" sz="6400" dirty="0">
              <a:solidFill>
                <a:schemeClr val="tx2"/>
              </a:solidFill>
            </a:endParaRPr>
          </a:p>
          <a:p>
            <a:pPr marL="285750" indent="-285750">
              <a:lnSpc>
                <a:spcPct val="120000"/>
              </a:lnSpc>
              <a:spcBef>
                <a:spcPts val="0"/>
              </a:spcBef>
              <a:spcAft>
                <a:spcPts val="0"/>
              </a:spcAft>
              <a:buFont typeface="Wingdings" panose="05000000000000000000" pitchFamily="2" charset="2"/>
              <a:buChar char="§"/>
            </a:pPr>
            <a:r>
              <a:rPr lang="fr-FR" sz="6400" b="1" dirty="0">
                <a:solidFill>
                  <a:schemeClr val="tx2"/>
                </a:solidFill>
              </a:rPr>
              <a:t>L’instruction n° DSS/MCGRM/DGOS/PF2/CNAM/DHOSPI/ 2020/17 du 24 janvier 2020 </a:t>
            </a:r>
            <a:r>
              <a:rPr lang="fr-FR" sz="6400" dirty="0">
                <a:solidFill>
                  <a:schemeClr val="tx2"/>
                </a:solidFill>
              </a:rPr>
              <a:t>relative aux modalités de suivi des CAQES durant la phase transitoire en 2020</a:t>
            </a:r>
          </a:p>
          <a:p>
            <a:pPr>
              <a:lnSpc>
                <a:spcPct val="120000"/>
              </a:lnSpc>
              <a:spcBef>
                <a:spcPts val="0"/>
              </a:spcBef>
              <a:spcAft>
                <a:spcPts val="0"/>
              </a:spcAft>
            </a:pPr>
            <a:endParaRPr lang="fr-FR" sz="5500" dirty="0">
              <a:solidFill>
                <a:schemeClr val="tx2"/>
              </a:solidFill>
            </a:endParaRPr>
          </a:p>
          <a:p>
            <a:pPr marL="285750" indent="-285750">
              <a:lnSpc>
                <a:spcPct val="120000"/>
              </a:lnSpc>
              <a:spcBef>
                <a:spcPts val="0"/>
              </a:spcBef>
              <a:spcAft>
                <a:spcPts val="0"/>
              </a:spcAft>
              <a:buFont typeface="Wingdings" panose="05000000000000000000" pitchFamily="2" charset="2"/>
              <a:buChar char="§"/>
            </a:pPr>
            <a:r>
              <a:rPr lang="fr-FR" sz="6400" b="1" dirty="0">
                <a:solidFill>
                  <a:schemeClr val="tx2"/>
                </a:solidFill>
              </a:rPr>
              <a:t>L’instruction n° DSS/MCGR/2021/170 du 27 juillet 2021</a:t>
            </a:r>
            <a:r>
              <a:rPr lang="fr-FR" sz="6400" dirty="0">
                <a:solidFill>
                  <a:schemeClr val="tx2"/>
                </a:solidFill>
              </a:rPr>
              <a:t> relative au CAQES : modalités du suivi des contrats actuels, de la phase transitoire en 2021 et de la mise en œuvre des nouveaux CAQES en 2022</a:t>
            </a:r>
          </a:p>
          <a:p>
            <a:pPr>
              <a:lnSpc>
                <a:spcPct val="120000"/>
              </a:lnSpc>
              <a:spcBef>
                <a:spcPts val="0"/>
              </a:spcBef>
              <a:spcAft>
                <a:spcPts val="0"/>
              </a:spcAft>
            </a:pPr>
            <a:endParaRPr lang="fr-FR" sz="6400" dirty="0">
              <a:solidFill>
                <a:schemeClr val="tx2"/>
              </a:solidFill>
            </a:endParaRPr>
          </a:p>
          <a:p>
            <a:pPr marL="285750" indent="-285750">
              <a:lnSpc>
                <a:spcPct val="120000"/>
              </a:lnSpc>
              <a:spcBef>
                <a:spcPts val="0"/>
              </a:spcBef>
              <a:spcAft>
                <a:spcPts val="0"/>
              </a:spcAft>
              <a:buFont typeface="Wingdings" panose="05000000000000000000" pitchFamily="2" charset="2"/>
              <a:buChar char="§"/>
            </a:pPr>
            <a:r>
              <a:rPr lang="fr-FR" sz="6400" b="1" dirty="0">
                <a:solidFill>
                  <a:schemeClr val="tx2"/>
                </a:solidFill>
              </a:rPr>
              <a:t>L’arrêté du 24 septembre 2021</a:t>
            </a:r>
            <a:r>
              <a:rPr lang="fr-FR" sz="6400" dirty="0">
                <a:solidFill>
                  <a:schemeClr val="tx2"/>
                </a:solidFill>
              </a:rPr>
              <a:t> modifiant l’arrêté du 27 avril 2017 relatif au contrat type d’amélioration de la qualité et de l’efficience des soins mentionné à l’article L.162-30-2 du code de la sécurité sociale</a:t>
            </a:r>
          </a:p>
          <a:p>
            <a:pPr>
              <a:lnSpc>
                <a:spcPct val="120000"/>
              </a:lnSpc>
              <a:spcBef>
                <a:spcPts val="0"/>
              </a:spcBef>
              <a:spcAft>
                <a:spcPts val="0"/>
              </a:spcAft>
            </a:pPr>
            <a:endParaRPr lang="fr-FR" sz="6400" dirty="0">
              <a:solidFill>
                <a:schemeClr val="tx2"/>
              </a:solidFill>
            </a:endParaRPr>
          </a:p>
          <a:p>
            <a:pPr marL="285750" indent="-285750">
              <a:lnSpc>
                <a:spcPct val="120000"/>
              </a:lnSpc>
              <a:spcBef>
                <a:spcPts val="0"/>
              </a:spcBef>
              <a:spcAft>
                <a:spcPts val="0"/>
              </a:spcAft>
              <a:buFont typeface="Wingdings" panose="05000000000000000000" pitchFamily="2" charset="2"/>
              <a:buChar char="§"/>
            </a:pPr>
            <a:r>
              <a:rPr lang="fr-FR" sz="6400" dirty="0">
                <a:solidFill>
                  <a:schemeClr val="tx2"/>
                </a:solidFill>
              </a:rPr>
              <a:t>Le </a:t>
            </a:r>
            <a:r>
              <a:rPr lang="fr-FR" sz="6400" b="1" dirty="0">
                <a:solidFill>
                  <a:schemeClr val="tx2"/>
                </a:solidFill>
              </a:rPr>
              <a:t>décret n° 2021-1231 du 25 septembre 2021 </a:t>
            </a:r>
            <a:r>
              <a:rPr lang="fr-FR" sz="6400" dirty="0">
                <a:solidFill>
                  <a:schemeClr val="tx2"/>
                </a:solidFill>
              </a:rPr>
              <a:t>relatif au cadre général du contrat d'amélioration de la qualité et d'efficience des soins mentionné à l'article L. 160-30-2 du code de la sécurité </a:t>
            </a:r>
            <a:r>
              <a:rPr lang="fr-FR" sz="6400" dirty="0" smtClean="0">
                <a:solidFill>
                  <a:schemeClr val="tx2"/>
                </a:solidFill>
              </a:rPr>
              <a:t>sociale</a:t>
            </a:r>
          </a:p>
          <a:p>
            <a:pPr marL="285750" indent="-285750">
              <a:lnSpc>
                <a:spcPct val="120000"/>
              </a:lnSpc>
              <a:spcBef>
                <a:spcPts val="0"/>
              </a:spcBef>
              <a:spcAft>
                <a:spcPts val="0"/>
              </a:spcAft>
              <a:buFont typeface="Wingdings" panose="05000000000000000000" pitchFamily="2" charset="2"/>
              <a:buChar char="§"/>
            </a:pPr>
            <a:endParaRPr lang="fr-FR" sz="6400" dirty="0" smtClean="0">
              <a:solidFill>
                <a:schemeClr val="tx2"/>
              </a:solidFill>
            </a:endParaRPr>
          </a:p>
          <a:p>
            <a:pPr marL="285750" indent="-285750">
              <a:lnSpc>
                <a:spcPct val="120000"/>
              </a:lnSpc>
              <a:spcBef>
                <a:spcPts val="0"/>
              </a:spcBef>
              <a:spcAft>
                <a:spcPts val="0"/>
              </a:spcAft>
              <a:buFont typeface="Wingdings" panose="05000000000000000000" pitchFamily="2" charset="2"/>
              <a:buChar char="§"/>
            </a:pPr>
            <a:r>
              <a:rPr lang="fr-FR" sz="6400" b="1" dirty="0" smtClean="0">
                <a:solidFill>
                  <a:schemeClr val="tx2"/>
                </a:solidFill>
              </a:rPr>
              <a:t>L’arrêté du 23 février 2022 </a:t>
            </a:r>
            <a:r>
              <a:rPr lang="fr-FR" sz="6400" dirty="0" smtClean="0">
                <a:solidFill>
                  <a:schemeClr val="tx2"/>
                </a:solidFill>
              </a:rPr>
              <a:t>fixant les référentiels nationaux mentionnés à l’article L.162-30-3 du code de la sécurité sociale</a:t>
            </a:r>
          </a:p>
          <a:p>
            <a:pPr>
              <a:spcAft>
                <a:spcPts val="0"/>
              </a:spcAft>
            </a:pPr>
            <a:endParaRPr lang="fr-FR" sz="6400" dirty="0">
              <a:solidFill>
                <a:schemeClr val="tx2"/>
              </a:solidFill>
            </a:endParaRPr>
          </a:p>
          <a:p>
            <a:r>
              <a:rPr lang="fr-FR" sz="6400" b="1" i="1" u="sng" dirty="0" smtClean="0">
                <a:solidFill>
                  <a:srgbClr val="A0A800"/>
                </a:solidFill>
              </a:rPr>
              <a:t>Texte en </a:t>
            </a:r>
            <a:r>
              <a:rPr lang="fr-FR" sz="6400" b="1" i="1" u="sng" dirty="0">
                <a:solidFill>
                  <a:srgbClr val="A0A800"/>
                </a:solidFill>
              </a:rPr>
              <a:t>attente de publication </a:t>
            </a:r>
            <a:r>
              <a:rPr lang="fr-FR" sz="6400" b="1" i="1" dirty="0" smtClean="0">
                <a:solidFill>
                  <a:srgbClr val="A0A800"/>
                </a:solidFill>
              </a:rPr>
              <a:t>:  l’arrêté </a:t>
            </a:r>
            <a:r>
              <a:rPr lang="fr-FR" sz="6400" b="1" i="1" dirty="0">
                <a:solidFill>
                  <a:srgbClr val="A0A800"/>
                </a:solidFill>
              </a:rPr>
              <a:t>fixant la liste des actes qui pourront faire l’objet d’une mise sous surveillance</a:t>
            </a:r>
          </a:p>
          <a:p>
            <a:endParaRPr lang="fr-FR" sz="3800" dirty="0"/>
          </a:p>
        </p:txBody>
      </p:sp>
      <p:pic>
        <p:nvPicPr>
          <p:cNvPr id="4" name="Image 3"/>
          <p:cNvPicPr>
            <a:picLocks noChangeAspect="1"/>
          </p:cNvPicPr>
          <p:nvPr/>
        </p:nvPicPr>
        <p:blipFill>
          <a:blip r:embed="rId2"/>
          <a:stretch>
            <a:fillRect/>
          </a:stretch>
        </p:blipFill>
        <p:spPr>
          <a:xfrm>
            <a:off x="2391427" y="266031"/>
            <a:ext cx="2878405" cy="805720"/>
          </a:xfrm>
          <a:prstGeom prst="rect">
            <a:avLst/>
          </a:prstGeom>
        </p:spPr>
      </p:pic>
      <p:pic>
        <p:nvPicPr>
          <p:cNvPr id="5" name="Image 4"/>
          <p:cNvPicPr>
            <a:picLocks noChangeAspect="1"/>
          </p:cNvPicPr>
          <p:nvPr/>
        </p:nvPicPr>
        <p:blipFill>
          <a:blip r:embed="rId3"/>
          <a:stretch>
            <a:fillRect/>
          </a:stretch>
        </p:blipFill>
        <p:spPr>
          <a:xfrm>
            <a:off x="5463052" y="446718"/>
            <a:ext cx="1864180" cy="587499"/>
          </a:xfrm>
          <a:prstGeom prst="rect">
            <a:avLst/>
          </a:prstGeom>
        </p:spPr>
      </p:pic>
    </p:spTree>
    <p:extLst>
      <p:ext uri="{BB962C8B-B14F-4D97-AF65-F5344CB8AC3E}">
        <p14:creationId xmlns:p14="http://schemas.microsoft.com/office/powerpoint/2010/main" val="5395452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20994" y="365126"/>
            <a:ext cx="8295502" cy="561306"/>
          </a:xfrm>
        </p:spPr>
        <p:txBody>
          <a:bodyPr>
            <a:normAutofit/>
          </a:bodyPr>
          <a:lstStyle/>
          <a:p>
            <a:r>
              <a:rPr lang="fr-FR" sz="2800" i="1" dirty="0" smtClean="0">
                <a:solidFill>
                  <a:schemeClr val="accent1"/>
                </a:solidFill>
              </a:rPr>
              <a:t>Les indicateurs régionaux </a:t>
            </a:r>
            <a:endParaRPr lang="fr-FR" sz="2800" i="1" dirty="0">
              <a:solidFill>
                <a:schemeClr val="accent1"/>
              </a:solidFill>
            </a:endParaRPr>
          </a:p>
        </p:txBody>
      </p:sp>
      <p:graphicFrame>
        <p:nvGraphicFramePr>
          <p:cNvPr id="10" name="Diagramme 9"/>
          <p:cNvGraphicFramePr/>
          <p:nvPr>
            <p:extLst>
              <p:ext uri="{D42A27DB-BD31-4B8C-83A1-F6EECF244321}">
                <p14:modId xmlns:p14="http://schemas.microsoft.com/office/powerpoint/2010/main" val="1986618550"/>
              </p:ext>
            </p:extLst>
          </p:nvPr>
        </p:nvGraphicFramePr>
        <p:xfrm>
          <a:off x="469587" y="2447778"/>
          <a:ext cx="11046909" cy="3802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ZoneTexte 12"/>
          <p:cNvSpPr txBox="1"/>
          <p:nvPr/>
        </p:nvSpPr>
        <p:spPr>
          <a:xfrm>
            <a:off x="469587" y="1743050"/>
            <a:ext cx="10948460" cy="369332"/>
          </a:xfrm>
          <a:prstGeom prst="rect">
            <a:avLst/>
          </a:prstGeom>
          <a:noFill/>
        </p:spPr>
        <p:txBody>
          <a:bodyPr wrap="square" rtlCol="0">
            <a:spAutoFit/>
          </a:bodyPr>
          <a:lstStyle/>
          <a:p>
            <a:r>
              <a:rPr lang="fr-FR" dirty="0" smtClean="0">
                <a:solidFill>
                  <a:schemeClr val="tx2"/>
                </a:solidFill>
              </a:rPr>
              <a:t>Un indicateur composite : 2 sous-indicateurs quantitatifs</a:t>
            </a:r>
            <a:endParaRPr lang="fr-FR" dirty="0">
              <a:solidFill>
                <a:schemeClr val="tx2"/>
              </a:solidFill>
            </a:endParaRPr>
          </a:p>
        </p:txBody>
      </p:sp>
      <p:sp>
        <p:nvSpPr>
          <p:cNvPr id="9" name="ZoneTexte 8"/>
          <p:cNvSpPr txBox="1"/>
          <p:nvPr/>
        </p:nvSpPr>
        <p:spPr>
          <a:xfrm>
            <a:off x="221381" y="1307404"/>
            <a:ext cx="11550316" cy="400110"/>
          </a:xfrm>
          <a:prstGeom prst="rect">
            <a:avLst/>
          </a:prstGeom>
          <a:solidFill>
            <a:schemeClr val="tx2"/>
          </a:solidFill>
        </p:spPr>
        <p:txBody>
          <a:bodyPr wrap="square" rtlCol="0">
            <a:spAutoFit/>
          </a:bodyPr>
          <a:lstStyle/>
          <a:p>
            <a:r>
              <a:rPr lang="fr-FR" sz="2000" b="1" dirty="0">
                <a:solidFill>
                  <a:schemeClr val="bg1"/>
                </a:solidFill>
              </a:rPr>
              <a:t>IDENTIFICATION DU NUMERO RPPS DU PRESCRIPTEUR ET DU FINESS GEOGRAPHIQUE DE L’ETABLISSEMENT</a:t>
            </a:r>
          </a:p>
        </p:txBody>
      </p:sp>
      <p:pic>
        <p:nvPicPr>
          <p:cNvPr id="3" name="Image 2"/>
          <p:cNvPicPr>
            <a:picLocks noChangeAspect="1"/>
          </p:cNvPicPr>
          <p:nvPr/>
        </p:nvPicPr>
        <p:blipFill>
          <a:blip r:embed="rId7"/>
          <a:stretch>
            <a:fillRect/>
          </a:stretch>
        </p:blipFill>
        <p:spPr>
          <a:xfrm>
            <a:off x="2400063" y="391391"/>
            <a:ext cx="2115666" cy="680204"/>
          </a:xfrm>
          <a:prstGeom prst="rect">
            <a:avLst/>
          </a:prstGeom>
        </p:spPr>
      </p:pic>
    </p:spTree>
    <p:extLst>
      <p:ext uri="{BB962C8B-B14F-4D97-AF65-F5344CB8AC3E}">
        <p14:creationId xmlns:p14="http://schemas.microsoft.com/office/powerpoint/2010/main" val="18773392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34313" y="1134208"/>
            <a:ext cx="10832755" cy="5091542"/>
          </a:xfrm>
        </p:spPr>
        <p:txBody>
          <a:bodyPr/>
          <a:lstStyle/>
          <a:p>
            <a:pPr marL="0" lvl="0" indent="0">
              <a:spcAft>
                <a:spcPts val="2400"/>
              </a:spcAft>
              <a:buNone/>
            </a:pPr>
            <a:endParaRPr lang="fr-FR" sz="2400" dirty="0" smtClean="0"/>
          </a:p>
          <a:p>
            <a:pPr marL="0" lvl="0" indent="0">
              <a:spcAft>
                <a:spcPts val="2400"/>
              </a:spcAft>
              <a:buNone/>
            </a:pPr>
            <a:endParaRPr lang="fr-FR" sz="2400" dirty="0"/>
          </a:p>
          <a:p>
            <a:pPr marL="0" lvl="0" indent="0" algn="ctr">
              <a:spcAft>
                <a:spcPts val="2400"/>
              </a:spcAft>
              <a:buNone/>
            </a:pPr>
            <a:r>
              <a:rPr lang="fr-FR" sz="5400" b="1" i="1" dirty="0" smtClean="0">
                <a:solidFill>
                  <a:srgbClr val="A0A800"/>
                </a:solidFill>
              </a:rPr>
              <a:t>Des questions ?</a:t>
            </a:r>
          </a:p>
          <a:p>
            <a:pPr marL="0" lvl="0" indent="0" algn="ctr">
              <a:spcAft>
                <a:spcPts val="2400"/>
              </a:spcAft>
              <a:buNone/>
            </a:pPr>
            <a:endParaRPr lang="fr-FR" sz="5400" b="1" dirty="0" smtClean="0">
              <a:solidFill>
                <a:srgbClr val="A0A800"/>
              </a:solidFill>
            </a:endParaRPr>
          </a:p>
        </p:txBody>
      </p:sp>
      <p:pic>
        <p:nvPicPr>
          <p:cNvPr id="5" name="Image 4"/>
          <p:cNvPicPr>
            <a:picLocks noChangeAspect="1"/>
          </p:cNvPicPr>
          <p:nvPr/>
        </p:nvPicPr>
        <p:blipFill>
          <a:blip r:embed="rId2"/>
          <a:stretch>
            <a:fillRect/>
          </a:stretch>
        </p:blipFill>
        <p:spPr>
          <a:xfrm>
            <a:off x="2403102" y="352618"/>
            <a:ext cx="2154830" cy="614154"/>
          </a:xfrm>
          <a:prstGeom prst="rect">
            <a:avLst/>
          </a:prstGeom>
        </p:spPr>
      </p:pic>
      <p:pic>
        <p:nvPicPr>
          <p:cNvPr id="6" name="Image 5"/>
          <p:cNvPicPr>
            <a:picLocks noChangeAspect="1"/>
          </p:cNvPicPr>
          <p:nvPr/>
        </p:nvPicPr>
        <p:blipFill>
          <a:blip r:embed="rId3"/>
          <a:stretch>
            <a:fillRect/>
          </a:stretch>
        </p:blipFill>
        <p:spPr>
          <a:xfrm>
            <a:off x="4718630" y="438458"/>
            <a:ext cx="1668103" cy="528314"/>
          </a:xfrm>
          <a:prstGeom prst="rect">
            <a:avLst/>
          </a:prstGeom>
        </p:spPr>
      </p:pic>
    </p:spTree>
    <p:extLst>
      <p:ext uri="{BB962C8B-B14F-4D97-AF65-F5344CB8AC3E}">
        <p14:creationId xmlns:p14="http://schemas.microsoft.com/office/powerpoint/2010/main" val="27036275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51893" y="3074839"/>
            <a:ext cx="7825153" cy="529390"/>
          </a:xfrm>
        </p:spPr>
        <p:txBody>
          <a:bodyPr>
            <a:noAutofit/>
          </a:bodyPr>
          <a:lstStyle/>
          <a:p>
            <a:r>
              <a:rPr lang="fr-FR" sz="4400" dirty="0" smtClean="0">
                <a:solidFill>
                  <a:schemeClr val="accent1"/>
                </a:solidFill>
              </a:rPr>
              <a:t>Le ciblage des établissements </a:t>
            </a:r>
            <a:endParaRPr lang="fr-FR" sz="4400" dirty="0">
              <a:solidFill>
                <a:schemeClr val="accent1"/>
              </a:solidFill>
            </a:endParaRPr>
          </a:p>
        </p:txBody>
      </p:sp>
      <p:sp>
        <p:nvSpPr>
          <p:cNvPr id="5" name="Espace réservé du contenu 2"/>
          <p:cNvSpPr>
            <a:spLocks noGrp="1"/>
          </p:cNvSpPr>
          <p:nvPr>
            <p:ph idx="1"/>
          </p:nvPr>
        </p:nvSpPr>
        <p:spPr>
          <a:xfrm>
            <a:off x="588731" y="4895557"/>
            <a:ext cx="10831513" cy="1565401"/>
          </a:xfrm>
        </p:spPr>
        <p:txBody>
          <a:bodyPr/>
          <a:lstStyle/>
          <a:p>
            <a:pPr lvl="0"/>
            <a:endParaRPr lang="fr-FR" sz="2000" dirty="0">
              <a:solidFill>
                <a:srgbClr val="5770BE"/>
              </a:solidFill>
            </a:endParaRPr>
          </a:p>
          <a:p>
            <a:pPr lvl="0"/>
            <a:endParaRPr lang="fr-FR" sz="2000" dirty="0">
              <a:solidFill>
                <a:prstClr val="black"/>
              </a:solidFill>
            </a:endParaRPr>
          </a:p>
          <a:p>
            <a:endParaRPr lang="fr-FR" sz="1800" dirty="0" smtClean="0"/>
          </a:p>
        </p:txBody>
      </p:sp>
      <p:pic>
        <p:nvPicPr>
          <p:cNvPr id="3" name="Image 2"/>
          <p:cNvPicPr>
            <a:picLocks noChangeAspect="1"/>
          </p:cNvPicPr>
          <p:nvPr/>
        </p:nvPicPr>
        <p:blipFill>
          <a:blip r:embed="rId2"/>
          <a:stretch>
            <a:fillRect/>
          </a:stretch>
        </p:blipFill>
        <p:spPr>
          <a:xfrm>
            <a:off x="2603676" y="288758"/>
            <a:ext cx="2749534" cy="754819"/>
          </a:xfrm>
          <a:prstGeom prst="rect">
            <a:avLst/>
          </a:prstGeom>
        </p:spPr>
      </p:pic>
      <p:pic>
        <p:nvPicPr>
          <p:cNvPr id="4" name="Image 3"/>
          <p:cNvPicPr>
            <a:picLocks noChangeAspect="1"/>
          </p:cNvPicPr>
          <p:nvPr/>
        </p:nvPicPr>
        <p:blipFill>
          <a:blip r:embed="rId3"/>
          <a:stretch>
            <a:fillRect/>
          </a:stretch>
        </p:blipFill>
        <p:spPr>
          <a:xfrm>
            <a:off x="5503320" y="494215"/>
            <a:ext cx="1787818" cy="549362"/>
          </a:xfrm>
          <a:prstGeom prst="rect">
            <a:avLst/>
          </a:prstGeom>
        </p:spPr>
      </p:pic>
      <p:sp>
        <p:nvSpPr>
          <p:cNvPr id="6" name="Rectangle 5"/>
          <p:cNvSpPr/>
          <p:nvPr/>
        </p:nvSpPr>
        <p:spPr>
          <a:xfrm>
            <a:off x="6980579" y="1873633"/>
            <a:ext cx="3834063" cy="646331"/>
          </a:xfrm>
          <a:prstGeom prst="rect">
            <a:avLst/>
          </a:prstGeom>
        </p:spPr>
        <p:txBody>
          <a:bodyPr wrap="none">
            <a:spAutoFit/>
          </a:bodyPr>
          <a:lstStyle/>
          <a:p>
            <a:r>
              <a:rPr lang="fr-FR" sz="3600" b="1" dirty="0">
                <a:solidFill>
                  <a:schemeClr val="tx2"/>
                </a:solidFill>
              </a:rPr>
              <a:t>Le nouveau CAQES </a:t>
            </a:r>
          </a:p>
        </p:txBody>
      </p:sp>
    </p:spTree>
    <p:extLst>
      <p:ext uri="{BB962C8B-B14F-4D97-AF65-F5344CB8AC3E}">
        <p14:creationId xmlns:p14="http://schemas.microsoft.com/office/powerpoint/2010/main" val="28915395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43400" y="1383632"/>
            <a:ext cx="6292515" cy="529390"/>
          </a:xfrm>
        </p:spPr>
        <p:txBody>
          <a:bodyPr>
            <a:noAutofit/>
          </a:bodyPr>
          <a:lstStyle/>
          <a:p>
            <a:r>
              <a:rPr lang="fr-FR" sz="2400" dirty="0" smtClean="0">
                <a:solidFill>
                  <a:schemeClr val="accent1"/>
                </a:solidFill>
              </a:rPr>
              <a:t>Le ciblage des établissements </a:t>
            </a:r>
            <a:endParaRPr lang="fr-FR" sz="2400" dirty="0">
              <a:solidFill>
                <a:schemeClr val="accent1"/>
              </a:solidFill>
            </a:endParaRPr>
          </a:p>
        </p:txBody>
      </p:sp>
      <p:sp>
        <p:nvSpPr>
          <p:cNvPr id="5" name="Espace réservé du contenu 2"/>
          <p:cNvSpPr>
            <a:spLocks noGrp="1"/>
          </p:cNvSpPr>
          <p:nvPr>
            <p:ph idx="1"/>
          </p:nvPr>
        </p:nvSpPr>
        <p:spPr>
          <a:xfrm>
            <a:off x="588731" y="2152599"/>
            <a:ext cx="10831513" cy="4308359"/>
          </a:xfrm>
        </p:spPr>
        <p:txBody>
          <a:bodyPr/>
          <a:lstStyle/>
          <a:p>
            <a:r>
              <a:rPr lang="fr-FR" sz="2000" b="1" u="sng" dirty="0" smtClean="0">
                <a:solidFill>
                  <a:schemeClr val="tx2"/>
                </a:solidFill>
              </a:rPr>
              <a:t>Un ciblage en 3 temps </a:t>
            </a:r>
            <a:r>
              <a:rPr lang="fr-FR" sz="2000" b="1" dirty="0" smtClean="0">
                <a:solidFill>
                  <a:schemeClr val="tx2"/>
                </a:solidFill>
              </a:rPr>
              <a:t>:</a:t>
            </a:r>
          </a:p>
          <a:p>
            <a:endParaRPr lang="fr-FR" sz="2000" b="1" dirty="0">
              <a:solidFill>
                <a:schemeClr val="tx2"/>
              </a:solidFill>
            </a:endParaRPr>
          </a:p>
          <a:p>
            <a:pPr marL="342900" indent="-342900">
              <a:buFont typeface="Wingdings" panose="05000000000000000000" pitchFamily="2" charset="2"/>
              <a:buChar char="Ø"/>
            </a:pPr>
            <a:r>
              <a:rPr lang="fr-FR" sz="2000" b="1" dirty="0">
                <a:solidFill>
                  <a:schemeClr val="tx2"/>
                </a:solidFill>
              </a:rPr>
              <a:t>L</a:t>
            </a:r>
            <a:r>
              <a:rPr lang="fr-FR" sz="2000" b="1" dirty="0" smtClean="0">
                <a:solidFill>
                  <a:schemeClr val="tx2"/>
                </a:solidFill>
              </a:rPr>
              <a:t>e préciblage réalisé par la CNAM sur les indicateurs nationaux</a:t>
            </a:r>
          </a:p>
          <a:p>
            <a:pPr marL="285750" indent="-285750">
              <a:buFont typeface="Wingdings" panose="05000000000000000000" pitchFamily="2" charset="2"/>
              <a:buChar char="v"/>
            </a:pPr>
            <a:endParaRPr lang="fr-FR" sz="2000" b="1" dirty="0">
              <a:solidFill>
                <a:schemeClr val="tx2"/>
              </a:solidFill>
            </a:endParaRPr>
          </a:p>
          <a:p>
            <a:pPr marL="342900" indent="-342900">
              <a:buFont typeface="Wingdings" panose="05000000000000000000" pitchFamily="2" charset="2"/>
              <a:buChar char="Ø"/>
            </a:pPr>
            <a:r>
              <a:rPr lang="fr-FR" sz="2000" b="1" dirty="0" smtClean="0">
                <a:solidFill>
                  <a:schemeClr val="tx2"/>
                </a:solidFill>
              </a:rPr>
              <a:t>Le ciblage régional sur les indicateurs nationaux :</a:t>
            </a:r>
          </a:p>
          <a:p>
            <a:r>
              <a:rPr lang="fr-FR" sz="2000" b="1" dirty="0" smtClean="0">
                <a:solidFill>
                  <a:schemeClr val="tx2"/>
                </a:solidFill>
              </a:rPr>
              <a:t>     Méthodologie et résultats</a:t>
            </a:r>
          </a:p>
          <a:p>
            <a:pPr marL="285750" indent="-285750">
              <a:buFont typeface="Wingdings" panose="05000000000000000000" pitchFamily="2" charset="2"/>
              <a:buChar char="v"/>
            </a:pPr>
            <a:endParaRPr lang="fr-FR" sz="2000" b="1" dirty="0" smtClean="0">
              <a:solidFill>
                <a:schemeClr val="tx2"/>
              </a:solidFill>
            </a:endParaRPr>
          </a:p>
          <a:p>
            <a:pPr marL="342900" indent="-342900">
              <a:buFont typeface="Wingdings" panose="05000000000000000000" pitchFamily="2" charset="2"/>
              <a:buChar char="Ø"/>
            </a:pPr>
            <a:r>
              <a:rPr lang="fr-FR" sz="2000" b="1" dirty="0" smtClean="0">
                <a:solidFill>
                  <a:schemeClr val="tx2"/>
                </a:solidFill>
              </a:rPr>
              <a:t>Le ciblage sur les indicateurs régionaux :</a:t>
            </a:r>
          </a:p>
          <a:p>
            <a:r>
              <a:rPr lang="fr-FR" sz="2000" b="1" dirty="0">
                <a:solidFill>
                  <a:schemeClr val="tx2"/>
                </a:solidFill>
              </a:rPr>
              <a:t> </a:t>
            </a:r>
            <a:r>
              <a:rPr lang="fr-FR" sz="2000" b="1" dirty="0" smtClean="0">
                <a:solidFill>
                  <a:schemeClr val="tx2"/>
                </a:solidFill>
              </a:rPr>
              <a:t>     Méthodologie et résultats</a:t>
            </a:r>
            <a:endParaRPr lang="fr-FR" sz="2000" dirty="0" smtClean="0"/>
          </a:p>
          <a:p>
            <a:pPr lvl="0"/>
            <a:endParaRPr lang="fr-FR" sz="2000" dirty="0">
              <a:solidFill>
                <a:srgbClr val="5770BE"/>
              </a:solidFill>
            </a:endParaRPr>
          </a:p>
          <a:p>
            <a:pPr lvl="0"/>
            <a:endParaRPr lang="fr-FR" sz="2000" dirty="0">
              <a:solidFill>
                <a:prstClr val="black"/>
              </a:solidFill>
            </a:endParaRPr>
          </a:p>
          <a:p>
            <a:endParaRPr lang="fr-FR" sz="1800" dirty="0" smtClean="0"/>
          </a:p>
        </p:txBody>
      </p:sp>
      <p:pic>
        <p:nvPicPr>
          <p:cNvPr id="3" name="Image 2"/>
          <p:cNvPicPr>
            <a:picLocks noChangeAspect="1"/>
          </p:cNvPicPr>
          <p:nvPr/>
        </p:nvPicPr>
        <p:blipFill>
          <a:blip r:embed="rId2"/>
          <a:stretch>
            <a:fillRect/>
          </a:stretch>
        </p:blipFill>
        <p:spPr>
          <a:xfrm>
            <a:off x="2603676" y="288758"/>
            <a:ext cx="2749534" cy="754819"/>
          </a:xfrm>
          <a:prstGeom prst="rect">
            <a:avLst/>
          </a:prstGeom>
        </p:spPr>
      </p:pic>
      <p:pic>
        <p:nvPicPr>
          <p:cNvPr id="4" name="Image 3"/>
          <p:cNvPicPr>
            <a:picLocks noChangeAspect="1"/>
          </p:cNvPicPr>
          <p:nvPr/>
        </p:nvPicPr>
        <p:blipFill>
          <a:blip r:embed="rId3"/>
          <a:stretch>
            <a:fillRect/>
          </a:stretch>
        </p:blipFill>
        <p:spPr>
          <a:xfrm>
            <a:off x="5503320" y="494215"/>
            <a:ext cx="1787818" cy="549362"/>
          </a:xfrm>
          <a:prstGeom prst="rect">
            <a:avLst/>
          </a:prstGeom>
        </p:spPr>
      </p:pic>
    </p:spTree>
    <p:extLst>
      <p:ext uri="{BB962C8B-B14F-4D97-AF65-F5344CB8AC3E}">
        <p14:creationId xmlns:p14="http://schemas.microsoft.com/office/powerpoint/2010/main" val="11668935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53210" y="1355432"/>
            <a:ext cx="6292515" cy="529390"/>
          </a:xfrm>
        </p:spPr>
        <p:txBody>
          <a:bodyPr>
            <a:noAutofit/>
          </a:bodyPr>
          <a:lstStyle/>
          <a:p>
            <a:r>
              <a:rPr lang="fr-FR" sz="2800" dirty="0" smtClean="0">
                <a:solidFill>
                  <a:schemeClr val="accent1"/>
                </a:solidFill>
              </a:rPr>
              <a:t>Le préciblage des établissements </a:t>
            </a:r>
            <a:endParaRPr lang="fr-FR" sz="2800" dirty="0">
              <a:solidFill>
                <a:schemeClr val="accent1"/>
              </a:solidFill>
            </a:endParaRPr>
          </a:p>
        </p:txBody>
      </p:sp>
      <p:sp>
        <p:nvSpPr>
          <p:cNvPr id="5" name="Espace réservé du contenu 2"/>
          <p:cNvSpPr>
            <a:spLocks noGrp="1"/>
          </p:cNvSpPr>
          <p:nvPr>
            <p:ph idx="1"/>
          </p:nvPr>
        </p:nvSpPr>
        <p:spPr>
          <a:xfrm>
            <a:off x="425102" y="1594334"/>
            <a:ext cx="10831513" cy="580976"/>
          </a:xfrm>
        </p:spPr>
        <p:txBody>
          <a:bodyPr/>
          <a:lstStyle/>
          <a:p>
            <a:endParaRPr lang="fr-FR" sz="2000" b="1" dirty="0" smtClean="0">
              <a:solidFill>
                <a:schemeClr val="tx2"/>
              </a:solidFill>
            </a:endParaRPr>
          </a:p>
          <a:p>
            <a:pPr marL="285750" indent="-285750">
              <a:buFont typeface="Wingdings" panose="05000000000000000000" pitchFamily="2" charset="2"/>
              <a:buChar char="v"/>
            </a:pPr>
            <a:endParaRPr lang="fr-FR" sz="2000" b="1" dirty="0" smtClean="0">
              <a:solidFill>
                <a:schemeClr val="tx2"/>
              </a:solidFill>
            </a:endParaRPr>
          </a:p>
          <a:p>
            <a:pPr marL="285750" indent="-285750">
              <a:buFont typeface="Wingdings" panose="05000000000000000000" pitchFamily="2" charset="2"/>
              <a:buChar char="v"/>
            </a:pPr>
            <a:endParaRPr lang="fr-FR" sz="2000" b="1" dirty="0">
              <a:solidFill>
                <a:schemeClr val="tx2"/>
              </a:solidFill>
            </a:endParaRPr>
          </a:p>
          <a:p>
            <a:pPr lvl="0"/>
            <a:endParaRPr lang="fr-FR" sz="2000" dirty="0">
              <a:solidFill>
                <a:srgbClr val="5770BE"/>
              </a:solidFill>
            </a:endParaRPr>
          </a:p>
          <a:p>
            <a:pPr lvl="0"/>
            <a:endParaRPr lang="fr-FR" sz="2000" dirty="0">
              <a:solidFill>
                <a:prstClr val="black"/>
              </a:solidFill>
            </a:endParaRPr>
          </a:p>
          <a:p>
            <a:endParaRPr lang="fr-FR" sz="1800" dirty="0" smtClean="0"/>
          </a:p>
        </p:txBody>
      </p:sp>
      <p:pic>
        <p:nvPicPr>
          <p:cNvPr id="3" name="Image 2"/>
          <p:cNvPicPr>
            <a:picLocks noChangeAspect="1"/>
          </p:cNvPicPr>
          <p:nvPr/>
        </p:nvPicPr>
        <p:blipFill>
          <a:blip r:embed="rId3"/>
          <a:stretch>
            <a:fillRect/>
          </a:stretch>
        </p:blipFill>
        <p:spPr>
          <a:xfrm>
            <a:off x="2603676" y="288758"/>
            <a:ext cx="2749534" cy="754819"/>
          </a:xfrm>
          <a:prstGeom prst="rect">
            <a:avLst/>
          </a:prstGeom>
        </p:spPr>
      </p:pic>
      <p:pic>
        <p:nvPicPr>
          <p:cNvPr id="4" name="Image 3"/>
          <p:cNvPicPr>
            <a:picLocks noChangeAspect="1"/>
          </p:cNvPicPr>
          <p:nvPr/>
        </p:nvPicPr>
        <p:blipFill>
          <a:blip r:embed="rId4"/>
          <a:stretch>
            <a:fillRect/>
          </a:stretch>
        </p:blipFill>
        <p:spPr>
          <a:xfrm>
            <a:off x="5503320" y="494215"/>
            <a:ext cx="1787818" cy="549362"/>
          </a:xfrm>
          <a:prstGeom prst="rect">
            <a:avLst/>
          </a:prstGeom>
        </p:spPr>
      </p:pic>
      <p:sp>
        <p:nvSpPr>
          <p:cNvPr id="6" name="Espace réservé du texte 3"/>
          <p:cNvSpPr txBox="1">
            <a:spLocks/>
          </p:cNvSpPr>
          <p:nvPr/>
        </p:nvSpPr>
        <p:spPr>
          <a:xfrm>
            <a:off x="654120" y="2366293"/>
            <a:ext cx="10991605" cy="4020439"/>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Wingdings" panose="05000000000000000000" pitchFamily="2" charset="2"/>
              <a:buChar char="Ø"/>
            </a:pPr>
            <a:r>
              <a:rPr lang="fr-FR" sz="2000" dirty="0" smtClean="0">
                <a:solidFill>
                  <a:schemeClr val="tx2"/>
                </a:solidFill>
              </a:rPr>
              <a:t>Les indicateurs correspondent à des thématiques prioritaires en terme de gestion du risque </a:t>
            </a:r>
          </a:p>
          <a:p>
            <a:pPr marL="0" indent="0">
              <a:spcBef>
                <a:spcPts val="0"/>
              </a:spcBef>
              <a:buNone/>
            </a:pPr>
            <a:endParaRPr lang="fr-FR" sz="2000" dirty="0">
              <a:solidFill>
                <a:schemeClr val="tx2"/>
              </a:solidFill>
            </a:endParaRPr>
          </a:p>
          <a:p>
            <a:pPr>
              <a:spcBef>
                <a:spcPts val="0"/>
              </a:spcBef>
              <a:buFont typeface="Wingdings" panose="05000000000000000000" pitchFamily="2" charset="2"/>
              <a:buChar char="Ø"/>
            </a:pPr>
            <a:r>
              <a:rPr lang="fr-FR" sz="2000" dirty="0" smtClean="0">
                <a:solidFill>
                  <a:schemeClr val="tx2"/>
                </a:solidFill>
              </a:rPr>
              <a:t>Un préciblage sur des critères quantitatifs : des volumes important de prescriptions ou d’activité ou de montant de dépenses (</a:t>
            </a:r>
            <a:r>
              <a:rPr lang="fr-FR" sz="2000" dirty="0" err="1" smtClean="0">
                <a:solidFill>
                  <a:schemeClr val="tx2"/>
                </a:solidFill>
              </a:rPr>
              <a:t>cf</a:t>
            </a:r>
            <a:r>
              <a:rPr lang="fr-FR" sz="2000" dirty="0" smtClean="0">
                <a:solidFill>
                  <a:schemeClr val="tx2"/>
                </a:solidFill>
              </a:rPr>
              <a:t> slides 16 à 22 détaillant les indicateurs nationaux)</a:t>
            </a:r>
          </a:p>
          <a:p>
            <a:pPr marL="0" indent="0">
              <a:spcBef>
                <a:spcPts val="0"/>
              </a:spcBef>
              <a:buNone/>
            </a:pPr>
            <a:endParaRPr lang="fr-FR" sz="2000" dirty="0">
              <a:solidFill>
                <a:schemeClr val="tx2"/>
              </a:solidFill>
            </a:endParaRPr>
          </a:p>
          <a:p>
            <a:pPr marL="0" indent="0">
              <a:spcBef>
                <a:spcPts val="0"/>
              </a:spcBef>
              <a:buNone/>
            </a:pPr>
            <a:r>
              <a:rPr lang="fr-FR" sz="2000" dirty="0" smtClean="0">
                <a:solidFill>
                  <a:schemeClr val="tx2"/>
                </a:solidFill>
              </a:rPr>
              <a:t>    → les ES identifiés sont des MCO majoritairement de statut public</a:t>
            </a:r>
          </a:p>
          <a:p>
            <a:pPr marL="0" indent="0">
              <a:spcBef>
                <a:spcPts val="0"/>
              </a:spcBef>
              <a:buNone/>
            </a:pPr>
            <a:endParaRPr lang="fr-FR" sz="2000" dirty="0">
              <a:solidFill>
                <a:schemeClr val="tx2"/>
              </a:solidFill>
            </a:endParaRPr>
          </a:p>
          <a:p>
            <a:pPr>
              <a:spcBef>
                <a:spcPts val="0"/>
              </a:spcBef>
              <a:buFont typeface="Wingdings" panose="05000000000000000000" pitchFamily="2" charset="2"/>
              <a:buChar char="Ø"/>
            </a:pPr>
            <a:r>
              <a:rPr lang="fr-FR" sz="2000" dirty="0" smtClean="0">
                <a:solidFill>
                  <a:schemeClr val="tx2"/>
                </a:solidFill>
              </a:rPr>
              <a:t> Un </a:t>
            </a:r>
            <a:r>
              <a:rPr lang="fr-FR" sz="2000" dirty="0">
                <a:solidFill>
                  <a:schemeClr val="tx2"/>
                </a:solidFill>
              </a:rPr>
              <a:t>p</a:t>
            </a:r>
            <a:r>
              <a:rPr lang="fr-FR" sz="2000" dirty="0" smtClean="0">
                <a:solidFill>
                  <a:schemeClr val="tx2"/>
                </a:solidFill>
              </a:rPr>
              <a:t>réciblage réalisé par la CNAM grâce aux données extraites du SNDS</a:t>
            </a:r>
          </a:p>
          <a:p>
            <a:pPr marL="0" indent="0">
              <a:spcBef>
                <a:spcPts val="0"/>
              </a:spcBef>
              <a:buNone/>
            </a:pPr>
            <a:r>
              <a:rPr lang="fr-FR" sz="2000" dirty="0" smtClean="0">
                <a:solidFill>
                  <a:schemeClr val="tx2"/>
                </a:solidFill>
              </a:rPr>
              <a:t>     → transmission à chaque région d’une liste d’ES</a:t>
            </a:r>
          </a:p>
          <a:p>
            <a:pPr marL="0" indent="0">
              <a:spcBef>
                <a:spcPts val="0"/>
              </a:spcBef>
              <a:buNone/>
            </a:pPr>
            <a:r>
              <a:rPr lang="fr-FR" sz="2000" dirty="0" smtClean="0">
                <a:solidFill>
                  <a:schemeClr val="tx2"/>
                </a:solidFill>
              </a:rPr>
              <a:t>      En ARA : une pré-liste de 124 ES concernés</a:t>
            </a:r>
          </a:p>
        </p:txBody>
      </p:sp>
    </p:spTree>
    <p:extLst>
      <p:ext uri="{BB962C8B-B14F-4D97-AF65-F5344CB8AC3E}">
        <p14:creationId xmlns:p14="http://schemas.microsoft.com/office/powerpoint/2010/main" val="38322950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21211" y="1398893"/>
            <a:ext cx="7387674" cy="549688"/>
          </a:xfrm>
        </p:spPr>
        <p:txBody>
          <a:bodyPr>
            <a:noAutofit/>
          </a:bodyPr>
          <a:lstStyle/>
          <a:p>
            <a:r>
              <a:rPr lang="fr-FR" sz="2800" dirty="0" smtClean="0">
                <a:solidFill>
                  <a:schemeClr val="accent1"/>
                </a:solidFill>
              </a:rPr>
              <a:t>Le ciblage régional sur les indicateurs nationaux</a:t>
            </a:r>
            <a:endParaRPr lang="fr-FR" sz="2800" dirty="0">
              <a:solidFill>
                <a:schemeClr val="accent1"/>
              </a:solidFill>
            </a:endParaRPr>
          </a:p>
        </p:txBody>
      </p:sp>
      <p:sp>
        <p:nvSpPr>
          <p:cNvPr id="4" name="Espace réservé du contenu 2"/>
          <p:cNvSpPr txBox="1">
            <a:spLocks noGrp="1"/>
          </p:cNvSpPr>
          <p:nvPr>
            <p:ph idx="1"/>
          </p:nvPr>
        </p:nvSpPr>
        <p:spPr>
          <a:xfrm>
            <a:off x="621724" y="1332465"/>
            <a:ext cx="10831513" cy="49125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endParaRPr lang="fr-FR" sz="2000" b="1" dirty="0" smtClean="0">
              <a:solidFill>
                <a:srgbClr val="000091"/>
              </a:solidFill>
            </a:endParaRPr>
          </a:p>
          <a:p>
            <a:pPr marL="0" indent="0">
              <a:buNone/>
            </a:pPr>
            <a:endParaRPr lang="fr-FR" sz="1800" dirty="0" smtClean="0"/>
          </a:p>
        </p:txBody>
      </p:sp>
      <p:sp>
        <p:nvSpPr>
          <p:cNvPr id="5" name="Espace réservé du contenu 2"/>
          <p:cNvSpPr txBox="1">
            <a:spLocks/>
          </p:cNvSpPr>
          <p:nvPr/>
        </p:nvSpPr>
        <p:spPr>
          <a:xfrm>
            <a:off x="621726" y="1299996"/>
            <a:ext cx="10832755" cy="49449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endParaRPr lang="fr-FR" sz="2000" b="1" dirty="0">
              <a:solidFill>
                <a:srgbClr val="000091"/>
              </a:solidFill>
            </a:endParaRPr>
          </a:p>
          <a:p>
            <a:pPr marL="0" indent="0">
              <a:buNone/>
            </a:pPr>
            <a:endParaRPr lang="fr-FR" sz="1800" dirty="0" smtClean="0"/>
          </a:p>
        </p:txBody>
      </p:sp>
      <p:sp>
        <p:nvSpPr>
          <p:cNvPr id="6" name="Espace réservé du contenu 2"/>
          <p:cNvSpPr txBox="1">
            <a:spLocks/>
          </p:cNvSpPr>
          <p:nvPr/>
        </p:nvSpPr>
        <p:spPr>
          <a:xfrm>
            <a:off x="621725" y="1299996"/>
            <a:ext cx="10832755" cy="54613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endParaRPr lang="fr-FR" sz="2000" b="1" dirty="0">
              <a:solidFill>
                <a:srgbClr val="000091"/>
              </a:solidFill>
            </a:endParaRPr>
          </a:p>
          <a:p>
            <a:pPr marL="0" indent="0">
              <a:buNone/>
            </a:pPr>
            <a:endParaRPr lang="fr-FR" sz="1800" dirty="0" smtClean="0"/>
          </a:p>
        </p:txBody>
      </p:sp>
      <p:sp>
        <p:nvSpPr>
          <p:cNvPr id="8" name="Espace réservé du contenu 2"/>
          <p:cNvSpPr txBox="1">
            <a:spLocks/>
          </p:cNvSpPr>
          <p:nvPr/>
        </p:nvSpPr>
        <p:spPr>
          <a:xfrm>
            <a:off x="634313" y="1249764"/>
            <a:ext cx="11174510" cy="51874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endParaRPr lang="fr-FR" sz="1800" b="1" dirty="0">
              <a:solidFill>
                <a:srgbClr val="000091"/>
              </a:solidFill>
            </a:endParaRPr>
          </a:p>
          <a:p>
            <a:pPr marL="0" indent="0">
              <a:buNone/>
            </a:pPr>
            <a:endParaRPr lang="fr-FR" sz="1800" dirty="0" smtClean="0"/>
          </a:p>
        </p:txBody>
      </p:sp>
      <p:sp>
        <p:nvSpPr>
          <p:cNvPr id="9" name="Espace réservé du contenu 2"/>
          <p:cNvSpPr txBox="1">
            <a:spLocks/>
          </p:cNvSpPr>
          <p:nvPr/>
        </p:nvSpPr>
        <p:spPr>
          <a:xfrm>
            <a:off x="621724" y="1249764"/>
            <a:ext cx="11357391" cy="54729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endParaRPr lang="fr-FR" sz="2000" b="1" dirty="0">
              <a:solidFill>
                <a:srgbClr val="000091"/>
              </a:solidFill>
            </a:endParaRPr>
          </a:p>
          <a:p>
            <a:pPr marL="0" indent="0">
              <a:buNone/>
            </a:pPr>
            <a:endParaRPr lang="fr-FR" sz="1800" dirty="0" smtClean="0"/>
          </a:p>
        </p:txBody>
      </p:sp>
      <p:sp>
        <p:nvSpPr>
          <p:cNvPr id="10" name="Espace réservé du contenu 2"/>
          <p:cNvSpPr txBox="1">
            <a:spLocks/>
          </p:cNvSpPr>
          <p:nvPr/>
        </p:nvSpPr>
        <p:spPr>
          <a:xfrm>
            <a:off x="477558" y="1166127"/>
            <a:ext cx="11331265" cy="51874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endParaRPr lang="fr-FR" sz="1800" b="1" dirty="0">
              <a:solidFill>
                <a:srgbClr val="000091"/>
              </a:solidFill>
            </a:endParaRPr>
          </a:p>
          <a:p>
            <a:pPr marL="0" indent="0">
              <a:buNone/>
            </a:pPr>
            <a:endParaRPr lang="fr-FR" sz="1800" dirty="0" smtClean="0"/>
          </a:p>
        </p:txBody>
      </p:sp>
      <p:sp>
        <p:nvSpPr>
          <p:cNvPr id="12" name="Espace réservé du contenu 2"/>
          <p:cNvSpPr txBox="1">
            <a:spLocks/>
          </p:cNvSpPr>
          <p:nvPr/>
        </p:nvSpPr>
        <p:spPr>
          <a:xfrm>
            <a:off x="672025" y="2239659"/>
            <a:ext cx="10495241" cy="48940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v"/>
            </a:pPr>
            <a:r>
              <a:rPr lang="fr-FR" sz="1900" b="1" dirty="0" smtClean="0">
                <a:solidFill>
                  <a:schemeClr val="tx2"/>
                </a:solidFill>
              </a:rPr>
              <a:t>Méthode : </a:t>
            </a:r>
            <a:r>
              <a:rPr lang="fr-FR" sz="1900" dirty="0">
                <a:solidFill>
                  <a:srgbClr val="5770BE"/>
                </a:solidFill>
              </a:rPr>
              <a:t>c</a:t>
            </a:r>
            <a:r>
              <a:rPr lang="fr-FR" sz="1900" dirty="0" smtClean="0">
                <a:solidFill>
                  <a:srgbClr val="5770BE"/>
                </a:solidFill>
              </a:rPr>
              <a:t>alcul de l’intéressement potentiel puis ciblage des établissements avec un intéressement   	        potentiel supérieur à 10 000 euros. </a:t>
            </a:r>
            <a:endParaRPr lang="fr-FR" sz="1900" dirty="0">
              <a:solidFill>
                <a:srgbClr val="5770BE"/>
              </a:solidFill>
            </a:endParaRPr>
          </a:p>
          <a:p>
            <a:pPr marL="285750" indent="-285750">
              <a:buFont typeface="Wingdings" panose="05000000000000000000" pitchFamily="2" charset="2"/>
              <a:buChar char="v"/>
            </a:pPr>
            <a:r>
              <a:rPr lang="fr-FR" sz="1900" b="1" dirty="0" smtClean="0">
                <a:solidFill>
                  <a:schemeClr val="tx2"/>
                </a:solidFill>
              </a:rPr>
              <a:t>Résultats :</a:t>
            </a:r>
          </a:p>
        </p:txBody>
      </p:sp>
      <p:sp>
        <p:nvSpPr>
          <p:cNvPr id="13" name="Titre 2"/>
          <p:cNvSpPr txBox="1">
            <a:spLocks/>
          </p:cNvSpPr>
          <p:nvPr/>
        </p:nvSpPr>
        <p:spPr>
          <a:xfrm>
            <a:off x="876315" y="3092740"/>
            <a:ext cx="10232570" cy="569089"/>
          </a:xfrm>
          <a:prstGeom prst="rect">
            <a:avLst/>
          </a:prstGeom>
        </p:spPr>
        <p:txBody>
          <a:bodyPr vert="horz" lIns="91440" tIns="45720" rIns="91440" bIns="45720" rtlCol="0" anchor="ctr">
            <a:noAutofit/>
          </a:bodyPr>
          <a:lstStyle>
            <a:lvl1pPr algn="l" defTabSz="685800" rtl="0" eaLnBrk="1" latinLnBrk="0" hangingPunct="1">
              <a:lnSpc>
                <a:spcPts val="2600"/>
              </a:lnSpc>
              <a:spcBef>
                <a:spcPct val="0"/>
              </a:spcBef>
              <a:buNone/>
              <a:defRPr sz="2800" b="1" kern="1200">
                <a:solidFill>
                  <a:schemeClr val="tx1"/>
                </a:solidFill>
                <a:latin typeface="+mj-lt"/>
                <a:ea typeface="+mj-ea"/>
                <a:cs typeface="+mj-cs"/>
              </a:defRPr>
            </a:lvl1pPr>
          </a:lstStyle>
          <a:p>
            <a:pPr algn="ctr">
              <a:lnSpc>
                <a:spcPts val="2000"/>
              </a:lnSpc>
            </a:pPr>
            <a:r>
              <a:rPr lang="fr-FR" sz="1900" dirty="0" smtClean="0">
                <a:solidFill>
                  <a:schemeClr val="tx2"/>
                </a:solidFill>
                <a:latin typeface="+mn-lt"/>
                <a:ea typeface="+mn-ea"/>
                <a:cs typeface="+mn-cs"/>
              </a:rPr>
              <a:t>45 ES sont </a:t>
            </a:r>
            <a:r>
              <a:rPr lang="fr-FR" sz="1900" dirty="0">
                <a:solidFill>
                  <a:schemeClr val="tx2"/>
                </a:solidFill>
                <a:latin typeface="+mn-lt"/>
                <a:ea typeface="+mn-ea"/>
                <a:cs typeface="+mn-cs"/>
              </a:rPr>
              <a:t>ciblés pour le nouveau </a:t>
            </a:r>
            <a:r>
              <a:rPr lang="fr-FR" sz="1900" dirty="0" smtClean="0">
                <a:solidFill>
                  <a:schemeClr val="tx2"/>
                </a:solidFill>
                <a:latin typeface="+mn-lt"/>
                <a:ea typeface="+mn-ea"/>
                <a:cs typeface="+mn-cs"/>
              </a:rPr>
              <a:t>CAQES sur les indicateurs nationaux</a:t>
            </a:r>
            <a:endParaRPr lang="fr-FR" sz="1900" dirty="0">
              <a:solidFill>
                <a:schemeClr val="tx2"/>
              </a:solidFill>
              <a:latin typeface="+mn-lt"/>
              <a:ea typeface="+mn-ea"/>
              <a:cs typeface="+mn-cs"/>
            </a:endParaRPr>
          </a:p>
          <a:p>
            <a:pPr algn="ctr">
              <a:lnSpc>
                <a:spcPts val="2000"/>
              </a:lnSpc>
            </a:pPr>
            <a:r>
              <a:rPr lang="fr-FR" sz="1900" dirty="0">
                <a:solidFill>
                  <a:srgbClr val="5770BE"/>
                </a:solidFill>
                <a:latin typeface="+mn-lt"/>
                <a:ea typeface="+mn-ea"/>
                <a:cs typeface="+mn-cs"/>
              </a:rPr>
              <a:t>(31 MCO Publics-</a:t>
            </a:r>
            <a:r>
              <a:rPr lang="fr-FR" sz="1900" dirty="0" err="1">
                <a:solidFill>
                  <a:srgbClr val="5770BE"/>
                </a:solidFill>
                <a:latin typeface="+mn-lt"/>
                <a:ea typeface="+mn-ea"/>
                <a:cs typeface="+mn-cs"/>
              </a:rPr>
              <a:t>Espic</a:t>
            </a:r>
            <a:r>
              <a:rPr lang="fr-FR" sz="1900" dirty="0">
                <a:solidFill>
                  <a:srgbClr val="5770BE"/>
                </a:solidFill>
                <a:latin typeface="+mn-lt"/>
                <a:ea typeface="+mn-ea"/>
                <a:cs typeface="+mn-cs"/>
              </a:rPr>
              <a:t>  / 6 MCO Privés  / 6 Dialyse  / 2 SSR)</a:t>
            </a:r>
          </a:p>
        </p:txBody>
      </p:sp>
      <p:graphicFrame>
        <p:nvGraphicFramePr>
          <p:cNvPr id="14" name="Espace réservé du contenu 5"/>
          <p:cNvGraphicFramePr>
            <a:graphicFrameLocks/>
          </p:cNvGraphicFramePr>
          <p:nvPr>
            <p:extLst>
              <p:ext uri="{D42A27DB-BD31-4B8C-83A1-F6EECF244321}">
                <p14:modId xmlns:p14="http://schemas.microsoft.com/office/powerpoint/2010/main" val="678929849"/>
              </p:ext>
            </p:extLst>
          </p:nvPr>
        </p:nvGraphicFramePr>
        <p:xfrm>
          <a:off x="1179335" y="3785029"/>
          <a:ext cx="9413637" cy="2730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 14"/>
          <p:cNvPicPr>
            <a:picLocks noChangeAspect="1"/>
          </p:cNvPicPr>
          <p:nvPr/>
        </p:nvPicPr>
        <p:blipFill>
          <a:blip r:embed="rId7"/>
          <a:stretch>
            <a:fillRect/>
          </a:stretch>
        </p:blipFill>
        <p:spPr>
          <a:xfrm>
            <a:off x="2321084" y="397901"/>
            <a:ext cx="2208713" cy="635005"/>
          </a:xfrm>
          <a:prstGeom prst="rect">
            <a:avLst/>
          </a:prstGeom>
        </p:spPr>
      </p:pic>
      <p:pic>
        <p:nvPicPr>
          <p:cNvPr id="16" name="Image 15"/>
          <p:cNvPicPr>
            <a:picLocks noChangeAspect="1"/>
          </p:cNvPicPr>
          <p:nvPr/>
        </p:nvPicPr>
        <p:blipFill>
          <a:blip r:embed="rId8"/>
          <a:stretch>
            <a:fillRect/>
          </a:stretch>
        </p:blipFill>
        <p:spPr>
          <a:xfrm>
            <a:off x="4529797" y="564063"/>
            <a:ext cx="1389849" cy="427074"/>
          </a:xfrm>
          <a:prstGeom prst="rect">
            <a:avLst/>
          </a:prstGeom>
        </p:spPr>
      </p:pic>
    </p:spTree>
    <p:extLst>
      <p:ext uri="{BB962C8B-B14F-4D97-AF65-F5344CB8AC3E}">
        <p14:creationId xmlns:p14="http://schemas.microsoft.com/office/powerpoint/2010/main" val="15180690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37515" y="1368163"/>
            <a:ext cx="7582067" cy="544858"/>
          </a:xfrm>
        </p:spPr>
        <p:txBody>
          <a:bodyPr>
            <a:noAutofit/>
          </a:bodyPr>
          <a:lstStyle/>
          <a:p>
            <a:pPr algn="l"/>
            <a:r>
              <a:rPr lang="fr-FR" sz="2400" dirty="0" smtClean="0">
                <a:solidFill>
                  <a:schemeClr val="accent1"/>
                </a:solidFill>
              </a:rPr>
              <a:t>La méthodologie de ciblage sur les indicateurs régionaux</a:t>
            </a:r>
            <a:endParaRPr lang="fr-FR" sz="2400" dirty="0">
              <a:solidFill>
                <a:schemeClr val="accent1"/>
              </a:solidFill>
            </a:endParaRPr>
          </a:p>
        </p:txBody>
      </p:sp>
      <p:sp>
        <p:nvSpPr>
          <p:cNvPr id="5" name="Espace réservé du contenu 2"/>
          <p:cNvSpPr>
            <a:spLocks noGrp="1"/>
          </p:cNvSpPr>
          <p:nvPr>
            <p:ph idx="1"/>
          </p:nvPr>
        </p:nvSpPr>
        <p:spPr>
          <a:xfrm>
            <a:off x="612793" y="1913021"/>
            <a:ext cx="10831513" cy="4511841"/>
          </a:xfrm>
        </p:spPr>
        <p:txBody>
          <a:bodyPr/>
          <a:lstStyle/>
          <a:p>
            <a:r>
              <a:rPr lang="fr-FR" sz="1400" dirty="0" smtClean="0">
                <a:solidFill>
                  <a:schemeClr val="tx2"/>
                </a:solidFill>
              </a:rPr>
              <a:t>Le ciblage est réalisé sur les</a:t>
            </a:r>
            <a:r>
              <a:rPr lang="fr-FR" sz="1400" b="1" dirty="0" smtClean="0">
                <a:solidFill>
                  <a:schemeClr val="tx2"/>
                </a:solidFill>
              </a:rPr>
              <a:t> EJ </a:t>
            </a:r>
            <a:r>
              <a:rPr lang="fr-FR" sz="1400" dirty="0" smtClean="0">
                <a:solidFill>
                  <a:schemeClr val="tx2"/>
                </a:solidFill>
              </a:rPr>
              <a:t>pour tous les indicateurs excepté l’indicateur MPI (un requêtage dans le SNDS par ET)</a:t>
            </a:r>
          </a:p>
          <a:p>
            <a:r>
              <a:rPr lang="fr-FR" sz="1400" dirty="0" smtClean="0">
                <a:solidFill>
                  <a:schemeClr val="tx2"/>
                </a:solidFill>
              </a:rPr>
              <a:t>Année de référence : 2019</a:t>
            </a:r>
          </a:p>
          <a:p>
            <a:endParaRPr lang="fr-FR" sz="1400" u="sng" dirty="0">
              <a:solidFill>
                <a:schemeClr val="tx2"/>
              </a:solidFill>
            </a:endParaRPr>
          </a:p>
          <a:p>
            <a:r>
              <a:rPr lang="fr-FR" sz="1400" dirty="0" smtClean="0">
                <a:solidFill>
                  <a:schemeClr val="tx2"/>
                </a:solidFill>
              </a:rPr>
              <a:t>1/ </a:t>
            </a:r>
            <a:r>
              <a:rPr lang="fr-FR" sz="1400" u="sng" dirty="0" smtClean="0">
                <a:solidFill>
                  <a:schemeClr val="tx2"/>
                </a:solidFill>
              </a:rPr>
              <a:t>Pour </a:t>
            </a:r>
            <a:r>
              <a:rPr lang="fr-FR" sz="1400" b="1" u="sng" dirty="0">
                <a:solidFill>
                  <a:schemeClr val="tx2"/>
                </a:solidFill>
              </a:rPr>
              <a:t>chaque</a:t>
            </a:r>
            <a:r>
              <a:rPr lang="fr-FR" sz="1400" u="sng" dirty="0">
                <a:solidFill>
                  <a:schemeClr val="tx2"/>
                </a:solidFill>
              </a:rPr>
              <a:t> indicateur </a:t>
            </a:r>
            <a:r>
              <a:rPr lang="fr-FR" sz="1400" u="sng" dirty="0" smtClean="0">
                <a:solidFill>
                  <a:schemeClr val="tx2"/>
                </a:solidFill>
              </a:rPr>
              <a:t>régional</a:t>
            </a:r>
            <a:r>
              <a:rPr lang="fr-FR" sz="1400" dirty="0" smtClean="0">
                <a:solidFill>
                  <a:schemeClr val="tx2"/>
                </a:solidFill>
              </a:rPr>
              <a:t>, </a:t>
            </a:r>
            <a:r>
              <a:rPr lang="fr-FR" sz="1400" dirty="0">
                <a:solidFill>
                  <a:schemeClr val="tx2"/>
                </a:solidFill>
              </a:rPr>
              <a:t>u</a:t>
            </a:r>
            <a:r>
              <a:rPr lang="fr-FR" sz="1400" dirty="0" smtClean="0">
                <a:solidFill>
                  <a:schemeClr val="tx2"/>
                </a:solidFill>
              </a:rPr>
              <a:t>ne stratégie </a:t>
            </a:r>
            <a:r>
              <a:rPr lang="fr-FR" sz="1400" dirty="0">
                <a:solidFill>
                  <a:schemeClr val="tx2"/>
                </a:solidFill>
              </a:rPr>
              <a:t>de ciblage </a:t>
            </a:r>
            <a:r>
              <a:rPr lang="fr-FR" sz="1400" dirty="0" smtClean="0">
                <a:solidFill>
                  <a:schemeClr val="tx2"/>
                </a:solidFill>
              </a:rPr>
              <a:t>établie selon un (ou des) critère(s) spécifique(s), qualitatif(s) ou quantitatif(s) </a:t>
            </a:r>
            <a:r>
              <a:rPr lang="fr-FR" sz="1400" dirty="0">
                <a:solidFill>
                  <a:schemeClr val="tx2"/>
                </a:solidFill>
              </a:rPr>
              <a:t> </a:t>
            </a:r>
            <a:r>
              <a:rPr lang="fr-FR" sz="1400" dirty="0" smtClean="0">
                <a:solidFill>
                  <a:schemeClr val="tx2"/>
                </a:solidFill>
              </a:rPr>
              <a:t>:</a:t>
            </a:r>
          </a:p>
          <a:p>
            <a:pPr marL="285750" indent="-285750">
              <a:buFontTx/>
              <a:buChar char="-"/>
            </a:pPr>
            <a:r>
              <a:rPr lang="fr-FR" sz="1400" dirty="0">
                <a:solidFill>
                  <a:schemeClr val="tx2"/>
                </a:solidFill>
              </a:rPr>
              <a:t>U</a:t>
            </a:r>
            <a:r>
              <a:rPr lang="fr-FR" sz="1400" dirty="0" smtClean="0">
                <a:solidFill>
                  <a:schemeClr val="tx2"/>
                </a:solidFill>
              </a:rPr>
              <a:t>n seuil de montant de dépenses;</a:t>
            </a:r>
          </a:p>
          <a:p>
            <a:pPr marL="285750" indent="-285750">
              <a:buFontTx/>
              <a:buChar char="-"/>
            </a:pPr>
            <a:r>
              <a:rPr lang="fr-FR" sz="1400" dirty="0">
                <a:solidFill>
                  <a:schemeClr val="tx2"/>
                </a:solidFill>
              </a:rPr>
              <a:t>U</a:t>
            </a:r>
            <a:r>
              <a:rPr lang="fr-FR" sz="1400" dirty="0" smtClean="0">
                <a:solidFill>
                  <a:schemeClr val="tx2"/>
                </a:solidFill>
              </a:rPr>
              <a:t>n seuil critique de nombre de séjours;</a:t>
            </a:r>
          </a:p>
          <a:p>
            <a:pPr marL="285750" indent="-285750">
              <a:buFontTx/>
              <a:buChar char="-"/>
            </a:pPr>
            <a:r>
              <a:rPr lang="fr-FR" sz="1400" dirty="0" smtClean="0">
                <a:solidFill>
                  <a:schemeClr val="tx2"/>
                </a:solidFill>
              </a:rPr>
              <a:t>L’absence d’atteinte des cibles fixées dans le CAQES actuel (évaluation du RAA 2020);</a:t>
            </a:r>
          </a:p>
          <a:p>
            <a:r>
              <a:rPr lang="fr-FR" sz="1400" dirty="0" smtClean="0">
                <a:solidFill>
                  <a:schemeClr val="tx2"/>
                </a:solidFill>
              </a:rPr>
              <a:t>-      Des données extraites du SNDS.</a:t>
            </a:r>
            <a:endParaRPr lang="fr-FR" sz="1400" dirty="0">
              <a:solidFill>
                <a:schemeClr val="tx2"/>
              </a:solidFill>
            </a:endParaRPr>
          </a:p>
          <a:p>
            <a:r>
              <a:rPr lang="fr-FR" sz="1400" dirty="0" smtClean="0">
                <a:solidFill>
                  <a:schemeClr val="accent1"/>
                </a:solidFill>
              </a:rPr>
              <a:t>       → </a:t>
            </a:r>
            <a:r>
              <a:rPr lang="fr-FR" sz="1400" b="1" dirty="0">
                <a:solidFill>
                  <a:schemeClr val="accent1"/>
                </a:solidFill>
              </a:rPr>
              <a:t>7 listes d’ES ciblés</a:t>
            </a:r>
          </a:p>
          <a:p>
            <a:r>
              <a:rPr lang="fr-FR" sz="1400" b="1" dirty="0">
                <a:solidFill>
                  <a:schemeClr val="accent1"/>
                </a:solidFill>
              </a:rPr>
              <a:t>     </a:t>
            </a:r>
            <a:r>
              <a:rPr lang="fr-FR" sz="1400" b="1" dirty="0" smtClean="0">
                <a:solidFill>
                  <a:schemeClr val="accent1"/>
                </a:solidFill>
              </a:rPr>
              <a:t> </a:t>
            </a:r>
            <a:r>
              <a:rPr lang="fr-FR" sz="1400" b="1" dirty="0">
                <a:solidFill>
                  <a:schemeClr val="accent1"/>
                </a:solidFill>
              </a:rPr>
              <a:t>Un nombre différents d’ES / liste et des ES différents </a:t>
            </a:r>
            <a:endParaRPr lang="fr-FR" sz="1400" b="1" dirty="0" smtClean="0">
              <a:solidFill>
                <a:schemeClr val="accent1"/>
              </a:solidFill>
            </a:endParaRPr>
          </a:p>
          <a:p>
            <a:endParaRPr lang="fr-FR" sz="1400" b="1" dirty="0">
              <a:solidFill>
                <a:schemeClr val="accent1"/>
              </a:solidFill>
            </a:endParaRPr>
          </a:p>
          <a:p>
            <a:r>
              <a:rPr lang="fr-FR" sz="1400" b="1" dirty="0" smtClean="0"/>
              <a:t>2</a:t>
            </a:r>
            <a:r>
              <a:rPr lang="fr-FR" sz="1400" b="1" dirty="0" smtClean="0">
                <a:solidFill>
                  <a:schemeClr val="tx2"/>
                </a:solidFill>
              </a:rPr>
              <a:t>/ Deuxième étape : </a:t>
            </a:r>
            <a:r>
              <a:rPr lang="fr-FR" sz="1400" dirty="0" smtClean="0">
                <a:solidFill>
                  <a:schemeClr val="tx2"/>
                </a:solidFill>
              </a:rPr>
              <a:t>la mise en perspective </a:t>
            </a:r>
            <a:r>
              <a:rPr lang="fr-FR" sz="1400" dirty="0">
                <a:solidFill>
                  <a:schemeClr val="tx2"/>
                </a:solidFill>
              </a:rPr>
              <a:t>des 7 listes </a:t>
            </a:r>
            <a:r>
              <a:rPr lang="fr-FR" sz="1400" dirty="0" smtClean="0">
                <a:solidFill>
                  <a:schemeClr val="tx2"/>
                </a:solidFill>
              </a:rPr>
              <a:t>afin d’aboutir à une liste unique incluant les </a:t>
            </a:r>
            <a:r>
              <a:rPr lang="fr-FR" sz="1400" dirty="0">
                <a:solidFill>
                  <a:schemeClr val="tx2"/>
                </a:solidFill>
              </a:rPr>
              <a:t>ES concernés par un maximum </a:t>
            </a:r>
            <a:r>
              <a:rPr lang="fr-FR" sz="1400" dirty="0" smtClean="0">
                <a:solidFill>
                  <a:schemeClr val="tx2"/>
                </a:solidFill>
              </a:rPr>
              <a:t>d’indicateurs régionaux et suite à une analyse ligne à ligne des performances pour priorisation.</a:t>
            </a:r>
          </a:p>
          <a:p>
            <a:pPr lvl="0"/>
            <a:endParaRPr lang="fr-FR" sz="1400" dirty="0" smtClean="0">
              <a:solidFill>
                <a:schemeClr val="tx2"/>
              </a:solidFill>
            </a:endParaRPr>
          </a:p>
          <a:p>
            <a:pPr lvl="0"/>
            <a:r>
              <a:rPr lang="fr-FR" sz="1400" dirty="0" smtClean="0">
                <a:solidFill>
                  <a:schemeClr val="tx2"/>
                </a:solidFill>
              </a:rPr>
              <a:t> Cette approche a notamment </a:t>
            </a:r>
            <a:r>
              <a:rPr lang="fr-FR" sz="1400" dirty="0">
                <a:solidFill>
                  <a:schemeClr val="tx2"/>
                </a:solidFill>
              </a:rPr>
              <a:t>permis d’introduire 2 </a:t>
            </a:r>
            <a:r>
              <a:rPr lang="fr-FR" sz="1400" dirty="0" smtClean="0">
                <a:solidFill>
                  <a:schemeClr val="tx2"/>
                </a:solidFill>
              </a:rPr>
              <a:t>ES HAD dans la liste finale ( indicateurs nationaux et régionaux).</a:t>
            </a:r>
            <a:endParaRPr lang="fr-FR" sz="1400" dirty="0">
              <a:solidFill>
                <a:schemeClr val="tx2"/>
              </a:solidFill>
            </a:endParaRPr>
          </a:p>
          <a:p>
            <a:endParaRPr lang="fr-FR" sz="1400" dirty="0" smtClean="0"/>
          </a:p>
          <a:p>
            <a:endParaRPr lang="fr-FR" sz="2000" b="1" dirty="0" smtClean="0">
              <a:solidFill>
                <a:schemeClr val="tx2"/>
              </a:solidFill>
            </a:endParaRPr>
          </a:p>
          <a:p>
            <a:pPr marL="285750" indent="-285750">
              <a:buFont typeface="Wingdings" panose="05000000000000000000" pitchFamily="2" charset="2"/>
              <a:buChar char="v"/>
            </a:pPr>
            <a:endParaRPr lang="fr-FR" sz="2000" b="1" dirty="0" smtClean="0">
              <a:solidFill>
                <a:schemeClr val="tx2"/>
              </a:solidFill>
            </a:endParaRPr>
          </a:p>
          <a:p>
            <a:pPr marL="285750" indent="-285750">
              <a:buFont typeface="Wingdings" panose="05000000000000000000" pitchFamily="2" charset="2"/>
              <a:buChar char="v"/>
            </a:pPr>
            <a:endParaRPr lang="fr-FR" sz="2000" b="1" dirty="0">
              <a:solidFill>
                <a:schemeClr val="tx2"/>
              </a:solidFill>
            </a:endParaRPr>
          </a:p>
          <a:p>
            <a:pPr lvl="0"/>
            <a:endParaRPr lang="fr-FR" sz="2000" dirty="0">
              <a:solidFill>
                <a:srgbClr val="5770BE"/>
              </a:solidFill>
            </a:endParaRPr>
          </a:p>
          <a:p>
            <a:pPr lvl="0"/>
            <a:endParaRPr lang="fr-FR" sz="2000" dirty="0">
              <a:solidFill>
                <a:prstClr val="black"/>
              </a:solidFill>
            </a:endParaRPr>
          </a:p>
          <a:p>
            <a:endParaRPr lang="fr-FR" sz="1800" dirty="0" smtClean="0"/>
          </a:p>
        </p:txBody>
      </p:sp>
      <p:pic>
        <p:nvPicPr>
          <p:cNvPr id="3" name="Image 2"/>
          <p:cNvPicPr>
            <a:picLocks noChangeAspect="1"/>
          </p:cNvPicPr>
          <p:nvPr/>
        </p:nvPicPr>
        <p:blipFill>
          <a:blip r:embed="rId2"/>
          <a:stretch>
            <a:fillRect/>
          </a:stretch>
        </p:blipFill>
        <p:spPr>
          <a:xfrm>
            <a:off x="2603676" y="288758"/>
            <a:ext cx="2749534" cy="754819"/>
          </a:xfrm>
          <a:prstGeom prst="rect">
            <a:avLst/>
          </a:prstGeom>
        </p:spPr>
      </p:pic>
      <p:pic>
        <p:nvPicPr>
          <p:cNvPr id="4" name="Image 3"/>
          <p:cNvPicPr>
            <a:picLocks noChangeAspect="1"/>
          </p:cNvPicPr>
          <p:nvPr/>
        </p:nvPicPr>
        <p:blipFill>
          <a:blip r:embed="rId3"/>
          <a:stretch>
            <a:fillRect/>
          </a:stretch>
        </p:blipFill>
        <p:spPr>
          <a:xfrm>
            <a:off x="5503320" y="492369"/>
            <a:ext cx="1793826" cy="551208"/>
          </a:xfrm>
          <a:prstGeom prst="rect">
            <a:avLst/>
          </a:prstGeom>
        </p:spPr>
      </p:pic>
    </p:spTree>
    <p:extLst>
      <p:ext uri="{BB962C8B-B14F-4D97-AF65-F5344CB8AC3E}">
        <p14:creationId xmlns:p14="http://schemas.microsoft.com/office/powerpoint/2010/main" val="26806905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88007" y="1014955"/>
            <a:ext cx="7315199" cy="529390"/>
          </a:xfrm>
        </p:spPr>
        <p:txBody>
          <a:bodyPr>
            <a:noAutofit/>
          </a:bodyPr>
          <a:lstStyle/>
          <a:p>
            <a:r>
              <a:rPr lang="fr-FR" sz="2400" dirty="0" smtClean="0"/>
              <a:t>Synthèse du ciblage : 83 ES  </a:t>
            </a:r>
            <a:endParaRPr lang="fr-FR" sz="2400" dirty="0"/>
          </a:p>
        </p:txBody>
      </p:sp>
      <p:sp>
        <p:nvSpPr>
          <p:cNvPr id="5" name="Espace réservé du contenu 2"/>
          <p:cNvSpPr>
            <a:spLocks noGrp="1"/>
          </p:cNvSpPr>
          <p:nvPr>
            <p:ph idx="1"/>
          </p:nvPr>
        </p:nvSpPr>
        <p:spPr>
          <a:xfrm>
            <a:off x="411730" y="1600695"/>
            <a:ext cx="11514221" cy="4980233"/>
          </a:xfrm>
        </p:spPr>
        <p:txBody>
          <a:bodyPr/>
          <a:lstStyle/>
          <a:p>
            <a:endParaRPr lang="fr-FR" sz="1400" dirty="0"/>
          </a:p>
          <a:p>
            <a:endParaRPr lang="fr-FR" sz="1800" dirty="0" smtClean="0"/>
          </a:p>
          <a:p>
            <a:endParaRPr lang="fr-FR" sz="1800" dirty="0"/>
          </a:p>
          <a:p>
            <a:endParaRPr lang="fr-FR" sz="1800" dirty="0" smtClean="0"/>
          </a:p>
          <a:p>
            <a:r>
              <a:rPr lang="fr-FR" sz="1800" dirty="0"/>
              <a:t> </a:t>
            </a:r>
            <a:r>
              <a:rPr lang="fr-FR" sz="1800" dirty="0" smtClean="0"/>
              <a:t>         </a:t>
            </a:r>
            <a:r>
              <a:rPr lang="fr-FR" sz="1800" b="1" dirty="0" smtClean="0"/>
              <a:t>11 ES </a:t>
            </a:r>
            <a:r>
              <a:rPr lang="fr-FR" sz="1800" dirty="0" smtClean="0"/>
              <a:t>             </a:t>
            </a:r>
            <a:r>
              <a:rPr lang="fr-FR" sz="1800" b="1" dirty="0" smtClean="0"/>
              <a:t>22 ES                  15 ES                   7 ES                          26 ES                             33 ES                           31 ES</a:t>
            </a:r>
          </a:p>
          <a:p>
            <a:endParaRPr lang="fr-FR" sz="1800" dirty="0"/>
          </a:p>
          <a:p>
            <a:endParaRPr lang="fr-FR" sz="1800" dirty="0" smtClean="0"/>
          </a:p>
          <a:p>
            <a:endParaRPr lang="fr-FR" sz="1800" dirty="0"/>
          </a:p>
          <a:p>
            <a:endParaRPr lang="fr-FR" sz="1800" dirty="0" smtClean="0"/>
          </a:p>
          <a:p>
            <a:endParaRPr lang="fr-FR" sz="1800" dirty="0" smtClean="0"/>
          </a:p>
          <a:p>
            <a:r>
              <a:rPr lang="fr-FR" sz="1800" b="1" dirty="0" smtClean="0"/>
              <a:t>        </a:t>
            </a:r>
          </a:p>
          <a:p>
            <a:r>
              <a:rPr lang="fr-FR" sz="1800" b="1" dirty="0" smtClean="0"/>
              <a:t>         58 ES                     65 ES                         73 ES                      50 ES                     48 ES                      49 ES                    61 ES</a:t>
            </a:r>
          </a:p>
          <a:p>
            <a:endParaRPr lang="fr-FR" sz="1800" b="1" dirty="0"/>
          </a:p>
          <a:p>
            <a:endParaRPr lang="fr-FR" sz="1800" b="1" dirty="0"/>
          </a:p>
          <a:p>
            <a:r>
              <a:rPr lang="fr-FR" sz="1800" b="1" dirty="0" smtClean="0"/>
              <a:t>      </a:t>
            </a:r>
            <a:endParaRPr lang="fr-FR" sz="1800" b="1" dirty="0"/>
          </a:p>
          <a:p>
            <a:endParaRPr lang="fr-FR" sz="1800" dirty="0" smtClean="0"/>
          </a:p>
          <a:p>
            <a:endParaRPr lang="fr-FR" sz="1800" dirty="0"/>
          </a:p>
          <a:p>
            <a:pPr marL="285750" indent="-285750">
              <a:buFont typeface="Wingdings" panose="05000000000000000000" pitchFamily="2" charset="2"/>
              <a:buChar char="v"/>
            </a:pPr>
            <a:endParaRPr lang="fr-FR" sz="2000" b="1" dirty="0" smtClean="0">
              <a:solidFill>
                <a:schemeClr val="tx2"/>
              </a:solidFill>
            </a:endParaRPr>
          </a:p>
          <a:p>
            <a:endParaRPr lang="fr-FR" sz="2000" b="1" dirty="0">
              <a:solidFill>
                <a:schemeClr val="tx2"/>
              </a:solidFill>
            </a:endParaRPr>
          </a:p>
          <a:p>
            <a:pPr lvl="0"/>
            <a:endParaRPr lang="fr-FR" sz="2000" dirty="0">
              <a:solidFill>
                <a:srgbClr val="5770BE"/>
              </a:solidFill>
            </a:endParaRPr>
          </a:p>
          <a:p>
            <a:pPr lvl="0"/>
            <a:endParaRPr lang="fr-FR" sz="2000" dirty="0">
              <a:solidFill>
                <a:prstClr val="black"/>
              </a:solidFill>
            </a:endParaRPr>
          </a:p>
          <a:p>
            <a:endParaRPr lang="fr-FR" sz="1800" dirty="0" smtClean="0"/>
          </a:p>
        </p:txBody>
      </p:sp>
      <p:pic>
        <p:nvPicPr>
          <p:cNvPr id="3" name="Image 2"/>
          <p:cNvPicPr>
            <a:picLocks noChangeAspect="1"/>
          </p:cNvPicPr>
          <p:nvPr/>
        </p:nvPicPr>
        <p:blipFill>
          <a:blip r:embed="rId2"/>
          <a:stretch>
            <a:fillRect/>
          </a:stretch>
        </p:blipFill>
        <p:spPr>
          <a:xfrm>
            <a:off x="2375076" y="338765"/>
            <a:ext cx="2365366" cy="649355"/>
          </a:xfrm>
          <a:prstGeom prst="rect">
            <a:avLst/>
          </a:prstGeom>
        </p:spPr>
      </p:pic>
      <p:pic>
        <p:nvPicPr>
          <p:cNvPr id="4" name="Image 3"/>
          <p:cNvPicPr>
            <a:picLocks noChangeAspect="1"/>
          </p:cNvPicPr>
          <p:nvPr/>
        </p:nvPicPr>
        <p:blipFill>
          <a:blip r:embed="rId3"/>
          <a:stretch>
            <a:fillRect/>
          </a:stretch>
        </p:blipFill>
        <p:spPr>
          <a:xfrm>
            <a:off x="4740442" y="549671"/>
            <a:ext cx="1426869" cy="438449"/>
          </a:xfrm>
          <a:prstGeom prst="rect">
            <a:avLst/>
          </a:prstGeom>
        </p:spPr>
      </p:pic>
      <p:sp>
        <p:nvSpPr>
          <p:cNvPr id="6" name="Rectangle 5"/>
          <p:cNvSpPr/>
          <p:nvPr/>
        </p:nvSpPr>
        <p:spPr>
          <a:xfrm>
            <a:off x="410200" y="1600695"/>
            <a:ext cx="11514221" cy="28459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t>INDICATEURS NATIONAUX</a:t>
            </a:r>
            <a:endParaRPr lang="fr-FR" sz="2000" dirty="0"/>
          </a:p>
        </p:txBody>
      </p:sp>
      <p:sp>
        <p:nvSpPr>
          <p:cNvPr id="8" name="Rectangle avec flèche vers le bas 7"/>
          <p:cNvSpPr/>
          <p:nvPr/>
        </p:nvSpPr>
        <p:spPr>
          <a:xfrm>
            <a:off x="519672" y="1947619"/>
            <a:ext cx="1316182" cy="914400"/>
          </a:xfrm>
          <a:prstGeom prst="downArrow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EZETIMIBE</a:t>
            </a:r>
            <a:endParaRPr lang="fr-FR" dirty="0"/>
          </a:p>
        </p:txBody>
      </p:sp>
      <p:pic>
        <p:nvPicPr>
          <p:cNvPr id="9" name="Image 8"/>
          <p:cNvPicPr>
            <a:picLocks noChangeAspect="1"/>
          </p:cNvPicPr>
          <p:nvPr/>
        </p:nvPicPr>
        <p:blipFill>
          <a:blip r:embed="rId4"/>
          <a:stretch>
            <a:fillRect/>
          </a:stretch>
        </p:blipFill>
        <p:spPr>
          <a:xfrm>
            <a:off x="1923760" y="1957482"/>
            <a:ext cx="1273281" cy="932769"/>
          </a:xfrm>
          <a:prstGeom prst="rect">
            <a:avLst/>
          </a:prstGeom>
        </p:spPr>
      </p:pic>
      <p:pic>
        <p:nvPicPr>
          <p:cNvPr id="10" name="Image 9"/>
          <p:cNvPicPr>
            <a:picLocks noChangeAspect="1"/>
          </p:cNvPicPr>
          <p:nvPr/>
        </p:nvPicPr>
        <p:blipFill>
          <a:blip r:embed="rId4"/>
          <a:stretch>
            <a:fillRect/>
          </a:stretch>
        </p:blipFill>
        <p:spPr>
          <a:xfrm>
            <a:off x="3320662" y="1957482"/>
            <a:ext cx="1294337" cy="932769"/>
          </a:xfrm>
          <a:prstGeom prst="rect">
            <a:avLst/>
          </a:prstGeom>
        </p:spPr>
      </p:pic>
      <p:pic>
        <p:nvPicPr>
          <p:cNvPr id="11" name="Image 10"/>
          <p:cNvPicPr>
            <a:picLocks noChangeAspect="1"/>
          </p:cNvPicPr>
          <p:nvPr/>
        </p:nvPicPr>
        <p:blipFill>
          <a:blip r:embed="rId4"/>
          <a:stretch>
            <a:fillRect/>
          </a:stretch>
        </p:blipFill>
        <p:spPr>
          <a:xfrm>
            <a:off x="4688041" y="1947619"/>
            <a:ext cx="1416994" cy="932769"/>
          </a:xfrm>
          <a:prstGeom prst="rect">
            <a:avLst/>
          </a:prstGeom>
        </p:spPr>
      </p:pic>
      <p:pic>
        <p:nvPicPr>
          <p:cNvPr id="12" name="Image 11"/>
          <p:cNvPicPr>
            <a:picLocks noChangeAspect="1"/>
          </p:cNvPicPr>
          <p:nvPr/>
        </p:nvPicPr>
        <p:blipFill>
          <a:blip r:embed="rId4"/>
          <a:stretch>
            <a:fillRect/>
          </a:stretch>
        </p:blipFill>
        <p:spPr>
          <a:xfrm>
            <a:off x="6195640" y="1958533"/>
            <a:ext cx="1870516" cy="930665"/>
          </a:xfrm>
          <a:prstGeom prst="rect">
            <a:avLst/>
          </a:prstGeom>
        </p:spPr>
      </p:pic>
      <p:pic>
        <p:nvPicPr>
          <p:cNvPr id="13" name="Image 12"/>
          <p:cNvPicPr>
            <a:picLocks noChangeAspect="1"/>
          </p:cNvPicPr>
          <p:nvPr/>
        </p:nvPicPr>
        <p:blipFill>
          <a:blip r:embed="rId4"/>
          <a:stretch>
            <a:fillRect/>
          </a:stretch>
        </p:blipFill>
        <p:spPr>
          <a:xfrm>
            <a:off x="8224111" y="1982578"/>
            <a:ext cx="2139046" cy="932769"/>
          </a:xfrm>
          <a:prstGeom prst="rect">
            <a:avLst/>
          </a:prstGeom>
        </p:spPr>
      </p:pic>
      <p:pic>
        <p:nvPicPr>
          <p:cNvPr id="14" name="Image 13"/>
          <p:cNvPicPr>
            <a:picLocks noChangeAspect="1"/>
          </p:cNvPicPr>
          <p:nvPr/>
        </p:nvPicPr>
        <p:blipFill>
          <a:blip r:embed="rId4"/>
          <a:stretch>
            <a:fillRect/>
          </a:stretch>
        </p:blipFill>
        <p:spPr>
          <a:xfrm>
            <a:off x="10472464" y="1970029"/>
            <a:ext cx="1260505" cy="932769"/>
          </a:xfrm>
          <a:prstGeom prst="rect">
            <a:avLst/>
          </a:prstGeom>
        </p:spPr>
      </p:pic>
      <p:sp>
        <p:nvSpPr>
          <p:cNvPr id="15" name="ZoneTexte 14"/>
          <p:cNvSpPr txBox="1"/>
          <p:nvPr/>
        </p:nvSpPr>
        <p:spPr>
          <a:xfrm>
            <a:off x="1923760" y="2100808"/>
            <a:ext cx="1258678" cy="369332"/>
          </a:xfrm>
          <a:prstGeom prst="rect">
            <a:avLst/>
          </a:prstGeom>
          <a:noFill/>
        </p:spPr>
        <p:txBody>
          <a:bodyPr wrap="none" rtlCol="0">
            <a:spAutoFit/>
          </a:bodyPr>
          <a:lstStyle/>
          <a:p>
            <a:r>
              <a:rPr lang="fr-FR" dirty="0" smtClean="0">
                <a:solidFill>
                  <a:schemeClr val="bg1"/>
                </a:solidFill>
              </a:rPr>
              <a:t>PERFUSION</a:t>
            </a:r>
            <a:endParaRPr lang="fr-FR" dirty="0">
              <a:solidFill>
                <a:schemeClr val="bg1"/>
              </a:solidFill>
            </a:endParaRPr>
          </a:p>
        </p:txBody>
      </p:sp>
      <p:sp>
        <p:nvSpPr>
          <p:cNvPr id="16" name="ZoneTexte 15"/>
          <p:cNvSpPr txBox="1"/>
          <p:nvPr/>
        </p:nvSpPr>
        <p:spPr>
          <a:xfrm>
            <a:off x="3702130" y="2100808"/>
            <a:ext cx="574897" cy="370881"/>
          </a:xfrm>
          <a:prstGeom prst="rect">
            <a:avLst/>
          </a:prstGeom>
          <a:noFill/>
        </p:spPr>
        <p:txBody>
          <a:bodyPr wrap="square" rtlCol="0">
            <a:spAutoFit/>
          </a:bodyPr>
          <a:lstStyle/>
          <a:p>
            <a:r>
              <a:rPr lang="fr-FR" dirty="0" smtClean="0">
                <a:solidFill>
                  <a:schemeClr val="bg1"/>
                </a:solidFill>
              </a:rPr>
              <a:t>IPP</a:t>
            </a:r>
            <a:endParaRPr lang="fr-FR" dirty="0">
              <a:solidFill>
                <a:schemeClr val="bg1"/>
              </a:solidFill>
            </a:endParaRPr>
          </a:p>
        </p:txBody>
      </p:sp>
      <p:sp>
        <p:nvSpPr>
          <p:cNvPr id="17" name="ZoneTexte 16"/>
          <p:cNvSpPr txBox="1"/>
          <p:nvPr/>
        </p:nvSpPr>
        <p:spPr>
          <a:xfrm>
            <a:off x="4717986" y="2087143"/>
            <a:ext cx="1357103" cy="369332"/>
          </a:xfrm>
          <a:prstGeom prst="rect">
            <a:avLst/>
          </a:prstGeom>
          <a:noFill/>
        </p:spPr>
        <p:txBody>
          <a:bodyPr wrap="none" rtlCol="0">
            <a:spAutoFit/>
          </a:bodyPr>
          <a:lstStyle/>
          <a:p>
            <a:r>
              <a:rPr lang="fr-FR" dirty="0" smtClean="0">
                <a:solidFill>
                  <a:schemeClr val="bg1"/>
                </a:solidFill>
              </a:rPr>
              <a:t>PANSEMENT</a:t>
            </a:r>
            <a:endParaRPr lang="fr-FR" dirty="0">
              <a:solidFill>
                <a:schemeClr val="bg1"/>
              </a:solidFill>
            </a:endParaRPr>
          </a:p>
        </p:txBody>
      </p:sp>
      <p:sp>
        <p:nvSpPr>
          <p:cNvPr id="19" name="ZoneTexte 18"/>
          <p:cNvSpPr txBox="1"/>
          <p:nvPr/>
        </p:nvSpPr>
        <p:spPr>
          <a:xfrm>
            <a:off x="6214342" y="2102357"/>
            <a:ext cx="2303049" cy="369332"/>
          </a:xfrm>
          <a:prstGeom prst="rect">
            <a:avLst/>
          </a:prstGeom>
          <a:noFill/>
        </p:spPr>
        <p:txBody>
          <a:bodyPr wrap="square" rtlCol="0">
            <a:spAutoFit/>
          </a:bodyPr>
          <a:lstStyle/>
          <a:p>
            <a:r>
              <a:rPr lang="fr-FR" dirty="0" smtClean="0">
                <a:solidFill>
                  <a:schemeClr val="bg1"/>
                </a:solidFill>
              </a:rPr>
              <a:t>INSUF CARDIAQUE</a:t>
            </a:r>
            <a:endParaRPr lang="fr-FR" dirty="0">
              <a:solidFill>
                <a:schemeClr val="bg1"/>
              </a:solidFill>
            </a:endParaRPr>
          </a:p>
        </p:txBody>
      </p:sp>
      <p:sp>
        <p:nvSpPr>
          <p:cNvPr id="20" name="ZoneTexte 19"/>
          <p:cNvSpPr txBox="1"/>
          <p:nvPr/>
        </p:nvSpPr>
        <p:spPr>
          <a:xfrm>
            <a:off x="8179311" y="2095279"/>
            <a:ext cx="2223044" cy="369332"/>
          </a:xfrm>
          <a:prstGeom prst="rect">
            <a:avLst/>
          </a:prstGeom>
          <a:noFill/>
        </p:spPr>
        <p:txBody>
          <a:bodyPr wrap="none" rtlCol="0">
            <a:spAutoFit/>
          </a:bodyPr>
          <a:lstStyle/>
          <a:p>
            <a:r>
              <a:rPr lang="fr-FR" dirty="0" smtClean="0">
                <a:solidFill>
                  <a:schemeClr val="bg1"/>
                </a:solidFill>
              </a:rPr>
              <a:t>EXAMEN PRE ANESTH</a:t>
            </a:r>
            <a:endParaRPr lang="fr-FR" dirty="0">
              <a:solidFill>
                <a:schemeClr val="bg1"/>
              </a:solidFill>
            </a:endParaRPr>
          </a:p>
        </p:txBody>
      </p:sp>
      <p:sp>
        <p:nvSpPr>
          <p:cNvPr id="21" name="ZoneTexte 20"/>
          <p:cNvSpPr txBox="1"/>
          <p:nvPr/>
        </p:nvSpPr>
        <p:spPr>
          <a:xfrm>
            <a:off x="10457008" y="2087143"/>
            <a:ext cx="1315745" cy="369332"/>
          </a:xfrm>
          <a:prstGeom prst="rect">
            <a:avLst/>
          </a:prstGeom>
          <a:noFill/>
        </p:spPr>
        <p:txBody>
          <a:bodyPr wrap="none" rtlCol="0">
            <a:spAutoFit/>
          </a:bodyPr>
          <a:lstStyle/>
          <a:p>
            <a:r>
              <a:rPr lang="fr-FR" dirty="0" smtClean="0">
                <a:solidFill>
                  <a:schemeClr val="bg1"/>
                </a:solidFill>
              </a:rPr>
              <a:t>TRANSPORT</a:t>
            </a:r>
            <a:endParaRPr lang="fr-FR" dirty="0">
              <a:solidFill>
                <a:schemeClr val="bg1"/>
              </a:solidFill>
            </a:endParaRPr>
          </a:p>
        </p:txBody>
      </p:sp>
      <p:sp>
        <p:nvSpPr>
          <p:cNvPr id="22" name="Double flèche horizontale 21"/>
          <p:cNvSpPr/>
          <p:nvPr/>
        </p:nvSpPr>
        <p:spPr>
          <a:xfrm>
            <a:off x="574913" y="3177325"/>
            <a:ext cx="11197840"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46 ES</a:t>
            </a:r>
            <a:endParaRPr lang="fr-FR" dirty="0"/>
          </a:p>
        </p:txBody>
      </p:sp>
      <p:sp>
        <p:nvSpPr>
          <p:cNvPr id="23" name="Rectangle 22"/>
          <p:cNvSpPr/>
          <p:nvPr/>
        </p:nvSpPr>
        <p:spPr>
          <a:xfrm>
            <a:off x="347924" y="4179053"/>
            <a:ext cx="11514221" cy="275520"/>
          </a:xfrm>
          <a:prstGeom prst="rect">
            <a:avLst/>
          </a:prstGeom>
          <a:solidFill>
            <a:srgbClr val="0000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INDICATEURS REGIONAUX</a:t>
            </a:r>
            <a:endParaRPr lang="fr-FR" dirty="0"/>
          </a:p>
        </p:txBody>
      </p:sp>
      <p:sp>
        <p:nvSpPr>
          <p:cNvPr id="24" name="Rectangle avec flèche vers le bas 23"/>
          <p:cNvSpPr/>
          <p:nvPr/>
        </p:nvSpPr>
        <p:spPr>
          <a:xfrm>
            <a:off x="466002" y="4567473"/>
            <a:ext cx="1544832" cy="814081"/>
          </a:xfrm>
          <a:prstGeom prst="downArrowCallout">
            <a:avLst/>
          </a:prstGeom>
          <a:solidFill>
            <a:srgbClr val="0000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DMI</a:t>
            </a:r>
            <a:endParaRPr lang="fr-FR" dirty="0"/>
          </a:p>
        </p:txBody>
      </p:sp>
      <p:pic>
        <p:nvPicPr>
          <p:cNvPr id="25" name="Image 24"/>
          <p:cNvPicPr>
            <a:picLocks noChangeAspect="1"/>
          </p:cNvPicPr>
          <p:nvPr/>
        </p:nvPicPr>
        <p:blipFill>
          <a:blip r:embed="rId5"/>
          <a:stretch>
            <a:fillRect/>
          </a:stretch>
        </p:blipFill>
        <p:spPr>
          <a:xfrm>
            <a:off x="2076984" y="4600910"/>
            <a:ext cx="1581522" cy="829128"/>
          </a:xfrm>
          <a:prstGeom prst="rect">
            <a:avLst/>
          </a:prstGeom>
        </p:spPr>
      </p:pic>
      <p:pic>
        <p:nvPicPr>
          <p:cNvPr id="26" name="Image 25"/>
          <p:cNvPicPr>
            <a:picLocks noChangeAspect="1"/>
          </p:cNvPicPr>
          <p:nvPr/>
        </p:nvPicPr>
        <p:blipFill>
          <a:blip r:embed="rId5"/>
          <a:stretch>
            <a:fillRect/>
          </a:stretch>
        </p:blipFill>
        <p:spPr>
          <a:xfrm>
            <a:off x="7065795" y="4622466"/>
            <a:ext cx="1686354" cy="829128"/>
          </a:xfrm>
          <a:prstGeom prst="rect">
            <a:avLst/>
          </a:prstGeom>
        </p:spPr>
      </p:pic>
      <p:pic>
        <p:nvPicPr>
          <p:cNvPr id="27" name="Image 26"/>
          <p:cNvPicPr>
            <a:picLocks noChangeAspect="1"/>
          </p:cNvPicPr>
          <p:nvPr/>
        </p:nvPicPr>
        <p:blipFill>
          <a:blip r:embed="rId5"/>
          <a:stretch>
            <a:fillRect/>
          </a:stretch>
        </p:blipFill>
        <p:spPr>
          <a:xfrm>
            <a:off x="5602785" y="4614207"/>
            <a:ext cx="1391107" cy="829128"/>
          </a:xfrm>
          <a:prstGeom prst="rect">
            <a:avLst/>
          </a:prstGeom>
        </p:spPr>
      </p:pic>
      <p:pic>
        <p:nvPicPr>
          <p:cNvPr id="28" name="Image 27"/>
          <p:cNvPicPr>
            <a:picLocks noChangeAspect="1"/>
          </p:cNvPicPr>
          <p:nvPr/>
        </p:nvPicPr>
        <p:blipFill>
          <a:blip r:embed="rId5"/>
          <a:stretch>
            <a:fillRect/>
          </a:stretch>
        </p:blipFill>
        <p:spPr>
          <a:xfrm>
            <a:off x="3699823" y="4616757"/>
            <a:ext cx="1861645" cy="833812"/>
          </a:xfrm>
          <a:prstGeom prst="rect">
            <a:avLst/>
          </a:prstGeom>
        </p:spPr>
      </p:pic>
      <p:pic>
        <p:nvPicPr>
          <p:cNvPr id="29" name="Image 28"/>
          <p:cNvPicPr>
            <a:picLocks noChangeAspect="1"/>
          </p:cNvPicPr>
          <p:nvPr/>
        </p:nvPicPr>
        <p:blipFill>
          <a:blip r:embed="rId5"/>
          <a:stretch>
            <a:fillRect/>
          </a:stretch>
        </p:blipFill>
        <p:spPr>
          <a:xfrm>
            <a:off x="8820618" y="4647323"/>
            <a:ext cx="1482436" cy="829128"/>
          </a:xfrm>
          <a:prstGeom prst="rect">
            <a:avLst/>
          </a:prstGeom>
        </p:spPr>
      </p:pic>
      <p:pic>
        <p:nvPicPr>
          <p:cNvPr id="30" name="Image 29"/>
          <p:cNvPicPr>
            <a:picLocks noChangeAspect="1"/>
          </p:cNvPicPr>
          <p:nvPr/>
        </p:nvPicPr>
        <p:blipFill>
          <a:blip r:embed="rId5"/>
          <a:stretch>
            <a:fillRect/>
          </a:stretch>
        </p:blipFill>
        <p:spPr>
          <a:xfrm>
            <a:off x="10375324" y="4609058"/>
            <a:ext cx="1315202" cy="829128"/>
          </a:xfrm>
          <a:prstGeom prst="rect">
            <a:avLst/>
          </a:prstGeom>
        </p:spPr>
      </p:pic>
      <p:sp>
        <p:nvSpPr>
          <p:cNvPr id="31" name="ZoneTexte 30"/>
          <p:cNvSpPr txBox="1"/>
          <p:nvPr/>
        </p:nvSpPr>
        <p:spPr>
          <a:xfrm>
            <a:off x="2618638" y="4692555"/>
            <a:ext cx="498213" cy="369332"/>
          </a:xfrm>
          <a:prstGeom prst="rect">
            <a:avLst/>
          </a:prstGeom>
          <a:noFill/>
        </p:spPr>
        <p:txBody>
          <a:bodyPr wrap="none" rtlCol="0">
            <a:spAutoFit/>
          </a:bodyPr>
          <a:lstStyle/>
          <a:p>
            <a:r>
              <a:rPr lang="fr-FR" dirty="0" smtClean="0">
                <a:solidFill>
                  <a:schemeClr val="bg1"/>
                </a:solidFill>
              </a:rPr>
              <a:t>LES</a:t>
            </a:r>
            <a:endParaRPr lang="fr-FR" dirty="0">
              <a:solidFill>
                <a:schemeClr val="bg1"/>
              </a:solidFill>
            </a:endParaRPr>
          </a:p>
        </p:txBody>
      </p:sp>
      <p:sp>
        <p:nvSpPr>
          <p:cNvPr id="32" name="ZoneTexte 31"/>
          <p:cNvSpPr txBox="1"/>
          <p:nvPr/>
        </p:nvSpPr>
        <p:spPr>
          <a:xfrm>
            <a:off x="3795386" y="4692555"/>
            <a:ext cx="1872629" cy="369332"/>
          </a:xfrm>
          <a:prstGeom prst="rect">
            <a:avLst/>
          </a:prstGeom>
          <a:noFill/>
        </p:spPr>
        <p:txBody>
          <a:bodyPr wrap="none" rtlCol="0">
            <a:spAutoFit/>
          </a:bodyPr>
          <a:lstStyle/>
          <a:p>
            <a:r>
              <a:rPr lang="fr-FR" dirty="0" smtClean="0">
                <a:solidFill>
                  <a:schemeClr val="bg1"/>
                </a:solidFill>
              </a:rPr>
              <a:t>PHEV Plan actions</a:t>
            </a:r>
            <a:endParaRPr lang="fr-FR" dirty="0">
              <a:solidFill>
                <a:schemeClr val="bg1"/>
              </a:solidFill>
            </a:endParaRPr>
          </a:p>
        </p:txBody>
      </p:sp>
      <p:sp>
        <p:nvSpPr>
          <p:cNvPr id="33" name="ZoneTexte 32"/>
          <p:cNvSpPr txBox="1"/>
          <p:nvPr/>
        </p:nvSpPr>
        <p:spPr>
          <a:xfrm>
            <a:off x="5701850" y="4692555"/>
            <a:ext cx="1308786" cy="369332"/>
          </a:xfrm>
          <a:prstGeom prst="rect">
            <a:avLst/>
          </a:prstGeom>
          <a:noFill/>
        </p:spPr>
        <p:txBody>
          <a:bodyPr wrap="square" rtlCol="0">
            <a:spAutoFit/>
          </a:bodyPr>
          <a:lstStyle/>
          <a:p>
            <a:r>
              <a:rPr lang="fr-FR" dirty="0" smtClean="0">
                <a:solidFill>
                  <a:schemeClr val="bg1"/>
                </a:solidFill>
              </a:rPr>
              <a:t>RPPS Finess</a:t>
            </a:r>
            <a:endParaRPr lang="fr-FR" dirty="0">
              <a:solidFill>
                <a:schemeClr val="bg1"/>
              </a:solidFill>
            </a:endParaRPr>
          </a:p>
        </p:txBody>
      </p:sp>
      <p:sp>
        <p:nvSpPr>
          <p:cNvPr id="34" name="ZoneTexte 33"/>
          <p:cNvSpPr txBox="1"/>
          <p:nvPr/>
        </p:nvSpPr>
        <p:spPr>
          <a:xfrm>
            <a:off x="7051042" y="4690636"/>
            <a:ext cx="1701107" cy="369332"/>
          </a:xfrm>
          <a:prstGeom prst="rect">
            <a:avLst/>
          </a:prstGeom>
          <a:noFill/>
        </p:spPr>
        <p:txBody>
          <a:bodyPr wrap="none" rtlCol="0">
            <a:spAutoFit/>
          </a:bodyPr>
          <a:lstStyle/>
          <a:p>
            <a:r>
              <a:rPr lang="fr-FR" dirty="0" smtClean="0">
                <a:solidFill>
                  <a:schemeClr val="bg1"/>
                </a:solidFill>
              </a:rPr>
              <a:t>Pharma clinique</a:t>
            </a:r>
            <a:endParaRPr lang="fr-FR" dirty="0">
              <a:solidFill>
                <a:schemeClr val="bg1"/>
              </a:solidFill>
            </a:endParaRPr>
          </a:p>
        </p:txBody>
      </p:sp>
      <p:sp>
        <p:nvSpPr>
          <p:cNvPr id="35" name="ZoneTexte 34"/>
          <p:cNvSpPr txBox="1"/>
          <p:nvPr/>
        </p:nvSpPr>
        <p:spPr>
          <a:xfrm>
            <a:off x="9284514" y="4720268"/>
            <a:ext cx="558166" cy="369332"/>
          </a:xfrm>
          <a:prstGeom prst="rect">
            <a:avLst/>
          </a:prstGeom>
          <a:noFill/>
        </p:spPr>
        <p:txBody>
          <a:bodyPr wrap="none" rtlCol="0">
            <a:spAutoFit/>
          </a:bodyPr>
          <a:lstStyle/>
          <a:p>
            <a:r>
              <a:rPr lang="fr-FR" dirty="0" smtClean="0">
                <a:solidFill>
                  <a:schemeClr val="bg1"/>
                </a:solidFill>
              </a:rPr>
              <a:t>MPI</a:t>
            </a:r>
            <a:endParaRPr lang="fr-FR" dirty="0">
              <a:solidFill>
                <a:schemeClr val="bg1"/>
              </a:solidFill>
            </a:endParaRPr>
          </a:p>
        </p:txBody>
      </p:sp>
      <p:sp>
        <p:nvSpPr>
          <p:cNvPr id="36" name="ZoneTexte 35"/>
          <p:cNvSpPr txBox="1"/>
          <p:nvPr/>
        </p:nvSpPr>
        <p:spPr>
          <a:xfrm>
            <a:off x="10764454" y="4690636"/>
            <a:ext cx="536942" cy="369332"/>
          </a:xfrm>
          <a:prstGeom prst="rect">
            <a:avLst/>
          </a:prstGeom>
          <a:noFill/>
        </p:spPr>
        <p:txBody>
          <a:bodyPr wrap="none" rtlCol="0">
            <a:spAutoFit/>
          </a:bodyPr>
          <a:lstStyle/>
          <a:p>
            <a:r>
              <a:rPr lang="fr-FR" dirty="0" smtClean="0">
                <a:solidFill>
                  <a:schemeClr val="bg1"/>
                </a:solidFill>
              </a:rPr>
              <a:t>ATB</a:t>
            </a:r>
            <a:endParaRPr lang="fr-FR" dirty="0">
              <a:solidFill>
                <a:schemeClr val="bg1"/>
              </a:solidFill>
            </a:endParaRPr>
          </a:p>
        </p:txBody>
      </p:sp>
      <p:sp>
        <p:nvSpPr>
          <p:cNvPr id="37" name="Double flèche horizontale 36"/>
          <p:cNvSpPr/>
          <p:nvPr/>
        </p:nvSpPr>
        <p:spPr>
          <a:xfrm>
            <a:off x="435050" y="5857519"/>
            <a:ext cx="11514220" cy="484632"/>
          </a:xfrm>
          <a:prstGeom prst="lef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77 ES</a:t>
            </a:r>
            <a:endParaRPr lang="fr-FR" dirty="0"/>
          </a:p>
        </p:txBody>
      </p:sp>
    </p:spTree>
    <p:extLst>
      <p:ext uri="{BB962C8B-B14F-4D97-AF65-F5344CB8AC3E}">
        <p14:creationId xmlns:p14="http://schemas.microsoft.com/office/powerpoint/2010/main" val="42838020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1964" y="1253457"/>
            <a:ext cx="3382046" cy="529390"/>
          </a:xfrm>
        </p:spPr>
        <p:txBody>
          <a:bodyPr>
            <a:noAutofit/>
          </a:bodyPr>
          <a:lstStyle/>
          <a:p>
            <a:r>
              <a:rPr lang="fr-FR" sz="2400" dirty="0" smtClean="0"/>
              <a:t>SYNTHÈSE DU CIBLAGE</a:t>
            </a:r>
            <a:endParaRPr lang="fr-FR" sz="2400" dirty="0"/>
          </a:p>
        </p:txBody>
      </p:sp>
      <p:sp>
        <p:nvSpPr>
          <p:cNvPr id="5" name="Espace réservé du contenu 2"/>
          <p:cNvSpPr>
            <a:spLocks noGrp="1"/>
          </p:cNvSpPr>
          <p:nvPr>
            <p:ph idx="1"/>
          </p:nvPr>
        </p:nvSpPr>
        <p:spPr>
          <a:xfrm>
            <a:off x="721435" y="1972453"/>
            <a:ext cx="10831513" cy="4511841"/>
          </a:xfrm>
        </p:spPr>
        <p:txBody>
          <a:bodyPr/>
          <a:lstStyle/>
          <a:p>
            <a:endParaRPr lang="fr-FR" sz="1400" dirty="0"/>
          </a:p>
          <a:p>
            <a:endParaRPr lang="fr-FR" sz="2000" b="1" dirty="0" smtClean="0">
              <a:solidFill>
                <a:schemeClr val="tx2"/>
              </a:solidFill>
            </a:endParaRPr>
          </a:p>
          <a:p>
            <a:pPr marL="285750" indent="-285750">
              <a:buFont typeface="Wingdings" panose="05000000000000000000" pitchFamily="2" charset="2"/>
              <a:buChar char="v"/>
            </a:pPr>
            <a:endParaRPr lang="fr-FR" sz="2000" b="1" dirty="0" smtClean="0">
              <a:solidFill>
                <a:schemeClr val="tx2"/>
              </a:solidFill>
            </a:endParaRPr>
          </a:p>
          <a:p>
            <a:pPr marL="285750" indent="-285750">
              <a:buFont typeface="Wingdings" panose="05000000000000000000" pitchFamily="2" charset="2"/>
              <a:buChar char="v"/>
            </a:pPr>
            <a:endParaRPr lang="fr-FR" sz="2000" b="1" dirty="0">
              <a:solidFill>
                <a:schemeClr val="tx2"/>
              </a:solidFill>
            </a:endParaRPr>
          </a:p>
          <a:p>
            <a:pPr lvl="0"/>
            <a:endParaRPr lang="fr-FR" sz="2000" dirty="0">
              <a:solidFill>
                <a:srgbClr val="5770BE"/>
              </a:solidFill>
            </a:endParaRPr>
          </a:p>
          <a:p>
            <a:pPr lvl="0"/>
            <a:endParaRPr lang="fr-FR" sz="2000" dirty="0">
              <a:solidFill>
                <a:prstClr val="black"/>
              </a:solidFill>
            </a:endParaRPr>
          </a:p>
          <a:p>
            <a:endParaRPr lang="fr-FR" sz="1800" dirty="0" smtClean="0"/>
          </a:p>
        </p:txBody>
      </p:sp>
      <p:pic>
        <p:nvPicPr>
          <p:cNvPr id="3" name="Image 2"/>
          <p:cNvPicPr>
            <a:picLocks noChangeAspect="1"/>
          </p:cNvPicPr>
          <p:nvPr/>
        </p:nvPicPr>
        <p:blipFill>
          <a:blip r:embed="rId2"/>
          <a:stretch>
            <a:fillRect/>
          </a:stretch>
        </p:blipFill>
        <p:spPr>
          <a:xfrm>
            <a:off x="2603676" y="288758"/>
            <a:ext cx="2749534" cy="754819"/>
          </a:xfrm>
          <a:prstGeom prst="rect">
            <a:avLst/>
          </a:prstGeom>
        </p:spPr>
      </p:pic>
      <p:pic>
        <p:nvPicPr>
          <p:cNvPr id="4" name="Image 3"/>
          <p:cNvPicPr>
            <a:picLocks noChangeAspect="1"/>
          </p:cNvPicPr>
          <p:nvPr/>
        </p:nvPicPr>
        <p:blipFill>
          <a:blip r:embed="rId3"/>
          <a:stretch>
            <a:fillRect/>
          </a:stretch>
        </p:blipFill>
        <p:spPr>
          <a:xfrm>
            <a:off x="5503320" y="494215"/>
            <a:ext cx="1787818" cy="549362"/>
          </a:xfrm>
          <a:prstGeom prst="rect">
            <a:avLst/>
          </a:prstGeom>
        </p:spPr>
      </p:pic>
      <p:sp>
        <p:nvSpPr>
          <p:cNvPr id="6" name="Rectangle horizontal à deux flèches 5"/>
          <p:cNvSpPr/>
          <p:nvPr/>
        </p:nvSpPr>
        <p:spPr>
          <a:xfrm>
            <a:off x="4547038" y="2573862"/>
            <a:ext cx="2086681" cy="1079799"/>
          </a:xfrm>
          <a:prstGeom prst="lef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t>83 ES</a:t>
            </a:r>
            <a:endParaRPr lang="fr-FR" sz="2800" dirty="0"/>
          </a:p>
        </p:txBody>
      </p:sp>
      <p:sp>
        <p:nvSpPr>
          <p:cNvPr id="7" name="Rectangle 6"/>
          <p:cNvSpPr/>
          <p:nvPr/>
        </p:nvSpPr>
        <p:spPr>
          <a:xfrm>
            <a:off x="7291135" y="2072538"/>
            <a:ext cx="1880573" cy="2139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t>89,2 % MCO</a:t>
            </a:r>
          </a:p>
          <a:p>
            <a:pPr algn="ctr"/>
            <a:r>
              <a:rPr lang="fr-FR" sz="2400" dirty="0" smtClean="0"/>
              <a:t>7,2 % Dialyse</a:t>
            </a:r>
          </a:p>
          <a:p>
            <a:pPr algn="ctr"/>
            <a:r>
              <a:rPr lang="fr-FR" sz="2400" dirty="0" smtClean="0"/>
              <a:t>2,4 % HAD</a:t>
            </a:r>
          </a:p>
          <a:p>
            <a:pPr algn="ctr"/>
            <a:r>
              <a:rPr lang="fr-FR" sz="2400" dirty="0" smtClean="0"/>
              <a:t>1,2 % SSR</a:t>
            </a:r>
            <a:endParaRPr lang="fr-FR" sz="2400" dirty="0"/>
          </a:p>
        </p:txBody>
      </p:sp>
      <p:pic>
        <p:nvPicPr>
          <p:cNvPr id="8" name="Image 7"/>
          <p:cNvPicPr>
            <a:picLocks noChangeAspect="1"/>
          </p:cNvPicPr>
          <p:nvPr/>
        </p:nvPicPr>
        <p:blipFill>
          <a:blip r:embed="rId4"/>
          <a:stretch>
            <a:fillRect/>
          </a:stretch>
        </p:blipFill>
        <p:spPr>
          <a:xfrm>
            <a:off x="2391253" y="2076299"/>
            <a:ext cx="1560711" cy="2152075"/>
          </a:xfrm>
          <a:prstGeom prst="rect">
            <a:avLst/>
          </a:prstGeom>
        </p:spPr>
      </p:pic>
      <p:sp>
        <p:nvSpPr>
          <p:cNvPr id="9" name="ZoneTexte 8"/>
          <p:cNvSpPr txBox="1"/>
          <p:nvPr/>
        </p:nvSpPr>
        <p:spPr>
          <a:xfrm>
            <a:off x="2404570" y="2481730"/>
            <a:ext cx="1609736" cy="1200329"/>
          </a:xfrm>
          <a:prstGeom prst="rect">
            <a:avLst/>
          </a:prstGeom>
          <a:noFill/>
        </p:spPr>
        <p:txBody>
          <a:bodyPr wrap="none" rtlCol="0">
            <a:spAutoFit/>
          </a:bodyPr>
          <a:lstStyle/>
          <a:p>
            <a:r>
              <a:rPr lang="fr-FR" sz="2400" dirty="0" smtClean="0">
                <a:solidFill>
                  <a:schemeClr val="bg1"/>
                </a:solidFill>
              </a:rPr>
              <a:t>49 % public</a:t>
            </a:r>
          </a:p>
          <a:p>
            <a:r>
              <a:rPr lang="fr-FR" sz="2400" dirty="0" smtClean="0">
                <a:solidFill>
                  <a:schemeClr val="bg1"/>
                </a:solidFill>
              </a:rPr>
              <a:t>33%  privé</a:t>
            </a:r>
          </a:p>
          <a:p>
            <a:r>
              <a:rPr lang="fr-FR" sz="2400" dirty="0" smtClean="0">
                <a:solidFill>
                  <a:schemeClr val="bg1"/>
                </a:solidFill>
              </a:rPr>
              <a:t>18 % espic</a:t>
            </a:r>
            <a:endParaRPr lang="fr-FR" sz="2400" dirty="0">
              <a:solidFill>
                <a:schemeClr val="bg1"/>
              </a:solidFill>
            </a:endParaRPr>
          </a:p>
        </p:txBody>
      </p:sp>
      <p:sp>
        <p:nvSpPr>
          <p:cNvPr id="10" name="Rectangle 9"/>
          <p:cNvSpPr/>
          <p:nvPr/>
        </p:nvSpPr>
        <p:spPr>
          <a:xfrm>
            <a:off x="2603676" y="4384912"/>
            <a:ext cx="6357444" cy="209938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ZoneTexte 10"/>
          <p:cNvSpPr txBox="1"/>
          <p:nvPr/>
        </p:nvSpPr>
        <p:spPr>
          <a:xfrm>
            <a:off x="2713718" y="4434905"/>
            <a:ext cx="6066741" cy="1938992"/>
          </a:xfrm>
          <a:prstGeom prst="rect">
            <a:avLst/>
          </a:prstGeom>
          <a:noFill/>
        </p:spPr>
        <p:txBody>
          <a:bodyPr wrap="square" rtlCol="0">
            <a:spAutoFit/>
          </a:bodyPr>
          <a:lstStyle/>
          <a:p>
            <a:r>
              <a:rPr lang="fr-FR" sz="2000" b="1" dirty="0" smtClean="0">
                <a:solidFill>
                  <a:schemeClr val="tx2"/>
                </a:solidFill>
              </a:rPr>
              <a:t>6 ES ciblés uniquement sur des indicateurs  nationaux</a:t>
            </a:r>
          </a:p>
          <a:p>
            <a:r>
              <a:rPr lang="fr-FR" sz="2000" b="1" dirty="0" smtClean="0">
                <a:solidFill>
                  <a:schemeClr val="tx2"/>
                </a:solidFill>
              </a:rPr>
              <a:t>46 ES ciblés uniquement sur des indicateurs régionaux</a:t>
            </a:r>
          </a:p>
          <a:p>
            <a:r>
              <a:rPr lang="fr-FR" sz="2000" b="1" dirty="0" smtClean="0">
                <a:solidFill>
                  <a:schemeClr val="tx2"/>
                </a:solidFill>
              </a:rPr>
              <a:t>31 ES ciblés sur des indicateurs régionaux et nationaux</a:t>
            </a:r>
          </a:p>
          <a:p>
            <a:endParaRPr lang="fr-FR" sz="2000" b="1" dirty="0" smtClean="0">
              <a:solidFill>
                <a:schemeClr val="tx2"/>
              </a:solidFill>
            </a:endParaRPr>
          </a:p>
          <a:p>
            <a:r>
              <a:rPr lang="fr-FR" sz="2000" b="1" dirty="0" smtClean="0">
                <a:solidFill>
                  <a:schemeClr val="tx2"/>
                </a:solidFill>
              </a:rPr>
              <a:t>	</a:t>
            </a:r>
            <a:r>
              <a:rPr lang="fr-FR" sz="2000" b="1" dirty="0" smtClean="0">
                <a:solidFill>
                  <a:srgbClr val="A0A800"/>
                </a:solidFill>
              </a:rPr>
              <a:t>→ 7 ES ciblés uniquement sur 1 indicateur</a:t>
            </a:r>
          </a:p>
          <a:p>
            <a:r>
              <a:rPr lang="fr-FR" sz="2000" b="1" dirty="0" smtClean="0">
                <a:solidFill>
                  <a:srgbClr val="A0A800"/>
                </a:solidFill>
              </a:rPr>
              <a:t>	→ 2 ES ciblés sur 14 indicateurs</a:t>
            </a:r>
            <a:endParaRPr lang="fr-FR" sz="2000" b="1" dirty="0">
              <a:solidFill>
                <a:srgbClr val="A0A800"/>
              </a:solidFill>
            </a:endParaRPr>
          </a:p>
        </p:txBody>
      </p:sp>
    </p:spTree>
    <p:extLst>
      <p:ext uri="{BB962C8B-B14F-4D97-AF65-F5344CB8AC3E}">
        <p14:creationId xmlns:p14="http://schemas.microsoft.com/office/powerpoint/2010/main" val="3535210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33517" y="1133988"/>
            <a:ext cx="4230231" cy="368711"/>
          </a:xfrm>
        </p:spPr>
        <p:txBody>
          <a:bodyPr>
            <a:noAutofit/>
          </a:bodyPr>
          <a:lstStyle/>
          <a:p>
            <a:pPr algn="ctr"/>
            <a:r>
              <a:rPr lang="fr-FR" sz="2400" dirty="0" smtClean="0"/>
              <a:t>SYNTHÈSE DU CIBLAGE </a:t>
            </a:r>
            <a:endParaRPr lang="fr-FR" sz="2400" dirty="0"/>
          </a:p>
        </p:txBody>
      </p:sp>
      <p:sp>
        <p:nvSpPr>
          <p:cNvPr id="5" name="Espace réservé du contenu 2"/>
          <p:cNvSpPr>
            <a:spLocks noGrp="1"/>
          </p:cNvSpPr>
          <p:nvPr>
            <p:ph idx="1"/>
          </p:nvPr>
        </p:nvSpPr>
        <p:spPr>
          <a:xfrm>
            <a:off x="552517" y="1557196"/>
            <a:ext cx="10831513" cy="4583284"/>
          </a:xfrm>
        </p:spPr>
        <p:txBody>
          <a:bodyPr/>
          <a:lstStyle/>
          <a:p>
            <a:endParaRPr lang="fr-FR" sz="2000" b="1" dirty="0">
              <a:solidFill>
                <a:schemeClr val="tx2"/>
              </a:solidFill>
            </a:endParaRPr>
          </a:p>
          <a:p>
            <a:endParaRPr lang="fr-FR" sz="2000" b="1" dirty="0" smtClean="0">
              <a:solidFill>
                <a:schemeClr val="tx2"/>
              </a:solidFill>
            </a:endParaRPr>
          </a:p>
          <a:p>
            <a:endParaRPr lang="fr-FR" sz="2000" b="1" dirty="0">
              <a:solidFill>
                <a:schemeClr val="tx2"/>
              </a:solidFill>
            </a:endParaRPr>
          </a:p>
          <a:p>
            <a:endParaRPr lang="fr-FR" sz="2000" b="1" dirty="0" smtClean="0">
              <a:solidFill>
                <a:schemeClr val="tx2"/>
              </a:solidFill>
            </a:endParaRPr>
          </a:p>
          <a:p>
            <a:endParaRPr lang="fr-FR" sz="2000" b="1" dirty="0">
              <a:solidFill>
                <a:schemeClr val="tx2"/>
              </a:solidFill>
            </a:endParaRPr>
          </a:p>
          <a:p>
            <a:endParaRPr lang="fr-FR" sz="2000" b="1" dirty="0">
              <a:solidFill>
                <a:schemeClr val="tx2"/>
              </a:solidFill>
            </a:endParaRPr>
          </a:p>
          <a:p>
            <a:endParaRPr lang="fr-FR" sz="2000" b="1" dirty="0" smtClean="0">
              <a:solidFill>
                <a:schemeClr val="tx2"/>
              </a:solidFill>
            </a:endParaRPr>
          </a:p>
          <a:p>
            <a:pPr marL="285750" indent="-285750">
              <a:buFont typeface="Wingdings" panose="05000000000000000000" pitchFamily="2" charset="2"/>
              <a:buChar char="v"/>
            </a:pPr>
            <a:endParaRPr lang="fr-FR" sz="2000" b="1" dirty="0" smtClean="0">
              <a:solidFill>
                <a:schemeClr val="tx2"/>
              </a:solidFill>
            </a:endParaRPr>
          </a:p>
          <a:p>
            <a:pPr marL="285750" indent="-285750">
              <a:buFont typeface="Wingdings" panose="05000000000000000000" pitchFamily="2" charset="2"/>
              <a:buChar char="v"/>
            </a:pPr>
            <a:endParaRPr lang="fr-FR" sz="2000" b="1" dirty="0">
              <a:solidFill>
                <a:schemeClr val="tx2"/>
              </a:solidFill>
            </a:endParaRPr>
          </a:p>
          <a:p>
            <a:pPr lvl="0"/>
            <a:endParaRPr lang="fr-FR" sz="2000" dirty="0">
              <a:solidFill>
                <a:srgbClr val="5770BE"/>
              </a:solidFill>
            </a:endParaRPr>
          </a:p>
          <a:p>
            <a:pPr lvl="0"/>
            <a:endParaRPr lang="fr-FR" sz="2000" dirty="0">
              <a:solidFill>
                <a:prstClr val="black"/>
              </a:solidFill>
            </a:endParaRPr>
          </a:p>
          <a:p>
            <a:endParaRPr lang="fr-FR" sz="1800" dirty="0" smtClean="0"/>
          </a:p>
        </p:txBody>
      </p:sp>
      <p:pic>
        <p:nvPicPr>
          <p:cNvPr id="3" name="Image 2"/>
          <p:cNvPicPr>
            <a:picLocks noChangeAspect="1"/>
          </p:cNvPicPr>
          <p:nvPr/>
        </p:nvPicPr>
        <p:blipFill>
          <a:blip r:embed="rId2"/>
          <a:stretch>
            <a:fillRect/>
          </a:stretch>
        </p:blipFill>
        <p:spPr>
          <a:xfrm>
            <a:off x="2368286" y="301787"/>
            <a:ext cx="2330463" cy="639773"/>
          </a:xfrm>
          <a:prstGeom prst="rect">
            <a:avLst/>
          </a:prstGeom>
        </p:spPr>
      </p:pic>
      <p:pic>
        <p:nvPicPr>
          <p:cNvPr id="4" name="Image 3"/>
          <p:cNvPicPr>
            <a:picLocks noChangeAspect="1"/>
          </p:cNvPicPr>
          <p:nvPr/>
        </p:nvPicPr>
        <p:blipFill>
          <a:blip r:embed="rId3"/>
          <a:stretch>
            <a:fillRect/>
          </a:stretch>
        </p:blipFill>
        <p:spPr>
          <a:xfrm>
            <a:off x="4698749" y="494215"/>
            <a:ext cx="1455819" cy="447345"/>
          </a:xfrm>
          <a:prstGeom prst="rect">
            <a:avLst/>
          </a:prstGeom>
        </p:spPr>
      </p:pic>
      <p:pic>
        <p:nvPicPr>
          <p:cNvPr id="8" name="Image 7"/>
          <p:cNvPicPr>
            <a:picLocks noChangeAspect="1"/>
          </p:cNvPicPr>
          <p:nvPr/>
        </p:nvPicPr>
        <p:blipFill>
          <a:blip r:embed="rId4"/>
          <a:stretch>
            <a:fillRect/>
          </a:stretch>
        </p:blipFill>
        <p:spPr>
          <a:xfrm>
            <a:off x="6304073" y="1570950"/>
            <a:ext cx="3993720" cy="2253635"/>
          </a:xfrm>
          <a:prstGeom prst="rect">
            <a:avLst/>
          </a:prstGeom>
        </p:spPr>
      </p:pic>
      <p:pic>
        <p:nvPicPr>
          <p:cNvPr id="6" name="Image 5"/>
          <p:cNvPicPr>
            <a:picLocks noChangeAspect="1"/>
          </p:cNvPicPr>
          <p:nvPr/>
        </p:nvPicPr>
        <p:blipFill>
          <a:blip r:embed="rId5"/>
          <a:stretch>
            <a:fillRect/>
          </a:stretch>
        </p:blipFill>
        <p:spPr>
          <a:xfrm>
            <a:off x="2822464" y="3848838"/>
            <a:ext cx="6291617" cy="2755631"/>
          </a:xfrm>
          <a:prstGeom prst="rect">
            <a:avLst/>
          </a:prstGeom>
        </p:spPr>
      </p:pic>
      <p:pic>
        <p:nvPicPr>
          <p:cNvPr id="9" name="Image 8"/>
          <p:cNvPicPr>
            <a:picLocks noChangeAspect="1"/>
          </p:cNvPicPr>
          <p:nvPr/>
        </p:nvPicPr>
        <p:blipFill>
          <a:blip r:embed="rId6"/>
          <a:stretch>
            <a:fillRect/>
          </a:stretch>
        </p:blipFill>
        <p:spPr>
          <a:xfrm>
            <a:off x="1204111" y="1563386"/>
            <a:ext cx="4209861" cy="2220371"/>
          </a:xfrm>
          <a:prstGeom prst="rect">
            <a:avLst/>
          </a:prstGeom>
        </p:spPr>
      </p:pic>
    </p:spTree>
    <p:extLst>
      <p:ext uri="{BB962C8B-B14F-4D97-AF65-F5344CB8AC3E}">
        <p14:creationId xmlns:p14="http://schemas.microsoft.com/office/powerpoint/2010/main" val="3604989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26240" y="1347965"/>
            <a:ext cx="4484185" cy="595494"/>
          </a:xfrm>
        </p:spPr>
        <p:txBody>
          <a:bodyPr>
            <a:normAutofit/>
          </a:bodyPr>
          <a:lstStyle/>
          <a:p>
            <a:r>
              <a:rPr lang="fr-FR" sz="2800" i="0" dirty="0" smtClean="0">
                <a:solidFill>
                  <a:schemeClr val="tx2"/>
                </a:solidFill>
              </a:rPr>
              <a:t>LES AXES STRUCTURANTS </a:t>
            </a:r>
            <a:endParaRPr lang="fr-FR" sz="2800" i="0" dirty="0"/>
          </a:p>
        </p:txBody>
      </p:sp>
      <p:sp>
        <p:nvSpPr>
          <p:cNvPr id="3" name="Espace réservé du texte 2"/>
          <p:cNvSpPr>
            <a:spLocks noGrp="1"/>
          </p:cNvSpPr>
          <p:nvPr>
            <p:ph type="body" sz="half" idx="2"/>
          </p:nvPr>
        </p:nvSpPr>
        <p:spPr>
          <a:xfrm>
            <a:off x="1002392" y="2626105"/>
            <a:ext cx="10308033" cy="3872824"/>
          </a:xfrm>
        </p:spPr>
        <p:txBody>
          <a:bodyPr>
            <a:normAutofit fontScale="55000" lnSpcReduction="20000"/>
          </a:bodyPr>
          <a:lstStyle/>
          <a:p>
            <a:endParaRPr lang="fr-FR" sz="1400" dirty="0" smtClean="0"/>
          </a:p>
          <a:p>
            <a:pPr>
              <a:spcAft>
                <a:spcPts val="1200"/>
              </a:spcAft>
            </a:pPr>
            <a:r>
              <a:rPr lang="en-US" b="1" dirty="0" smtClean="0">
                <a:solidFill>
                  <a:schemeClr val="tx2"/>
                </a:solidFill>
                <a:latin typeface="Calibri" panose="020F0502020204030204" pitchFamily="34" charset="0"/>
                <a:cs typeface="Calibri" panose="020F0502020204030204" pitchFamily="34" charset="0"/>
              </a:rPr>
              <a:t>           </a:t>
            </a:r>
            <a:r>
              <a:rPr lang="en-US" sz="2900" b="1" u="sng" dirty="0" smtClean="0">
                <a:solidFill>
                  <a:schemeClr val="tx2"/>
                </a:solidFill>
                <a:latin typeface="Calibri" panose="020F0502020204030204" pitchFamily="34" charset="0"/>
                <a:cs typeface="Calibri" panose="020F0502020204030204" pitchFamily="34" charset="0"/>
              </a:rPr>
              <a:t>UN </a:t>
            </a:r>
            <a:r>
              <a:rPr lang="en-US" sz="2900" b="1" u="sng" dirty="0">
                <a:solidFill>
                  <a:schemeClr val="tx2"/>
                </a:solidFill>
                <a:latin typeface="Calibri" panose="020F0502020204030204" pitchFamily="34" charset="0"/>
                <a:cs typeface="Calibri" panose="020F0502020204030204" pitchFamily="34" charset="0"/>
              </a:rPr>
              <a:t>LEVIER INCITATIF </a:t>
            </a:r>
            <a:r>
              <a:rPr lang="en-US" sz="2900" b="1" dirty="0">
                <a:solidFill>
                  <a:schemeClr val="tx2"/>
                </a:solidFill>
                <a:latin typeface="Calibri" panose="020F0502020204030204" pitchFamily="34" charset="0"/>
                <a:cs typeface="Calibri" panose="020F0502020204030204" pitchFamily="34" charset="0"/>
              </a:rPr>
              <a:t>:</a:t>
            </a:r>
            <a:r>
              <a:rPr lang="en-US" sz="2900" b="1" dirty="0">
                <a:solidFill>
                  <a:srgbClr val="3C4693"/>
                </a:solidFill>
                <a:latin typeface="Calibri" panose="020F0502020204030204" pitchFamily="34" charset="0"/>
                <a:cs typeface="Calibri" panose="020F0502020204030204" pitchFamily="34" charset="0"/>
              </a:rPr>
              <a:t>  </a:t>
            </a:r>
            <a:r>
              <a:rPr lang="en-US" sz="3600" b="1" dirty="0" smtClean="0">
                <a:solidFill>
                  <a:srgbClr val="A3AA0E"/>
                </a:solidFill>
                <a:latin typeface="Calibri" panose="020F0502020204030204" pitchFamily="34" charset="0"/>
                <a:cs typeface="Calibri" panose="020F0502020204030204" pitchFamily="34" charset="0"/>
              </a:rPr>
              <a:t>7</a:t>
            </a:r>
            <a:r>
              <a:rPr lang="en-US" sz="2900" b="1" dirty="0" smtClean="0">
                <a:solidFill>
                  <a:srgbClr val="3C4693"/>
                </a:solidFill>
                <a:latin typeface="Calibri" panose="020F0502020204030204" pitchFamily="34" charset="0"/>
                <a:cs typeface="Calibri" panose="020F0502020204030204" pitchFamily="34" charset="0"/>
              </a:rPr>
              <a:t> </a:t>
            </a:r>
            <a:r>
              <a:rPr lang="en-US" sz="2900" b="1" dirty="0">
                <a:solidFill>
                  <a:schemeClr val="tx2"/>
                </a:solidFill>
                <a:latin typeface="Calibri" panose="020F0502020204030204" pitchFamily="34" charset="0"/>
                <a:cs typeface="Calibri" panose="020F0502020204030204" pitchFamily="34" charset="0"/>
              </a:rPr>
              <a:t>indicateurs NATIONAUX et maximum </a:t>
            </a:r>
            <a:r>
              <a:rPr lang="en-US" sz="3600" b="1" dirty="0">
                <a:solidFill>
                  <a:srgbClr val="A3AA0E"/>
                </a:solidFill>
                <a:latin typeface="Calibri" panose="020F0502020204030204" pitchFamily="34" charset="0"/>
                <a:cs typeface="Calibri" panose="020F0502020204030204" pitchFamily="34" charset="0"/>
              </a:rPr>
              <a:t>7</a:t>
            </a:r>
            <a:r>
              <a:rPr lang="en-US" sz="2900" b="1" dirty="0">
                <a:solidFill>
                  <a:srgbClr val="3C4693"/>
                </a:solidFill>
                <a:latin typeface="Calibri" panose="020F0502020204030204" pitchFamily="34" charset="0"/>
                <a:cs typeface="Calibri" panose="020F0502020204030204" pitchFamily="34" charset="0"/>
              </a:rPr>
              <a:t> </a:t>
            </a:r>
            <a:r>
              <a:rPr lang="en-US" sz="2900" b="1" dirty="0">
                <a:solidFill>
                  <a:schemeClr val="tx2"/>
                </a:solidFill>
                <a:latin typeface="Calibri" panose="020F0502020204030204" pitchFamily="34" charset="0"/>
                <a:cs typeface="Calibri" panose="020F0502020204030204" pitchFamily="34" charset="0"/>
              </a:rPr>
              <a:t>RÉGIONAUX</a:t>
            </a:r>
            <a:r>
              <a:rPr lang="en-US" sz="2900" b="1" dirty="0">
                <a:solidFill>
                  <a:srgbClr val="3C4693"/>
                </a:solidFill>
                <a:latin typeface="Calibri" panose="020F0502020204030204" pitchFamily="34" charset="0"/>
                <a:cs typeface="Calibri" panose="020F0502020204030204" pitchFamily="34" charset="0"/>
              </a:rPr>
              <a:t> </a:t>
            </a:r>
          </a:p>
          <a:p>
            <a:r>
              <a:rPr lang="en-US" sz="2600" dirty="0">
                <a:solidFill>
                  <a:srgbClr val="3C4693"/>
                </a:solidFill>
                <a:latin typeface="Calibri" panose="020F0502020204030204" pitchFamily="34" charset="0"/>
                <a:cs typeface="Calibri" panose="020F0502020204030204" pitchFamily="34" charset="0"/>
              </a:rPr>
              <a:t> </a:t>
            </a:r>
            <a:r>
              <a:rPr lang="en-US" sz="2600" dirty="0" smtClean="0">
                <a:solidFill>
                  <a:srgbClr val="3C4693"/>
                </a:solidFill>
                <a:latin typeface="Calibri" panose="020F0502020204030204" pitchFamily="34" charset="0"/>
                <a:cs typeface="Calibri" panose="020F0502020204030204" pitchFamily="34" charset="0"/>
              </a:rPr>
              <a:t>     </a:t>
            </a:r>
            <a:r>
              <a:rPr lang="en-US" sz="2900" b="1" dirty="0" smtClean="0">
                <a:solidFill>
                  <a:srgbClr val="3C4693"/>
                </a:solidFill>
                <a:latin typeface="Calibri" panose="020F0502020204030204" pitchFamily="34" charset="0"/>
                <a:cs typeface="Calibri" panose="020F0502020204030204" pitchFamily="34" charset="0"/>
              </a:rPr>
              <a:t>Répartition </a:t>
            </a:r>
            <a:r>
              <a:rPr lang="en-US" sz="2900" b="1" dirty="0">
                <a:solidFill>
                  <a:srgbClr val="3C4693"/>
                </a:solidFill>
                <a:latin typeface="Calibri" panose="020F0502020204030204" pitchFamily="34" charset="0"/>
                <a:cs typeface="Calibri" panose="020F0502020204030204" pitchFamily="34" charset="0"/>
              </a:rPr>
              <a:t>des indicateurs nationaux et régionaux entre 3 volets :</a:t>
            </a:r>
          </a:p>
          <a:p>
            <a:pPr marL="285750" indent="-285750">
              <a:buFont typeface="Arial" panose="020B0604020202020204" pitchFamily="34" charset="0"/>
              <a:buChar char="•"/>
            </a:pPr>
            <a:r>
              <a:rPr lang="en-US" sz="2900" b="1" dirty="0" smtClean="0">
                <a:solidFill>
                  <a:srgbClr val="3C4693"/>
                </a:solidFill>
                <a:latin typeface="Calibri" panose="020F0502020204030204" pitchFamily="34" charset="0"/>
                <a:cs typeface="Calibri" panose="020F0502020204030204" pitchFamily="34" charset="0"/>
              </a:rPr>
              <a:t>Volet </a:t>
            </a:r>
            <a:r>
              <a:rPr lang="en-US" sz="2900" b="1" dirty="0">
                <a:solidFill>
                  <a:srgbClr val="3C4693"/>
                </a:solidFill>
                <a:latin typeface="Calibri" panose="020F0502020204030204" pitchFamily="34" charset="0"/>
                <a:cs typeface="Calibri" panose="020F0502020204030204" pitchFamily="34" charset="0"/>
              </a:rPr>
              <a:t>bon usage des médicaments, des produits et </a:t>
            </a:r>
            <a:r>
              <a:rPr lang="en-US" sz="2900" b="1" dirty="0" smtClean="0">
                <a:solidFill>
                  <a:srgbClr val="3C4693"/>
                </a:solidFill>
                <a:latin typeface="Calibri" panose="020F0502020204030204" pitchFamily="34" charset="0"/>
                <a:cs typeface="Calibri" panose="020F0502020204030204" pitchFamily="34" charset="0"/>
              </a:rPr>
              <a:t>prestations  (4 indicateurs nationaux + 7 indicateurs régionaux)</a:t>
            </a:r>
            <a:endParaRPr lang="en-US" sz="2900" b="1" dirty="0">
              <a:solidFill>
                <a:srgbClr val="3C4693"/>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900" b="1" dirty="0">
                <a:solidFill>
                  <a:srgbClr val="3C4693"/>
                </a:solidFill>
                <a:latin typeface="Calibri" panose="020F0502020204030204" pitchFamily="34" charset="0"/>
                <a:cs typeface="Calibri" panose="020F0502020204030204" pitchFamily="34" charset="0"/>
              </a:rPr>
              <a:t>Volet amélioration de l’organisation des soins portant notamment sur les </a:t>
            </a:r>
            <a:r>
              <a:rPr lang="en-US" sz="2900" b="1" dirty="0" smtClean="0">
                <a:solidFill>
                  <a:srgbClr val="3C4693"/>
                </a:solidFill>
                <a:latin typeface="Calibri" panose="020F0502020204030204" pitchFamily="34" charset="0"/>
                <a:cs typeface="Calibri" panose="020F0502020204030204" pitchFamily="34" charset="0"/>
              </a:rPr>
              <a:t>transports (1 indicateur national)</a:t>
            </a:r>
            <a:endParaRPr lang="en-US" sz="2900" b="1" dirty="0">
              <a:solidFill>
                <a:srgbClr val="3C4693"/>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900" b="1" dirty="0">
                <a:solidFill>
                  <a:srgbClr val="3C4693"/>
                </a:solidFill>
                <a:latin typeface="Calibri" panose="020F0502020204030204" pitchFamily="34" charset="0"/>
                <a:cs typeface="Calibri" panose="020F0502020204030204" pitchFamily="34" charset="0"/>
              </a:rPr>
              <a:t>Volet promotion de la pertinence des actes, des prescriptions et </a:t>
            </a:r>
            <a:r>
              <a:rPr lang="en-US" sz="2900" b="1" dirty="0" smtClean="0">
                <a:solidFill>
                  <a:srgbClr val="3C4693"/>
                </a:solidFill>
                <a:latin typeface="Calibri" panose="020F0502020204030204" pitchFamily="34" charset="0"/>
                <a:cs typeface="Calibri" panose="020F0502020204030204" pitchFamily="34" charset="0"/>
              </a:rPr>
              <a:t>prestations (2 indicateurs nationaux)</a:t>
            </a:r>
            <a:endParaRPr lang="en-US" sz="2900" b="1" dirty="0">
              <a:solidFill>
                <a:srgbClr val="3C4693"/>
              </a:solidFill>
              <a:latin typeface="Calibri" panose="020F0502020204030204" pitchFamily="34" charset="0"/>
              <a:cs typeface="Calibri" panose="020F0502020204030204" pitchFamily="34" charset="0"/>
            </a:endParaRPr>
          </a:p>
          <a:p>
            <a:pPr marL="285750" indent="-285750">
              <a:spcAft>
                <a:spcPts val="1200"/>
              </a:spcAft>
              <a:buFont typeface="Wingdings" panose="05000000000000000000" pitchFamily="2" charset="2"/>
              <a:buChar char="Ø"/>
            </a:pPr>
            <a:endParaRPr lang="en-US" sz="2600" b="1" dirty="0" smtClean="0">
              <a:solidFill>
                <a:srgbClr val="3C4693"/>
              </a:solidFill>
              <a:latin typeface="Calibri" panose="020F0502020204030204" pitchFamily="34" charset="0"/>
              <a:cs typeface="Calibri" panose="020F0502020204030204" pitchFamily="34" charset="0"/>
            </a:endParaRPr>
          </a:p>
          <a:p>
            <a:pPr>
              <a:spcAft>
                <a:spcPts val="1200"/>
              </a:spcAft>
            </a:pPr>
            <a:r>
              <a:rPr lang="en-US" b="1" dirty="0" smtClean="0">
                <a:solidFill>
                  <a:schemeClr val="tx2"/>
                </a:solidFill>
                <a:latin typeface="Calibri" panose="020F0502020204030204" pitchFamily="34" charset="0"/>
                <a:cs typeface="Calibri" panose="020F0502020204030204" pitchFamily="34" charset="0"/>
              </a:rPr>
              <a:t>           </a:t>
            </a:r>
            <a:r>
              <a:rPr lang="en-US" sz="2900" b="1" u="sng" dirty="0" smtClean="0">
                <a:solidFill>
                  <a:schemeClr val="tx2"/>
                </a:solidFill>
                <a:latin typeface="Calibri" panose="020F0502020204030204" pitchFamily="34" charset="0"/>
                <a:cs typeface="Calibri" panose="020F0502020204030204" pitchFamily="34" charset="0"/>
              </a:rPr>
              <a:t>UN </a:t>
            </a:r>
            <a:r>
              <a:rPr lang="en-US" sz="2900" b="1" u="sng" dirty="0">
                <a:solidFill>
                  <a:schemeClr val="tx2"/>
                </a:solidFill>
                <a:latin typeface="Calibri" panose="020F0502020204030204" pitchFamily="34" charset="0"/>
                <a:cs typeface="Calibri" panose="020F0502020204030204" pitchFamily="34" charset="0"/>
              </a:rPr>
              <a:t>LEVIER DE MISE SOUS </a:t>
            </a:r>
            <a:r>
              <a:rPr lang="en-US" sz="2900" b="1" u="sng" dirty="0" smtClean="0">
                <a:solidFill>
                  <a:schemeClr val="tx2"/>
                </a:solidFill>
                <a:latin typeface="Calibri" panose="020F0502020204030204" pitchFamily="34" charset="0"/>
                <a:cs typeface="Calibri" panose="020F0502020204030204" pitchFamily="34" charset="0"/>
              </a:rPr>
              <a:t>SURVEILLANCE </a:t>
            </a:r>
            <a:r>
              <a:rPr lang="en-US" sz="2900" b="1" dirty="0" smtClean="0">
                <a:solidFill>
                  <a:schemeClr val="tx2"/>
                </a:solidFill>
                <a:latin typeface="Calibri" panose="020F0502020204030204" pitchFamily="34" charset="0"/>
                <a:cs typeface="Calibri" panose="020F0502020204030204" pitchFamily="34" charset="0"/>
              </a:rPr>
              <a:t>: mise en oeuvre en </a:t>
            </a:r>
            <a:r>
              <a:rPr lang="en-US" sz="3600" b="1" dirty="0" smtClean="0">
                <a:solidFill>
                  <a:srgbClr val="A0A800"/>
                </a:solidFill>
                <a:latin typeface="Calibri" panose="020F0502020204030204" pitchFamily="34" charset="0"/>
                <a:cs typeface="Calibri" panose="020F0502020204030204" pitchFamily="34" charset="0"/>
              </a:rPr>
              <a:t>2023</a:t>
            </a:r>
            <a:endParaRPr lang="en-US" sz="3600" b="1" dirty="0">
              <a:solidFill>
                <a:srgbClr val="A0A800"/>
              </a:solidFill>
              <a:latin typeface="Calibri" panose="020F0502020204030204" pitchFamily="34" charset="0"/>
              <a:cs typeface="Calibri" panose="020F0502020204030204" pitchFamily="34" charset="0"/>
            </a:endParaRPr>
          </a:p>
          <a:p>
            <a:r>
              <a:rPr lang="en-US" sz="2600" dirty="0">
                <a:solidFill>
                  <a:srgbClr val="3C4693"/>
                </a:solidFill>
                <a:latin typeface="Calibri" panose="020F0502020204030204" pitchFamily="34" charset="0"/>
                <a:cs typeface="Calibri" panose="020F0502020204030204" pitchFamily="34" charset="0"/>
              </a:rPr>
              <a:t>      </a:t>
            </a:r>
            <a:r>
              <a:rPr lang="en-US" sz="2900" b="1" dirty="0">
                <a:solidFill>
                  <a:srgbClr val="3C4693"/>
                </a:solidFill>
                <a:latin typeface="Calibri" panose="020F0502020204030204" pitchFamily="34" charset="0"/>
                <a:cs typeface="Calibri" panose="020F0502020204030204" pitchFamily="34" charset="0"/>
              </a:rPr>
              <a:t>Objectif : maîtriser le </a:t>
            </a:r>
            <a:r>
              <a:rPr lang="en-US" sz="2900" b="1" dirty="0" smtClean="0">
                <a:solidFill>
                  <a:srgbClr val="A0A800"/>
                </a:solidFill>
                <a:latin typeface="Calibri" panose="020F0502020204030204" pitchFamily="34" charset="0"/>
                <a:cs typeface="Calibri" panose="020F0502020204030204" pitchFamily="34" charset="0"/>
              </a:rPr>
              <a:t>SUR RECOURS</a:t>
            </a:r>
          </a:p>
          <a:p>
            <a:pPr marL="265113" indent="-265113"/>
            <a:r>
              <a:rPr lang="en-US" sz="2900" b="1" dirty="0" smtClean="0">
                <a:solidFill>
                  <a:srgbClr val="3C4693"/>
                </a:solidFill>
                <a:latin typeface="Calibri" panose="020F0502020204030204" pitchFamily="34" charset="0"/>
                <a:cs typeface="Calibri" panose="020F0502020204030204" pitchFamily="34" charset="0"/>
              </a:rPr>
              <a:t>     Une durée d’observation </a:t>
            </a:r>
            <a:r>
              <a:rPr lang="en-US" sz="2900" b="1" dirty="0">
                <a:solidFill>
                  <a:srgbClr val="3C4693"/>
                </a:solidFill>
                <a:latin typeface="Calibri" panose="020F0502020204030204" pitchFamily="34" charset="0"/>
                <a:cs typeface="Calibri" panose="020F0502020204030204" pitchFamily="34" charset="0"/>
              </a:rPr>
              <a:t>de 2 ans des ES ciblés avec un volume d’activité à </a:t>
            </a:r>
            <a:r>
              <a:rPr lang="en-US" sz="2900" b="1" dirty="0" smtClean="0">
                <a:solidFill>
                  <a:srgbClr val="3C4693"/>
                </a:solidFill>
                <a:latin typeface="Calibri" panose="020F0502020204030204" pitchFamily="34" charset="0"/>
                <a:cs typeface="Calibri" panose="020F0502020204030204" pitchFamily="34" charset="0"/>
              </a:rPr>
              <a:t>respecter</a:t>
            </a:r>
          </a:p>
          <a:p>
            <a:pPr marL="265113" indent="-265113"/>
            <a:r>
              <a:rPr lang="en-US" sz="2900" b="1" dirty="0">
                <a:solidFill>
                  <a:srgbClr val="3C4693"/>
                </a:solidFill>
                <a:latin typeface="Calibri" panose="020F0502020204030204" pitchFamily="34" charset="0"/>
                <a:cs typeface="Calibri" panose="020F0502020204030204" pitchFamily="34" charset="0"/>
              </a:rPr>
              <a:t> </a:t>
            </a:r>
            <a:r>
              <a:rPr lang="en-US" sz="2900" b="1" dirty="0" smtClean="0">
                <a:solidFill>
                  <a:srgbClr val="3C4693"/>
                </a:solidFill>
                <a:latin typeface="Calibri" panose="020F0502020204030204" pitchFamily="34" charset="0"/>
                <a:cs typeface="Calibri" panose="020F0502020204030204" pitchFamily="34" charset="0"/>
              </a:rPr>
              <a:t>    Ce dispositif ne concernera pas tous les établissements ayant contractualisé sur le levier incitatif</a:t>
            </a:r>
          </a:p>
          <a:p>
            <a:pPr marL="265113" indent="-265113"/>
            <a:endParaRPr lang="en-US" sz="2900" b="1" dirty="0">
              <a:solidFill>
                <a:srgbClr val="3C4693"/>
              </a:solidFill>
              <a:latin typeface="Calibri" panose="020F0502020204030204" pitchFamily="34" charset="0"/>
              <a:cs typeface="Calibri" panose="020F0502020204030204" pitchFamily="34" charset="0"/>
            </a:endParaRPr>
          </a:p>
          <a:p>
            <a:endParaRPr lang="fr-FR" sz="2900" dirty="0"/>
          </a:p>
        </p:txBody>
      </p:sp>
      <p:sp>
        <p:nvSpPr>
          <p:cNvPr id="5" name="Rectangle 4"/>
          <p:cNvSpPr/>
          <p:nvPr/>
        </p:nvSpPr>
        <p:spPr>
          <a:xfrm>
            <a:off x="2893582" y="2023201"/>
            <a:ext cx="6133287" cy="400110"/>
          </a:xfrm>
          <a:prstGeom prst="rect">
            <a:avLst/>
          </a:prstGeom>
          <a:solidFill>
            <a:srgbClr val="A0A800"/>
          </a:solidFill>
        </p:spPr>
        <p:txBody>
          <a:bodyPr wrap="square">
            <a:spAutoFit/>
          </a:bodyPr>
          <a:lstStyle/>
          <a:p>
            <a:pPr algn="ctr">
              <a:spcAft>
                <a:spcPts val="1200"/>
              </a:spcAft>
            </a:pPr>
            <a:r>
              <a:rPr lang="en-US" sz="2000" b="1" i="1" dirty="0" smtClean="0">
                <a:solidFill>
                  <a:schemeClr val="bg1"/>
                </a:solidFill>
                <a:latin typeface="Calibri" panose="020F0502020204030204" pitchFamily="34" charset="0"/>
                <a:cs typeface="Calibri" panose="020F0502020204030204" pitchFamily="34" charset="0"/>
              </a:rPr>
              <a:t>DEUX </a:t>
            </a:r>
            <a:r>
              <a:rPr lang="en-US" sz="2000" b="1" i="1" dirty="0">
                <a:solidFill>
                  <a:schemeClr val="bg1"/>
                </a:solidFill>
                <a:latin typeface="Calibri" panose="020F0502020204030204" pitchFamily="34" charset="0"/>
                <a:cs typeface="Calibri" panose="020F0502020204030204" pitchFamily="34" charset="0"/>
              </a:rPr>
              <a:t>LEVIERS, TROIS VOLETS, </a:t>
            </a:r>
            <a:r>
              <a:rPr lang="en-US" sz="2000" b="1" i="1" dirty="0" smtClean="0">
                <a:solidFill>
                  <a:schemeClr val="bg1"/>
                </a:solidFill>
                <a:latin typeface="Calibri" panose="020F0502020204030204" pitchFamily="34" charset="0"/>
                <a:cs typeface="Calibri" panose="020F0502020204030204" pitchFamily="34" charset="0"/>
              </a:rPr>
              <a:t>QUATORZE </a:t>
            </a:r>
            <a:r>
              <a:rPr lang="en-US" sz="2000" b="1" i="1" dirty="0">
                <a:solidFill>
                  <a:schemeClr val="bg1"/>
                </a:solidFill>
                <a:latin typeface="Calibri" panose="020F0502020204030204" pitchFamily="34" charset="0"/>
                <a:cs typeface="Calibri" panose="020F0502020204030204" pitchFamily="34" charset="0"/>
              </a:rPr>
              <a:t>INDICATEURS </a:t>
            </a:r>
          </a:p>
        </p:txBody>
      </p:sp>
      <p:grpSp>
        <p:nvGrpSpPr>
          <p:cNvPr id="6" name="Groupe 5"/>
          <p:cNvGrpSpPr>
            <a:grpSpLocks noChangeAspect="1"/>
          </p:cNvGrpSpPr>
          <p:nvPr/>
        </p:nvGrpSpPr>
        <p:grpSpPr>
          <a:xfrm>
            <a:off x="903828" y="2830329"/>
            <a:ext cx="393207" cy="393207"/>
            <a:chOff x="0" y="-1"/>
            <a:chExt cx="822118" cy="828000"/>
          </a:xfrm>
        </p:grpSpPr>
        <p:pic>
          <p:nvPicPr>
            <p:cNvPr id="7" name="Image 6"/>
            <p:cNvPicPr preferRelativeResize="0">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822118" cy="828000"/>
            </a:xfrm>
            <a:prstGeom prst="rect">
              <a:avLst/>
            </a:prstGeom>
            <a:noFill/>
          </p:spPr>
        </p:pic>
        <p:pic>
          <p:nvPicPr>
            <p:cNvPr id="8" name="Image 7" descr="O:\COMMUNICATION\OUTILS GRAPHIQUES\Photos\5. Abstraites_Illustr_pictos\PICTOS\PICTOS Libre\PictoValidation.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13" y="153619"/>
              <a:ext cx="590550" cy="539750"/>
            </a:xfrm>
            <a:prstGeom prst="rect">
              <a:avLst/>
            </a:prstGeom>
            <a:noFill/>
            <a:ln>
              <a:noFill/>
            </a:ln>
          </p:spPr>
        </p:pic>
      </p:grpSp>
      <p:grpSp>
        <p:nvGrpSpPr>
          <p:cNvPr id="9" name="Groupe 8"/>
          <p:cNvGrpSpPr>
            <a:grpSpLocks noChangeAspect="1"/>
          </p:cNvGrpSpPr>
          <p:nvPr/>
        </p:nvGrpSpPr>
        <p:grpSpPr>
          <a:xfrm>
            <a:off x="952811" y="4903655"/>
            <a:ext cx="393800" cy="393800"/>
            <a:chOff x="0" y="-1"/>
            <a:chExt cx="822118" cy="828000"/>
          </a:xfrm>
        </p:grpSpPr>
        <p:pic>
          <p:nvPicPr>
            <p:cNvPr id="10" name="Image 9"/>
            <p:cNvPicPr preferRelativeResize="0">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822118" cy="828000"/>
            </a:xfrm>
            <a:prstGeom prst="rect">
              <a:avLst/>
            </a:prstGeom>
            <a:noFill/>
          </p:spPr>
        </p:pic>
        <p:pic>
          <p:nvPicPr>
            <p:cNvPr id="11" name="Image 10" descr="O:\COMMUNICATION\OUTILS GRAPHIQUES\Photos\5. Abstraites_Illustr_pictos\PICTOS\PICTOS Libre\PictoValidation.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13" y="153619"/>
              <a:ext cx="590550" cy="539750"/>
            </a:xfrm>
            <a:prstGeom prst="rect">
              <a:avLst/>
            </a:prstGeom>
            <a:noFill/>
            <a:ln>
              <a:noFill/>
            </a:ln>
          </p:spPr>
        </p:pic>
      </p:grpSp>
      <p:pic>
        <p:nvPicPr>
          <p:cNvPr id="4" name="Image 3"/>
          <p:cNvPicPr>
            <a:picLocks noChangeAspect="1"/>
          </p:cNvPicPr>
          <p:nvPr/>
        </p:nvPicPr>
        <p:blipFill>
          <a:blip r:embed="rId4"/>
          <a:stretch>
            <a:fillRect/>
          </a:stretch>
        </p:blipFill>
        <p:spPr>
          <a:xfrm>
            <a:off x="2652483" y="360970"/>
            <a:ext cx="2481287" cy="707197"/>
          </a:xfrm>
          <a:prstGeom prst="rect">
            <a:avLst/>
          </a:prstGeom>
        </p:spPr>
      </p:pic>
      <p:pic>
        <p:nvPicPr>
          <p:cNvPr id="12" name="Image 11"/>
          <p:cNvPicPr>
            <a:picLocks noChangeAspect="1"/>
          </p:cNvPicPr>
          <p:nvPr/>
        </p:nvPicPr>
        <p:blipFill>
          <a:blip r:embed="rId5"/>
          <a:stretch>
            <a:fillRect/>
          </a:stretch>
        </p:blipFill>
        <p:spPr>
          <a:xfrm>
            <a:off x="5374599" y="498082"/>
            <a:ext cx="1799995" cy="570086"/>
          </a:xfrm>
          <a:prstGeom prst="rect">
            <a:avLst/>
          </a:prstGeom>
        </p:spPr>
      </p:pic>
    </p:spTree>
    <p:extLst>
      <p:ext uri="{BB962C8B-B14F-4D97-AF65-F5344CB8AC3E}">
        <p14:creationId xmlns:p14="http://schemas.microsoft.com/office/powerpoint/2010/main" val="22410356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34313" y="1134208"/>
            <a:ext cx="10832755" cy="5091542"/>
          </a:xfrm>
        </p:spPr>
        <p:txBody>
          <a:bodyPr/>
          <a:lstStyle/>
          <a:p>
            <a:pPr marL="0" lvl="0" indent="0">
              <a:spcAft>
                <a:spcPts val="2400"/>
              </a:spcAft>
              <a:buNone/>
            </a:pPr>
            <a:endParaRPr lang="fr-FR" sz="2400" dirty="0" smtClean="0"/>
          </a:p>
          <a:p>
            <a:pPr marL="0" lvl="0" indent="0">
              <a:spcAft>
                <a:spcPts val="2400"/>
              </a:spcAft>
              <a:buNone/>
            </a:pPr>
            <a:endParaRPr lang="fr-FR" sz="2400" dirty="0"/>
          </a:p>
          <a:p>
            <a:pPr marL="0" lvl="0" indent="0" algn="ctr">
              <a:spcAft>
                <a:spcPts val="2400"/>
              </a:spcAft>
              <a:buNone/>
            </a:pPr>
            <a:r>
              <a:rPr lang="fr-FR" sz="5400" b="1" i="1" dirty="0" smtClean="0">
                <a:solidFill>
                  <a:srgbClr val="A0A800"/>
                </a:solidFill>
              </a:rPr>
              <a:t>Des questions ?</a:t>
            </a:r>
          </a:p>
          <a:p>
            <a:pPr marL="0" lvl="0" indent="0" algn="ctr">
              <a:spcAft>
                <a:spcPts val="2400"/>
              </a:spcAft>
              <a:buNone/>
            </a:pPr>
            <a:endParaRPr lang="fr-FR" sz="5400" b="1" dirty="0" smtClean="0">
              <a:solidFill>
                <a:srgbClr val="A0A800"/>
              </a:solidFill>
            </a:endParaRPr>
          </a:p>
        </p:txBody>
      </p:sp>
      <p:pic>
        <p:nvPicPr>
          <p:cNvPr id="5" name="Image 4"/>
          <p:cNvPicPr>
            <a:picLocks noChangeAspect="1"/>
          </p:cNvPicPr>
          <p:nvPr/>
        </p:nvPicPr>
        <p:blipFill>
          <a:blip r:embed="rId2"/>
          <a:stretch>
            <a:fillRect/>
          </a:stretch>
        </p:blipFill>
        <p:spPr>
          <a:xfrm>
            <a:off x="2403102" y="352618"/>
            <a:ext cx="2154830" cy="614154"/>
          </a:xfrm>
          <a:prstGeom prst="rect">
            <a:avLst/>
          </a:prstGeom>
        </p:spPr>
      </p:pic>
      <p:pic>
        <p:nvPicPr>
          <p:cNvPr id="6" name="Image 5"/>
          <p:cNvPicPr>
            <a:picLocks noChangeAspect="1"/>
          </p:cNvPicPr>
          <p:nvPr/>
        </p:nvPicPr>
        <p:blipFill>
          <a:blip r:embed="rId3"/>
          <a:stretch>
            <a:fillRect/>
          </a:stretch>
        </p:blipFill>
        <p:spPr>
          <a:xfrm>
            <a:off x="4718630" y="438458"/>
            <a:ext cx="1668103" cy="528314"/>
          </a:xfrm>
          <a:prstGeom prst="rect">
            <a:avLst/>
          </a:prstGeom>
        </p:spPr>
      </p:pic>
    </p:spTree>
    <p:extLst>
      <p:ext uri="{BB962C8B-B14F-4D97-AF65-F5344CB8AC3E}">
        <p14:creationId xmlns:p14="http://schemas.microsoft.com/office/powerpoint/2010/main" val="34802794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62493" y="1434444"/>
            <a:ext cx="8083698" cy="619439"/>
          </a:xfrm>
        </p:spPr>
        <p:txBody>
          <a:bodyPr>
            <a:normAutofit/>
          </a:bodyPr>
          <a:lstStyle/>
          <a:p>
            <a:r>
              <a:rPr lang="fr-FR" sz="2800" dirty="0" smtClean="0"/>
              <a:t>LE NOUVEAU CAQES </a:t>
            </a:r>
            <a:endParaRPr lang="fr-FR" sz="2800" dirty="0"/>
          </a:p>
        </p:txBody>
      </p:sp>
      <p:sp>
        <p:nvSpPr>
          <p:cNvPr id="3" name="Espace réservé du contenu 2"/>
          <p:cNvSpPr>
            <a:spLocks noGrp="1"/>
          </p:cNvSpPr>
          <p:nvPr>
            <p:ph idx="1"/>
          </p:nvPr>
        </p:nvSpPr>
        <p:spPr/>
        <p:txBody>
          <a:bodyPr/>
          <a:lstStyle/>
          <a:p>
            <a:pPr algn="ctr"/>
            <a:endParaRPr lang="fr-FR" sz="4400" dirty="0" smtClean="0">
              <a:solidFill>
                <a:srgbClr val="A0A800"/>
              </a:solidFill>
            </a:endParaRPr>
          </a:p>
          <a:p>
            <a:pPr algn="ctr"/>
            <a:endParaRPr lang="fr-FR" sz="4400" b="1" dirty="0" smtClean="0">
              <a:solidFill>
                <a:srgbClr val="A0A800"/>
              </a:solidFill>
            </a:endParaRPr>
          </a:p>
          <a:p>
            <a:pPr algn="ctr"/>
            <a:r>
              <a:rPr lang="fr-FR" sz="4400" b="1" dirty="0" smtClean="0">
                <a:solidFill>
                  <a:srgbClr val="A0A800"/>
                </a:solidFill>
              </a:rPr>
              <a:t>Le calendrier 2022</a:t>
            </a:r>
            <a:endParaRPr lang="fr-FR" sz="4400" b="1" dirty="0">
              <a:solidFill>
                <a:srgbClr val="A0A800"/>
              </a:solidFill>
            </a:endParaRPr>
          </a:p>
        </p:txBody>
      </p:sp>
      <p:pic>
        <p:nvPicPr>
          <p:cNvPr id="4" name="Image 3"/>
          <p:cNvPicPr>
            <a:picLocks noChangeAspect="1"/>
          </p:cNvPicPr>
          <p:nvPr/>
        </p:nvPicPr>
        <p:blipFill>
          <a:blip r:embed="rId2"/>
          <a:stretch>
            <a:fillRect/>
          </a:stretch>
        </p:blipFill>
        <p:spPr>
          <a:xfrm>
            <a:off x="2326722" y="283170"/>
            <a:ext cx="2449815" cy="785538"/>
          </a:xfrm>
          <a:prstGeom prst="rect">
            <a:avLst/>
          </a:prstGeom>
        </p:spPr>
      </p:pic>
      <p:pic>
        <p:nvPicPr>
          <p:cNvPr id="5" name="Image 4"/>
          <p:cNvPicPr>
            <a:picLocks noChangeAspect="1"/>
          </p:cNvPicPr>
          <p:nvPr/>
        </p:nvPicPr>
        <p:blipFill>
          <a:blip r:embed="rId3"/>
          <a:stretch>
            <a:fillRect/>
          </a:stretch>
        </p:blipFill>
        <p:spPr>
          <a:xfrm>
            <a:off x="4872790" y="454404"/>
            <a:ext cx="1552073" cy="587001"/>
          </a:xfrm>
          <a:prstGeom prst="rect">
            <a:avLst/>
          </a:prstGeom>
        </p:spPr>
      </p:pic>
    </p:spTree>
    <p:extLst>
      <p:ext uri="{BB962C8B-B14F-4D97-AF65-F5344CB8AC3E}">
        <p14:creationId xmlns:p14="http://schemas.microsoft.com/office/powerpoint/2010/main" val="8513084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289451" y="1404991"/>
            <a:ext cx="5205353" cy="769082"/>
          </a:xfrm>
        </p:spPr>
        <p:txBody>
          <a:bodyPr>
            <a:normAutofit/>
          </a:bodyPr>
          <a:lstStyle/>
          <a:p>
            <a:r>
              <a:rPr lang="fr-FR" sz="2800" i="1" dirty="0" smtClean="0">
                <a:solidFill>
                  <a:srgbClr val="A0A800"/>
                </a:solidFill>
              </a:rPr>
              <a:t>les modalités de mise en œuvre</a:t>
            </a:r>
            <a:endParaRPr lang="fr-FR" sz="2800" i="1" dirty="0">
              <a:solidFill>
                <a:srgbClr val="A0A800"/>
              </a:solidFill>
            </a:endParaRPr>
          </a:p>
        </p:txBody>
      </p:sp>
      <p:sp>
        <p:nvSpPr>
          <p:cNvPr id="3" name="Espace réservé du contenu 2"/>
          <p:cNvSpPr>
            <a:spLocks noGrp="1"/>
          </p:cNvSpPr>
          <p:nvPr>
            <p:ph idx="1"/>
          </p:nvPr>
        </p:nvSpPr>
        <p:spPr>
          <a:xfrm>
            <a:off x="634313" y="1134208"/>
            <a:ext cx="10832755" cy="5091542"/>
          </a:xfrm>
        </p:spPr>
        <p:txBody>
          <a:bodyPr/>
          <a:lstStyle/>
          <a:p>
            <a:pPr marL="0" lvl="0" indent="0">
              <a:buNone/>
            </a:pPr>
            <a:endParaRPr lang="fr-FR" sz="1400" dirty="0" smtClean="0"/>
          </a:p>
          <a:p>
            <a:pPr marL="0" lvl="0" indent="0">
              <a:buNone/>
            </a:pPr>
            <a:endParaRPr lang="fr-FR" sz="1600" dirty="0" smtClean="0">
              <a:solidFill>
                <a:schemeClr val="tx1"/>
              </a:solidFill>
            </a:endParaRPr>
          </a:p>
        </p:txBody>
      </p:sp>
      <p:graphicFrame>
        <p:nvGraphicFramePr>
          <p:cNvPr id="6" name="Diagramme 5"/>
          <p:cNvGraphicFramePr/>
          <p:nvPr>
            <p:extLst>
              <p:ext uri="{D42A27DB-BD31-4B8C-83A1-F6EECF244321}">
                <p14:modId xmlns:p14="http://schemas.microsoft.com/office/powerpoint/2010/main" val="1141888818"/>
              </p:ext>
            </p:extLst>
          </p:nvPr>
        </p:nvGraphicFramePr>
        <p:xfrm>
          <a:off x="235060" y="1901057"/>
          <a:ext cx="1055417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Ellipse 6"/>
          <p:cNvSpPr/>
          <p:nvPr/>
        </p:nvSpPr>
        <p:spPr>
          <a:xfrm>
            <a:off x="3545488" y="4339457"/>
            <a:ext cx="541866" cy="541866"/>
          </a:xfrm>
          <a:prstGeom prst="ellipse">
            <a:avLst/>
          </a:prstGeom>
          <a:solidFill>
            <a:srgbClr val="00009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ZoneTexte 9"/>
          <p:cNvSpPr txBox="1"/>
          <p:nvPr/>
        </p:nvSpPr>
        <p:spPr>
          <a:xfrm>
            <a:off x="4701936" y="2174073"/>
            <a:ext cx="2191064" cy="1384995"/>
          </a:xfrm>
          <a:prstGeom prst="rect">
            <a:avLst/>
          </a:prstGeom>
          <a:noFill/>
        </p:spPr>
        <p:txBody>
          <a:bodyPr wrap="square" rtlCol="0">
            <a:spAutoFit/>
          </a:bodyPr>
          <a:lstStyle/>
          <a:p>
            <a:pPr algn="ctr"/>
            <a:r>
              <a:rPr lang="fr-FR" sz="1200" b="1" dirty="0" smtClean="0">
                <a:solidFill>
                  <a:srgbClr val="000091"/>
                </a:solidFill>
              </a:rPr>
              <a:t>Avril-mai 2022</a:t>
            </a:r>
          </a:p>
          <a:p>
            <a:r>
              <a:rPr lang="fr-FR" sz="1200" b="1" dirty="0" smtClean="0">
                <a:solidFill>
                  <a:srgbClr val="000091"/>
                </a:solidFill>
              </a:rPr>
              <a:t>1</a:t>
            </a:r>
            <a:r>
              <a:rPr lang="fr-FR" sz="1200" b="1" baseline="30000" dirty="0" smtClean="0">
                <a:solidFill>
                  <a:srgbClr val="000091"/>
                </a:solidFill>
              </a:rPr>
              <a:t>ère</a:t>
            </a:r>
            <a:r>
              <a:rPr lang="fr-FR" sz="1200" b="1" dirty="0" smtClean="0">
                <a:solidFill>
                  <a:srgbClr val="000091"/>
                </a:solidFill>
              </a:rPr>
              <a:t> période contradictoire </a:t>
            </a:r>
            <a:r>
              <a:rPr lang="fr-FR" sz="1200" dirty="0" smtClean="0">
                <a:solidFill>
                  <a:srgbClr val="000091"/>
                </a:solidFill>
              </a:rPr>
              <a:t>:</a:t>
            </a:r>
          </a:p>
          <a:p>
            <a:r>
              <a:rPr lang="fr-FR" sz="1200" dirty="0" smtClean="0">
                <a:solidFill>
                  <a:srgbClr val="000091"/>
                </a:solidFill>
              </a:rPr>
              <a:t>à compter de la réception du contrat, l’ES a 3 semaines pour signer le contrat </a:t>
            </a:r>
          </a:p>
          <a:p>
            <a:r>
              <a:rPr lang="fr-FR" sz="1200" dirty="0" smtClean="0">
                <a:solidFill>
                  <a:srgbClr val="000091"/>
                </a:solidFill>
              </a:rPr>
              <a:t>ou présenter ses observations</a:t>
            </a:r>
          </a:p>
          <a:p>
            <a:r>
              <a:rPr lang="fr-FR" sz="1200" dirty="0" smtClean="0">
                <a:solidFill>
                  <a:srgbClr val="000091"/>
                </a:solidFill>
              </a:rPr>
              <a:t>ou demander une audition</a:t>
            </a:r>
            <a:endParaRPr lang="fr-FR" sz="1200" dirty="0">
              <a:solidFill>
                <a:srgbClr val="000091"/>
              </a:solidFill>
            </a:endParaRPr>
          </a:p>
        </p:txBody>
      </p:sp>
      <p:sp>
        <p:nvSpPr>
          <p:cNvPr id="12" name="Ellipse 11"/>
          <p:cNvSpPr/>
          <p:nvPr/>
        </p:nvSpPr>
        <p:spPr>
          <a:xfrm>
            <a:off x="10803294" y="4160389"/>
            <a:ext cx="1383023" cy="9000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10718791" y="4425724"/>
            <a:ext cx="1552028" cy="369332"/>
          </a:xfrm>
          <a:prstGeom prst="rect">
            <a:avLst/>
          </a:prstGeom>
          <a:noFill/>
        </p:spPr>
        <p:txBody>
          <a:bodyPr wrap="none" rtlCol="0">
            <a:spAutoFit/>
          </a:bodyPr>
          <a:lstStyle/>
          <a:p>
            <a:r>
              <a:rPr lang="fr-FR" b="1" dirty="0" smtClean="0">
                <a:solidFill>
                  <a:schemeClr val="bg2"/>
                </a:solidFill>
              </a:rPr>
              <a:t>1</a:t>
            </a:r>
            <a:r>
              <a:rPr lang="fr-FR" b="1" baseline="30000" dirty="0" smtClean="0">
                <a:solidFill>
                  <a:schemeClr val="bg2"/>
                </a:solidFill>
              </a:rPr>
              <a:t>er</a:t>
            </a:r>
            <a:r>
              <a:rPr lang="fr-FR" b="1" dirty="0" smtClean="0">
                <a:solidFill>
                  <a:schemeClr val="bg2"/>
                </a:solidFill>
              </a:rPr>
              <a:t> juillet 2022</a:t>
            </a:r>
            <a:endParaRPr lang="fr-FR" b="1" dirty="0">
              <a:solidFill>
                <a:schemeClr val="bg2"/>
              </a:solidFill>
            </a:endParaRPr>
          </a:p>
        </p:txBody>
      </p:sp>
      <p:pic>
        <p:nvPicPr>
          <p:cNvPr id="2" name="Image 1"/>
          <p:cNvPicPr>
            <a:picLocks noChangeAspect="1"/>
          </p:cNvPicPr>
          <p:nvPr/>
        </p:nvPicPr>
        <p:blipFill>
          <a:blip r:embed="rId7"/>
          <a:stretch>
            <a:fillRect/>
          </a:stretch>
        </p:blipFill>
        <p:spPr>
          <a:xfrm>
            <a:off x="2389040" y="300788"/>
            <a:ext cx="2312896" cy="721895"/>
          </a:xfrm>
          <a:prstGeom prst="rect">
            <a:avLst/>
          </a:prstGeom>
        </p:spPr>
      </p:pic>
      <p:pic>
        <p:nvPicPr>
          <p:cNvPr id="5" name="Image 4"/>
          <p:cNvPicPr>
            <a:picLocks noChangeAspect="1"/>
          </p:cNvPicPr>
          <p:nvPr/>
        </p:nvPicPr>
        <p:blipFill>
          <a:blip r:embed="rId8"/>
          <a:stretch>
            <a:fillRect/>
          </a:stretch>
        </p:blipFill>
        <p:spPr>
          <a:xfrm>
            <a:off x="4734837" y="437416"/>
            <a:ext cx="1554615" cy="585267"/>
          </a:xfrm>
          <a:prstGeom prst="rect">
            <a:avLst/>
          </a:prstGeom>
        </p:spPr>
      </p:pic>
    </p:spTree>
    <p:extLst>
      <p:ext uri="{BB962C8B-B14F-4D97-AF65-F5344CB8AC3E}">
        <p14:creationId xmlns:p14="http://schemas.microsoft.com/office/powerpoint/2010/main" val="1100639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half" idx="2"/>
          </p:nvPr>
        </p:nvSpPr>
        <p:spPr>
          <a:xfrm>
            <a:off x="491573" y="1002323"/>
            <a:ext cx="10826580" cy="5855677"/>
          </a:xfrm>
        </p:spPr>
        <p:txBody>
          <a:bodyPr>
            <a:normAutofit/>
          </a:bodyPr>
          <a:lstStyle/>
          <a:p>
            <a:endParaRPr lang="en-US" b="1" dirty="0">
              <a:solidFill>
                <a:srgbClr val="0070C0"/>
              </a:solidFill>
              <a:latin typeface="Calibri" panose="020F0502020204030204" pitchFamily="34" charset="0"/>
              <a:cs typeface="Calibri" panose="020F0502020204030204" pitchFamily="34" charset="0"/>
            </a:endParaRPr>
          </a:p>
          <a:p>
            <a:endParaRPr lang="fr-FR" dirty="0">
              <a:solidFill>
                <a:schemeClr val="tx2"/>
              </a:solidFill>
            </a:endParaRPr>
          </a:p>
        </p:txBody>
      </p:sp>
      <p:sp>
        <p:nvSpPr>
          <p:cNvPr id="4" name="Rectangle 3"/>
          <p:cNvSpPr/>
          <p:nvPr/>
        </p:nvSpPr>
        <p:spPr>
          <a:xfrm>
            <a:off x="3489329" y="1440818"/>
            <a:ext cx="6022730" cy="5053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smtClean="0">
                <a:ln>
                  <a:noFill/>
                </a:ln>
                <a:solidFill>
                  <a:prstClr val="white"/>
                </a:solidFill>
                <a:effectLst/>
                <a:uLnTx/>
                <a:uFillTx/>
                <a:latin typeface="Calibri" panose="020F0502020204030204"/>
                <a:ea typeface="+mn-ea"/>
                <a:cs typeface="+mn-cs"/>
              </a:rPr>
              <a:t>NOUVEAU CAQES - SYNTHÈSE</a:t>
            </a:r>
            <a:endParaRPr kumimoji="0" lang="fr-FR"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p:cNvSpPr/>
          <p:nvPr/>
        </p:nvSpPr>
        <p:spPr>
          <a:xfrm>
            <a:off x="1055078" y="1546192"/>
            <a:ext cx="829993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0070C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0070C0"/>
              </a:solidFill>
              <a:effectLst/>
              <a:uLnTx/>
              <a:uFillTx/>
              <a:latin typeface="Calibri" panose="020F0502020204030204" pitchFamily="34" charset="0"/>
              <a:ea typeface="+mn-ea"/>
              <a:cs typeface="Calibri" panose="020F0502020204030204" pitchFamily="34" charset="0"/>
            </a:endParaRPr>
          </a:p>
        </p:txBody>
      </p:sp>
      <p:sp>
        <p:nvSpPr>
          <p:cNvPr id="5" name="Rectangle 4"/>
          <p:cNvSpPr/>
          <p:nvPr/>
        </p:nvSpPr>
        <p:spPr>
          <a:xfrm>
            <a:off x="1133411" y="2313331"/>
            <a:ext cx="8626224" cy="29546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fr-FR" sz="1800" b="0" i="0" u="none" strike="noStrike" kern="1200" cap="none" spc="0" normalizeH="0" baseline="0" noProof="0" dirty="0" smtClean="0">
                <a:ln>
                  <a:noFill/>
                </a:ln>
                <a:solidFill>
                  <a:srgbClr val="000091"/>
                </a:solidFill>
                <a:effectLst/>
                <a:uLnTx/>
                <a:uFillTx/>
                <a:latin typeface="Calibri" panose="020F0502020204030204" pitchFamily="34" charset="0"/>
                <a:ea typeface="+mn-ea"/>
                <a:cs typeface="Calibri" panose="020F0502020204030204" pitchFamily="34" charset="0"/>
              </a:rPr>
              <a:t>    </a:t>
            </a:r>
            <a:r>
              <a:rPr kumimoji="0" lang="fr-FR" sz="1800" b="1" i="0" u="none" strike="noStrike" kern="1200" cap="none" spc="0" normalizeH="0" baseline="0" noProof="0" dirty="0" smtClean="0">
                <a:ln>
                  <a:noFill/>
                </a:ln>
                <a:solidFill>
                  <a:srgbClr val="000091"/>
                </a:solidFill>
                <a:effectLst/>
                <a:uLnTx/>
                <a:uFillTx/>
                <a:latin typeface="Calibri" panose="020F0502020204030204" pitchFamily="34" charset="0"/>
                <a:ea typeface="+mn-ea"/>
                <a:cs typeface="Calibri" panose="020F0502020204030204" pitchFamily="34" charset="0"/>
              </a:rPr>
              <a:t>NOUVEL </a:t>
            </a:r>
            <a:r>
              <a:rPr kumimoji="0" lang="fr-FR" sz="1800" b="1" i="0" u="none" strike="noStrike" kern="1200" cap="none" spc="0" normalizeH="0" baseline="0" noProof="0" dirty="0">
                <a:ln>
                  <a:noFill/>
                </a:ln>
                <a:solidFill>
                  <a:srgbClr val="000091"/>
                </a:solidFill>
                <a:effectLst/>
                <a:uLnTx/>
                <a:uFillTx/>
                <a:latin typeface="Calibri" panose="020F0502020204030204" pitchFamily="34" charset="0"/>
                <a:ea typeface="+mn-ea"/>
                <a:cs typeface="Calibri" panose="020F0502020204030204" pitchFamily="34" charset="0"/>
              </a:rPr>
              <a:t>ÉQUILIBRE ENTRE QUALITÉ ET </a:t>
            </a:r>
            <a:r>
              <a:rPr kumimoji="0" lang="fr-FR" sz="1800" b="1" i="0" u="none" strike="noStrike" kern="1200" cap="none" spc="0" normalizeH="0" baseline="0" noProof="0" dirty="0" smtClean="0">
                <a:ln>
                  <a:noFill/>
                </a:ln>
                <a:solidFill>
                  <a:srgbClr val="000091"/>
                </a:solidFill>
                <a:effectLst/>
                <a:uLnTx/>
                <a:uFillTx/>
                <a:latin typeface="Calibri" panose="020F0502020204030204" pitchFamily="34" charset="0"/>
                <a:ea typeface="+mn-ea"/>
                <a:cs typeface="Calibri" panose="020F0502020204030204" pitchFamily="34" charset="0"/>
              </a:rPr>
              <a:t>EFFICIENCE</a:t>
            </a:r>
          </a:p>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fr-FR" sz="18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fr-FR" sz="1800" b="1" i="0" u="none" strike="noStrike" kern="1200" cap="none" spc="0" normalizeH="0" baseline="0" noProof="0" dirty="0" smtClean="0">
                <a:ln>
                  <a:noFill/>
                </a:ln>
                <a:solidFill>
                  <a:srgbClr val="000091"/>
                </a:solidFill>
                <a:effectLst/>
                <a:uLnTx/>
                <a:uFillTx/>
                <a:latin typeface="Calibri" panose="020F0502020204030204" pitchFamily="34" charset="0"/>
                <a:ea typeface="+mn-ea"/>
                <a:cs typeface="Calibri" panose="020F0502020204030204" pitchFamily="34" charset="0"/>
              </a:rPr>
              <a:t>NOUVELLE </a:t>
            </a:r>
            <a:r>
              <a:rPr kumimoji="0" lang="fr-FR" sz="1800" b="1" i="0" u="none" strike="noStrike" kern="1200" cap="none" spc="0" normalizeH="0" baseline="0" noProof="0" dirty="0">
                <a:ln>
                  <a:noFill/>
                </a:ln>
                <a:solidFill>
                  <a:srgbClr val="000091"/>
                </a:solidFill>
                <a:effectLst/>
                <a:uLnTx/>
                <a:uFillTx/>
                <a:latin typeface="Calibri" panose="020F0502020204030204" pitchFamily="34" charset="0"/>
                <a:ea typeface="+mn-ea"/>
                <a:cs typeface="Calibri" panose="020F0502020204030204" pitchFamily="34" charset="0"/>
              </a:rPr>
              <a:t>LOGIQUE DE CONTRACTUALISATION </a:t>
            </a:r>
            <a:endParaRPr kumimoji="0" lang="fr-FR" sz="1800" b="1" i="0" u="none" strike="noStrike" kern="1200" cap="none" spc="0" normalizeH="0" baseline="0" noProof="0" dirty="0" smtClean="0">
              <a:ln>
                <a:noFill/>
              </a:ln>
              <a:solidFill>
                <a:srgbClr val="000091"/>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fr-FR" sz="1800" b="0" i="0" u="none" strike="noStrike" kern="1200" cap="none" spc="0" normalizeH="0" baseline="0" noProof="0" dirty="0">
              <a:ln>
                <a:noFill/>
              </a:ln>
              <a:solidFill>
                <a:srgbClr val="000091"/>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fr-FR" sz="1800" b="0" i="0" u="none" strike="noStrike" kern="1200" cap="none" spc="0" normalizeH="0" baseline="0" noProof="0" dirty="0" smtClean="0">
              <a:ln>
                <a:noFill/>
              </a:ln>
              <a:solidFill>
                <a:srgbClr val="000091"/>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fr-FR" sz="1800" b="0" i="0" u="none" strike="noStrike" kern="1200" cap="none" spc="0" normalizeH="0" baseline="0" noProof="0" dirty="0">
              <a:ln>
                <a:noFill/>
              </a:ln>
              <a:solidFill>
                <a:srgbClr val="000091"/>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fr-FR" sz="1800" b="0" i="0" u="none" strike="noStrike" kern="1200" cap="none" spc="0" normalizeH="0" baseline="0" noProof="0" dirty="0">
              <a:ln>
                <a:noFill/>
              </a:ln>
              <a:solidFill>
                <a:srgbClr val="000091"/>
              </a:solidFill>
              <a:effectLst/>
              <a:uLnTx/>
              <a:uFillTx/>
              <a:latin typeface="Calibri" panose="020F0502020204030204" pitchFamily="34" charset="0"/>
              <a:ea typeface="+mn-ea"/>
              <a:cs typeface="Calibri" panose="020F0502020204030204" pitchFamily="34" charset="0"/>
            </a:endParaRPr>
          </a:p>
        </p:txBody>
      </p:sp>
      <p:grpSp>
        <p:nvGrpSpPr>
          <p:cNvPr id="7" name="Groupe 6"/>
          <p:cNvGrpSpPr>
            <a:grpSpLocks noChangeAspect="1"/>
          </p:cNvGrpSpPr>
          <p:nvPr/>
        </p:nvGrpSpPr>
        <p:grpSpPr>
          <a:xfrm>
            <a:off x="2632416" y="2305249"/>
            <a:ext cx="468580" cy="443761"/>
            <a:chOff x="0" y="-1"/>
            <a:chExt cx="822118" cy="828000"/>
          </a:xfrm>
        </p:grpSpPr>
        <p:pic>
          <p:nvPicPr>
            <p:cNvPr id="9" name="Image 8"/>
            <p:cNvPicPr preferRelativeResize="0">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822118" cy="828000"/>
            </a:xfrm>
            <a:prstGeom prst="rect">
              <a:avLst/>
            </a:prstGeom>
            <a:noFill/>
          </p:spPr>
        </p:pic>
        <p:pic>
          <p:nvPicPr>
            <p:cNvPr id="10" name="Image 9" descr="O:\COMMUNICATION\OUTILS GRAPHIQUES\Photos\5. Abstraites_Illustr_pictos\PICTOS\PICTOS Libre\PictoValidation.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13" y="153619"/>
              <a:ext cx="590550" cy="539750"/>
            </a:xfrm>
            <a:prstGeom prst="rect">
              <a:avLst/>
            </a:prstGeom>
            <a:noFill/>
            <a:ln>
              <a:noFill/>
            </a:ln>
          </p:spPr>
        </p:pic>
      </p:grpSp>
      <p:grpSp>
        <p:nvGrpSpPr>
          <p:cNvPr id="11" name="Groupe 10"/>
          <p:cNvGrpSpPr>
            <a:grpSpLocks noChangeAspect="1"/>
          </p:cNvGrpSpPr>
          <p:nvPr/>
        </p:nvGrpSpPr>
        <p:grpSpPr>
          <a:xfrm>
            <a:off x="2646041" y="3139044"/>
            <a:ext cx="454955" cy="450573"/>
            <a:chOff x="0" y="-1"/>
            <a:chExt cx="822118" cy="828000"/>
          </a:xfrm>
        </p:grpSpPr>
        <p:pic>
          <p:nvPicPr>
            <p:cNvPr id="12" name="Image 11"/>
            <p:cNvPicPr preferRelativeResize="0">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822118" cy="828000"/>
            </a:xfrm>
            <a:prstGeom prst="rect">
              <a:avLst/>
            </a:prstGeom>
            <a:noFill/>
          </p:spPr>
        </p:pic>
        <p:pic>
          <p:nvPicPr>
            <p:cNvPr id="13" name="Image 12" descr="O:\COMMUNICATION\OUTILS GRAPHIQUES\Photos\5. Abstraites_Illustr_pictos\PICTOS\PICTOS Libre\PictoValidation.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13" y="153619"/>
              <a:ext cx="590550" cy="539750"/>
            </a:xfrm>
            <a:prstGeom prst="rect">
              <a:avLst/>
            </a:prstGeom>
            <a:noFill/>
            <a:ln>
              <a:noFill/>
            </a:ln>
          </p:spPr>
        </p:pic>
      </p:grpSp>
      <p:pic>
        <p:nvPicPr>
          <p:cNvPr id="6" name="Image 5"/>
          <p:cNvPicPr>
            <a:picLocks noChangeAspect="1"/>
          </p:cNvPicPr>
          <p:nvPr/>
        </p:nvPicPr>
        <p:blipFill>
          <a:blip r:embed="rId4"/>
          <a:stretch>
            <a:fillRect/>
          </a:stretch>
        </p:blipFill>
        <p:spPr>
          <a:xfrm>
            <a:off x="2959830" y="3687141"/>
            <a:ext cx="4973385" cy="2686765"/>
          </a:xfrm>
          <a:prstGeom prst="rect">
            <a:avLst/>
          </a:prstGeom>
        </p:spPr>
      </p:pic>
      <p:pic>
        <p:nvPicPr>
          <p:cNvPr id="14" name="Image 13"/>
          <p:cNvPicPr>
            <a:picLocks noChangeAspect="1"/>
          </p:cNvPicPr>
          <p:nvPr/>
        </p:nvPicPr>
        <p:blipFill>
          <a:blip r:embed="rId5"/>
          <a:stretch>
            <a:fillRect/>
          </a:stretch>
        </p:blipFill>
        <p:spPr>
          <a:xfrm>
            <a:off x="2403102" y="407429"/>
            <a:ext cx="1906348" cy="543333"/>
          </a:xfrm>
          <a:prstGeom prst="rect">
            <a:avLst/>
          </a:prstGeom>
        </p:spPr>
      </p:pic>
      <p:pic>
        <p:nvPicPr>
          <p:cNvPr id="15" name="Image 14"/>
          <p:cNvPicPr>
            <a:picLocks noChangeAspect="1"/>
          </p:cNvPicPr>
          <p:nvPr/>
        </p:nvPicPr>
        <p:blipFill>
          <a:blip r:embed="rId6"/>
          <a:stretch>
            <a:fillRect/>
          </a:stretch>
        </p:blipFill>
        <p:spPr>
          <a:xfrm>
            <a:off x="4296396" y="494991"/>
            <a:ext cx="1506875" cy="477250"/>
          </a:xfrm>
          <a:prstGeom prst="rect">
            <a:avLst/>
          </a:prstGeom>
        </p:spPr>
      </p:pic>
      <p:sp>
        <p:nvSpPr>
          <p:cNvPr id="18" name="Étoile à 7 branches 17"/>
          <p:cNvSpPr/>
          <p:nvPr/>
        </p:nvSpPr>
        <p:spPr>
          <a:xfrm>
            <a:off x="8011831" y="3516355"/>
            <a:ext cx="1500228" cy="1307116"/>
          </a:xfrm>
          <a:prstGeom prst="star7">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8373689" y="3708607"/>
            <a:ext cx="788731" cy="1015663"/>
          </a:xfrm>
          <a:prstGeom prst="rect">
            <a:avLst/>
          </a:prstGeom>
          <a:noFill/>
        </p:spPr>
        <p:txBody>
          <a:bodyPr wrap="square" rtlCol="0">
            <a:spAutoFit/>
          </a:bodyPr>
          <a:lstStyle/>
          <a:p>
            <a:pPr algn="ctr"/>
            <a:r>
              <a:rPr lang="fr-FR" sz="2000" b="1" dirty="0" smtClean="0">
                <a:solidFill>
                  <a:schemeClr val="tx2"/>
                </a:solidFill>
              </a:rPr>
              <a:t>30 juin</a:t>
            </a:r>
          </a:p>
          <a:p>
            <a:pPr algn="ctr"/>
            <a:r>
              <a:rPr lang="fr-FR" sz="2000" b="1" dirty="0" smtClean="0">
                <a:solidFill>
                  <a:schemeClr val="tx2"/>
                </a:solidFill>
              </a:rPr>
              <a:t>2022</a:t>
            </a:r>
            <a:endParaRPr lang="fr-FR" sz="2000" b="1" dirty="0">
              <a:solidFill>
                <a:schemeClr val="tx2"/>
              </a:solidFill>
            </a:endParaRPr>
          </a:p>
        </p:txBody>
      </p:sp>
    </p:spTree>
    <p:extLst>
      <p:ext uri="{BB962C8B-B14F-4D97-AF65-F5344CB8AC3E}">
        <p14:creationId xmlns:p14="http://schemas.microsoft.com/office/powerpoint/2010/main" val="4719411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34313" y="1134208"/>
            <a:ext cx="10832755" cy="5091542"/>
          </a:xfrm>
        </p:spPr>
        <p:txBody>
          <a:bodyPr/>
          <a:lstStyle/>
          <a:p>
            <a:pPr marL="0" lvl="0" indent="0">
              <a:spcAft>
                <a:spcPts val="2400"/>
              </a:spcAft>
              <a:buNone/>
            </a:pPr>
            <a:endParaRPr lang="fr-FR" sz="2400" dirty="0" smtClean="0"/>
          </a:p>
          <a:p>
            <a:pPr marL="0" lvl="0" indent="0" algn="ctr">
              <a:spcAft>
                <a:spcPts val="2400"/>
              </a:spcAft>
              <a:buNone/>
            </a:pPr>
            <a:r>
              <a:rPr lang="fr-FR" sz="3200" b="1" dirty="0" smtClean="0">
                <a:solidFill>
                  <a:srgbClr val="A0A800"/>
                </a:solidFill>
              </a:rPr>
              <a:t>Une FAQ sera mise à votre disposition, alimentée par les questions posées lors de cette présentation</a:t>
            </a:r>
          </a:p>
          <a:p>
            <a:pPr marL="0" lvl="0" indent="0">
              <a:spcAft>
                <a:spcPts val="2400"/>
              </a:spcAft>
              <a:buNone/>
            </a:pPr>
            <a:endParaRPr lang="fr-FR" sz="3200" b="1" i="1" dirty="0">
              <a:solidFill>
                <a:srgbClr val="A0A800"/>
              </a:solidFill>
            </a:endParaRPr>
          </a:p>
          <a:p>
            <a:pPr marL="0" lvl="0" indent="0" algn="ctr">
              <a:spcAft>
                <a:spcPts val="2400"/>
              </a:spcAft>
              <a:buNone/>
            </a:pPr>
            <a:r>
              <a:rPr lang="fr-FR" sz="3200" b="1" dirty="0" smtClean="0">
                <a:solidFill>
                  <a:srgbClr val="A0A800"/>
                </a:solidFill>
              </a:rPr>
              <a:t>Merci de votre attention</a:t>
            </a:r>
          </a:p>
          <a:p>
            <a:pPr marL="0" lvl="0" indent="0" algn="ctr">
              <a:spcAft>
                <a:spcPts val="2400"/>
              </a:spcAft>
              <a:buNone/>
            </a:pPr>
            <a:endParaRPr lang="fr-FR" sz="5400" b="1" dirty="0" smtClean="0">
              <a:solidFill>
                <a:srgbClr val="A0A800"/>
              </a:solidFill>
            </a:endParaRPr>
          </a:p>
        </p:txBody>
      </p:sp>
      <p:pic>
        <p:nvPicPr>
          <p:cNvPr id="4" name="Image 3" descr="O:\COMMUNICATION\OUTILS GRAPHIQUES\Photos\5. Abstraites_Illustr_pictos\PICTOS\PICTOS Libre\Sourir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48626" y="4459459"/>
            <a:ext cx="802064" cy="822381"/>
          </a:xfrm>
          <a:prstGeom prst="rect">
            <a:avLst/>
          </a:prstGeom>
          <a:noFill/>
          <a:ln>
            <a:noFill/>
          </a:ln>
        </p:spPr>
      </p:pic>
      <p:pic>
        <p:nvPicPr>
          <p:cNvPr id="5" name="Image 4"/>
          <p:cNvPicPr>
            <a:picLocks noChangeAspect="1"/>
          </p:cNvPicPr>
          <p:nvPr/>
        </p:nvPicPr>
        <p:blipFill>
          <a:blip r:embed="rId3"/>
          <a:stretch>
            <a:fillRect/>
          </a:stretch>
        </p:blipFill>
        <p:spPr>
          <a:xfrm>
            <a:off x="2403102" y="410536"/>
            <a:ext cx="1951616" cy="556235"/>
          </a:xfrm>
          <a:prstGeom prst="rect">
            <a:avLst/>
          </a:prstGeom>
        </p:spPr>
      </p:pic>
      <p:pic>
        <p:nvPicPr>
          <p:cNvPr id="6" name="Image 5"/>
          <p:cNvPicPr>
            <a:picLocks noChangeAspect="1"/>
          </p:cNvPicPr>
          <p:nvPr/>
        </p:nvPicPr>
        <p:blipFill>
          <a:blip r:embed="rId4"/>
          <a:stretch>
            <a:fillRect/>
          </a:stretch>
        </p:blipFill>
        <p:spPr>
          <a:xfrm>
            <a:off x="4451343" y="517014"/>
            <a:ext cx="1420067" cy="449757"/>
          </a:xfrm>
          <a:prstGeom prst="rect">
            <a:avLst/>
          </a:prstGeom>
        </p:spPr>
      </p:pic>
    </p:spTree>
    <p:extLst>
      <p:ext uri="{BB962C8B-B14F-4D97-AF65-F5344CB8AC3E}">
        <p14:creationId xmlns:p14="http://schemas.microsoft.com/office/powerpoint/2010/main" val="1290125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half" idx="2"/>
          </p:nvPr>
        </p:nvSpPr>
        <p:spPr>
          <a:xfrm>
            <a:off x="562977" y="1754855"/>
            <a:ext cx="10826580" cy="4787717"/>
          </a:xfrm>
        </p:spPr>
        <p:txBody>
          <a:bodyPr>
            <a:normAutofit/>
          </a:bodyPr>
          <a:lstStyle/>
          <a:p>
            <a:endParaRPr lang="fr-FR" dirty="0"/>
          </a:p>
          <a:p>
            <a:endParaRPr lang="fr-FR" dirty="0"/>
          </a:p>
        </p:txBody>
      </p:sp>
      <p:sp>
        <p:nvSpPr>
          <p:cNvPr id="4" name="Rectangle 3"/>
          <p:cNvSpPr/>
          <p:nvPr/>
        </p:nvSpPr>
        <p:spPr>
          <a:xfrm>
            <a:off x="1495025" y="1274241"/>
            <a:ext cx="8732187" cy="3820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fr-FR" sz="2000" b="1" dirty="0">
                <a:solidFill>
                  <a:prstClr val="white"/>
                </a:solidFill>
                <a:ea typeface="Calibri" panose="020F0502020204030204" pitchFamily="34" charset="0"/>
              </a:rPr>
              <a:t>Structure du nouveau </a:t>
            </a:r>
            <a:r>
              <a:rPr lang="fr-FR" sz="2000" b="1" dirty="0" smtClean="0">
                <a:solidFill>
                  <a:prstClr val="white"/>
                </a:solidFill>
                <a:ea typeface="Calibri" panose="020F0502020204030204" pitchFamily="34" charset="0"/>
              </a:rPr>
              <a:t>CAQES</a:t>
            </a:r>
            <a:endParaRPr lang="fr-FR" sz="2000" b="1" dirty="0">
              <a:solidFill>
                <a:prstClr val="white"/>
              </a:solidFill>
              <a:ea typeface="Calibri" panose="020F0502020204030204" pitchFamily="34" charset="0"/>
            </a:endParaRPr>
          </a:p>
        </p:txBody>
      </p:sp>
      <p:pic>
        <p:nvPicPr>
          <p:cNvPr id="7" name="Image 6"/>
          <p:cNvPicPr>
            <a:picLocks noChangeAspect="1"/>
          </p:cNvPicPr>
          <p:nvPr/>
        </p:nvPicPr>
        <p:blipFill>
          <a:blip r:embed="rId2"/>
          <a:stretch>
            <a:fillRect/>
          </a:stretch>
        </p:blipFill>
        <p:spPr>
          <a:xfrm>
            <a:off x="1270965" y="1754855"/>
            <a:ext cx="9191952" cy="4774443"/>
          </a:xfrm>
          <a:prstGeom prst="rect">
            <a:avLst/>
          </a:prstGeom>
        </p:spPr>
      </p:pic>
      <p:pic>
        <p:nvPicPr>
          <p:cNvPr id="6" name="Image 5"/>
          <p:cNvPicPr>
            <a:picLocks noChangeAspect="1"/>
          </p:cNvPicPr>
          <p:nvPr/>
        </p:nvPicPr>
        <p:blipFill>
          <a:blip r:embed="rId3"/>
          <a:stretch>
            <a:fillRect/>
          </a:stretch>
        </p:blipFill>
        <p:spPr>
          <a:xfrm>
            <a:off x="2347684" y="362198"/>
            <a:ext cx="2445989" cy="697137"/>
          </a:xfrm>
          <a:prstGeom prst="rect">
            <a:avLst/>
          </a:prstGeom>
        </p:spPr>
      </p:pic>
      <p:pic>
        <p:nvPicPr>
          <p:cNvPr id="8" name="Image 7"/>
          <p:cNvPicPr>
            <a:picLocks noChangeAspect="1"/>
          </p:cNvPicPr>
          <p:nvPr/>
        </p:nvPicPr>
        <p:blipFill>
          <a:blip r:embed="rId4"/>
          <a:stretch>
            <a:fillRect/>
          </a:stretch>
        </p:blipFill>
        <p:spPr>
          <a:xfrm>
            <a:off x="4793673" y="525749"/>
            <a:ext cx="1684749" cy="533586"/>
          </a:xfrm>
          <a:prstGeom prst="rect">
            <a:avLst/>
          </a:prstGeom>
        </p:spPr>
      </p:pic>
      <p:sp>
        <p:nvSpPr>
          <p:cNvPr id="2" name="Rectangle 1"/>
          <p:cNvSpPr/>
          <p:nvPr/>
        </p:nvSpPr>
        <p:spPr>
          <a:xfrm>
            <a:off x="1668391" y="2941779"/>
            <a:ext cx="348295" cy="183903"/>
          </a:xfrm>
          <a:prstGeom prst="rect">
            <a:avLst/>
          </a:prstGeom>
          <a:solidFill>
            <a:srgbClr val="D493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tx1"/>
                </a:solidFill>
              </a:rPr>
              <a:t>14</a:t>
            </a:r>
            <a:endParaRPr lang="fr-FR" sz="1200" b="1" dirty="0">
              <a:solidFill>
                <a:schemeClr val="tx1"/>
              </a:solidFill>
            </a:endParaRPr>
          </a:p>
        </p:txBody>
      </p:sp>
    </p:spTree>
    <p:extLst>
      <p:ext uri="{BB962C8B-B14F-4D97-AF65-F5344CB8AC3E}">
        <p14:creationId xmlns:p14="http://schemas.microsoft.com/office/powerpoint/2010/main" val="1669576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7">
            <a:extLst>
              <a:ext uri="{FF2B5EF4-FFF2-40B4-BE49-F238E27FC236}">
                <a16:creationId xmlns:a16="http://schemas.microsoft.com/office/drawing/2014/main" id="{D576C932-436B-4077-8C34-1E1E25D64476}"/>
              </a:ext>
            </a:extLst>
          </p:cNvPr>
          <p:cNvSpPr txBox="1">
            <a:spLocks/>
          </p:cNvSpPr>
          <p:nvPr/>
        </p:nvSpPr>
        <p:spPr>
          <a:xfrm>
            <a:off x="344120" y="2034269"/>
            <a:ext cx="5981251" cy="9379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rtl="0" eaLnBrk="1" fontAlgn="auto" latinLnBrk="0" hangingPunct="1">
              <a:lnSpc>
                <a:spcPct val="100000"/>
              </a:lnSpc>
              <a:spcBef>
                <a:spcPts val="300"/>
              </a:spcBef>
              <a:spcAft>
                <a:spcPts val="300"/>
              </a:spcAft>
              <a:buClr>
                <a:prstClr val="black"/>
              </a:buClr>
              <a:buSzPct val="100000"/>
              <a:buFont typeface="Segoe UI" panose="020B0502040204020203" pitchFamily="34" charset="0"/>
              <a:buChar char="​"/>
              <a:tabLst/>
              <a:defRPr/>
            </a:pPr>
            <a:r>
              <a:rPr kumimoji="0" lang="fr-FR" sz="2000" b="1" i="0" u="none" strike="noStrike" kern="1200" cap="none" spc="0" normalizeH="0" baseline="0" noProof="0" dirty="0" smtClean="0">
                <a:ln>
                  <a:noFill/>
                </a:ln>
                <a:solidFill>
                  <a:srgbClr val="A0A800"/>
                </a:solidFill>
                <a:effectLst/>
                <a:uLnTx/>
                <a:uFillTx/>
                <a:latin typeface="Calibri" panose="020F0502020204030204"/>
                <a:ea typeface="+mn-ea"/>
                <a:cs typeface="Arial" panose="020B0604020202020204" pitchFamily="34" charset="0"/>
              </a:rPr>
              <a:t>Ciblage : un contrat tripartite signé par une grande    	majorité des ES </a:t>
            </a:r>
            <a:endParaRPr kumimoji="0" lang="fr-FR" sz="2000" b="1" i="0" u="none" strike="noStrike" kern="1200" cap="none" spc="0" normalizeH="0" baseline="0" noProof="0" dirty="0">
              <a:ln>
                <a:noFill/>
              </a:ln>
              <a:solidFill>
                <a:srgbClr val="A0A800"/>
              </a:solidFill>
              <a:effectLst/>
              <a:uLnTx/>
              <a:uFillTx/>
              <a:latin typeface="Calibri" panose="020F0502020204030204"/>
              <a:ea typeface="+mn-ea"/>
              <a:cs typeface="Arial" panose="020B0604020202020204" pitchFamily="34" charset="0"/>
            </a:endParaRPr>
          </a:p>
        </p:txBody>
      </p:sp>
      <p:sp>
        <p:nvSpPr>
          <p:cNvPr id="11" name="TextBox 19">
            <a:extLst>
              <a:ext uri="{FF2B5EF4-FFF2-40B4-BE49-F238E27FC236}">
                <a16:creationId xmlns:a16="http://schemas.microsoft.com/office/drawing/2014/main" id="{AF5F15C4-48FF-4381-99E2-5709E5A0CEF9}"/>
              </a:ext>
            </a:extLst>
          </p:cNvPr>
          <p:cNvSpPr txBox="1">
            <a:spLocks/>
          </p:cNvSpPr>
          <p:nvPr/>
        </p:nvSpPr>
        <p:spPr>
          <a:xfrm>
            <a:off x="344120" y="3479076"/>
            <a:ext cx="6038762" cy="66126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prstClr val="black"/>
              </a:buClr>
              <a:buSzPct val="100000"/>
              <a:buFont typeface="Segoe UI" panose="020B0502040204020203" pitchFamily="34" charset="0"/>
              <a:buChar char="​"/>
              <a:tabLst/>
              <a:defRPr/>
            </a:pPr>
            <a:r>
              <a:rPr kumimoji="0" lang="fr-FR" sz="2000" b="1" i="0" u="none" strike="noStrike" kern="1200" cap="none" spc="0" normalizeH="0" baseline="0" noProof="0" dirty="0" smtClean="0">
                <a:ln>
                  <a:noFill/>
                </a:ln>
                <a:solidFill>
                  <a:srgbClr val="A0A800"/>
                </a:solidFill>
                <a:effectLst/>
                <a:uLnTx/>
                <a:uFillTx/>
                <a:latin typeface="Calibri" panose="020F0502020204030204"/>
                <a:ea typeface="+mn-ea"/>
                <a:cs typeface="Arial" panose="020B0604020202020204" pitchFamily="34" charset="0"/>
              </a:rPr>
              <a:t>Contractualisation à durée indéterminée</a:t>
            </a:r>
            <a:endParaRPr kumimoji="0" lang="fr-FR" sz="2000" b="1" i="0" u="none" strike="noStrike" kern="1200" cap="none" spc="0" normalizeH="0" baseline="0" noProof="0" dirty="0">
              <a:ln>
                <a:noFill/>
              </a:ln>
              <a:solidFill>
                <a:srgbClr val="A0A800"/>
              </a:solidFill>
              <a:effectLst/>
              <a:uLnTx/>
              <a:uFillTx/>
              <a:latin typeface="Calibri" panose="020F0502020204030204"/>
              <a:ea typeface="+mn-ea"/>
              <a:cs typeface="Arial" panose="020B0604020202020204" pitchFamily="34" charset="0"/>
            </a:endParaRPr>
          </a:p>
        </p:txBody>
      </p:sp>
      <p:sp>
        <p:nvSpPr>
          <p:cNvPr id="12" name="TextBox 20">
            <a:extLst>
              <a:ext uri="{FF2B5EF4-FFF2-40B4-BE49-F238E27FC236}">
                <a16:creationId xmlns:a16="http://schemas.microsoft.com/office/drawing/2014/main" id="{E9BB8C48-800D-4542-93A0-D3BA421719FE}"/>
              </a:ext>
            </a:extLst>
          </p:cNvPr>
          <p:cNvSpPr txBox="1">
            <a:spLocks/>
          </p:cNvSpPr>
          <p:nvPr/>
        </p:nvSpPr>
        <p:spPr>
          <a:xfrm>
            <a:off x="365851" y="4687011"/>
            <a:ext cx="5830337" cy="8177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R="0" lvl="0" algn="l" defTabSz="914400" rtl="0" eaLnBrk="1" fontAlgn="auto" latinLnBrk="0" hangingPunct="1">
              <a:lnSpc>
                <a:spcPct val="100000"/>
              </a:lnSpc>
              <a:spcBef>
                <a:spcPts val="300"/>
              </a:spcBef>
              <a:spcAft>
                <a:spcPts val="300"/>
              </a:spcAft>
              <a:buClr>
                <a:prstClr val="black"/>
              </a:buClr>
              <a:buSzPct val="100000"/>
              <a:buNone/>
              <a:tabLst/>
              <a:defRPr/>
            </a:pPr>
            <a:r>
              <a:rPr kumimoji="0" lang="fr-FR" sz="2000" b="1" i="0" u="none" strike="noStrike" kern="1200" cap="none" spc="0" normalizeH="0" baseline="0" noProof="0" dirty="0" smtClean="0">
                <a:ln>
                  <a:noFill/>
                </a:ln>
                <a:solidFill>
                  <a:srgbClr val="A0A800"/>
                </a:solidFill>
                <a:effectLst/>
                <a:uLnTx/>
                <a:uFillTx/>
                <a:latin typeface="Calibri" panose="020F0502020204030204"/>
                <a:ea typeface="+mn-ea"/>
                <a:cs typeface="Arial" panose="020B0604020202020204" pitchFamily="34" charset="0"/>
              </a:rPr>
              <a:t>Un volet socle obligatoire  + </a:t>
            </a:r>
            <a:r>
              <a:rPr lang="fr-FR" sz="2000" b="1" dirty="0">
                <a:solidFill>
                  <a:srgbClr val="A0A800"/>
                </a:solidFill>
                <a:latin typeface="Calibri" panose="020F0502020204030204"/>
              </a:rPr>
              <a:t>d</a:t>
            </a:r>
            <a:r>
              <a:rPr kumimoji="0" lang="fr-FR" sz="2000" b="1" i="0" u="none" strike="noStrike" kern="1200" cap="none" spc="0" normalizeH="0" baseline="0" noProof="0" dirty="0" smtClean="0">
                <a:ln>
                  <a:noFill/>
                </a:ln>
                <a:solidFill>
                  <a:srgbClr val="A0A800"/>
                </a:solidFill>
                <a:effectLst/>
                <a:uLnTx/>
                <a:uFillTx/>
                <a:latin typeface="Calibri" panose="020F0502020204030204"/>
                <a:ea typeface="+mn-ea"/>
                <a:cs typeface="Arial" panose="020B0604020202020204" pitchFamily="34" charset="0"/>
              </a:rPr>
              <a:t>es volets optionnels (transports/pertinence/amélioration des pratiques</a:t>
            </a:r>
            <a:r>
              <a:rPr kumimoji="0" lang="fr-FR" sz="2000" b="0" i="0" u="none" strike="noStrike" kern="1200" cap="none" spc="0" normalizeH="0" baseline="0" noProof="0" dirty="0" smtClean="0">
                <a:ln>
                  <a:noFill/>
                </a:ln>
                <a:solidFill>
                  <a:schemeClr val="accent1"/>
                </a:solidFill>
                <a:effectLst/>
                <a:uLnTx/>
                <a:uFillTx/>
                <a:latin typeface="Calibri" panose="020F0502020204030204"/>
                <a:ea typeface="+mn-ea"/>
                <a:cs typeface="Arial" panose="020B0604020202020204" pitchFamily="34" charset="0"/>
              </a:rPr>
              <a:t>)</a:t>
            </a:r>
          </a:p>
        </p:txBody>
      </p:sp>
      <p:sp>
        <p:nvSpPr>
          <p:cNvPr id="13" name="TextBox 21">
            <a:extLst>
              <a:ext uri="{FF2B5EF4-FFF2-40B4-BE49-F238E27FC236}">
                <a16:creationId xmlns:a16="http://schemas.microsoft.com/office/drawing/2014/main" id="{0C7C92D5-5280-422B-9D97-BBA50342327E}"/>
              </a:ext>
            </a:extLst>
          </p:cNvPr>
          <p:cNvSpPr txBox="1">
            <a:spLocks/>
          </p:cNvSpPr>
          <p:nvPr/>
        </p:nvSpPr>
        <p:spPr>
          <a:xfrm>
            <a:off x="320949" y="5832632"/>
            <a:ext cx="5959737" cy="63700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prstClr val="black"/>
              </a:buClr>
              <a:buSzPct val="100000"/>
              <a:buFont typeface="Segoe UI" panose="020B0502040204020203" pitchFamily="34" charset="0"/>
              <a:buChar char="​"/>
              <a:tabLst/>
              <a:defRPr/>
            </a:pP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4" name="TextBox 24">
            <a:extLst>
              <a:ext uri="{FF2B5EF4-FFF2-40B4-BE49-F238E27FC236}">
                <a16:creationId xmlns:a16="http://schemas.microsoft.com/office/drawing/2014/main" id="{96D82876-4A45-4CED-9624-F35D6F774EA0}"/>
              </a:ext>
            </a:extLst>
          </p:cNvPr>
          <p:cNvSpPr txBox="1"/>
          <p:nvPr/>
        </p:nvSpPr>
        <p:spPr>
          <a:xfrm>
            <a:off x="7143078" y="1948250"/>
            <a:ext cx="4907832" cy="9233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prstClr val="black"/>
              </a:buClr>
              <a:buSzPct val="100000"/>
              <a:buFont typeface="Segoe UI" panose="020B0502040204020203" pitchFamily="34" charset="0"/>
              <a:buChar char="​"/>
              <a:tabLst/>
              <a:defRPr/>
            </a:pPr>
            <a:r>
              <a:rPr kumimoji="0" lang="fr-FR" sz="2000" b="0" i="0" u="none" strike="noStrike" kern="1200" cap="none" spc="0" normalizeH="0" baseline="0" noProof="0" dirty="0" smtClean="0">
                <a:ln>
                  <a:noFill/>
                </a:ln>
                <a:solidFill>
                  <a:srgbClr val="000091"/>
                </a:solidFill>
                <a:effectLst/>
                <a:uLnTx/>
                <a:uFillTx/>
                <a:latin typeface="Calibri" panose="020F0502020204030204"/>
                <a:ea typeface="+mn-ea"/>
                <a:cs typeface="Arial" panose="020B0604020202020204" pitchFamily="34" charset="0"/>
              </a:rPr>
              <a:t>Ciblage national et régional des ES  → tous les ES ne seront pas concernés → un </a:t>
            </a:r>
            <a:r>
              <a:rPr kumimoji="0" lang="fr-FR" sz="2000" b="1" i="0" u="none" strike="noStrike" kern="1200" cap="none" spc="0" normalizeH="0" baseline="0" noProof="0" dirty="0" smtClean="0">
                <a:ln>
                  <a:noFill/>
                </a:ln>
                <a:solidFill>
                  <a:srgbClr val="000091"/>
                </a:solidFill>
                <a:effectLst/>
                <a:uLnTx/>
                <a:uFillTx/>
                <a:latin typeface="Calibri" panose="020F0502020204030204"/>
                <a:ea typeface="+mn-ea"/>
                <a:cs typeface="Arial" panose="020B0604020202020204" pitchFamily="34" charset="0"/>
              </a:rPr>
              <a:t>nombre limité de contrats  </a:t>
            </a:r>
            <a:r>
              <a:rPr kumimoji="0" lang="fr-FR" sz="2000" b="0" i="0" u="none" strike="noStrike" kern="1200" cap="none" spc="0" normalizeH="0" baseline="0" noProof="0" dirty="0" smtClean="0">
                <a:ln>
                  <a:noFill/>
                </a:ln>
                <a:solidFill>
                  <a:srgbClr val="000091"/>
                </a:solidFill>
                <a:effectLst/>
                <a:uLnTx/>
                <a:uFillTx/>
                <a:latin typeface="Calibri" panose="020F0502020204030204"/>
                <a:ea typeface="+mn-ea"/>
                <a:cs typeface="Arial" panose="020B0604020202020204" pitchFamily="34" charset="0"/>
              </a:rPr>
              <a:t>tripartites</a:t>
            </a:r>
            <a:endParaRPr kumimoji="0" lang="fr-FR" sz="2000" b="0" i="0" u="none" strike="noStrike" kern="1200" cap="none" spc="0" normalizeH="0" baseline="0" noProof="0" dirty="0">
              <a:ln>
                <a:noFill/>
              </a:ln>
              <a:solidFill>
                <a:srgbClr val="000091"/>
              </a:solidFill>
              <a:effectLst/>
              <a:uLnTx/>
              <a:uFillTx/>
              <a:latin typeface="Calibri" panose="020F0502020204030204"/>
              <a:ea typeface="+mn-ea"/>
              <a:cs typeface="Arial" panose="020B0604020202020204" pitchFamily="34" charset="0"/>
            </a:endParaRPr>
          </a:p>
        </p:txBody>
      </p:sp>
      <p:sp>
        <p:nvSpPr>
          <p:cNvPr id="15" name="TextBox 25">
            <a:extLst>
              <a:ext uri="{FF2B5EF4-FFF2-40B4-BE49-F238E27FC236}">
                <a16:creationId xmlns:a16="http://schemas.microsoft.com/office/drawing/2014/main" id="{9612D1FB-42D5-4F2B-AF39-80C1B0E7A650}"/>
              </a:ext>
            </a:extLst>
          </p:cNvPr>
          <p:cNvSpPr txBox="1"/>
          <p:nvPr/>
        </p:nvSpPr>
        <p:spPr>
          <a:xfrm>
            <a:off x="7176469" y="3085216"/>
            <a:ext cx="4797910" cy="1308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prstClr val="black"/>
              </a:buClr>
              <a:buSzPct val="100000"/>
              <a:buFont typeface="Segoe UI" panose="020B0502040204020203" pitchFamily="34" charset="0"/>
              <a:buChar char="​"/>
              <a:tabLst/>
              <a:defRPr/>
            </a:pPr>
            <a:r>
              <a:rPr kumimoji="0" lang="fr-FR" sz="2000" b="0" i="0" u="none" strike="noStrike" kern="1200" cap="none" spc="0" normalizeH="0" baseline="0" noProof="0" dirty="0" smtClean="0">
                <a:ln>
                  <a:noFill/>
                </a:ln>
                <a:solidFill>
                  <a:srgbClr val="000091"/>
                </a:solidFill>
                <a:effectLst/>
                <a:uLnTx/>
                <a:uFillTx/>
                <a:latin typeface="Calibri" panose="020F0502020204030204"/>
                <a:ea typeface="+mn-ea"/>
                <a:cs typeface="Arial" panose="020B0604020202020204" pitchFamily="34" charset="0"/>
              </a:rPr>
              <a:t>Contrat d’une durée limitée à 5 ans </a:t>
            </a:r>
          </a:p>
          <a:p>
            <a:pPr marL="0" marR="0" lvl="0" indent="0" algn="l" defTabSz="914400" rtl="0" eaLnBrk="1" fontAlgn="auto" latinLnBrk="0" hangingPunct="1">
              <a:lnSpc>
                <a:spcPct val="100000"/>
              </a:lnSpc>
              <a:spcBef>
                <a:spcPts val="300"/>
              </a:spcBef>
              <a:spcAft>
                <a:spcPts val="300"/>
              </a:spcAft>
              <a:buClr>
                <a:prstClr val="black"/>
              </a:buClr>
              <a:buSzPct val="100000"/>
              <a:buFont typeface="Segoe UI" panose="020B0502040204020203" pitchFamily="34" charset="0"/>
              <a:buChar char="​"/>
              <a:tabLst/>
              <a:defRPr/>
            </a:pPr>
            <a:r>
              <a:rPr kumimoji="0" lang="fr-FR" sz="2000" b="0" i="0" u="none" strike="noStrike" kern="1200" cap="none" spc="0" normalizeH="0" baseline="0" noProof="0" dirty="0" smtClean="0">
                <a:ln>
                  <a:noFill/>
                </a:ln>
                <a:solidFill>
                  <a:srgbClr val="000091"/>
                </a:solidFill>
                <a:effectLst/>
                <a:uLnTx/>
                <a:uFillTx/>
                <a:latin typeface="Calibri" panose="020F0502020204030204"/>
                <a:ea typeface="+mn-ea"/>
                <a:cs typeface="Arial" panose="020B0604020202020204" pitchFamily="34" charset="0"/>
              </a:rPr>
              <a:t>En ARA,</a:t>
            </a:r>
            <a:r>
              <a:rPr kumimoji="0" lang="fr-FR" sz="2000" b="0" i="0" u="none" strike="noStrike" kern="1200" cap="none" spc="0" normalizeH="0" noProof="0" dirty="0" smtClean="0">
                <a:ln>
                  <a:noFill/>
                </a:ln>
                <a:solidFill>
                  <a:srgbClr val="000091"/>
                </a:solidFill>
                <a:effectLst/>
                <a:uLnTx/>
                <a:uFillTx/>
                <a:latin typeface="Calibri" panose="020F0502020204030204"/>
                <a:ea typeface="+mn-ea"/>
                <a:cs typeface="Arial" panose="020B0604020202020204" pitchFamily="34" charset="0"/>
              </a:rPr>
              <a:t> </a:t>
            </a:r>
            <a:r>
              <a:rPr lang="fr-FR" sz="2000" dirty="0">
                <a:solidFill>
                  <a:srgbClr val="000091"/>
                </a:solidFill>
                <a:latin typeface="Calibri" panose="020F0502020204030204"/>
              </a:rPr>
              <a:t>l</a:t>
            </a:r>
            <a:r>
              <a:rPr kumimoji="0" lang="fr-FR" sz="2000" b="0" i="0" u="none" strike="noStrike" kern="1200" cap="none" spc="0" normalizeH="0" baseline="0" noProof="0" dirty="0" smtClean="0">
                <a:ln>
                  <a:noFill/>
                </a:ln>
                <a:solidFill>
                  <a:srgbClr val="000091"/>
                </a:solidFill>
                <a:effectLst/>
                <a:uLnTx/>
                <a:uFillTx/>
                <a:latin typeface="Calibri" panose="020F0502020204030204"/>
                <a:ea typeface="+mn-ea"/>
                <a:cs typeface="Arial" panose="020B0604020202020204" pitchFamily="34" charset="0"/>
              </a:rPr>
              <a:t>e premier contrat aura une durée de </a:t>
            </a:r>
            <a:r>
              <a:rPr kumimoji="0" lang="fr-FR" sz="2000" b="1" i="0" u="none" strike="noStrike" kern="1200" cap="none" spc="0" normalizeH="0" baseline="0" noProof="0" dirty="0" smtClean="0">
                <a:ln>
                  <a:noFill/>
                </a:ln>
                <a:solidFill>
                  <a:srgbClr val="000091"/>
                </a:solidFill>
                <a:effectLst/>
                <a:uLnTx/>
                <a:uFillTx/>
                <a:latin typeface="Calibri" panose="020F0502020204030204"/>
                <a:ea typeface="+mn-ea"/>
                <a:cs typeface="Arial" panose="020B0604020202020204" pitchFamily="34" charset="0"/>
              </a:rPr>
              <a:t>3 ans </a:t>
            </a:r>
            <a:r>
              <a:rPr kumimoji="0" lang="fr-FR" sz="2000" b="0" i="0" u="none" strike="noStrike" kern="1200" cap="none" spc="0" normalizeH="0" baseline="0" noProof="0" dirty="0" smtClean="0">
                <a:ln>
                  <a:noFill/>
                </a:ln>
                <a:solidFill>
                  <a:srgbClr val="000091"/>
                </a:solidFill>
                <a:effectLst/>
                <a:uLnTx/>
                <a:uFillTx/>
                <a:latin typeface="Calibri" panose="020F0502020204030204"/>
                <a:ea typeface="+mn-ea"/>
                <a:cs typeface="Arial" panose="020B0604020202020204" pitchFamily="34" charset="0"/>
              </a:rPr>
              <a:t>pour une cohérence avec le</a:t>
            </a:r>
            <a:r>
              <a:rPr kumimoji="0" lang="fr-FR" sz="2000" b="0" i="0" u="none" strike="noStrike" kern="1200" cap="none" spc="0" normalizeH="0" noProof="0" dirty="0" smtClean="0">
                <a:ln>
                  <a:noFill/>
                </a:ln>
                <a:solidFill>
                  <a:srgbClr val="000091"/>
                </a:solidFill>
                <a:effectLst/>
                <a:uLnTx/>
                <a:uFillTx/>
                <a:latin typeface="Calibri" panose="020F0502020204030204"/>
                <a:ea typeface="+mn-ea"/>
                <a:cs typeface="Arial" panose="020B0604020202020204" pitchFamily="34" charset="0"/>
              </a:rPr>
              <a:t> calendrier des </a:t>
            </a:r>
            <a:r>
              <a:rPr kumimoji="0" lang="fr-FR" sz="2000" b="0" i="0" u="none" strike="noStrike" kern="1200" cap="none" spc="0" normalizeH="0" baseline="0" noProof="0" dirty="0" smtClean="0">
                <a:ln>
                  <a:noFill/>
                </a:ln>
                <a:solidFill>
                  <a:srgbClr val="000091"/>
                </a:solidFill>
                <a:effectLst/>
                <a:uLnTx/>
                <a:uFillTx/>
                <a:latin typeface="Calibri" panose="020F0502020204030204"/>
                <a:ea typeface="+mn-ea"/>
                <a:cs typeface="Arial" panose="020B0604020202020204" pitchFamily="34" charset="0"/>
              </a:rPr>
              <a:t> CPOM</a:t>
            </a:r>
            <a:endParaRPr kumimoji="0" lang="fr-FR" sz="2000" b="0" i="0" u="none" strike="noStrike" kern="1200" cap="none" spc="0" normalizeH="0" baseline="0" noProof="0" dirty="0">
              <a:ln>
                <a:noFill/>
              </a:ln>
              <a:solidFill>
                <a:srgbClr val="000091"/>
              </a:solidFill>
              <a:effectLst/>
              <a:uLnTx/>
              <a:uFillTx/>
              <a:latin typeface="Calibri" panose="020F0502020204030204"/>
              <a:ea typeface="+mn-ea"/>
              <a:cs typeface="Arial" panose="020B0604020202020204" pitchFamily="34" charset="0"/>
            </a:endParaRPr>
          </a:p>
        </p:txBody>
      </p:sp>
      <p:sp>
        <p:nvSpPr>
          <p:cNvPr id="2" name="Titre 1"/>
          <p:cNvSpPr>
            <a:spLocks noGrp="1"/>
          </p:cNvSpPr>
          <p:nvPr>
            <p:ph type="title"/>
          </p:nvPr>
        </p:nvSpPr>
        <p:spPr>
          <a:xfrm>
            <a:off x="3286733" y="1365822"/>
            <a:ext cx="7304339" cy="600259"/>
          </a:xfrm>
        </p:spPr>
        <p:txBody>
          <a:bodyPr>
            <a:normAutofit/>
          </a:bodyPr>
          <a:lstStyle/>
          <a:p>
            <a:r>
              <a:rPr lang="fr-FR" sz="2800" dirty="0" smtClean="0">
                <a:solidFill>
                  <a:srgbClr val="A0A800"/>
                </a:solidFill>
              </a:rPr>
              <a:t>Le CAQES ACTUEL </a:t>
            </a:r>
            <a:r>
              <a:rPr lang="fr-FR" sz="2800" dirty="0" smtClean="0">
                <a:solidFill>
                  <a:schemeClr val="tx2"/>
                </a:solidFill>
              </a:rPr>
              <a:t>versus le NOUVEAU CAQES</a:t>
            </a:r>
            <a:endParaRPr lang="fr-FR" sz="2800" dirty="0">
              <a:solidFill>
                <a:schemeClr val="tx2"/>
              </a:solidFill>
            </a:endParaRPr>
          </a:p>
        </p:txBody>
      </p:sp>
      <p:sp>
        <p:nvSpPr>
          <p:cNvPr id="4" name="ZoneTexte 3"/>
          <p:cNvSpPr txBox="1"/>
          <p:nvPr/>
        </p:nvSpPr>
        <p:spPr>
          <a:xfrm>
            <a:off x="7055271" y="4666727"/>
            <a:ext cx="51811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smtClean="0">
                <a:ln>
                  <a:noFill/>
                </a:ln>
                <a:solidFill>
                  <a:srgbClr val="000091"/>
                </a:solidFill>
                <a:effectLst/>
                <a:uLnTx/>
                <a:uFillTx/>
                <a:latin typeface="Calibri" panose="020F0502020204030204"/>
                <a:ea typeface="+mn-ea"/>
                <a:cs typeface="+mn-cs"/>
              </a:rPr>
              <a:t>Suppression de la notion de volet obligatoire</a:t>
            </a:r>
            <a:endParaRPr kumimoji="0" lang="fr-FR" sz="2000" b="0" i="0" u="none" strike="noStrike" kern="1200" cap="none" spc="0" normalizeH="0" baseline="0" noProof="0" dirty="0">
              <a:ln>
                <a:noFill/>
              </a:ln>
              <a:solidFill>
                <a:srgbClr val="000091"/>
              </a:solidFill>
              <a:effectLst/>
              <a:uLnTx/>
              <a:uFillTx/>
              <a:latin typeface="Calibri" panose="020F0502020204030204"/>
              <a:ea typeface="+mn-ea"/>
              <a:cs typeface="+mn-cs"/>
            </a:endParaRPr>
          </a:p>
        </p:txBody>
      </p:sp>
      <p:sp>
        <p:nvSpPr>
          <p:cNvPr id="5" name="ZoneTexte 4"/>
          <p:cNvSpPr txBox="1"/>
          <p:nvPr/>
        </p:nvSpPr>
        <p:spPr>
          <a:xfrm>
            <a:off x="6938903" y="5974571"/>
            <a:ext cx="2375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ZoneTexte 33"/>
          <p:cNvSpPr txBox="1"/>
          <p:nvPr/>
        </p:nvSpPr>
        <p:spPr>
          <a:xfrm>
            <a:off x="7055271" y="5758777"/>
            <a:ext cx="499563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smtClean="0">
                <a:ln>
                  <a:noFill/>
                </a:ln>
                <a:solidFill>
                  <a:srgbClr val="000091"/>
                </a:solidFill>
                <a:effectLst/>
                <a:uLnTx/>
                <a:uFillTx/>
                <a:latin typeface="Calibri" panose="020F0502020204030204"/>
                <a:ea typeface="+mn-ea"/>
                <a:cs typeface="+mn-cs"/>
              </a:rPr>
              <a:t>Un contrat personnalisé pour chaque ES ciblé (mais des indicateurs génériques)</a:t>
            </a:r>
            <a:endParaRPr kumimoji="0" lang="fr-FR" sz="2000" b="0" i="0" u="none" strike="noStrike" kern="1200" cap="none" spc="0" normalizeH="0" baseline="0" noProof="0" dirty="0">
              <a:ln>
                <a:noFill/>
              </a:ln>
              <a:solidFill>
                <a:srgbClr val="000091"/>
              </a:solidFill>
              <a:effectLst/>
              <a:uLnTx/>
              <a:uFillTx/>
              <a:latin typeface="Calibri" panose="020F0502020204030204"/>
              <a:ea typeface="+mn-ea"/>
              <a:cs typeface="+mn-cs"/>
            </a:endParaRPr>
          </a:p>
        </p:txBody>
      </p:sp>
      <p:sp>
        <p:nvSpPr>
          <p:cNvPr id="35" name="ZoneTexte 34"/>
          <p:cNvSpPr txBox="1"/>
          <p:nvPr/>
        </p:nvSpPr>
        <p:spPr>
          <a:xfrm>
            <a:off x="320949" y="5912665"/>
            <a:ext cx="605667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smtClean="0">
                <a:ln>
                  <a:noFill/>
                </a:ln>
                <a:solidFill>
                  <a:srgbClr val="A0A800"/>
                </a:solidFill>
                <a:effectLst/>
                <a:uLnTx/>
                <a:uFillTx/>
                <a:latin typeface="Calibri" panose="020F0502020204030204"/>
                <a:ea typeface="+mn-ea"/>
                <a:cs typeface="+mn-cs"/>
              </a:rPr>
              <a:t>Un contrat-type par typologie d’ES</a:t>
            </a:r>
            <a:endParaRPr kumimoji="0" lang="fr-FR" sz="2000" b="1" i="0" u="none" strike="noStrike" kern="1200" cap="none" spc="0" normalizeH="0" baseline="0" noProof="0" dirty="0">
              <a:ln>
                <a:noFill/>
              </a:ln>
              <a:solidFill>
                <a:srgbClr val="A0A800"/>
              </a:solidFill>
              <a:effectLst/>
              <a:uLnTx/>
              <a:uFillTx/>
              <a:latin typeface="Calibri" panose="020F0502020204030204"/>
              <a:ea typeface="+mn-ea"/>
              <a:cs typeface="+mn-cs"/>
            </a:endParaRPr>
          </a:p>
        </p:txBody>
      </p:sp>
      <p:sp>
        <p:nvSpPr>
          <p:cNvPr id="25" name="Non égal 24"/>
          <p:cNvSpPr/>
          <p:nvPr/>
        </p:nvSpPr>
        <p:spPr>
          <a:xfrm>
            <a:off x="6371106" y="2388094"/>
            <a:ext cx="710225" cy="317350"/>
          </a:xfrm>
          <a:prstGeom prst="mathNotEqual">
            <a:avLst>
              <a:gd name="adj1" fmla="val 23520"/>
              <a:gd name="adj2" fmla="val 6599992"/>
              <a:gd name="adj3" fmla="val 117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26" name="Non égal 25"/>
          <p:cNvSpPr/>
          <p:nvPr/>
        </p:nvSpPr>
        <p:spPr>
          <a:xfrm>
            <a:off x="6365833" y="3531641"/>
            <a:ext cx="720772" cy="339369"/>
          </a:xfrm>
          <a:prstGeom prst="mathNotEqual">
            <a:avLst>
              <a:gd name="adj1" fmla="val 23520"/>
              <a:gd name="adj2" fmla="val 6599992"/>
              <a:gd name="adj3" fmla="val 117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Non égal 26"/>
          <p:cNvSpPr/>
          <p:nvPr/>
        </p:nvSpPr>
        <p:spPr>
          <a:xfrm>
            <a:off x="6358721" y="4749927"/>
            <a:ext cx="687386" cy="345982"/>
          </a:xfrm>
          <a:prstGeom prst="mathNotEqual">
            <a:avLst>
              <a:gd name="adj1" fmla="val 23520"/>
              <a:gd name="adj2" fmla="val 6599992"/>
              <a:gd name="adj3" fmla="val 117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Non égal 35"/>
          <p:cNvSpPr/>
          <p:nvPr/>
        </p:nvSpPr>
        <p:spPr>
          <a:xfrm>
            <a:off x="6310507" y="5979916"/>
            <a:ext cx="716091" cy="358518"/>
          </a:xfrm>
          <a:prstGeom prst="mathNotEqual">
            <a:avLst>
              <a:gd name="adj1" fmla="val 23520"/>
              <a:gd name="adj2" fmla="val 6599992"/>
              <a:gd name="adj3" fmla="val 117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Image 2"/>
          <p:cNvPicPr>
            <a:picLocks noChangeAspect="1"/>
          </p:cNvPicPr>
          <p:nvPr/>
        </p:nvPicPr>
        <p:blipFill>
          <a:blip r:embed="rId2"/>
          <a:stretch>
            <a:fillRect/>
          </a:stretch>
        </p:blipFill>
        <p:spPr>
          <a:xfrm>
            <a:off x="2376480" y="358419"/>
            <a:ext cx="2486466" cy="696009"/>
          </a:xfrm>
          <a:prstGeom prst="rect">
            <a:avLst/>
          </a:prstGeom>
        </p:spPr>
      </p:pic>
      <p:pic>
        <p:nvPicPr>
          <p:cNvPr id="6" name="Image 5"/>
          <p:cNvPicPr>
            <a:picLocks noChangeAspect="1"/>
          </p:cNvPicPr>
          <p:nvPr/>
        </p:nvPicPr>
        <p:blipFill>
          <a:blip r:embed="rId3"/>
          <a:stretch>
            <a:fillRect/>
          </a:stretch>
        </p:blipFill>
        <p:spPr>
          <a:xfrm>
            <a:off x="4862946" y="531720"/>
            <a:ext cx="1675553" cy="528053"/>
          </a:xfrm>
          <a:prstGeom prst="rect">
            <a:avLst/>
          </a:prstGeom>
        </p:spPr>
      </p:pic>
    </p:spTree>
    <p:extLst>
      <p:ext uri="{BB962C8B-B14F-4D97-AF65-F5344CB8AC3E}">
        <p14:creationId xmlns:p14="http://schemas.microsoft.com/office/powerpoint/2010/main" val="3434491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7">
            <a:extLst>
              <a:ext uri="{FF2B5EF4-FFF2-40B4-BE49-F238E27FC236}">
                <a16:creationId xmlns:a16="http://schemas.microsoft.com/office/drawing/2014/main" id="{D576C932-436B-4077-8C34-1E1E25D64476}"/>
              </a:ext>
            </a:extLst>
          </p:cNvPr>
          <p:cNvSpPr txBox="1">
            <a:spLocks/>
          </p:cNvSpPr>
          <p:nvPr/>
        </p:nvSpPr>
        <p:spPr>
          <a:xfrm>
            <a:off x="297445" y="5233709"/>
            <a:ext cx="6022913" cy="15587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prstClr val="black"/>
              </a:buClr>
              <a:buSzPct val="100000"/>
              <a:buFont typeface="Segoe UI" panose="020B0502040204020203" pitchFamily="34" charset="0"/>
              <a:buChar char="​"/>
              <a:tabLst/>
              <a:defRPr/>
            </a:pPr>
            <a:r>
              <a:rPr kumimoji="0" lang="fr-FR" sz="2000" b="1" i="0" u="none" strike="noStrike" kern="1200" cap="none" spc="0" normalizeH="0" baseline="0" noProof="0" dirty="0" smtClean="0">
                <a:ln>
                  <a:noFill/>
                </a:ln>
                <a:solidFill>
                  <a:srgbClr val="A0A800"/>
                </a:solidFill>
                <a:effectLst/>
                <a:uLnTx/>
                <a:uFillTx/>
                <a:latin typeface="Calibri" panose="020F0502020204030204"/>
                <a:ea typeface="+mn-ea"/>
                <a:cs typeface="Arial" panose="020B0604020202020204" pitchFamily="34" charset="0"/>
              </a:rPr>
              <a:t>Intéressement : 1 enveloppe commune à tous les indicateurs, ventilée au niveau régional en sous-enveloppes, en fonction des typologies et des statuts</a:t>
            </a:r>
          </a:p>
          <a:p>
            <a:pPr marL="0" marR="0" lvl="0" indent="0" algn="l" defTabSz="914400" rtl="0" eaLnBrk="1" fontAlgn="auto" latinLnBrk="0" hangingPunct="1">
              <a:lnSpc>
                <a:spcPct val="100000"/>
              </a:lnSpc>
              <a:spcBef>
                <a:spcPts val="300"/>
              </a:spcBef>
              <a:spcAft>
                <a:spcPts val="300"/>
              </a:spcAft>
              <a:buClr>
                <a:prstClr val="black"/>
              </a:buClr>
              <a:buSzPct val="100000"/>
              <a:buFont typeface="Segoe UI" panose="020B0502040204020203" pitchFamily="34" charset="0"/>
              <a:buChar char="​"/>
              <a:tabLst/>
              <a:defRPr/>
            </a:pPr>
            <a:endParaRPr kumimoji="0" lang="fr-FR" sz="24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300"/>
              </a:spcBef>
              <a:spcAft>
                <a:spcPts val="300"/>
              </a:spcAft>
              <a:buClr>
                <a:prstClr val="black"/>
              </a:buClr>
              <a:buSzPct val="100000"/>
              <a:buFont typeface="Segoe UI" panose="020B0502040204020203" pitchFamily="34" charset="0"/>
              <a:buChar char="​"/>
              <a:tabLst/>
              <a:defRPr/>
            </a:pP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1" name="TextBox 19">
            <a:extLst>
              <a:ext uri="{FF2B5EF4-FFF2-40B4-BE49-F238E27FC236}">
                <a16:creationId xmlns:a16="http://schemas.microsoft.com/office/drawing/2014/main" id="{AF5F15C4-48FF-4381-99E2-5709E5A0CEF9}"/>
              </a:ext>
            </a:extLst>
          </p:cNvPr>
          <p:cNvSpPr txBox="1">
            <a:spLocks/>
          </p:cNvSpPr>
          <p:nvPr/>
        </p:nvSpPr>
        <p:spPr>
          <a:xfrm>
            <a:off x="312489" y="5447182"/>
            <a:ext cx="6164131" cy="61555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prstClr val="black"/>
              </a:buClr>
              <a:buSzPct val="100000"/>
              <a:buFont typeface="Segoe UI" panose="020B0502040204020203" pitchFamily="34" charset="0"/>
              <a:buChar char="​"/>
              <a:tabLst/>
              <a:defRPr/>
            </a:pP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4" name="TextBox 24">
            <a:extLst>
              <a:ext uri="{FF2B5EF4-FFF2-40B4-BE49-F238E27FC236}">
                <a16:creationId xmlns:a16="http://schemas.microsoft.com/office/drawing/2014/main" id="{96D82876-4A45-4CED-9624-F35D6F774EA0}"/>
              </a:ext>
            </a:extLst>
          </p:cNvPr>
          <p:cNvSpPr txBox="1"/>
          <p:nvPr/>
        </p:nvSpPr>
        <p:spPr>
          <a:xfrm>
            <a:off x="7158724" y="5233709"/>
            <a:ext cx="5033275" cy="126957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prstClr val="black"/>
              </a:buClr>
              <a:buSzPct val="100000"/>
              <a:buFont typeface="Segoe UI" panose="020B0502040204020203" pitchFamily="34" charset="0"/>
              <a:buChar char="​"/>
              <a:tabLst/>
              <a:defRPr/>
            </a:pPr>
            <a:r>
              <a:rPr kumimoji="0" lang="fr-FR" sz="2000" b="0" i="0" u="none" strike="noStrike" kern="1200" cap="none" spc="0" normalizeH="0" baseline="0" noProof="0" dirty="0" smtClean="0">
                <a:ln>
                  <a:noFill/>
                </a:ln>
                <a:solidFill>
                  <a:srgbClr val="000091"/>
                </a:solidFill>
                <a:effectLst/>
                <a:uLnTx/>
                <a:uFillTx/>
                <a:latin typeface="Calibri" panose="020F0502020204030204"/>
                <a:ea typeface="+mn-ea"/>
                <a:cs typeface="Arial" panose="020B0604020202020204" pitchFamily="34" charset="0"/>
              </a:rPr>
              <a:t>Intéressement : 2 enveloppes nationales (FIR)</a:t>
            </a:r>
          </a:p>
          <a:p>
            <a:pPr marL="342900" marR="0" lvl="0" indent="-342900" algn="l" defTabSz="914400" rtl="0" eaLnBrk="1" fontAlgn="auto" latinLnBrk="0" hangingPunct="1">
              <a:lnSpc>
                <a:spcPct val="100000"/>
              </a:lnSpc>
              <a:spcBef>
                <a:spcPts val="0"/>
              </a:spcBef>
              <a:spcAft>
                <a:spcPts val="0"/>
              </a:spcAft>
              <a:buClr>
                <a:prstClr val="black"/>
              </a:buClr>
              <a:buSzPct val="100000"/>
              <a:buFont typeface="Wingdings" panose="05000000000000000000" pitchFamily="2" charset="2"/>
              <a:buChar char="§"/>
              <a:tabLst/>
              <a:defRPr/>
            </a:pPr>
            <a:r>
              <a:rPr kumimoji="0" lang="fr-FR" sz="2000" b="0" i="0" u="none" strike="noStrike" kern="1200" cap="none" spc="0" normalizeH="0" baseline="0" noProof="0" dirty="0" smtClean="0">
                <a:ln>
                  <a:noFill/>
                </a:ln>
                <a:solidFill>
                  <a:srgbClr val="000091"/>
                </a:solidFill>
                <a:effectLst/>
                <a:uLnTx/>
                <a:uFillTx/>
                <a:latin typeface="Calibri" panose="020F0502020204030204"/>
                <a:ea typeface="+mn-ea"/>
                <a:cs typeface="Arial" panose="020B0604020202020204" pitchFamily="34" charset="0"/>
              </a:rPr>
              <a:t>Une pour les indicateurs nationaux (variable)</a:t>
            </a:r>
          </a:p>
          <a:p>
            <a:pPr marL="342900" marR="0" lvl="0" indent="-342900" algn="l" defTabSz="914400" rtl="0" eaLnBrk="1" fontAlgn="auto" latinLnBrk="0" hangingPunct="1">
              <a:lnSpc>
                <a:spcPct val="100000"/>
              </a:lnSpc>
              <a:spcBef>
                <a:spcPts val="0"/>
              </a:spcBef>
              <a:spcAft>
                <a:spcPts val="0"/>
              </a:spcAft>
              <a:buClr>
                <a:prstClr val="black"/>
              </a:buClr>
              <a:buSzPct val="100000"/>
              <a:buFont typeface="Wingdings" panose="05000000000000000000" pitchFamily="2" charset="2"/>
              <a:buChar char="§"/>
              <a:tabLst/>
              <a:defRPr/>
            </a:pPr>
            <a:r>
              <a:rPr kumimoji="0" lang="fr-FR" sz="2000" b="0" i="0" u="none" strike="noStrike" kern="1200" cap="none" spc="0" normalizeH="0" baseline="0" noProof="0" dirty="0">
                <a:ln>
                  <a:noFill/>
                </a:ln>
                <a:solidFill>
                  <a:srgbClr val="000091"/>
                </a:solidFill>
                <a:effectLst/>
                <a:uLnTx/>
                <a:uFillTx/>
                <a:latin typeface="Calibri" panose="020F0502020204030204"/>
                <a:ea typeface="+mn-ea"/>
                <a:cs typeface="Arial" panose="020B0604020202020204" pitchFamily="34" charset="0"/>
              </a:rPr>
              <a:t>U</a:t>
            </a:r>
            <a:r>
              <a:rPr kumimoji="0" lang="fr-FR" sz="2000" b="0" i="0" u="none" strike="noStrike" kern="1200" cap="none" spc="0" normalizeH="0" baseline="0" noProof="0" dirty="0" smtClean="0">
                <a:ln>
                  <a:noFill/>
                </a:ln>
                <a:solidFill>
                  <a:srgbClr val="000091"/>
                </a:solidFill>
                <a:effectLst/>
                <a:uLnTx/>
                <a:uFillTx/>
                <a:latin typeface="Calibri" panose="020F0502020204030204"/>
                <a:ea typeface="+mn-ea"/>
                <a:cs typeface="Arial" panose="020B0604020202020204" pitchFamily="34" charset="0"/>
              </a:rPr>
              <a:t>ne pour les indicateurs régionaux  : fixe</a:t>
            </a:r>
          </a:p>
          <a:p>
            <a:pPr marR="0" lvl="0" algn="l" defTabSz="914400" rtl="0" eaLnBrk="1" fontAlgn="auto" latinLnBrk="0" hangingPunct="1">
              <a:lnSpc>
                <a:spcPct val="100000"/>
              </a:lnSpc>
              <a:spcBef>
                <a:spcPts val="0"/>
              </a:spcBef>
              <a:spcAft>
                <a:spcPts val="0"/>
              </a:spcAft>
              <a:buClr>
                <a:prstClr val="black"/>
              </a:buClr>
              <a:buSzPct val="100000"/>
              <a:buNone/>
              <a:tabLst/>
              <a:defRPr/>
            </a:pPr>
            <a:r>
              <a:rPr lang="fr-FR" sz="2000" dirty="0" smtClean="0">
                <a:solidFill>
                  <a:srgbClr val="000091"/>
                </a:solidFill>
                <a:latin typeface="Calibri" panose="020F0502020204030204"/>
              </a:rPr>
              <a:t>       enveloppe nationale = 1</a:t>
            </a:r>
            <a:r>
              <a:rPr kumimoji="0" lang="fr-FR" sz="2000" b="0" i="0" u="none" strike="noStrike" kern="1200" cap="none" spc="0" normalizeH="0" baseline="0" noProof="0" dirty="0" smtClean="0">
                <a:ln>
                  <a:noFill/>
                </a:ln>
                <a:solidFill>
                  <a:srgbClr val="000091"/>
                </a:solidFill>
                <a:effectLst/>
                <a:uLnTx/>
                <a:uFillTx/>
                <a:latin typeface="Calibri" panose="020F0502020204030204"/>
                <a:ea typeface="+mn-ea"/>
                <a:cs typeface="Arial" panose="020B0604020202020204" pitchFamily="34" charset="0"/>
              </a:rPr>
              <a:t>2,5</a:t>
            </a:r>
            <a:r>
              <a:rPr kumimoji="0" lang="fr-FR" sz="2000" b="0" i="0" u="none" strike="noStrike" kern="1200" cap="none" spc="0" normalizeH="0" noProof="0" dirty="0" smtClean="0">
                <a:ln>
                  <a:noFill/>
                </a:ln>
                <a:solidFill>
                  <a:srgbClr val="000091"/>
                </a:solidFill>
                <a:effectLst/>
                <a:uLnTx/>
                <a:uFillTx/>
                <a:latin typeface="Calibri" panose="020F0502020204030204"/>
                <a:ea typeface="+mn-ea"/>
                <a:cs typeface="Arial" panose="020B0604020202020204" pitchFamily="34" charset="0"/>
              </a:rPr>
              <a:t> millions d’€ </a:t>
            </a: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 name="Titre 1"/>
          <p:cNvSpPr>
            <a:spLocks noGrp="1"/>
          </p:cNvSpPr>
          <p:nvPr>
            <p:ph type="title"/>
          </p:nvPr>
        </p:nvSpPr>
        <p:spPr>
          <a:xfrm>
            <a:off x="3575322" y="1409346"/>
            <a:ext cx="6850117" cy="837599"/>
          </a:xfrm>
        </p:spPr>
        <p:txBody>
          <a:bodyPr>
            <a:normAutofit/>
          </a:bodyPr>
          <a:lstStyle/>
          <a:p>
            <a:r>
              <a:rPr lang="fr-FR" sz="2800" dirty="0" smtClean="0">
                <a:solidFill>
                  <a:srgbClr val="A0A800"/>
                </a:solidFill>
              </a:rPr>
              <a:t>Le CAQES ACTUEL </a:t>
            </a:r>
            <a:r>
              <a:rPr lang="fr-FR" sz="2800" dirty="0" smtClean="0">
                <a:solidFill>
                  <a:schemeClr val="tx2"/>
                </a:solidFill>
              </a:rPr>
              <a:t>versus le NOUVEAU CAQES</a:t>
            </a:r>
            <a:endParaRPr lang="fr-FR" sz="2800" dirty="0">
              <a:solidFill>
                <a:schemeClr val="tx2"/>
              </a:solidFill>
            </a:endParaRPr>
          </a:p>
        </p:txBody>
      </p:sp>
      <p:sp>
        <p:nvSpPr>
          <p:cNvPr id="4" name="Rectangle 3"/>
          <p:cNvSpPr/>
          <p:nvPr/>
        </p:nvSpPr>
        <p:spPr>
          <a:xfrm>
            <a:off x="391981" y="4431289"/>
            <a:ext cx="628765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smtClean="0">
                <a:ln>
                  <a:noFill/>
                </a:ln>
                <a:solidFill>
                  <a:srgbClr val="A0A800"/>
                </a:solidFill>
                <a:effectLst/>
                <a:uLnTx/>
                <a:uFillTx/>
                <a:latin typeface="Calibri" panose="020F0502020204030204"/>
                <a:ea typeface="+mn-ea"/>
                <a:cs typeface="+mn-cs"/>
              </a:rPr>
              <a:t>47 indicateurs actifs en 2019 </a:t>
            </a:r>
            <a:endParaRPr kumimoji="0" lang="fr-FR" sz="2000" b="1" i="0" u="none" strike="noStrike" kern="1200" cap="none" spc="0" normalizeH="0" baseline="0" noProof="0" dirty="0">
              <a:ln>
                <a:noFill/>
              </a:ln>
              <a:solidFill>
                <a:srgbClr val="A0A800"/>
              </a:solidFill>
              <a:effectLst/>
              <a:uLnTx/>
              <a:uFillTx/>
              <a:latin typeface="Calibri" panose="020F0502020204030204"/>
              <a:ea typeface="+mn-ea"/>
              <a:cs typeface="+mn-cs"/>
            </a:endParaRPr>
          </a:p>
        </p:txBody>
      </p:sp>
      <p:sp>
        <p:nvSpPr>
          <p:cNvPr id="5" name="Rectangle 4"/>
          <p:cNvSpPr/>
          <p:nvPr/>
        </p:nvSpPr>
        <p:spPr>
          <a:xfrm>
            <a:off x="7082480" y="4418693"/>
            <a:ext cx="4056367"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000091"/>
                </a:solidFill>
                <a:effectLst/>
                <a:uLnTx/>
                <a:uFillTx/>
                <a:latin typeface="Calibri" panose="020F0502020204030204"/>
                <a:ea typeface="+mn-ea"/>
                <a:cs typeface="+mn-cs"/>
              </a:rPr>
              <a:t>De 1 à </a:t>
            </a:r>
            <a:r>
              <a:rPr kumimoji="0" lang="fr-FR" sz="2000" b="0" i="0" u="none" strike="noStrike" kern="1200" cap="none" spc="0" normalizeH="0" baseline="0" noProof="0" dirty="0" smtClean="0">
                <a:ln>
                  <a:noFill/>
                </a:ln>
                <a:solidFill>
                  <a:srgbClr val="000091"/>
                </a:solidFill>
                <a:effectLst/>
                <a:uLnTx/>
                <a:uFillTx/>
                <a:latin typeface="Calibri" panose="020F0502020204030204"/>
                <a:ea typeface="+mn-ea"/>
                <a:cs typeface="+mn-cs"/>
              </a:rPr>
              <a:t>14 </a:t>
            </a:r>
            <a:r>
              <a:rPr kumimoji="0" lang="fr-FR" sz="2000" b="0" i="0" u="none" strike="noStrike" kern="1200" cap="none" spc="0" normalizeH="0" baseline="0" noProof="0" dirty="0">
                <a:ln>
                  <a:noFill/>
                </a:ln>
                <a:solidFill>
                  <a:srgbClr val="000091"/>
                </a:solidFill>
                <a:effectLst/>
                <a:uLnTx/>
                <a:uFillTx/>
                <a:latin typeface="Calibri" panose="020F0502020204030204"/>
                <a:ea typeface="+mn-ea"/>
                <a:cs typeface="+mn-cs"/>
              </a:rPr>
              <a:t>indicateurs par contrat </a:t>
            </a:r>
            <a:endParaRPr kumimoji="0" lang="fr-FR" sz="2000" b="0" i="0" u="none" strike="noStrike" kern="1200" cap="none" spc="0" normalizeH="0" baseline="0" noProof="0" dirty="0" smtClean="0">
              <a:ln>
                <a:noFill/>
              </a:ln>
              <a:solidFill>
                <a:srgbClr val="00009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smtClean="0">
                <a:solidFill>
                  <a:srgbClr val="000091"/>
                </a:solidFill>
                <a:latin typeface="Calibri" panose="020F0502020204030204"/>
              </a:rPr>
              <a:t>(7 indicateurs nationaux en 2022 et 8 en 2023)</a:t>
            </a:r>
            <a:endParaRPr kumimoji="0" lang="fr-FR" sz="1600" b="0" i="0" u="none" strike="noStrike" kern="1200" cap="none" spc="0" normalizeH="0" baseline="0" noProof="0" dirty="0">
              <a:ln>
                <a:noFill/>
              </a:ln>
              <a:solidFill>
                <a:srgbClr val="000091"/>
              </a:solidFill>
              <a:effectLst/>
              <a:uLnTx/>
              <a:uFillTx/>
              <a:latin typeface="Calibri" panose="020F0502020204030204"/>
            </a:endParaRPr>
          </a:p>
        </p:txBody>
      </p:sp>
      <p:sp>
        <p:nvSpPr>
          <p:cNvPr id="6" name="ZoneTexte 5"/>
          <p:cNvSpPr txBox="1"/>
          <p:nvPr/>
        </p:nvSpPr>
        <p:spPr>
          <a:xfrm>
            <a:off x="368213" y="2400114"/>
            <a:ext cx="622398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smtClean="0">
                <a:ln>
                  <a:noFill/>
                </a:ln>
                <a:solidFill>
                  <a:srgbClr val="A0A800"/>
                </a:solidFill>
                <a:effectLst/>
                <a:uLnTx/>
                <a:uFillTx/>
                <a:latin typeface="Calibri" panose="020F0502020204030204"/>
                <a:ea typeface="+mn-ea"/>
                <a:cs typeface="+mn-cs"/>
              </a:rPr>
              <a:t>Contractualisation d’une entité juridique pour tous ses sites géographiques</a:t>
            </a:r>
            <a:endParaRPr kumimoji="0" lang="fr-FR" sz="2000" b="1" i="0" u="none" strike="noStrike" kern="1200" cap="none" spc="0" normalizeH="0" baseline="0" noProof="0" dirty="0">
              <a:ln>
                <a:noFill/>
              </a:ln>
              <a:solidFill>
                <a:srgbClr val="A0A800"/>
              </a:solidFill>
              <a:effectLst/>
              <a:uLnTx/>
              <a:uFillTx/>
              <a:latin typeface="Calibri" panose="020F0502020204030204"/>
              <a:ea typeface="+mn-ea"/>
              <a:cs typeface="+mn-cs"/>
            </a:endParaRPr>
          </a:p>
        </p:txBody>
      </p:sp>
      <p:sp>
        <p:nvSpPr>
          <p:cNvPr id="12" name="ZoneTexte 11"/>
          <p:cNvSpPr txBox="1"/>
          <p:nvPr/>
        </p:nvSpPr>
        <p:spPr>
          <a:xfrm>
            <a:off x="7000381" y="2344226"/>
            <a:ext cx="504845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smtClean="0">
                <a:ln>
                  <a:noFill/>
                </a:ln>
                <a:solidFill>
                  <a:srgbClr val="000091"/>
                </a:solidFill>
                <a:effectLst/>
                <a:uLnTx/>
                <a:uFillTx/>
                <a:latin typeface="Calibri" panose="020F0502020204030204"/>
                <a:ea typeface="+mn-ea"/>
                <a:cs typeface="+mn-cs"/>
              </a:rPr>
              <a:t>Possibilité de contractualisation d’une entité juridique pour certains de ses sites géographiques</a:t>
            </a:r>
            <a:endParaRPr kumimoji="0" lang="fr-FR" sz="2000" b="0" i="0" u="none" strike="noStrike" kern="1200" cap="none" spc="0" normalizeH="0" baseline="0" noProof="0" dirty="0">
              <a:ln>
                <a:noFill/>
              </a:ln>
              <a:solidFill>
                <a:srgbClr val="000091"/>
              </a:solidFill>
              <a:effectLst/>
              <a:uLnTx/>
              <a:uFillTx/>
              <a:latin typeface="Calibri" panose="020F0502020204030204"/>
              <a:ea typeface="+mn-ea"/>
              <a:cs typeface="+mn-cs"/>
            </a:endParaRPr>
          </a:p>
        </p:txBody>
      </p:sp>
      <p:sp>
        <p:nvSpPr>
          <p:cNvPr id="25" name="Non égal 24"/>
          <p:cNvSpPr/>
          <p:nvPr/>
        </p:nvSpPr>
        <p:spPr>
          <a:xfrm>
            <a:off x="6334637" y="2554836"/>
            <a:ext cx="710511" cy="318796"/>
          </a:xfrm>
          <a:prstGeom prst="mathNotEqual">
            <a:avLst>
              <a:gd name="adj1" fmla="val 23520"/>
              <a:gd name="adj2" fmla="val 6599992"/>
              <a:gd name="adj3" fmla="val 117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Non égal 25"/>
          <p:cNvSpPr/>
          <p:nvPr/>
        </p:nvSpPr>
        <p:spPr>
          <a:xfrm>
            <a:off x="6334638" y="4487377"/>
            <a:ext cx="665743" cy="412707"/>
          </a:xfrm>
          <a:prstGeom prst="mathNotEqual">
            <a:avLst>
              <a:gd name="adj1" fmla="val 23520"/>
              <a:gd name="adj2" fmla="val 6599992"/>
              <a:gd name="adj3" fmla="val 117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Non égal 26"/>
          <p:cNvSpPr/>
          <p:nvPr/>
        </p:nvSpPr>
        <p:spPr>
          <a:xfrm>
            <a:off x="6359772" y="5584551"/>
            <a:ext cx="685376" cy="340814"/>
          </a:xfrm>
          <a:prstGeom prst="mathNotEqual">
            <a:avLst>
              <a:gd name="adj1" fmla="val 23520"/>
              <a:gd name="adj2" fmla="val 6599992"/>
              <a:gd name="adj3" fmla="val 117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ZoneTexte 2"/>
          <p:cNvSpPr txBox="1"/>
          <p:nvPr/>
        </p:nvSpPr>
        <p:spPr>
          <a:xfrm>
            <a:off x="256763" y="3415512"/>
            <a:ext cx="633543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smtClean="0">
                <a:ln>
                  <a:noFill/>
                </a:ln>
                <a:solidFill>
                  <a:srgbClr val="A0A800"/>
                </a:solidFill>
                <a:effectLst/>
                <a:uLnTx/>
                <a:uFillTx/>
                <a:latin typeface="Calibri" panose="020F0502020204030204"/>
                <a:ea typeface="+mn-ea"/>
                <a:cs typeface="+mn-cs"/>
              </a:rPr>
              <a:t>Cibles à atteindre pour une majorité des indicateurs nationaux</a:t>
            </a:r>
            <a:endParaRPr kumimoji="0" lang="fr-FR" sz="2000" b="1" i="0" u="none" strike="noStrike" kern="1200" cap="none" spc="0" normalizeH="0" baseline="0" noProof="0" dirty="0">
              <a:ln>
                <a:noFill/>
              </a:ln>
              <a:solidFill>
                <a:srgbClr val="A0A800"/>
              </a:solidFill>
              <a:effectLst/>
              <a:uLnTx/>
              <a:uFillTx/>
              <a:latin typeface="Calibri" panose="020F0502020204030204"/>
              <a:ea typeface="+mn-ea"/>
              <a:cs typeface="+mn-cs"/>
            </a:endParaRPr>
          </a:p>
        </p:txBody>
      </p:sp>
      <p:sp>
        <p:nvSpPr>
          <p:cNvPr id="7" name="ZoneTexte 6"/>
          <p:cNvSpPr txBox="1"/>
          <p:nvPr/>
        </p:nvSpPr>
        <p:spPr>
          <a:xfrm>
            <a:off x="7082480" y="3415512"/>
            <a:ext cx="501155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smtClean="0">
                <a:ln>
                  <a:noFill/>
                </a:ln>
                <a:solidFill>
                  <a:srgbClr val="000091"/>
                </a:solidFill>
                <a:effectLst/>
                <a:uLnTx/>
                <a:uFillTx/>
                <a:latin typeface="Calibri" panose="020F0502020204030204"/>
                <a:ea typeface="+mn-ea"/>
                <a:cs typeface="+mn-cs"/>
              </a:rPr>
              <a:t>Indicateurs nationaux : pas de cible à atteindre mais un objectif de diminution des dépenses  </a:t>
            </a:r>
            <a:endParaRPr kumimoji="0" lang="fr-FR" sz="2000" b="0" i="0" u="none" strike="noStrike" kern="1200" cap="none" spc="0" normalizeH="0" baseline="0" noProof="0" dirty="0">
              <a:ln>
                <a:noFill/>
              </a:ln>
              <a:solidFill>
                <a:srgbClr val="000091"/>
              </a:solidFill>
              <a:effectLst/>
              <a:uLnTx/>
              <a:uFillTx/>
              <a:latin typeface="Calibri" panose="020F0502020204030204"/>
              <a:ea typeface="+mn-ea"/>
              <a:cs typeface="+mn-cs"/>
            </a:endParaRPr>
          </a:p>
        </p:txBody>
      </p:sp>
      <p:sp>
        <p:nvSpPr>
          <p:cNvPr id="15" name="Non égal 14"/>
          <p:cNvSpPr/>
          <p:nvPr/>
        </p:nvSpPr>
        <p:spPr>
          <a:xfrm>
            <a:off x="6320358" y="3558099"/>
            <a:ext cx="680023" cy="361019"/>
          </a:xfrm>
          <a:prstGeom prst="mathNotEqual">
            <a:avLst>
              <a:gd name="adj1" fmla="val 23520"/>
              <a:gd name="adj2" fmla="val 6599992"/>
              <a:gd name="adj3" fmla="val 117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 name="Image 15"/>
          <p:cNvPicPr>
            <a:picLocks noChangeAspect="1"/>
          </p:cNvPicPr>
          <p:nvPr/>
        </p:nvPicPr>
        <p:blipFill>
          <a:blip r:embed="rId2"/>
          <a:stretch>
            <a:fillRect/>
          </a:stretch>
        </p:blipFill>
        <p:spPr>
          <a:xfrm>
            <a:off x="2430378" y="288758"/>
            <a:ext cx="2995864" cy="696244"/>
          </a:xfrm>
          <a:prstGeom prst="rect">
            <a:avLst/>
          </a:prstGeom>
        </p:spPr>
      </p:pic>
      <p:pic>
        <p:nvPicPr>
          <p:cNvPr id="17" name="Image 16"/>
          <p:cNvPicPr>
            <a:picLocks noChangeAspect="1"/>
          </p:cNvPicPr>
          <p:nvPr/>
        </p:nvPicPr>
        <p:blipFill>
          <a:blip r:embed="rId3"/>
          <a:stretch>
            <a:fillRect/>
          </a:stretch>
        </p:blipFill>
        <p:spPr>
          <a:xfrm>
            <a:off x="5471386" y="399676"/>
            <a:ext cx="1954650" cy="619068"/>
          </a:xfrm>
          <a:prstGeom prst="rect">
            <a:avLst/>
          </a:prstGeom>
        </p:spPr>
      </p:pic>
    </p:spTree>
    <p:extLst>
      <p:ext uri="{BB962C8B-B14F-4D97-AF65-F5344CB8AC3E}">
        <p14:creationId xmlns:p14="http://schemas.microsoft.com/office/powerpoint/2010/main" val="2442847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CHARTE_ETAT_ARS_ARA">
      <a:dk1>
        <a:sysClr val="windowText" lastClr="000000"/>
      </a:dk1>
      <a:lt1>
        <a:sysClr val="window" lastClr="FFFFFF"/>
      </a:lt1>
      <a:dk2>
        <a:srgbClr val="000091"/>
      </a:dk2>
      <a:lt2>
        <a:srgbClr val="E1000F"/>
      </a:lt2>
      <a:accent1>
        <a:srgbClr val="A0A800"/>
      </a:accent1>
      <a:accent2>
        <a:srgbClr val="5770BE"/>
      </a:accent2>
      <a:accent3>
        <a:srgbClr val="00AC8C"/>
      </a:accent3>
      <a:accent4>
        <a:srgbClr val="466964"/>
      </a:accent4>
      <a:accent5>
        <a:srgbClr val="FF6F63"/>
      </a:accent5>
      <a:accent6>
        <a:srgbClr val="484D7A"/>
      </a:accent6>
      <a:hlink>
        <a:srgbClr val="2323FF"/>
      </a:hlink>
      <a:folHlink>
        <a:srgbClr val="6D6D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CHARTE_ETAT_ARS_ARA">
      <a:dk1>
        <a:sysClr val="windowText" lastClr="000000"/>
      </a:dk1>
      <a:lt1>
        <a:sysClr val="window" lastClr="FFFFFF"/>
      </a:lt1>
      <a:dk2>
        <a:srgbClr val="000091"/>
      </a:dk2>
      <a:lt2>
        <a:srgbClr val="E1000F"/>
      </a:lt2>
      <a:accent1>
        <a:srgbClr val="A0A800"/>
      </a:accent1>
      <a:accent2>
        <a:srgbClr val="5770BE"/>
      </a:accent2>
      <a:accent3>
        <a:srgbClr val="00AC8C"/>
      </a:accent3>
      <a:accent4>
        <a:srgbClr val="466964"/>
      </a:accent4>
      <a:accent5>
        <a:srgbClr val="FF6F63"/>
      </a:accent5>
      <a:accent6>
        <a:srgbClr val="484D7A"/>
      </a:accent6>
      <a:hlink>
        <a:srgbClr val="2323FF"/>
      </a:hlink>
      <a:folHlink>
        <a:srgbClr val="6D6D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9245</TotalTime>
  <Words>6824</Words>
  <Application>Microsoft Office PowerPoint</Application>
  <PresentationFormat>Grand écran</PresentationFormat>
  <Paragraphs>913</Paragraphs>
  <Slides>64</Slides>
  <Notes>1</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64</vt:i4>
      </vt:variant>
    </vt:vector>
  </HeadingPairs>
  <TitlesOfParts>
    <vt:vector size="74" baseType="lpstr">
      <vt:lpstr>Arial</vt:lpstr>
      <vt:lpstr>Calibri</vt:lpstr>
      <vt:lpstr>Calibri Light</vt:lpstr>
      <vt:lpstr>Cambria</vt:lpstr>
      <vt:lpstr>Marianne</vt:lpstr>
      <vt:lpstr>Segoe UI</vt:lpstr>
      <vt:lpstr>Times New Roman</vt:lpstr>
      <vt:lpstr>Wingdings</vt:lpstr>
      <vt:lpstr>Thème Office</vt:lpstr>
      <vt:lpstr>1_Thème Office</vt:lpstr>
      <vt:lpstr>Présentation PowerPoint</vt:lpstr>
      <vt:lpstr>LE CONTRAT D’AMELIORATION DE LA QUALITÉ ET DE L’EFFICIENCE DES SOINS</vt:lpstr>
      <vt:lpstr>Le nouveau CAQES</vt:lpstr>
      <vt:lpstr>Présentation PowerPoint</vt:lpstr>
      <vt:lpstr>LE CADRE RÉGLEMENTAIRE</vt:lpstr>
      <vt:lpstr>LES AXES STRUCTURANTS </vt:lpstr>
      <vt:lpstr>Présentation PowerPoint</vt:lpstr>
      <vt:lpstr>Le CAQES ACTUEL versus le NOUVEAU CAQES</vt:lpstr>
      <vt:lpstr>Le CAQES ACTUEL versus le NOUVEAU CAQES</vt:lpstr>
      <vt:lpstr>Le CAQES ACTUEL versus le NOUVEAU CAQES</vt:lpstr>
      <vt:lpstr>Présentation PowerPoint</vt:lpstr>
      <vt:lpstr>LE CADRE GÉNÉRAL</vt:lpstr>
      <vt:lpstr>Présentation PowerPoint</vt:lpstr>
      <vt:lpstr>Présentation PowerPoint</vt:lpstr>
      <vt:lpstr>Les indicateurs nationaux</vt:lpstr>
      <vt:lpstr>Les indicateurs nationaux : volet Produits de santé Inhibiteurs de la pompe à protons</vt:lpstr>
      <vt:lpstr>Les indicateurs nationaux : volet Produits de santé Perfusions à domicile par diffuseurs ou système actifs</vt:lpstr>
      <vt:lpstr>Les indicateurs nationaux : Volet Produits de santé Ezétimibe et associations</vt:lpstr>
      <vt:lpstr>Les indicateurs nationaux : volet Produits de santé Pansements</vt:lpstr>
      <vt:lpstr>Les indicateurs nationaux : volet Pertinence Examens préanesthésiques</vt:lpstr>
      <vt:lpstr>Les indicateurs nationaux : volet Pertinence Insuffisance cardiaque</vt:lpstr>
      <vt:lpstr>Les indicateurs nationaux : volet Organisation des soins Transports / Recours à l’ambulance</vt:lpstr>
      <vt:lpstr>Présentation PowerPoint</vt:lpstr>
      <vt:lpstr>Présentation PowerPoint</vt:lpstr>
      <vt:lpstr>Les indicateurs régionaux</vt:lpstr>
      <vt:lpstr>Les indicateurs régionaux </vt:lpstr>
      <vt:lpstr>Les indicateurs régionaux </vt:lpstr>
      <vt:lpstr>Les indicateurs régionaux </vt:lpstr>
      <vt:lpstr>Les indicateurs régionaux </vt:lpstr>
      <vt:lpstr>Les indicateurs régionaux </vt:lpstr>
      <vt:lpstr>Les indicateurs régionaux </vt:lpstr>
      <vt:lpstr>Les indicateurs régionaux </vt:lpstr>
      <vt:lpstr>Les indicateurs régionaux </vt:lpstr>
      <vt:lpstr>Les indicateurs régionaux </vt:lpstr>
      <vt:lpstr>Les indicateurs régionaux </vt:lpstr>
      <vt:lpstr>Les indicateurs régionaux </vt:lpstr>
      <vt:lpstr>Les indicateurs régionaux </vt:lpstr>
      <vt:lpstr>Les indicateurs régionaux </vt:lpstr>
      <vt:lpstr>Les indicateurs régionaux </vt:lpstr>
      <vt:lpstr>Les indicateurs régionaux </vt:lpstr>
      <vt:lpstr>Les indicateurs régionaux </vt:lpstr>
      <vt:lpstr>Les indicateurs régionaux </vt:lpstr>
      <vt:lpstr>Les indicateurs régionaux </vt:lpstr>
      <vt:lpstr>Les indicateurs régionaux </vt:lpstr>
      <vt:lpstr>Les indicateurs régionaux </vt:lpstr>
      <vt:lpstr>Les indicateurs régionaux </vt:lpstr>
      <vt:lpstr>Les indicateurs régionaux </vt:lpstr>
      <vt:lpstr>Les indicateurs régionaux </vt:lpstr>
      <vt:lpstr>Les indicateurs régionaux </vt:lpstr>
      <vt:lpstr>Les indicateurs régionaux </vt:lpstr>
      <vt:lpstr>Présentation PowerPoint</vt:lpstr>
      <vt:lpstr>Le ciblage des établissements </vt:lpstr>
      <vt:lpstr>Le ciblage des établissements </vt:lpstr>
      <vt:lpstr>Le préciblage des établissements </vt:lpstr>
      <vt:lpstr>Le ciblage régional sur les indicateurs nationaux</vt:lpstr>
      <vt:lpstr>La méthodologie de ciblage sur les indicateurs régionaux</vt:lpstr>
      <vt:lpstr>Synthèse du ciblage : 83 ES  </vt:lpstr>
      <vt:lpstr>SYNTHÈSE DU CIBLAGE</vt:lpstr>
      <vt:lpstr>SYNTHÈSE DU CIBLAGE </vt:lpstr>
      <vt:lpstr>Présentation PowerPoint</vt:lpstr>
      <vt:lpstr>LE NOUVEAU CAQES </vt:lpstr>
      <vt:lpstr>les modalités de mise en œuvre</vt:lpstr>
      <vt:lpstr>Présentation PowerPoint</vt:lpstr>
      <vt:lpstr>Présentation PowerPoint</vt:lpstr>
    </vt:vector>
  </TitlesOfParts>
  <Company>MINISTERE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HAAS, Cécilia</dc:creator>
  <cp:lastModifiedBy>FORONI, Luc</cp:lastModifiedBy>
  <cp:revision>413</cp:revision>
  <dcterms:created xsi:type="dcterms:W3CDTF">2020-10-23T06:57:26Z</dcterms:created>
  <dcterms:modified xsi:type="dcterms:W3CDTF">2022-03-28T14:18:37Z</dcterms:modified>
</cp:coreProperties>
</file>